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notesMasterIdLst>
    <p:notesMasterId r:id="rId76"/>
  </p:notesMasterIdLst>
  <p:handoutMasterIdLst>
    <p:handoutMasterId r:id="rId77"/>
  </p:handoutMasterIdLst>
  <p:sldIdLst>
    <p:sldId id="846" r:id="rId2"/>
    <p:sldId id="847" r:id="rId3"/>
    <p:sldId id="848" r:id="rId4"/>
    <p:sldId id="849" r:id="rId5"/>
    <p:sldId id="850" r:id="rId6"/>
    <p:sldId id="838" r:id="rId7"/>
    <p:sldId id="839" r:id="rId8"/>
    <p:sldId id="840" r:id="rId9"/>
    <p:sldId id="841" r:id="rId10"/>
    <p:sldId id="842" r:id="rId11"/>
    <p:sldId id="844" r:id="rId12"/>
    <p:sldId id="845" r:id="rId13"/>
    <p:sldId id="828" r:id="rId14"/>
    <p:sldId id="829" r:id="rId15"/>
    <p:sldId id="830" r:id="rId16"/>
    <p:sldId id="831" r:id="rId17"/>
    <p:sldId id="832" r:id="rId18"/>
    <p:sldId id="784" r:id="rId19"/>
    <p:sldId id="786" r:id="rId20"/>
    <p:sldId id="787" r:id="rId21"/>
    <p:sldId id="825" r:id="rId22"/>
    <p:sldId id="788" r:id="rId23"/>
    <p:sldId id="795" r:id="rId24"/>
    <p:sldId id="794" r:id="rId25"/>
    <p:sldId id="851" r:id="rId26"/>
    <p:sldId id="852" r:id="rId27"/>
    <p:sldId id="853" r:id="rId28"/>
    <p:sldId id="854" r:id="rId29"/>
    <p:sldId id="798" r:id="rId30"/>
    <p:sldId id="799" r:id="rId31"/>
    <p:sldId id="800" r:id="rId32"/>
    <p:sldId id="802" r:id="rId33"/>
    <p:sldId id="806" r:id="rId34"/>
    <p:sldId id="820" r:id="rId35"/>
    <p:sldId id="821" r:id="rId36"/>
    <p:sldId id="822" r:id="rId37"/>
    <p:sldId id="824" r:id="rId38"/>
    <p:sldId id="811" r:id="rId39"/>
    <p:sldId id="827" r:id="rId40"/>
    <p:sldId id="816" r:id="rId41"/>
    <p:sldId id="817" r:id="rId42"/>
    <p:sldId id="855" r:id="rId43"/>
    <p:sldId id="856" r:id="rId44"/>
    <p:sldId id="857" r:id="rId45"/>
    <p:sldId id="858" r:id="rId46"/>
    <p:sldId id="859" r:id="rId47"/>
    <p:sldId id="860" r:id="rId48"/>
    <p:sldId id="861" r:id="rId49"/>
    <p:sldId id="862" r:id="rId50"/>
    <p:sldId id="863" r:id="rId51"/>
    <p:sldId id="864" r:id="rId52"/>
    <p:sldId id="865" r:id="rId53"/>
    <p:sldId id="867" r:id="rId54"/>
    <p:sldId id="876" r:id="rId55"/>
    <p:sldId id="877" r:id="rId56"/>
    <p:sldId id="878" r:id="rId57"/>
    <p:sldId id="879" r:id="rId58"/>
    <p:sldId id="880" r:id="rId59"/>
    <p:sldId id="881" r:id="rId60"/>
    <p:sldId id="882" r:id="rId61"/>
    <p:sldId id="883" r:id="rId62"/>
    <p:sldId id="884" r:id="rId63"/>
    <p:sldId id="885" r:id="rId64"/>
    <p:sldId id="886" r:id="rId65"/>
    <p:sldId id="887" r:id="rId66"/>
    <p:sldId id="888" r:id="rId67"/>
    <p:sldId id="889" r:id="rId68"/>
    <p:sldId id="890" r:id="rId69"/>
    <p:sldId id="891" r:id="rId70"/>
    <p:sldId id="892" r:id="rId71"/>
    <p:sldId id="872" r:id="rId72"/>
    <p:sldId id="870" r:id="rId73"/>
    <p:sldId id="874" r:id="rId74"/>
    <p:sldId id="875" r:id="rId75"/>
  </p:sldIdLst>
  <p:sldSz cx="9906000" cy="6858000" type="A4"/>
  <p:notesSz cx="7099300" cy="10236200"/>
  <p:defaultTextStyle>
    <a:defPPr>
      <a:defRPr lang="ko-KR"/>
    </a:defPPr>
    <a:lvl1pPr algn="l" defTabSz="912697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1pPr>
    <a:lvl2pPr marL="455555" indent="1588" algn="l" defTabSz="912697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2pPr>
    <a:lvl3pPr marL="912697" indent="1588" algn="l" defTabSz="912697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3pPr>
    <a:lvl4pPr marL="1369839" indent="1588" algn="l" defTabSz="912697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4pPr>
    <a:lvl5pPr marL="1826982" indent="1588" algn="l" defTabSz="912697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5pPr>
    <a:lvl6pPr marL="2285711" algn="l" defTabSz="914284" rtl="0" eaLnBrk="1" latinLnBrk="1" hangingPunct="1"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6pPr>
    <a:lvl7pPr marL="2742853" algn="l" defTabSz="914284" rtl="0" eaLnBrk="1" latinLnBrk="1" hangingPunct="1"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7pPr>
    <a:lvl8pPr marL="3199996" algn="l" defTabSz="914284" rtl="0" eaLnBrk="1" latinLnBrk="1" hangingPunct="1"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8pPr>
    <a:lvl9pPr marL="3657138" algn="l" defTabSz="914284" rtl="0" eaLnBrk="1" latinLnBrk="1" hangingPunct="1">
      <a:defRPr kumimoji="1" kern="1200">
        <a:solidFill>
          <a:schemeClr val="tx1"/>
        </a:solidFill>
        <a:latin typeface="KoPub돋움체 Medium" pitchFamily="50" charset="-127"/>
        <a:ea typeface="KoPub돋움체 Medium" pitchFamily="50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. 테스트 요구사항" id="{219A569D-5BD7-488D-BE83-A9CE2D2AE76D}">
          <p14:sldIdLst>
            <p14:sldId id="846"/>
            <p14:sldId id="847"/>
            <p14:sldId id="848"/>
            <p14:sldId id="849"/>
            <p14:sldId id="850"/>
            <p14:sldId id="838"/>
            <p14:sldId id="839"/>
            <p14:sldId id="840"/>
            <p14:sldId id="841"/>
            <p14:sldId id="842"/>
            <p14:sldId id="844"/>
            <p14:sldId id="845"/>
            <p14:sldId id="828"/>
            <p14:sldId id="829"/>
            <p14:sldId id="830"/>
            <p14:sldId id="831"/>
            <p14:sldId id="832"/>
            <p14:sldId id="784"/>
            <p14:sldId id="786"/>
            <p14:sldId id="787"/>
            <p14:sldId id="825"/>
            <p14:sldId id="788"/>
            <p14:sldId id="795"/>
            <p14:sldId id="794"/>
            <p14:sldId id="851"/>
            <p14:sldId id="852"/>
            <p14:sldId id="853"/>
            <p14:sldId id="854"/>
            <p14:sldId id="798"/>
            <p14:sldId id="799"/>
            <p14:sldId id="800"/>
            <p14:sldId id="802"/>
            <p14:sldId id="806"/>
            <p14:sldId id="820"/>
            <p14:sldId id="821"/>
            <p14:sldId id="822"/>
            <p14:sldId id="824"/>
            <p14:sldId id="811"/>
            <p14:sldId id="827"/>
            <p14:sldId id="816"/>
            <p14:sldId id="817"/>
            <p14:sldId id="855"/>
            <p14:sldId id="856"/>
            <p14:sldId id="857"/>
            <p14:sldId id="858"/>
            <p14:sldId id="859"/>
            <p14:sldId id="860"/>
            <p14:sldId id="861"/>
            <p14:sldId id="862"/>
            <p14:sldId id="863"/>
            <p14:sldId id="864"/>
            <p14:sldId id="865"/>
            <p14:sldId id="867"/>
          </p14:sldIdLst>
        </p14:section>
        <p14:section name="3. 품질요구사항" id="{DFD48230-1169-4BA1-8905-842431F52D96}">
          <p14:sldIdLst>
            <p14:sldId id="876"/>
            <p14:sldId id="877"/>
            <p14:sldId id="878"/>
            <p14:sldId id="879"/>
            <p14:sldId id="880"/>
            <p14:sldId id="881"/>
            <p14:sldId id="882"/>
            <p14:sldId id="883"/>
            <p14:sldId id="884"/>
            <p14:sldId id="885"/>
            <p14:sldId id="886"/>
            <p14:sldId id="887"/>
            <p14:sldId id="888"/>
            <p14:sldId id="889"/>
            <p14:sldId id="890"/>
            <p14:sldId id="891"/>
            <p14:sldId id="892"/>
          </p14:sldIdLst>
        </p14:section>
        <p14:section name="4. 제약사항 요구사항" id="{018D1FF5-C174-4F94-91A0-C6D367A06B08}">
          <p14:sldIdLst>
            <p14:sldId id="872"/>
            <p14:sldId id="870"/>
            <p14:sldId id="874"/>
            <p14:sldId id="8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97">
          <p15:clr>
            <a:srgbClr val="A4A3A4"/>
          </p15:clr>
        </p15:guide>
        <p15:guide id="2" orient="horz" pos="1321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orient="horz" pos="1185">
          <p15:clr>
            <a:srgbClr val="A4A3A4"/>
          </p15:clr>
        </p15:guide>
        <p15:guide id="6" orient="horz" pos="1003">
          <p15:clr>
            <a:srgbClr val="A4A3A4"/>
          </p15:clr>
        </p15:guide>
        <p15:guide id="7" orient="horz" pos="572">
          <p15:clr>
            <a:srgbClr val="A4A3A4"/>
          </p15:clr>
        </p15:guide>
        <p15:guide id="8" orient="horz" pos="142" userDrawn="1">
          <p15:clr>
            <a:srgbClr val="A4A3A4"/>
          </p15:clr>
        </p15:guide>
        <p15:guide id="9" pos="330">
          <p15:clr>
            <a:srgbClr val="A4A3A4"/>
          </p15:clr>
        </p15:guide>
        <p15:guide id="10" pos="5910">
          <p15:clr>
            <a:srgbClr val="A4A3A4"/>
          </p15:clr>
        </p15:guide>
        <p15:guide id="11" pos="5864">
          <p15:clr>
            <a:srgbClr val="A4A3A4"/>
          </p15:clr>
        </p15:guide>
        <p15:guide id="12" pos="3029" userDrawn="1">
          <p15:clr>
            <a:srgbClr val="A4A3A4"/>
          </p15:clr>
        </p15:guide>
        <p15:guide id="13" pos="3188">
          <p15:clr>
            <a:srgbClr val="A4A3A4"/>
          </p15:clr>
        </p15:guide>
        <p15:guide id="14" pos="3120">
          <p15:clr>
            <a:srgbClr val="A4A3A4"/>
          </p15:clr>
        </p15:guide>
        <p15:guide id="15" pos="2984">
          <p15:clr>
            <a:srgbClr val="A4A3A4"/>
          </p15:clr>
        </p15:guide>
        <p15:guide id="16" pos="1963" userDrawn="1">
          <p15:clr>
            <a:srgbClr val="A4A3A4"/>
          </p15:clr>
        </p15:guide>
        <p15:guide id="17" pos="376">
          <p15:clr>
            <a:srgbClr val="A4A3A4"/>
          </p15:clr>
        </p15:guide>
        <p15:guide id="18" orient="horz" pos="4042" userDrawn="1">
          <p15:clr>
            <a:srgbClr val="A4A3A4"/>
          </p15:clr>
        </p15:guide>
        <p15:guide id="19" orient="horz" pos="2908" userDrawn="1">
          <p15:clr>
            <a:srgbClr val="A4A3A4"/>
          </p15:clr>
        </p15:guide>
        <p15:guide id="20" orient="horz" pos="1434">
          <p15:clr>
            <a:srgbClr val="A4A3A4"/>
          </p15:clr>
        </p15:guide>
        <p15:guide id="21" orient="horz" pos="4319">
          <p15:clr>
            <a:srgbClr val="A4A3A4"/>
          </p15:clr>
        </p15:guide>
        <p15:guide id="22" orient="horz" pos="1638">
          <p15:clr>
            <a:srgbClr val="A4A3A4"/>
          </p15:clr>
        </p15:guide>
        <p15:guide id="23" orient="horz" pos="5">
          <p15:clr>
            <a:srgbClr val="A4A3A4"/>
          </p15:clr>
        </p15:guide>
        <p15:guide id="24" orient="horz" pos="709">
          <p15:clr>
            <a:srgbClr val="A4A3A4"/>
          </p15:clr>
        </p15:guide>
        <p15:guide id="25" pos="3052">
          <p15:clr>
            <a:srgbClr val="A4A3A4"/>
          </p15:clr>
        </p15:guide>
        <p15:guide id="26" pos="1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3E2"/>
    <a:srgbClr val="DAF2FA"/>
    <a:srgbClr val="F8084D"/>
    <a:srgbClr val="BFD3E3"/>
    <a:srgbClr val="336699"/>
    <a:srgbClr val="8ED9F0"/>
    <a:srgbClr val="105A95"/>
    <a:srgbClr val="21669D"/>
    <a:srgbClr val="01508F"/>
    <a:srgbClr val="C7E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64" autoAdjust="0"/>
    <p:restoredTop sz="95320" autoAdjust="0"/>
  </p:normalViewPr>
  <p:slideViewPr>
    <p:cSldViewPr>
      <p:cViewPr varScale="1">
        <p:scale>
          <a:sx n="111" d="100"/>
          <a:sy n="111" d="100"/>
        </p:scale>
        <p:origin x="1680" y="114"/>
      </p:cViewPr>
      <p:guideLst>
        <p:guide orient="horz" pos="3997"/>
        <p:guide orient="horz" pos="1321"/>
        <p:guide orient="horz" pos="2228"/>
        <p:guide orient="horz" pos="1570"/>
        <p:guide orient="horz" pos="1185"/>
        <p:guide orient="horz" pos="1003"/>
        <p:guide orient="horz" pos="572"/>
        <p:guide orient="horz" pos="142"/>
        <p:guide pos="330"/>
        <p:guide pos="5910"/>
        <p:guide pos="5864"/>
        <p:guide pos="3029"/>
        <p:guide pos="3188"/>
        <p:guide pos="3120"/>
        <p:guide pos="2984"/>
        <p:guide pos="1963"/>
        <p:guide pos="376"/>
        <p:guide orient="horz" pos="4042"/>
        <p:guide orient="horz" pos="2908"/>
        <p:guide orient="horz" pos="1434"/>
        <p:guide orient="horz" pos="4319"/>
        <p:guide orient="horz" pos="1638"/>
        <p:guide orient="horz" pos="5"/>
        <p:guide orient="horz" pos="709"/>
        <p:guide pos="3052"/>
        <p:guide pos="11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-5184" y="-84"/>
      </p:cViewPr>
      <p:guideLst>
        <p:guide orient="horz" pos="3222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customXml" Target="../customXml/item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143" cy="511729"/>
          </a:xfrm>
          <a:prstGeom prst="rect">
            <a:avLst/>
          </a:prstGeom>
        </p:spPr>
        <p:txBody>
          <a:bodyPr vert="horz" lIns="94645" tIns="47322" rIns="94645" bIns="4732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503" y="0"/>
            <a:ext cx="3076143" cy="511729"/>
          </a:xfrm>
          <a:prstGeom prst="rect">
            <a:avLst/>
          </a:prstGeom>
        </p:spPr>
        <p:txBody>
          <a:bodyPr vert="horz" lIns="94645" tIns="47322" rIns="94645" bIns="47322" rtlCol="0"/>
          <a:lstStyle>
            <a:lvl1pPr algn="r">
              <a:defRPr sz="1200"/>
            </a:lvl1pPr>
          </a:lstStyle>
          <a:p>
            <a:fld id="{A8590D35-ACB7-4C9F-B6C7-D143A2332018}" type="datetimeFigureOut">
              <a:rPr lang="ko-KR" altLang="en-US" smtClean="0"/>
              <a:pPr/>
              <a:t>2021-06-28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503" y="9722837"/>
            <a:ext cx="3076143" cy="511728"/>
          </a:xfrm>
          <a:prstGeom prst="rect">
            <a:avLst/>
          </a:prstGeom>
        </p:spPr>
        <p:txBody>
          <a:bodyPr vert="horz" lIns="94645" tIns="47322" rIns="94645" bIns="47322" rtlCol="0" anchor="b"/>
          <a:lstStyle>
            <a:lvl1pPr algn="r">
              <a:defRPr sz="1200"/>
            </a:lvl1pPr>
          </a:lstStyle>
          <a:p>
            <a:fld id="{229BB467-109F-4DCB-8771-69EE02522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0456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3077137" cy="512382"/>
          </a:xfrm>
          <a:prstGeom prst="rect">
            <a:avLst/>
          </a:prstGeom>
        </p:spPr>
        <p:txBody>
          <a:bodyPr vert="horz" lIns="94608" tIns="47304" rIns="94608" bIns="47304" rtlCol="0"/>
          <a:lstStyle>
            <a:lvl1pPr algn="l" defTabSz="947334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0506" y="4"/>
            <a:ext cx="3077137" cy="512382"/>
          </a:xfrm>
          <a:prstGeom prst="rect">
            <a:avLst/>
          </a:prstGeom>
        </p:spPr>
        <p:txBody>
          <a:bodyPr vert="horz" lIns="94608" tIns="47304" rIns="94608" bIns="47304" rtlCol="0"/>
          <a:lstStyle>
            <a:lvl1pPr algn="r" defTabSz="947334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38D6A4C-5DE7-4F9E-BEB1-4E6C750544E1}" type="datetimeFigureOut">
              <a:rPr lang="ko-KR" altLang="en-US"/>
              <a:pPr>
                <a:defRPr/>
              </a:pPr>
              <a:t>2021-06-28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037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8" tIns="47304" rIns="94608" bIns="47304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601" y="4861911"/>
            <a:ext cx="5680103" cy="4606535"/>
          </a:xfrm>
          <a:prstGeom prst="rect">
            <a:avLst/>
          </a:prstGeom>
        </p:spPr>
        <p:txBody>
          <a:bodyPr vert="horz" lIns="94608" tIns="47304" rIns="94608" bIns="47304" rtlCol="0">
            <a:normAutofit/>
          </a:bodyPr>
          <a:lstStyle/>
          <a:p>
            <a:pPr lvl="0"/>
            <a:r>
              <a:rPr lang="ko-KR" altLang="en-US" noProof="0" dirty="0"/>
              <a:t>마스터 텍스트 스타일을 편집합니다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2182"/>
            <a:ext cx="3077137" cy="512381"/>
          </a:xfrm>
          <a:prstGeom prst="rect">
            <a:avLst/>
          </a:prstGeom>
        </p:spPr>
        <p:txBody>
          <a:bodyPr vert="horz" lIns="94608" tIns="47304" rIns="94608" bIns="47304" rtlCol="0" anchor="b"/>
          <a:lstStyle>
            <a:lvl1pPr algn="l" defTabSz="947334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0506" y="9722182"/>
            <a:ext cx="3077137" cy="512381"/>
          </a:xfrm>
          <a:prstGeom prst="rect">
            <a:avLst/>
          </a:prstGeom>
        </p:spPr>
        <p:txBody>
          <a:bodyPr vert="horz" lIns="94608" tIns="47304" rIns="94608" bIns="47304" rtlCol="0" anchor="b"/>
          <a:lstStyle>
            <a:lvl1pPr algn="r" defTabSz="947334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1624BE9-D55F-454D-8926-A707726192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449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697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2697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697" algn="l" defTabSz="912697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39" algn="l" defTabSz="912697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82" algn="l" defTabSz="912697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28" algn="l" defTabSz="914213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6" algn="l" defTabSz="914213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42" algn="l" defTabSz="914213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7" algn="l" defTabSz="914213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3" descr="C:\Users\PARKSUNG\Desktop\asd564asd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9645" y="162261"/>
            <a:ext cx="1376330" cy="900000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 userDrawn="1"/>
        </p:nvSpPr>
        <p:spPr>
          <a:xfrm>
            <a:off x="0" y="1046446"/>
            <a:ext cx="9906000" cy="54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ko-KR" altLang="en-US" dirty="0">
              <a:solidFill>
                <a:schemeClr val="tx1"/>
              </a:solidFill>
              <a:latin typeface="KoPub돋움체 Medium" pitchFamily="50" charset="-127"/>
              <a:ea typeface="KoPub돋움체 Medium" pitchFamily="50" charset="-127"/>
            </a:endParaRPr>
          </a:p>
        </p:txBody>
      </p:sp>
      <p:sp>
        <p:nvSpPr>
          <p:cNvPr id="11" name="Rectangle 133"/>
          <p:cNvSpPr>
            <a:spLocks noChangeArrowheads="1"/>
          </p:cNvSpPr>
          <p:nvPr userDrawn="1"/>
        </p:nvSpPr>
        <p:spPr bwMode="auto">
          <a:xfrm>
            <a:off x="4554468" y="6522159"/>
            <a:ext cx="797068" cy="11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914226" latinLnBrk="0">
              <a:defRPr/>
            </a:pPr>
            <a:r>
              <a:rPr lang="en-US" altLang="ko-KR" sz="700" spc="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t>Ⅳ- </a:t>
            </a:r>
            <a:fld id="{985D6359-8943-468D-BD04-02B47A526BF3}" type="slidenum">
              <a:rPr lang="en-US" altLang="ko-KR" sz="700" spc="0" smtClea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pPr algn="ctr" defTabSz="914226" latinLnBrk="0">
                <a:defRPr/>
              </a:pPr>
              <a:t>‹#›</a:t>
            </a:fld>
            <a:r>
              <a:rPr lang="en-US" altLang="ko-KR" sz="700" spc="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t> </a:t>
            </a: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523875" y="6540085"/>
            <a:ext cx="3341370" cy="100027"/>
            <a:chOff x="523875" y="6540085"/>
            <a:chExt cx="3341370" cy="100027"/>
          </a:xfrm>
        </p:grpSpPr>
        <p:sp>
          <p:nvSpPr>
            <p:cNvPr id="14" name="Rectangle 133"/>
            <p:cNvSpPr>
              <a:spLocks noChangeArrowheads="1"/>
            </p:cNvSpPr>
            <p:nvPr userDrawn="1"/>
          </p:nvSpPr>
          <p:spPr bwMode="auto">
            <a:xfrm>
              <a:off x="1056122" y="6540085"/>
              <a:ext cx="2809123" cy="100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l" defTabSz="914226" latinLnBrk="0">
                <a:defRPr/>
              </a:pPr>
              <a:r>
                <a:rPr lang="ko-KR" altLang="en-US" sz="650" spc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고객중심 정보시스템 고도화 사업</a:t>
              </a:r>
            </a:p>
          </p:txBody>
        </p:sp>
        <p:pic>
          <p:nvPicPr>
            <p:cNvPr id="16" name="Picture 2" descr="D:\모스트비주얼_예지\[21_04_00] 건설공제조합 고객중심 정보시스템 고도화\템\건설공제조합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5" y="6540085"/>
              <a:ext cx="496800" cy="91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그룹 11"/>
          <p:cNvGrpSpPr/>
          <p:nvPr userDrawn="1"/>
        </p:nvGrpSpPr>
        <p:grpSpPr>
          <a:xfrm>
            <a:off x="6357156" y="6517103"/>
            <a:ext cx="3031285" cy="121772"/>
            <a:chOff x="6357156" y="6517103"/>
            <a:chExt cx="3031285" cy="121772"/>
          </a:xfrm>
        </p:grpSpPr>
        <p:sp>
          <p:nvSpPr>
            <p:cNvPr id="17" name="Text Box 9"/>
            <p:cNvSpPr txBox="1">
              <a:spLocks noChangeArrowheads="1"/>
            </p:cNvSpPr>
            <p:nvPr userDrawn="1"/>
          </p:nvSpPr>
          <p:spPr bwMode="auto">
            <a:xfrm>
              <a:off x="6357156" y="6546542"/>
              <a:ext cx="2807921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tIns="0" bIns="0">
              <a:spAutoFit/>
            </a:bodyPr>
            <a:lstStyle/>
            <a:p>
              <a:pPr marL="85715" indent="-85715" algn="r" defTabSz="957778" rtl="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600" b="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Copyright(c) 2021 SK Inc. </a:t>
              </a:r>
              <a:r>
                <a:rPr kumimoji="0" lang="en-US" altLang="ko-KR" sz="600" b="0" kern="1200" dirty="0" err="1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Co.,Ltd</a:t>
              </a:r>
              <a:r>
                <a:rPr kumimoji="0" lang="en-US" altLang="ko-KR" sz="600" b="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. All rights reserved</a:t>
              </a:r>
            </a:p>
          </p:txBody>
        </p:sp>
        <p:pic>
          <p:nvPicPr>
            <p:cNvPr id="18" name="Picture 2" descr="E:\모스트비주얼\PD작업\첨부2 합병회사 CI\SK crp Comm K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16768" y="6517103"/>
              <a:ext cx="271673" cy="10633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33357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1046446"/>
            <a:ext cx="9906000" cy="54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ko-KR" altLang="en-US" dirty="0">
              <a:solidFill>
                <a:schemeClr val="tx1"/>
              </a:solidFill>
              <a:latin typeface="KoPub돋움체 Medium" pitchFamily="50" charset="-127"/>
              <a:ea typeface="KoPub돋움체 Medium" pitchFamily="50" charset="-127"/>
            </a:endParaRPr>
          </a:p>
        </p:txBody>
      </p:sp>
      <p:sp>
        <p:nvSpPr>
          <p:cNvPr id="22" name="Rectangle 133"/>
          <p:cNvSpPr>
            <a:spLocks noChangeArrowheads="1"/>
          </p:cNvSpPr>
          <p:nvPr userDrawn="1"/>
        </p:nvSpPr>
        <p:spPr bwMode="auto">
          <a:xfrm>
            <a:off x="4554468" y="6522159"/>
            <a:ext cx="797068" cy="11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914226" latinLnBrk="0">
              <a:defRPr/>
            </a:pPr>
            <a:r>
              <a:rPr lang="en-US" altLang="ko-KR" sz="700" spc="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t>Ⅳ- </a:t>
            </a:r>
            <a:fld id="{985D6359-8943-468D-BD04-02B47A526BF3}" type="slidenum">
              <a:rPr lang="en-US" altLang="ko-KR" sz="700" spc="0" smtClea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pPr algn="ctr" defTabSz="914226" latinLnBrk="0">
                <a:defRPr/>
              </a:pPr>
              <a:t>‹#›</a:t>
            </a:fld>
            <a:r>
              <a:rPr lang="en-US" altLang="ko-KR" sz="700" spc="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KoPub돋움체 Medium" pitchFamily="34" charset="0"/>
              </a:rPr>
              <a:t> </a:t>
            </a:r>
          </a:p>
        </p:txBody>
      </p:sp>
      <p:graphicFrame>
        <p:nvGraphicFramePr>
          <p:cNvPr id="27" name="표 2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73393752"/>
              </p:ext>
            </p:extLst>
          </p:nvPr>
        </p:nvGraphicFramePr>
        <p:xfrm>
          <a:off x="5925108" y="289220"/>
          <a:ext cx="3458187" cy="61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2692">
                  <a:extLst>
                    <a:ext uri="{9D8B030D-6E8A-4147-A177-3AD203B41FA5}">
                      <a16:colId xmlns:a16="http://schemas.microsoft.com/office/drawing/2014/main" val="3530538174"/>
                    </a:ext>
                  </a:extLst>
                </a:gridCol>
                <a:gridCol w="586578">
                  <a:extLst>
                    <a:ext uri="{9D8B030D-6E8A-4147-A177-3AD203B41FA5}">
                      <a16:colId xmlns:a16="http://schemas.microsoft.com/office/drawing/2014/main" val="2040455956"/>
                    </a:ext>
                  </a:extLst>
                </a:gridCol>
                <a:gridCol w="2488917">
                  <a:extLst>
                    <a:ext uri="{9D8B030D-6E8A-4147-A177-3AD203B41FA5}">
                      <a16:colId xmlns:a16="http://schemas.microsoft.com/office/drawing/2014/main" val="3434582168"/>
                    </a:ext>
                  </a:extLst>
                </a:gridCol>
              </a:tblGrid>
              <a:tr h="20588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요청</a:t>
                      </a:r>
                      <a:endParaRPr kumimoji="1" lang="en-US" altLang="ko-KR" sz="800" b="0" i="0" u="none" strike="noStrike" kern="1200" cap="none" spc="0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사항</a:t>
                      </a:r>
                    </a:p>
                  </a:txBody>
                  <a:tcPr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고유번호</a:t>
                      </a: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KoPub돋움체 Medium" pitchFamily="18" charset="-127"/>
                        <a:ea typeface="KoPub돋움체 Medium" pitchFamily="18" charset="-127"/>
                      </a:endParaRP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611383"/>
                  </a:ext>
                </a:extLst>
              </a:tr>
              <a:tr h="205880">
                <a:tc vMerge="1"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요구명칭</a:t>
                      </a: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KoPub돋움체 Medium" pitchFamily="18" charset="-127"/>
                        <a:ea typeface="KoPub돋움체 Medium" pitchFamily="18" charset="-127"/>
                      </a:endParaRP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095759"/>
                  </a:ext>
                </a:extLst>
              </a:tr>
              <a:tr h="20588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kern="1200" cap="none" spc="0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D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만족도</a:t>
                      </a: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5F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958021"/>
                  </a:ext>
                </a:extLst>
              </a:tr>
            </a:tbl>
          </a:graphicData>
        </a:graphic>
      </p:graphicFrame>
      <p:sp>
        <p:nvSpPr>
          <p:cNvPr id="28" name="직사각형 27"/>
          <p:cNvSpPr/>
          <p:nvPr userDrawn="1"/>
        </p:nvSpPr>
        <p:spPr bwMode="auto">
          <a:xfrm>
            <a:off x="9151165" y="739028"/>
            <a:ext cx="105540" cy="13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200"/>
              </a:spcAft>
              <a:defRPr/>
            </a:pPr>
            <a:endParaRPr lang="en-US" altLang="ko-KR" sz="900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9" name="양쪽 대괄호 28"/>
          <p:cNvSpPr/>
          <p:nvPr userDrawn="1"/>
        </p:nvSpPr>
        <p:spPr bwMode="auto">
          <a:xfrm>
            <a:off x="7898556" y="740616"/>
            <a:ext cx="1304291" cy="134937"/>
          </a:xfrm>
          <a:prstGeom prst="bracketPair">
            <a:avLst>
              <a:gd name="adj" fmla="val 16667"/>
            </a:avLst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 sz="80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0" name="직사각형 29"/>
          <p:cNvSpPr/>
          <p:nvPr userDrawn="1"/>
        </p:nvSpPr>
        <p:spPr bwMode="auto">
          <a:xfrm>
            <a:off x="7114902" y="746529"/>
            <a:ext cx="216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algn="l">
              <a:spcAft>
                <a:spcPts val="200"/>
              </a:spcAft>
              <a:defRPr/>
            </a:pP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준수</a:t>
            </a:r>
          </a:p>
        </p:txBody>
      </p:sp>
      <p:sp>
        <p:nvSpPr>
          <p:cNvPr id="32" name="타원 31"/>
          <p:cNvSpPr/>
          <p:nvPr userDrawn="1"/>
        </p:nvSpPr>
        <p:spPr bwMode="auto">
          <a:xfrm>
            <a:off x="6987553" y="759666"/>
            <a:ext cx="96837" cy="9683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 sz="80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5" name="직사각형 34"/>
          <p:cNvSpPr/>
          <p:nvPr userDrawn="1"/>
        </p:nvSpPr>
        <p:spPr bwMode="auto">
          <a:xfrm>
            <a:off x="7646685" y="746529"/>
            <a:ext cx="216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algn="l">
              <a:spcAft>
                <a:spcPts val="200"/>
              </a:spcAft>
              <a:defRPr/>
            </a:pP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초과</a:t>
            </a:r>
          </a:p>
        </p:txBody>
      </p:sp>
      <p:sp>
        <p:nvSpPr>
          <p:cNvPr id="36" name="타원 35"/>
          <p:cNvSpPr/>
          <p:nvPr userDrawn="1"/>
        </p:nvSpPr>
        <p:spPr bwMode="auto">
          <a:xfrm>
            <a:off x="7519336" y="759666"/>
            <a:ext cx="96837" cy="96837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 sz="800"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37" name="그룹 36"/>
          <p:cNvGrpSpPr/>
          <p:nvPr userDrawn="1"/>
        </p:nvGrpSpPr>
        <p:grpSpPr>
          <a:xfrm>
            <a:off x="7993923" y="746529"/>
            <a:ext cx="1113556" cy="123111"/>
            <a:chOff x="8058268" y="784393"/>
            <a:chExt cx="1113556" cy="123111"/>
          </a:xfrm>
        </p:grpSpPr>
        <p:sp>
          <p:nvSpPr>
            <p:cNvPr id="38" name="직사각형 37"/>
            <p:cNvSpPr/>
            <p:nvPr userDrawn="1"/>
          </p:nvSpPr>
          <p:spPr bwMode="auto">
            <a:xfrm>
              <a:off x="8194793" y="784393"/>
              <a:ext cx="359073" cy="1231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상향제안</a:t>
              </a:r>
              <a:endPara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9" name="직사각형 38"/>
            <p:cNvSpPr/>
            <p:nvPr userDrawn="1"/>
          </p:nvSpPr>
          <p:spPr bwMode="auto">
            <a:xfrm>
              <a:off x="8058268" y="797530"/>
              <a:ext cx="96837" cy="9683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800"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40" name="직사각형 39"/>
            <p:cNvSpPr/>
            <p:nvPr userDrawn="1"/>
          </p:nvSpPr>
          <p:spPr bwMode="auto">
            <a:xfrm>
              <a:off x="8812751" y="784393"/>
              <a:ext cx="359073" cy="1231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추가제안</a:t>
              </a:r>
              <a:endPara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41" name="직사각형 40"/>
            <p:cNvSpPr/>
            <p:nvPr userDrawn="1"/>
          </p:nvSpPr>
          <p:spPr bwMode="auto">
            <a:xfrm>
              <a:off x="8676226" y="797530"/>
              <a:ext cx="96837" cy="9683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800">
                <a:latin typeface="KoPub돋움체 Medium" pitchFamily="18" charset="-127"/>
                <a:ea typeface="KoPub돋움체 Medium" pitchFamily="18" charset="-127"/>
              </a:endParaRPr>
            </a:p>
          </p:txBody>
        </p:sp>
      </p:grpSp>
      <p:grpSp>
        <p:nvGrpSpPr>
          <p:cNvPr id="33" name="그룹 32"/>
          <p:cNvGrpSpPr/>
          <p:nvPr userDrawn="1"/>
        </p:nvGrpSpPr>
        <p:grpSpPr>
          <a:xfrm>
            <a:off x="523875" y="6540085"/>
            <a:ext cx="3341370" cy="100027"/>
            <a:chOff x="523875" y="6540085"/>
            <a:chExt cx="3341370" cy="100027"/>
          </a:xfrm>
        </p:grpSpPr>
        <p:sp>
          <p:nvSpPr>
            <p:cNvPr id="34" name="Rectangle 133"/>
            <p:cNvSpPr>
              <a:spLocks noChangeArrowheads="1"/>
            </p:cNvSpPr>
            <p:nvPr userDrawn="1"/>
          </p:nvSpPr>
          <p:spPr bwMode="auto">
            <a:xfrm>
              <a:off x="1056122" y="6540085"/>
              <a:ext cx="2809123" cy="100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l" defTabSz="914226" latinLnBrk="0">
                <a:defRPr/>
              </a:pPr>
              <a:r>
                <a:rPr lang="ko-KR" altLang="en-US" sz="650" spc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고객중심 정보시스템 고도화 사업</a:t>
              </a:r>
            </a:p>
          </p:txBody>
        </p:sp>
        <p:pic>
          <p:nvPicPr>
            <p:cNvPr id="42" name="Picture 2" descr="D:\모스트비주얼_예지\[21_04_00] 건설공제조합 고객중심 정보시스템 고도화\템\건설공제조합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5" y="6540085"/>
              <a:ext cx="496800" cy="91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그룹 22"/>
          <p:cNvGrpSpPr/>
          <p:nvPr userDrawn="1"/>
        </p:nvGrpSpPr>
        <p:grpSpPr>
          <a:xfrm>
            <a:off x="6357156" y="6517103"/>
            <a:ext cx="3031285" cy="121772"/>
            <a:chOff x="6357156" y="6517103"/>
            <a:chExt cx="3031285" cy="121772"/>
          </a:xfrm>
        </p:grpSpPr>
        <p:sp>
          <p:nvSpPr>
            <p:cNvPr id="25" name="Text Box 9"/>
            <p:cNvSpPr txBox="1">
              <a:spLocks noChangeArrowheads="1"/>
            </p:cNvSpPr>
            <p:nvPr userDrawn="1"/>
          </p:nvSpPr>
          <p:spPr bwMode="auto">
            <a:xfrm>
              <a:off x="6357156" y="6546542"/>
              <a:ext cx="2807921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tIns="0" bIns="0">
              <a:spAutoFit/>
            </a:bodyPr>
            <a:lstStyle/>
            <a:p>
              <a:pPr marL="85715" indent="-85715" algn="r" defTabSz="957778" rtl="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600" b="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Copyright(c) 2021 SK Inc. </a:t>
              </a:r>
              <a:r>
                <a:rPr kumimoji="0" lang="en-US" altLang="ko-KR" sz="600" b="0" kern="1200" dirty="0" err="1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Co.,Ltd</a:t>
              </a:r>
              <a:r>
                <a:rPr kumimoji="0" lang="en-US" altLang="ko-KR" sz="600" b="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. All rights reserved</a:t>
              </a:r>
            </a:p>
          </p:txBody>
        </p:sp>
        <p:pic>
          <p:nvPicPr>
            <p:cNvPr id="26" name="Picture 2" descr="E:\모스트비주얼\PD작업\첨부2 합병회사 CI\SK crp Comm K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16768" y="6517103"/>
              <a:ext cx="271673" cy="10633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1540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거버닝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" y="1197269"/>
            <a:ext cx="9906000" cy="467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35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35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hf hdr="0" dt="0"/>
  <p:txStyles>
    <p:titleStyle>
      <a:lvl1pPr algn="ctr" defTabSz="923773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6415" indent="-346415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50565" indent="-288679" algn="l" defTabSz="923773" rtl="0" eaLnBrk="1" latinLnBrk="1" hangingPunct="1">
        <a:spcBef>
          <a:spcPct val="20000"/>
        </a:spcBef>
        <a:buFont typeface="KoPub돋움체 Medium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54716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16602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8488" indent="-230943" algn="l" defTabSz="923773" rtl="0" eaLnBrk="1" latinLnBrk="1" hangingPunct="1">
        <a:spcBef>
          <a:spcPct val="20000"/>
        </a:spcBef>
        <a:buFont typeface="KoPub돋움체 Medium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375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2261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64147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26033" indent="-230943" algn="l" defTabSz="923773" rtl="0" eaLnBrk="1" latinLnBrk="1" hangingPunct="1">
        <a:spcBef>
          <a:spcPct val="20000"/>
        </a:spcBef>
        <a:buFont typeface="KoPub돋움체 Medium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1886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3773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5659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7545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9431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1318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3204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5090" algn="l" defTabSz="923773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11" Type="http://schemas.openxmlformats.org/officeDocument/2006/relationships/image" Target="../media/image13.png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jpeg"/><Relationship Id="rId18" Type="http://schemas.openxmlformats.org/officeDocument/2006/relationships/image" Target="../media/image56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4.pn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46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57.png"/><Relationship Id="rId4" Type="http://schemas.openxmlformats.org/officeDocument/2006/relationships/image" Target="../media/image45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57.png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78">
            <a:extLst>
              <a:ext uri="{FF2B5EF4-FFF2-40B4-BE49-F238E27FC236}">
                <a16:creationId xmlns:a16="http://schemas.microsoft.com/office/drawing/2014/main" id="{0A865DC3-308B-4A4A-9771-B4DA4B83E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000" y="5967939"/>
            <a:ext cx="8856000" cy="445348"/>
          </a:xfrm>
          <a:prstGeom prst="rect">
            <a:avLst/>
          </a:prstGeom>
          <a:solidFill>
            <a:srgbClr val="C7ECF8"/>
          </a:solidFill>
          <a:ln w="158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1" indent="0" algn="ctr" defTabSz="1042875"/>
            <a:endParaRPr lang="en-US" altLang="ko-KR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</p:txBody>
      </p:sp>
      <p:grpSp>
        <p:nvGrpSpPr>
          <p:cNvPr id="92" name="그룹 427">
            <a:extLst>
              <a:ext uri="{FF2B5EF4-FFF2-40B4-BE49-F238E27FC236}">
                <a16:creationId xmlns:a16="http://schemas.microsoft.com/office/drawing/2014/main" id="{395AC162-B1DC-4789-BFF4-0E1DC1CEB457}"/>
              </a:ext>
            </a:extLst>
          </p:cNvPr>
          <p:cNvGrpSpPr>
            <a:grpSpLocks/>
          </p:cNvGrpSpPr>
          <p:nvPr/>
        </p:nvGrpSpPr>
        <p:grpSpPr bwMode="auto">
          <a:xfrm>
            <a:off x="597000" y="6039413"/>
            <a:ext cx="8712000" cy="302400"/>
            <a:chOff x="2639790" y="6647886"/>
            <a:chExt cx="7517259" cy="262286"/>
          </a:xfrm>
        </p:grpSpPr>
        <p:sp>
          <p:nvSpPr>
            <p:cNvPr id="93" name="직사각형 338">
              <a:extLst>
                <a:ext uri="{FF2B5EF4-FFF2-40B4-BE49-F238E27FC236}">
                  <a16:creationId xmlns:a16="http://schemas.microsoft.com/office/drawing/2014/main" id="{E30825A1-136C-4697-9510-FEF994299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288" y="6647886"/>
              <a:ext cx="1410262" cy="2622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테스트 실시</a:t>
              </a:r>
            </a:p>
          </p:txBody>
        </p:sp>
        <p:sp>
          <p:nvSpPr>
            <p:cNvPr id="94" name="직사각형 339">
              <a:extLst>
                <a:ext uri="{FF2B5EF4-FFF2-40B4-BE49-F238E27FC236}">
                  <a16:creationId xmlns:a16="http://schemas.microsoft.com/office/drawing/2014/main" id="{7F79356F-A069-4CA8-8EFC-B093C5179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9790" y="6647886"/>
              <a:ext cx="1410262" cy="2622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테스트 동료검토</a:t>
              </a:r>
            </a:p>
          </p:txBody>
        </p:sp>
        <p:sp>
          <p:nvSpPr>
            <p:cNvPr id="95" name="직사각형 340">
              <a:extLst>
                <a:ext uri="{FF2B5EF4-FFF2-40B4-BE49-F238E27FC236}">
                  <a16:creationId xmlns:a16="http://schemas.microsoft.com/office/drawing/2014/main" id="{CB23E260-4277-4367-AD8B-9D5F70588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6539" y="6647886"/>
              <a:ext cx="1410262" cy="2622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테스트 지침 제공</a:t>
              </a:r>
            </a:p>
          </p:txBody>
        </p:sp>
        <p:sp>
          <p:nvSpPr>
            <p:cNvPr id="96" name="직사각형 341">
              <a:extLst>
                <a:ext uri="{FF2B5EF4-FFF2-40B4-BE49-F238E27FC236}">
                  <a16:creationId xmlns:a16="http://schemas.microsoft.com/office/drawing/2014/main" id="{4D13D3B6-9309-4A96-A59F-F6349F76D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0037" y="6647886"/>
              <a:ext cx="1410262" cy="2622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결함관리</a:t>
              </a:r>
            </a:p>
          </p:txBody>
        </p:sp>
        <p:sp>
          <p:nvSpPr>
            <p:cNvPr id="97" name="직사각형 342">
              <a:extLst>
                <a:ext uri="{FF2B5EF4-FFF2-40B4-BE49-F238E27FC236}">
                  <a16:creationId xmlns:a16="http://schemas.microsoft.com/office/drawing/2014/main" id="{455D64EE-F822-4E1B-9661-41DDD954D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6787" y="6647886"/>
              <a:ext cx="1410262" cy="2622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문제해결 지원</a:t>
              </a:r>
            </a:p>
          </p:txBody>
        </p:sp>
      </p:grpSp>
      <p:grpSp>
        <p:nvGrpSpPr>
          <p:cNvPr id="271" name="그룹 270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72" name="그룹 271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76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77" name="직각 삼각형 276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78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7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 일반 사항</a:t>
              </a:r>
            </a:p>
          </p:txBody>
        </p:sp>
        <p:sp>
          <p:nvSpPr>
            <p:cNvPr id="27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1.1.1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요구사항의 테스트 수행 방법 적용</a:t>
              </a:r>
            </a:p>
          </p:txBody>
        </p:sp>
        <p:sp>
          <p:nvSpPr>
            <p:cNvPr id="275" name="직각 삼각형 27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7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V&amp;V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모델을 기본으로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Verification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및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Validation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을 통해 각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Level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별 단위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 및 성능 테스트를 수행합니다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요구사항 검증 및 확인을 통해 전체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Lifecycle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에서 문제점을 조기 발견하는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Framework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입니다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280" name="직사각형 27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TER-001</a:t>
            </a:r>
          </a:p>
        </p:txBody>
      </p:sp>
      <p:sp>
        <p:nvSpPr>
          <p:cNvPr id="281" name="직사각형 28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요구 일반 사항</a:t>
            </a:r>
          </a:p>
        </p:txBody>
      </p:sp>
      <p:sp>
        <p:nvSpPr>
          <p:cNvPr id="282" name="타원 28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754831" y="2024844"/>
            <a:ext cx="2396338" cy="2138294"/>
            <a:chOff x="3754831" y="2060295"/>
            <a:chExt cx="2396338" cy="2138294"/>
          </a:xfrm>
        </p:grpSpPr>
        <p:sp>
          <p:nvSpPr>
            <p:cNvPr id="144" name="타원 143">
              <a:extLst>
                <a:ext uri="{FF2B5EF4-FFF2-40B4-BE49-F238E27FC236}">
                  <a16:creationId xmlns:a16="http://schemas.microsoft.com/office/drawing/2014/main" id="{FAD155A0-28C0-4F5C-90F6-24DA63EBE393}"/>
                </a:ext>
              </a:extLst>
            </p:cNvPr>
            <p:cNvSpPr/>
            <p:nvPr/>
          </p:nvSpPr>
          <p:spPr bwMode="auto">
            <a:xfrm>
              <a:off x="3962367" y="2084984"/>
              <a:ext cx="1970087" cy="1970087"/>
            </a:xfrm>
            <a:prstGeom prst="ellipse">
              <a:avLst/>
            </a:prstGeom>
            <a:solidFill>
              <a:srgbClr val="EAEAEA"/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914400"/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284" name="직선 연결선 283"/>
            <p:cNvCxnSpPr/>
            <p:nvPr/>
          </p:nvCxnSpPr>
          <p:spPr>
            <a:xfrm>
              <a:off x="3975410" y="3070028"/>
              <a:ext cx="1944000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직선 연결선 282"/>
            <p:cNvCxnSpPr>
              <a:stCxn id="144" idx="4"/>
            </p:cNvCxnSpPr>
            <p:nvPr/>
          </p:nvCxnSpPr>
          <p:spPr>
            <a:xfrm flipV="1">
              <a:off x="4947411" y="2097089"/>
              <a:ext cx="0" cy="194400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6" name="그룹 1">
              <a:extLst>
                <a:ext uri="{FF2B5EF4-FFF2-40B4-BE49-F238E27FC236}">
                  <a16:creationId xmlns:a16="http://schemas.microsoft.com/office/drawing/2014/main" id="{C1C0DAE8-3BDC-441A-8644-317F5AF6DE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2938" y="2356447"/>
              <a:ext cx="1425580" cy="1427174"/>
              <a:chOff x="3021869" y="6856206"/>
              <a:chExt cx="1478563" cy="1479732"/>
            </a:xfrm>
          </p:grpSpPr>
          <p:grpSp>
            <p:nvGrpSpPr>
              <p:cNvPr id="150" name="그룹 263">
                <a:extLst>
                  <a:ext uri="{FF2B5EF4-FFF2-40B4-BE49-F238E27FC236}">
                    <a16:creationId xmlns:a16="http://schemas.microsoft.com/office/drawing/2014/main" id="{6F8F399A-6323-4641-A718-D761C4D6F4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6089203">
                <a:off x="3022109" y="6857616"/>
                <a:ext cx="1478087" cy="1478558"/>
                <a:chOff x="-786657" y="6092569"/>
                <a:chExt cx="1808647" cy="1806549"/>
              </a:xfrm>
            </p:grpSpPr>
            <p:sp>
              <p:nvSpPr>
                <p:cNvPr id="152" name="원형 225">
                  <a:extLst>
                    <a:ext uri="{FF2B5EF4-FFF2-40B4-BE49-F238E27FC236}">
                      <a16:creationId xmlns:a16="http://schemas.microsoft.com/office/drawing/2014/main" id="{6B40F153-6FD5-4540-B8F7-B309D072D040}"/>
                    </a:ext>
                  </a:extLst>
                </p:cNvPr>
                <p:cNvSpPr/>
                <p:nvPr/>
              </p:nvSpPr>
              <p:spPr>
                <a:xfrm rot="1069254">
                  <a:off x="-786641" y="6092569"/>
                  <a:ext cx="1808631" cy="1806549"/>
                </a:xfrm>
                <a:prstGeom prst="pie">
                  <a:avLst>
                    <a:gd name="adj1" fmla="val 10392541"/>
                    <a:gd name="adj2" fmla="val 15897429"/>
                  </a:avLst>
                </a:prstGeom>
                <a:solidFill>
                  <a:schemeClr val="bg1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eaLnBrk="0" latinLnBrk="0" hangingPunct="0">
                    <a:lnSpc>
                      <a:spcPct val="110000"/>
                    </a:lnSpc>
                    <a:buClr>
                      <a:schemeClr val="tx1">
                        <a:lumMod val="85000"/>
                        <a:lumOff val="15000"/>
                      </a:schemeClr>
                    </a:buClr>
                    <a:buSzPct val="80000"/>
                    <a:tabLst>
                      <a:tab pos="5648325" algn="l"/>
                    </a:tabLst>
                    <a:defRPr/>
                  </a:pPr>
                  <a:endParaRPr kumimoji="0" lang="ko-KR" altLang="en-US" sz="9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53" name="원형 226">
                  <a:extLst>
                    <a:ext uri="{FF2B5EF4-FFF2-40B4-BE49-F238E27FC236}">
                      <a16:creationId xmlns:a16="http://schemas.microsoft.com/office/drawing/2014/main" id="{573B85A9-97DC-42AE-99E5-47E3C68CD8F6}"/>
                    </a:ext>
                  </a:extLst>
                </p:cNvPr>
                <p:cNvSpPr/>
                <p:nvPr/>
              </p:nvSpPr>
              <p:spPr>
                <a:xfrm rot="16043386">
                  <a:off x="-783604" y="6091536"/>
                  <a:ext cx="1802526" cy="1808631"/>
                </a:xfrm>
                <a:prstGeom prst="pie">
                  <a:avLst>
                    <a:gd name="adj1" fmla="val 6258022"/>
                    <a:gd name="adj2" fmla="val 11710754"/>
                  </a:avLst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ko-KR" altLang="en-US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149" name="원형 222">
                <a:extLst>
                  <a:ext uri="{FF2B5EF4-FFF2-40B4-BE49-F238E27FC236}">
                    <a16:creationId xmlns:a16="http://schemas.microsoft.com/office/drawing/2014/main" id="{B738FB54-AC8E-4B24-8250-527794FCEF51}"/>
                  </a:ext>
                </a:extLst>
              </p:cNvPr>
              <p:cNvSpPr/>
              <p:nvPr/>
            </p:nvSpPr>
            <p:spPr bwMode="auto">
              <a:xfrm rot="2894159">
                <a:off x="3020465" y="6857610"/>
                <a:ext cx="1478074" cy="1475265"/>
              </a:xfrm>
              <a:prstGeom prst="pie">
                <a:avLst>
                  <a:gd name="adj1" fmla="val 7888406"/>
                  <a:gd name="adj2" fmla="val 13337764"/>
                </a:avLst>
              </a:prstGeom>
              <a:solidFill>
                <a:srgbClr val="0150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51" name="원형 224">
                <a:extLst>
                  <a:ext uri="{FF2B5EF4-FFF2-40B4-BE49-F238E27FC236}">
                    <a16:creationId xmlns:a16="http://schemas.microsoft.com/office/drawing/2014/main" id="{95C5EAFD-965C-4AC6-8D4D-C7B4D9B8ADB0}"/>
                  </a:ext>
                </a:extLst>
              </p:cNvPr>
              <p:cNvSpPr/>
              <p:nvPr/>
            </p:nvSpPr>
            <p:spPr bwMode="auto">
              <a:xfrm rot="2894159">
                <a:off x="3020465" y="6857610"/>
                <a:ext cx="1478074" cy="1475265"/>
              </a:xfrm>
              <a:prstGeom prst="pie">
                <a:avLst>
                  <a:gd name="adj1" fmla="val 18701653"/>
                  <a:gd name="adj2" fmla="val 2488311"/>
                </a:avLst>
              </a:prstGeom>
              <a:solidFill>
                <a:srgbClr val="0150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147" name="타원 146">
              <a:extLst>
                <a:ext uri="{FF2B5EF4-FFF2-40B4-BE49-F238E27FC236}">
                  <a16:creationId xmlns:a16="http://schemas.microsoft.com/office/drawing/2014/main" id="{1B228174-E34A-408E-9316-5D2B772C21CA}"/>
                </a:ext>
              </a:extLst>
            </p:cNvPr>
            <p:cNvSpPr/>
            <p:nvPr/>
          </p:nvSpPr>
          <p:spPr bwMode="auto">
            <a:xfrm>
              <a:off x="4320348" y="2445345"/>
              <a:ext cx="1254125" cy="1252537"/>
            </a:xfrm>
            <a:prstGeom prst="ellipse">
              <a:avLst/>
            </a:prstGeom>
            <a:solidFill>
              <a:schemeClr val="bg1"/>
            </a:solidFill>
            <a:ln w="31750">
              <a:noFill/>
            </a:ln>
            <a:effectLst>
              <a:outerShdw blurRad="25400" sx="102000" sy="102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/>
              <a:endParaRPr lang="ko-KR" altLang="en-US" sz="16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148" name="Rectangle 78">
              <a:extLst>
                <a:ext uri="{FF2B5EF4-FFF2-40B4-BE49-F238E27FC236}">
                  <a16:creationId xmlns:a16="http://schemas.microsoft.com/office/drawing/2014/main" id="{22E5EDE2-D1EA-499E-8052-3D749BAE0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829" y="2876351"/>
              <a:ext cx="919162" cy="3905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/>
            <a:lstStyle/>
            <a:p>
              <a:pPr marL="0" lvl="1" indent="0" algn="ctr" defTabSz="1474905" eaLnBrk="0" fontAlgn="auto" latinLnBrk="0" hangingPunct="0">
                <a:spcBef>
                  <a:spcPts val="0"/>
                </a:spcBef>
                <a:spcAft>
                  <a:spcPts val="200"/>
                </a:spcAft>
                <a:buClr>
                  <a:prstClr val="black"/>
                </a:buClr>
                <a:buSzPct val="140000"/>
                <a:tabLst>
                  <a:tab pos="5648325" algn="l"/>
                </a:tabLst>
                <a:defRPr/>
              </a:pP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요구사항 </a:t>
              </a:r>
              <a:b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</a:br>
              <a:r>
                <a:rPr lang="ko-KR" altLang="en-US" sz="1400" dirty="0" err="1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테스팅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 절차</a:t>
              </a:r>
            </a:p>
          </p:txBody>
        </p:sp>
        <p:sp>
          <p:nvSpPr>
            <p:cNvPr id="139" name="Rectangle 600">
              <a:extLst>
                <a:ext uri="{FF2B5EF4-FFF2-40B4-BE49-F238E27FC236}">
                  <a16:creationId xmlns:a16="http://schemas.microsoft.com/office/drawing/2014/main" id="{4DC93694-8DDD-4DEF-9C1E-F4E47F5C30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922124">
              <a:off x="3754707" y="2163068"/>
              <a:ext cx="2035645" cy="2035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buFont typeface="Wingdings" pitchFamily="2" charset="2"/>
                <a:buNone/>
                <a:defRPr/>
              </a:pPr>
              <a:r>
                <a:rPr lang="ko-KR" altLang="en-US" sz="10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설계</a:t>
              </a:r>
            </a:p>
          </p:txBody>
        </p:sp>
        <p:sp>
          <p:nvSpPr>
            <p:cNvPr id="140" name="Rectangle 600">
              <a:extLst>
                <a:ext uri="{FF2B5EF4-FFF2-40B4-BE49-F238E27FC236}">
                  <a16:creationId xmlns:a16="http://schemas.microsoft.com/office/drawing/2014/main" id="{03D929E1-4203-4813-937B-9993283737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88981">
              <a:off x="4115647" y="2163068"/>
              <a:ext cx="2035645" cy="2035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10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계획</a:t>
              </a:r>
            </a:p>
          </p:txBody>
        </p:sp>
        <p:sp>
          <p:nvSpPr>
            <p:cNvPr id="141" name="Rectangle 600">
              <a:extLst>
                <a:ext uri="{FF2B5EF4-FFF2-40B4-BE49-F238E27FC236}">
                  <a16:creationId xmlns:a16="http://schemas.microsoft.com/office/drawing/2014/main" id="{06230276-C63F-4580-B4D7-DA15E00CC4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800576">
              <a:off x="3846342" y="2061263"/>
              <a:ext cx="1947887" cy="1945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ctr">
              <a:prstTxWarp prst="textArchDown">
                <a:avLst>
                  <a:gd name="adj" fmla="val 20914009"/>
                </a:avLst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10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실행</a:t>
              </a:r>
            </a:p>
          </p:txBody>
        </p:sp>
        <p:sp>
          <p:nvSpPr>
            <p:cNvPr id="142" name="Rectangle 600">
              <a:extLst>
                <a:ext uri="{FF2B5EF4-FFF2-40B4-BE49-F238E27FC236}">
                  <a16:creationId xmlns:a16="http://schemas.microsoft.com/office/drawing/2014/main" id="{78576B9E-D426-4A8A-A440-B727AA0347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27525">
              <a:off x="4082792" y="2061263"/>
              <a:ext cx="1947887" cy="1945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ctr">
              <a:prstTxWarp prst="textArchDown">
                <a:avLst>
                  <a:gd name="adj" fmla="val 20914009"/>
                </a:avLst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10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평가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23875" y="1882543"/>
            <a:ext cx="3131997" cy="1080000"/>
            <a:chOff x="523874" y="1882543"/>
            <a:chExt cx="3131997" cy="1054332"/>
          </a:xfrm>
        </p:grpSpPr>
        <p:sp>
          <p:nvSpPr>
            <p:cNvPr id="286" name="모서리가 둥근 직사각형 16">
              <a:extLst>
                <a:ext uri="{FF2B5EF4-FFF2-40B4-BE49-F238E27FC236}">
                  <a16:creationId xmlns:a16="http://schemas.microsoft.com/office/drawing/2014/main" id="{3B4DCC68-F658-4BF4-B31E-BC34E88ACA49}"/>
                </a:ext>
              </a:extLst>
            </p:cNvPr>
            <p:cNvSpPr/>
            <p:nvPr/>
          </p:nvSpPr>
          <p:spPr bwMode="auto">
            <a:xfrm flipH="1">
              <a:off x="523874" y="1882543"/>
              <a:ext cx="3131997" cy="1054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288" name="직사각형 287">
              <a:extLst>
                <a:ext uri="{FF2B5EF4-FFF2-40B4-BE49-F238E27FC236}">
                  <a16:creationId xmlns:a16="http://schemas.microsoft.com/office/drawing/2014/main" id="{C675BB78-4E76-403A-BFD8-D5EAD9D4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23" y="1916832"/>
              <a:ext cx="3035906" cy="900246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계획단계 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: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테스트전략 개발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검토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승인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단위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통합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시스템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병행 계획서 개발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검토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승인</a:t>
              </a:r>
            </a:p>
            <a:p>
              <a:pPr marL="0" lvl="1" indent="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944655" algn="l"/>
                </a:tabLst>
                <a:defRPr/>
              </a:pP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[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요건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]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시스템 요구사항을 모두 만족하여야 하며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초기 협의한 요구사항에서 변경관리 절차를 통해 승인한 요구사항을 최종 베이스라인으로 간주함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.</a:t>
              </a:r>
            </a:p>
          </p:txBody>
        </p:sp>
      </p:grpSp>
      <p:grpSp>
        <p:nvGrpSpPr>
          <p:cNvPr id="289" name="그룹 288"/>
          <p:cNvGrpSpPr/>
          <p:nvPr/>
        </p:nvGrpSpPr>
        <p:grpSpPr>
          <a:xfrm>
            <a:off x="6250129" y="1882543"/>
            <a:ext cx="3131997" cy="1080000"/>
            <a:chOff x="523874" y="1882543"/>
            <a:chExt cx="3131997" cy="1054332"/>
          </a:xfrm>
        </p:grpSpPr>
        <p:sp>
          <p:nvSpPr>
            <p:cNvPr id="290" name="모서리가 둥근 직사각형 16">
              <a:extLst>
                <a:ext uri="{FF2B5EF4-FFF2-40B4-BE49-F238E27FC236}">
                  <a16:creationId xmlns:a16="http://schemas.microsoft.com/office/drawing/2014/main" id="{3B4DCC68-F658-4BF4-B31E-BC34E88ACA49}"/>
                </a:ext>
              </a:extLst>
            </p:cNvPr>
            <p:cNvSpPr/>
            <p:nvPr/>
          </p:nvSpPr>
          <p:spPr bwMode="auto">
            <a:xfrm flipH="1">
              <a:off x="523874" y="1882543"/>
              <a:ext cx="3131997" cy="1054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291" name="직사각형 290">
              <a:extLst>
                <a:ext uri="{FF2B5EF4-FFF2-40B4-BE49-F238E27FC236}">
                  <a16:creationId xmlns:a16="http://schemas.microsoft.com/office/drawing/2014/main" id="{C675BB78-4E76-403A-BFD8-D5EAD9D4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23" y="1916832"/>
              <a:ext cx="3035906" cy="1007968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설계단계 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: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유형별 테스트 설계서 개발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검토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승인</a:t>
              </a:r>
            </a:p>
            <a:p>
              <a:pPr marL="173038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18" charset="-127"/>
                <a:buChar char="-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 계획서 작성</a:t>
              </a:r>
            </a:p>
            <a:p>
              <a:pPr marL="173038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18" charset="-127"/>
                <a:buChar char="-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 시나리오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케이스 개발</a:t>
              </a:r>
            </a:p>
            <a:p>
              <a:pPr marL="173038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18" charset="-127"/>
                <a:buChar char="-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 스크립트 및 환경 구성</a:t>
              </a:r>
            </a:p>
            <a:p>
              <a:pPr marL="0" lvl="1" indent="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944655" algn="l"/>
                </a:tabLst>
                <a:defRPr/>
              </a:pP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[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요건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]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사업자는 개발초기부터 구축 완료까지 지속적인 테스트를 수행하고 보완해야 함</a:t>
              </a:r>
            </a:p>
          </p:txBody>
        </p:sp>
      </p:grpSp>
      <p:grpSp>
        <p:nvGrpSpPr>
          <p:cNvPr id="292" name="그룹 291"/>
          <p:cNvGrpSpPr/>
          <p:nvPr/>
        </p:nvGrpSpPr>
        <p:grpSpPr>
          <a:xfrm>
            <a:off x="523875" y="3100073"/>
            <a:ext cx="3131997" cy="1080000"/>
            <a:chOff x="523874" y="1882543"/>
            <a:chExt cx="3131997" cy="1054332"/>
          </a:xfrm>
        </p:grpSpPr>
        <p:sp>
          <p:nvSpPr>
            <p:cNvPr id="293" name="모서리가 둥근 직사각형 16">
              <a:extLst>
                <a:ext uri="{FF2B5EF4-FFF2-40B4-BE49-F238E27FC236}">
                  <a16:creationId xmlns:a16="http://schemas.microsoft.com/office/drawing/2014/main" id="{3B4DCC68-F658-4BF4-B31E-BC34E88ACA49}"/>
                </a:ext>
              </a:extLst>
            </p:cNvPr>
            <p:cNvSpPr/>
            <p:nvPr/>
          </p:nvSpPr>
          <p:spPr bwMode="auto">
            <a:xfrm flipH="1">
              <a:off x="523874" y="1882543"/>
              <a:ext cx="3131997" cy="1054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294" name="직사각형 293">
              <a:extLst>
                <a:ext uri="{FF2B5EF4-FFF2-40B4-BE49-F238E27FC236}">
                  <a16:creationId xmlns:a16="http://schemas.microsoft.com/office/drawing/2014/main" id="{C675BB78-4E76-403A-BFD8-D5EAD9D4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23" y="1916832"/>
              <a:ext cx="3035906" cy="754053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평가단계 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: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유형별 테스트 종료 기준 평가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유형별 테스트 결과 보고서 작성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보고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승인</a:t>
              </a:r>
            </a:p>
            <a:p>
              <a:pPr marL="0" lvl="1" indent="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944655" algn="l"/>
                </a:tabLst>
                <a:defRPr/>
              </a:pP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[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요건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]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기능 구현 정확성은 사용자가 테스트 기간에 테스트를 수행함으로써 평가함</a:t>
              </a:r>
            </a:p>
          </p:txBody>
        </p:sp>
      </p:grpSp>
      <p:grpSp>
        <p:nvGrpSpPr>
          <p:cNvPr id="295" name="그룹 294"/>
          <p:cNvGrpSpPr/>
          <p:nvPr/>
        </p:nvGrpSpPr>
        <p:grpSpPr>
          <a:xfrm>
            <a:off x="6250129" y="3100073"/>
            <a:ext cx="3131997" cy="1080000"/>
            <a:chOff x="523874" y="1882543"/>
            <a:chExt cx="3131997" cy="1054332"/>
          </a:xfrm>
        </p:grpSpPr>
        <p:sp>
          <p:nvSpPr>
            <p:cNvPr id="296" name="모서리가 둥근 직사각형 16">
              <a:extLst>
                <a:ext uri="{FF2B5EF4-FFF2-40B4-BE49-F238E27FC236}">
                  <a16:creationId xmlns:a16="http://schemas.microsoft.com/office/drawing/2014/main" id="{3B4DCC68-F658-4BF4-B31E-BC34E88ACA49}"/>
                </a:ext>
              </a:extLst>
            </p:cNvPr>
            <p:cNvSpPr/>
            <p:nvPr/>
          </p:nvSpPr>
          <p:spPr bwMode="auto">
            <a:xfrm flipH="1">
              <a:off x="523874" y="1882543"/>
              <a:ext cx="3131997" cy="1054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297" name="직사각형 296">
              <a:extLst>
                <a:ext uri="{FF2B5EF4-FFF2-40B4-BE49-F238E27FC236}">
                  <a16:creationId xmlns:a16="http://schemas.microsoft.com/office/drawing/2014/main" id="{C675BB78-4E76-403A-BFD8-D5EAD9D4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23" y="1916832"/>
              <a:ext cx="3035906" cy="1007968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실행단계 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: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유형별 테스트 실행 및 관리</a:t>
              </a:r>
            </a:p>
            <a:p>
              <a:pPr marL="173038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18" charset="-127"/>
                <a:buChar char="-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 진척 관리</a:t>
              </a:r>
            </a:p>
            <a:p>
              <a:pPr marL="173038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18" charset="-127"/>
                <a:buChar char="-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유형별 테스트결과 기록 및 문제보고서 작성</a:t>
              </a:r>
            </a:p>
            <a:p>
              <a:pPr marL="0" lvl="1" indent="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944655" algn="l"/>
                </a:tabLst>
                <a:defRPr/>
              </a:pP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[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요건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]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제공하기로 한 요구사항을 만족하는지 여부는 각 기능 요구사항의 검증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(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</a:t>
              </a:r>
              <a:r>
                <a:rPr lang="en-US" altLang="ko-KR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) </a:t>
              </a:r>
              <a:r>
                <a:rPr lang="ko-KR" altLang="en-US" sz="9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활동을 통해 예상된 결과가 도출되었을 경우를 기준으로 평가함</a:t>
              </a: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525000" y="4350905"/>
            <a:ext cx="8856000" cy="1617118"/>
            <a:chOff x="525000" y="4441307"/>
            <a:chExt cx="8856000" cy="1617118"/>
          </a:xfrm>
        </p:grpSpPr>
        <p:grpSp>
          <p:nvGrpSpPr>
            <p:cNvPr id="26" name="그룹 25"/>
            <p:cNvGrpSpPr/>
            <p:nvPr/>
          </p:nvGrpSpPr>
          <p:grpSpPr>
            <a:xfrm>
              <a:off x="1413922" y="4453326"/>
              <a:ext cx="6800353" cy="1605099"/>
              <a:chOff x="1413922" y="4453326"/>
              <a:chExt cx="6800353" cy="1605099"/>
            </a:xfr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0"/>
            </a:gradFill>
          </p:grpSpPr>
          <p:sp>
            <p:nvSpPr>
              <p:cNvPr id="61" name="Freeform 67">
                <a:extLst>
                  <a:ext uri="{FF2B5EF4-FFF2-40B4-BE49-F238E27FC236}">
                    <a16:creationId xmlns:a16="http://schemas.microsoft.com/office/drawing/2014/main" id="{32DBF5AB-B76C-430D-A186-8F544BE1FD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3922" y="4453326"/>
                <a:ext cx="1595622" cy="1605099"/>
              </a:xfrm>
              <a:custGeom>
                <a:avLst/>
                <a:gdLst>
                  <a:gd name="T0" fmla="*/ 0 w 1088"/>
                  <a:gd name="T1" fmla="*/ 0 h 1992"/>
                  <a:gd name="T2" fmla="*/ 0 w 1088"/>
                  <a:gd name="T3" fmla="*/ 2147483647 h 1992"/>
                  <a:gd name="T4" fmla="*/ 2147483647 w 1088"/>
                  <a:gd name="T5" fmla="*/ 2147483647 h 1992"/>
                  <a:gd name="T6" fmla="*/ 2147483647 w 1088"/>
                  <a:gd name="T7" fmla="*/ 2147483647 h 1992"/>
                  <a:gd name="T8" fmla="*/ 0 w 1088"/>
                  <a:gd name="T9" fmla="*/ 0 h 19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8"/>
                  <a:gd name="T16" fmla="*/ 0 h 1992"/>
                  <a:gd name="T17" fmla="*/ 1088 w 1088"/>
                  <a:gd name="T18" fmla="*/ 1992 h 19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8" h="1992">
                    <a:moveTo>
                      <a:pt x="0" y="0"/>
                    </a:moveTo>
                    <a:lnTo>
                      <a:pt x="0" y="544"/>
                    </a:lnTo>
                    <a:lnTo>
                      <a:pt x="1088" y="1992"/>
                    </a:lnTo>
                    <a:lnTo>
                      <a:pt x="1088" y="143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atinLnBrk="0">
                  <a:defRPr/>
                </a:pPr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>
                      <a:lumMod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62" name="Freeform 71">
                <a:extLst>
                  <a:ext uri="{FF2B5EF4-FFF2-40B4-BE49-F238E27FC236}">
                    <a16:creationId xmlns:a16="http://schemas.microsoft.com/office/drawing/2014/main" id="{0E997DCF-CA0F-4EA8-BC0C-4637D897421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620266" y="4454661"/>
                <a:ext cx="1594009" cy="1603764"/>
              </a:xfrm>
              <a:custGeom>
                <a:avLst/>
                <a:gdLst>
                  <a:gd name="T0" fmla="*/ 0 w 1088"/>
                  <a:gd name="T1" fmla="*/ 0 h 1992"/>
                  <a:gd name="T2" fmla="*/ 0 w 1088"/>
                  <a:gd name="T3" fmla="*/ 2147483647 h 1992"/>
                  <a:gd name="T4" fmla="*/ 2147483647 w 1088"/>
                  <a:gd name="T5" fmla="*/ 2147483647 h 1992"/>
                  <a:gd name="T6" fmla="*/ 2147483647 w 1088"/>
                  <a:gd name="T7" fmla="*/ 2147483647 h 1992"/>
                  <a:gd name="T8" fmla="*/ 0 w 1088"/>
                  <a:gd name="T9" fmla="*/ 0 h 19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8"/>
                  <a:gd name="T16" fmla="*/ 0 h 1992"/>
                  <a:gd name="T17" fmla="*/ 1088 w 1088"/>
                  <a:gd name="T18" fmla="*/ 1992 h 19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8" h="1992">
                    <a:moveTo>
                      <a:pt x="0" y="0"/>
                    </a:moveTo>
                    <a:lnTo>
                      <a:pt x="0" y="544"/>
                    </a:lnTo>
                    <a:lnTo>
                      <a:pt x="1088" y="1992"/>
                    </a:lnTo>
                    <a:lnTo>
                      <a:pt x="1088" y="143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atinLnBrk="0">
                  <a:defRPr/>
                </a:pPr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>
                      <a:lumMod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63" name="Rectangle 265">
                <a:extLst>
                  <a:ext uri="{FF2B5EF4-FFF2-40B4-BE49-F238E27FC236}">
                    <a16:creationId xmlns:a16="http://schemas.microsoft.com/office/drawing/2014/main" id="{ECB42787-D614-459F-A86D-85F591F1A7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9544" y="5610119"/>
                <a:ext cx="3610721" cy="44830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atinLnBrk="0">
                  <a:defRPr/>
                </a:pPr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>
                      <a:lumMod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64" name="그룹 131">
              <a:extLst>
                <a:ext uri="{FF2B5EF4-FFF2-40B4-BE49-F238E27FC236}">
                  <a16:creationId xmlns:a16="http://schemas.microsoft.com/office/drawing/2014/main" id="{60D76E15-0F19-47CD-9D8F-78130D08A6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7240" y="4813567"/>
              <a:ext cx="3031521" cy="274855"/>
              <a:chOff x="6833179" y="4827743"/>
              <a:chExt cx="2996177" cy="312229"/>
            </a:xfrm>
          </p:grpSpPr>
          <p:sp>
            <p:nvSpPr>
              <p:cNvPr id="65" name="Text Box 761">
                <a:extLst>
                  <a:ext uri="{FF2B5EF4-FFF2-40B4-BE49-F238E27FC236}">
                    <a16:creationId xmlns:a16="http://schemas.microsoft.com/office/drawing/2014/main" id="{E8142FC6-4886-451E-94E2-3C4B8DD549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33179" y="4827743"/>
                <a:ext cx="2996177" cy="31222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rgbClr val="1EB3E2"/>
                </a:solidFill>
              </a:ln>
            </p:spPr>
            <p:txBody>
              <a:bodyPr wrap="square" lIns="89994" tIns="89994" rIns="89994" bIns="89994" rtlCol="0" anchor="ctr">
                <a:noAutofit/>
              </a:bodyPr>
              <a:lstStyle>
                <a:defPPr>
                  <a:defRPr lang="ko-KR"/>
                </a:defPPr>
                <a:lvl2pPr marL="0" lvl="1" indent="-142845" algn="ctr" latinLnBrk="0">
                  <a:buClr>
                    <a:sysClr val="windowText" lastClr="000000"/>
                  </a:buClr>
                  <a:tabLst>
                    <a:tab pos="5647162" algn="l"/>
                  </a:tabLst>
                  <a:defRPr sz="12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</a:lstStyle>
              <a:p>
                <a:endParaRPr lang="ko-KR" altLang="en-US" sz="1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71" name="Text Box 761">
                <a:extLst>
                  <a:ext uri="{FF2B5EF4-FFF2-40B4-BE49-F238E27FC236}">
                    <a16:creationId xmlns:a16="http://schemas.microsoft.com/office/drawing/2014/main" id="{4EE29E00-BFD7-4D4D-ACC7-B27D88E883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93432" y="4893674"/>
                <a:ext cx="2675671" cy="180366"/>
              </a:xfrm>
              <a:prstGeom prst="roundRect">
                <a:avLst>
                  <a:gd name="adj" fmla="val 5000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lvl="1" indent="-142845" algn="ctr" latinLnBrk="0">
                  <a:lnSpc>
                    <a:spcPct val="110000"/>
                  </a:lnSpc>
                  <a:buClr>
                    <a:sysClr val="windowText" lastClr="000000"/>
                  </a:buClr>
                  <a:buSzPct val="140000"/>
                  <a:tabLst>
                    <a:tab pos="5647162" algn="l"/>
                  </a:tabLst>
                  <a:defRPr/>
                </a:pPr>
                <a:r>
                  <a:rPr lang="ko-KR" altLang="en-US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병행 및 성능 테스트 계획</a:t>
                </a:r>
              </a:p>
            </p:txBody>
          </p:sp>
        </p:grpSp>
        <p:grpSp>
          <p:nvGrpSpPr>
            <p:cNvPr id="73" name="그룹 131">
              <a:extLst>
                <a:ext uri="{FF2B5EF4-FFF2-40B4-BE49-F238E27FC236}">
                  <a16:creationId xmlns:a16="http://schemas.microsoft.com/office/drawing/2014/main" id="{B58F0713-098A-46CF-AF2D-95E9A79B6E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7240" y="5255201"/>
              <a:ext cx="3031521" cy="274854"/>
              <a:chOff x="6833179" y="4827744"/>
              <a:chExt cx="2996177" cy="312228"/>
            </a:xfrm>
          </p:grpSpPr>
          <p:sp>
            <p:nvSpPr>
              <p:cNvPr id="74" name="Text Box 761">
                <a:extLst>
                  <a:ext uri="{FF2B5EF4-FFF2-40B4-BE49-F238E27FC236}">
                    <a16:creationId xmlns:a16="http://schemas.microsoft.com/office/drawing/2014/main" id="{7EEF921D-FD11-4DED-9D37-1D81259B2B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33179" y="4827744"/>
                <a:ext cx="2996177" cy="31222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rgbClr val="1EB3E2"/>
                </a:solidFill>
              </a:ln>
            </p:spPr>
            <p:txBody>
              <a:bodyPr wrap="square" lIns="89994" tIns="89994" rIns="89994" bIns="89994" rtlCol="0" anchor="ctr">
                <a:noAutofit/>
              </a:bodyPr>
              <a:lstStyle>
                <a:defPPr>
                  <a:defRPr lang="ko-KR"/>
                </a:defPPr>
                <a:lvl2pPr marL="0" lvl="1" indent="-142845" algn="ctr" latinLnBrk="0">
                  <a:buClr>
                    <a:sysClr val="windowText" lastClr="000000"/>
                  </a:buClr>
                  <a:tabLst>
                    <a:tab pos="5647162" algn="l"/>
                  </a:tabLst>
                  <a:defRPr sz="12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</a:lstStyle>
              <a:p>
                <a:endParaRPr lang="ko-KR" altLang="en-US" sz="1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80" name="Text Box 761">
                <a:extLst>
                  <a:ext uri="{FF2B5EF4-FFF2-40B4-BE49-F238E27FC236}">
                    <a16:creationId xmlns:a16="http://schemas.microsoft.com/office/drawing/2014/main" id="{8722CD27-515C-4FDC-B980-F5608FB87E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93432" y="4893676"/>
                <a:ext cx="2675671" cy="180364"/>
              </a:xfrm>
              <a:prstGeom prst="roundRect">
                <a:avLst>
                  <a:gd name="adj" fmla="val 5000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lvl="1" indent="-142845" algn="ctr" latinLnBrk="0">
                  <a:lnSpc>
                    <a:spcPct val="110000"/>
                  </a:lnSpc>
                  <a:buClr>
                    <a:sysClr val="windowText" lastClr="000000"/>
                  </a:buClr>
                  <a:buSzPct val="140000"/>
                  <a:tabLst>
                    <a:tab pos="5647162" algn="l"/>
                  </a:tabLst>
                  <a:defRPr/>
                </a:pPr>
                <a:r>
                  <a:rPr lang="ko-KR" altLang="en-US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통합테스트 계획</a:t>
                </a:r>
              </a:p>
            </p:txBody>
          </p:sp>
        </p:grpSp>
        <p:grpSp>
          <p:nvGrpSpPr>
            <p:cNvPr id="82" name="그룹 131">
              <a:extLst>
                <a:ext uri="{FF2B5EF4-FFF2-40B4-BE49-F238E27FC236}">
                  <a16:creationId xmlns:a16="http://schemas.microsoft.com/office/drawing/2014/main" id="{8B4B5B25-9C90-430F-9911-2A3DE3A092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7240" y="5696844"/>
              <a:ext cx="3031521" cy="276189"/>
              <a:chOff x="6833179" y="4827734"/>
              <a:chExt cx="2996177" cy="312238"/>
            </a:xfrm>
          </p:grpSpPr>
          <p:sp>
            <p:nvSpPr>
              <p:cNvPr id="83" name="Text Box 761">
                <a:extLst>
                  <a:ext uri="{FF2B5EF4-FFF2-40B4-BE49-F238E27FC236}">
                    <a16:creationId xmlns:a16="http://schemas.microsoft.com/office/drawing/2014/main" id="{9110951C-49F0-4483-9FA5-A88F9680CF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33179" y="4827734"/>
                <a:ext cx="2996177" cy="31223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rgbClr val="1EB3E2"/>
                </a:solidFill>
              </a:ln>
            </p:spPr>
            <p:txBody>
              <a:bodyPr wrap="square" lIns="89994" tIns="89994" rIns="89994" bIns="89994" rtlCol="0" anchor="ctr">
                <a:noAutofit/>
              </a:bodyPr>
              <a:lstStyle>
                <a:defPPr>
                  <a:defRPr lang="ko-KR"/>
                </a:defPPr>
                <a:lvl2pPr marL="0" lvl="1" indent="-142845" algn="ctr" latinLnBrk="0">
                  <a:buClr>
                    <a:sysClr val="windowText" lastClr="000000"/>
                  </a:buClr>
                  <a:tabLst>
                    <a:tab pos="5647162" algn="l"/>
                  </a:tabLst>
                  <a:defRPr sz="12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</a:lstStyle>
              <a:p>
                <a:endParaRPr lang="ko-KR" altLang="en-US" sz="1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89" name="Text Box 761">
                <a:extLst>
                  <a:ext uri="{FF2B5EF4-FFF2-40B4-BE49-F238E27FC236}">
                    <a16:creationId xmlns:a16="http://schemas.microsoft.com/office/drawing/2014/main" id="{339128C1-950A-4235-A6F1-7C458115BB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93432" y="4893350"/>
                <a:ext cx="2675671" cy="181007"/>
              </a:xfrm>
              <a:prstGeom prst="roundRect">
                <a:avLst>
                  <a:gd name="adj" fmla="val 5000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lvl="1" indent="-142845" algn="ctr" latinLnBrk="0">
                  <a:lnSpc>
                    <a:spcPct val="110000"/>
                  </a:lnSpc>
                  <a:buClr>
                    <a:sysClr val="windowText" lastClr="000000"/>
                  </a:buClr>
                  <a:buSzPct val="140000"/>
                  <a:tabLst>
                    <a:tab pos="5647162" algn="l"/>
                  </a:tabLst>
                  <a:defRPr/>
                </a:pPr>
                <a:r>
                  <a:rPr lang="ko-KR" altLang="en-US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EB3E2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단위테스트 계획</a:t>
                </a:r>
              </a:p>
            </p:txBody>
          </p:sp>
        </p:grpSp>
        <p:sp>
          <p:nvSpPr>
            <p:cNvPr id="98" name="Text Box 220">
              <a:extLst>
                <a:ext uri="{FF2B5EF4-FFF2-40B4-BE49-F238E27FC236}">
                  <a16:creationId xmlns:a16="http://schemas.microsoft.com/office/drawing/2014/main" id="{AB22ADDB-EBB7-45A5-B91A-634AD6ADC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7240" y="5076420"/>
              <a:ext cx="1210027" cy="23082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  <a:lvl2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  <a:defRPr sz="9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pPr algn="l"/>
              <a:r>
                <a: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rPr>
                <a:t>상세설계 검토</a:t>
              </a:r>
            </a:p>
          </p:txBody>
        </p:sp>
        <p:sp>
          <p:nvSpPr>
            <p:cNvPr id="99" name="Text Box 220">
              <a:extLst>
                <a:ext uri="{FF2B5EF4-FFF2-40B4-BE49-F238E27FC236}">
                  <a16:creationId xmlns:a16="http://schemas.microsoft.com/office/drawing/2014/main" id="{2CCC4A70-A922-4927-BEC8-D89D9843B3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8734" y="5076420"/>
              <a:ext cx="1210027" cy="23082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</a:lstStyle>
            <a:p>
              <a: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</a:pPr>
              <a:r>
                <a:rPr lang="ko-KR" altLang="en-US" sz="9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테스트 검토</a:t>
              </a:r>
            </a:p>
          </p:txBody>
        </p:sp>
        <p:sp>
          <p:nvSpPr>
            <p:cNvPr id="100" name="Text Box 220">
              <a:extLst>
                <a:ext uri="{FF2B5EF4-FFF2-40B4-BE49-F238E27FC236}">
                  <a16:creationId xmlns:a16="http://schemas.microsoft.com/office/drawing/2014/main" id="{52DED121-8C62-4BF8-90A0-FEB1966E6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7240" y="5511384"/>
              <a:ext cx="1210027" cy="22949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  <a:lvl2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  <a:defRPr sz="9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pPr algn="l"/>
              <a:r>
                <a: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rPr>
                <a:t>코드 검토</a:t>
              </a:r>
            </a:p>
          </p:txBody>
        </p:sp>
        <p:sp>
          <p:nvSpPr>
            <p:cNvPr id="101" name="Text Box 220">
              <a:extLst>
                <a:ext uri="{FF2B5EF4-FFF2-40B4-BE49-F238E27FC236}">
                  <a16:creationId xmlns:a16="http://schemas.microsoft.com/office/drawing/2014/main" id="{C1167F9D-D9B9-49E1-A963-5D4FD70C2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7446" y="5511384"/>
              <a:ext cx="1571315" cy="22949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  <a:lvl2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  <a:defRPr sz="9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r>
                <a: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rPr>
                <a:t>단위테스트 검토</a:t>
              </a:r>
            </a:p>
          </p:txBody>
        </p:sp>
        <p:sp>
          <p:nvSpPr>
            <p:cNvPr id="106" name="Text Box 220">
              <a:extLst>
                <a:ext uri="{FF2B5EF4-FFF2-40B4-BE49-F238E27FC236}">
                  <a16:creationId xmlns:a16="http://schemas.microsoft.com/office/drawing/2014/main" id="{9407BD15-44E2-48E1-867D-F646EF1A8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7240" y="4590754"/>
              <a:ext cx="1210027" cy="23082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  <a:lvl2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  <a:defRPr sz="9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pPr algn="l"/>
              <a:r>
                <a: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rPr>
                <a:t>기본설계 검토</a:t>
              </a:r>
            </a:p>
          </p:txBody>
        </p:sp>
        <p:sp>
          <p:nvSpPr>
            <p:cNvPr id="107" name="Text Box 220">
              <a:extLst>
                <a:ext uri="{FF2B5EF4-FFF2-40B4-BE49-F238E27FC236}">
                  <a16:creationId xmlns:a16="http://schemas.microsoft.com/office/drawing/2014/main" id="{E44E405A-DEF2-43FE-8FF6-CD8C715AA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7446" y="4590754"/>
              <a:ext cx="1571315" cy="23082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tIns="28800" anchor="ctr"/>
            <a:lstStyle>
              <a:defPPr>
                <a:defRPr lang="ko-KR"/>
              </a:defPPr>
              <a:lvl1pPr indent="-115895" algn="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 kumimoji="0" sz="900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itchFamily="18" charset="-127"/>
                  <a:ea typeface="-윤고딕320" pitchFamily="18" charset="-127"/>
                </a:defRPr>
              </a:lvl1pPr>
              <a:lvl2pPr marL="0" lvl="1" indent="0" algn="r" defTabSz="923773"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7519" algn="l"/>
                </a:tabLst>
                <a:defRPr sz="9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r>
                <a: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rPr>
                <a:t>병행 및 시스템 테스트 검토</a:t>
              </a:r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3215728" y="5628798"/>
              <a:ext cx="3474544" cy="0"/>
              <a:chOff x="3067625" y="5628798"/>
              <a:chExt cx="3474544" cy="0"/>
            </a:xfrm>
          </p:grpSpPr>
          <p:cxnSp>
            <p:nvCxnSpPr>
              <p:cNvPr id="115" name="직선 화살표 연결선 661">
                <a:extLst>
                  <a:ext uri="{FF2B5EF4-FFF2-40B4-BE49-F238E27FC236}">
                    <a16:creationId xmlns:a16="http://schemas.microsoft.com/office/drawing/2014/main" id="{DC8FB5E3-AF0E-4C37-BC0C-F59040F62F25}"/>
                  </a:ext>
                </a:extLst>
              </p:cNvPr>
              <p:cNvCxnSpPr/>
              <p:nvPr/>
            </p:nvCxnSpPr>
            <p:spPr bwMode="auto">
              <a:xfrm flipH="1">
                <a:off x="6250150" y="5628798"/>
                <a:ext cx="292019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화살표 연결선 661">
                <a:extLst>
                  <a:ext uri="{FF2B5EF4-FFF2-40B4-BE49-F238E27FC236}">
                    <a16:creationId xmlns:a16="http://schemas.microsoft.com/office/drawing/2014/main" id="{6B6C199A-1485-45BE-843E-D4D7DF7A3BA1}"/>
                  </a:ext>
                </a:extLst>
              </p:cNvPr>
              <p:cNvCxnSpPr/>
              <p:nvPr/>
            </p:nvCxnSpPr>
            <p:spPr bwMode="auto">
              <a:xfrm>
                <a:off x="3067625" y="5628798"/>
                <a:ext cx="292019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그룹 42"/>
            <p:cNvGrpSpPr/>
            <p:nvPr/>
          </p:nvGrpSpPr>
          <p:grpSpPr>
            <a:xfrm>
              <a:off x="2125569" y="4698828"/>
              <a:ext cx="5654862" cy="0"/>
              <a:chOff x="1954400" y="4698828"/>
              <a:chExt cx="5654862" cy="0"/>
            </a:xfrm>
          </p:grpSpPr>
          <p:cxnSp>
            <p:nvCxnSpPr>
              <p:cNvPr id="109" name="직선 화살표 연결선 661">
                <a:extLst>
                  <a:ext uri="{FF2B5EF4-FFF2-40B4-BE49-F238E27FC236}">
                    <a16:creationId xmlns:a16="http://schemas.microsoft.com/office/drawing/2014/main" id="{AEE35D29-2CFF-47C3-80DD-3E80A5D0E26C}"/>
                  </a:ext>
                </a:extLst>
              </p:cNvPr>
              <p:cNvCxnSpPr/>
              <p:nvPr/>
            </p:nvCxnSpPr>
            <p:spPr bwMode="auto">
              <a:xfrm>
                <a:off x="1954400" y="4698828"/>
                <a:ext cx="1239068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직선 화살표 연결선 661">
                <a:extLst>
                  <a:ext uri="{FF2B5EF4-FFF2-40B4-BE49-F238E27FC236}">
                    <a16:creationId xmlns:a16="http://schemas.microsoft.com/office/drawing/2014/main" id="{F18E086C-A200-4843-A1B0-071A6C427283}"/>
                  </a:ext>
                </a:extLst>
              </p:cNvPr>
              <p:cNvCxnSpPr/>
              <p:nvPr/>
            </p:nvCxnSpPr>
            <p:spPr bwMode="auto">
              <a:xfrm flipH="1">
                <a:off x="6370194" y="4698828"/>
                <a:ext cx="1239068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그룹 43"/>
            <p:cNvGrpSpPr/>
            <p:nvPr/>
          </p:nvGrpSpPr>
          <p:grpSpPr>
            <a:xfrm>
              <a:off x="2678149" y="5164480"/>
              <a:ext cx="4549703" cy="0"/>
              <a:chOff x="2511013" y="5164480"/>
              <a:chExt cx="4549703" cy="0"/>
            </a:xfrm>
          </p:grpSpPr>
          <p:cxnSp>
            <p:nvCxnSpPr>
              <p:cNvPr id="103" name="직선 화살표 연결선 661">
                <a:extLst>
                  <a:ext uri="{FF2B5EF4-FFF2-40B4-BE49-F238E27FC236}">
                    <a16:creationId xmlns:a16="http://schemas.microsoft.com/office/drawing/2014/main" id="{9994454E-E76B-4708-A0EF-4FDFF4BCF8AD}"/>
                  </a:ext>
                </a:extLst>
              </p:cNvPr>
              <p:cNvCxnSpPr/>
              <p:nvPr/>
            </p:nvCxnSpPr>
            <p:spPr bwMode="auto">
              <a:xfrm>
                <a:off x="2511013" y="5164480"/>
                <a:ext cx="732470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화살표 연결선 661">
                <a:extLst>
                  <a:ext uri="{FF2B5EF4-FFF2-40B4-BE49-F238E27FC236}">
                    <a16:creationId xmlns:a16="http://schemas.microsoft.com/office/drawing/2014/main" id="{2B092BB1-18C1-4A17-8149-9A9E7C528B3E}"/>
                  </a:ext>
                </a:extLst>
              </p:cNvPr>
              <p:cNvCxnSpPr/>
              <p:nvPr/>
            </p:nvCxnSpPr>
            <p:spPr bwMode="auto">
              <a:xfrm flipH="1">
                <a:off x="6328246" y="5164480"/>
                <a:ext cx="732470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Rectangle 78">
              <a:extLst>
                <a:ext uri="{FF2B5EF4-FFF2-40B4-BE49-F238E27FC236}">
                  <a16:creationId xmlns:a16="http://schemas.microsoft.com/office/drawing/2014/main" id="{BCAF9CA8-073C-4574-852C-617A9D7A3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00" y="4441975"/>
              <a:ext cx="988995" cy="25750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0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요구사항정의</a:t>
              </a:r>
            </a:p>
          </p:txBody>
        </p:sp>
        <p:sp>
          <p:nvSpPr>
            <p:cNvPr id="159" name="Rectangle 78">
              <a:extLst>
                <a:ext uri="{FF2B5EF4-FFF2-40B4-BE49-F238E27FC236}">
                  <a16:creationId xmlns:a16="http://schemas.microsoft.com/office/drawing/2014/main" id="{F670E3AC-E513-4EB5-A1E0-540D98244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2005" y="4441975"/>
              <a:ext cx="988995" cy="25750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0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요구검증완료</a:t>
              </a:r>
            </a:p>
          </p:txBody>
        </p:sp>
        <p:sp>
          <p:nvSpPr>
            <p:cNvPr id="110" name="Rectangle 78">
              <a:extLst>
                <a:ext uri="{FF2B5EF4-FFF2-40B4-BE49-F238E27FC236}">
                  <a16:creationId xmlns:a16="http://schemas.microsoft.com/office/drawing/2014/main" id="{76060C3B-E291-45C6-AA27-63F9DB476C7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268680" y="4441975"/>
              <a:ext cx="993836" cy="25750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0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병행 테스트 실행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1945029" y="4905964"/>
              <a:ext cx="6015942" cy="259178"/>
              <a:chOff x="1884847" y="4905964"/>
              <a:chExt cx="6015942" cy="259178"/>
            </a:xfrm>
          </p:grpSpPr>
          <p:sp>
            <p:nvSpPr>
              <p:cNvPr id="102" name="Rectangle 78">
                <a:extLst>
                  <a:ext uri="{FF2B5EF4-FFF2-40B4-BE49-F238E27FC236}">
                    <a16:creationId xmlns:a16="http://schemas.microsoft.com/office/drawing/2014/main" id="{4425AF66-2368-48D5-B855-0A4580719F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4847" y="4906298"/>
                <a:ext cx="988996" cy="258844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설계</a:t>
                </a:r>
              </a:p>
            </p:txBody>
          </p:sp>
          <p:sp>
            <p:nvSpPr>
              <p:cNvPr id="112" name="Rectangle 78">
                <a:extLst>
                  <a:ext uri="{FF2B5EF4-FFF2-40B4-BE49-F238E27FC236}">
                    <a16:creationId xmlns:a16="http://schemas.microsoft.com/office/drawing/2014/main" id="{40A5AD0C-25BB-43FB-B724-064E64033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11794" y="4905964"/>
                <a:ext cx="988995" cy="258844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통합 테스트 실행</a:t>
                </a:r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2244152" y="5371288"/>
              <a:ext cx="5417696" cy="257510"/>
              <a:chOff x="2126208" y="5371288"/>
              <a:chExt cx="5417696" cy="257510"/>
            </a:xfrm>
          </p:grpSpPr>
          <p:sp>
            <p:nvSpPr>
              <p:cNvPr id="104" name="Rectangle 78">
                <a:extLst>
                  <a:ext uri="{FF2B5EF4-FFF2-40B4-BE49-F238E27FC236}">
                    <a16:creationId xmlns:a16="http://schemas.microsoft.com/office/drawing/2014/main" id="{5B543E64-0D50-4CF5-8969-0D405C6FF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6208" y="5371288"/>
                <a:ext cx="988995" cy="25751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구축</a:t>
                </a:r>
              </a:p>
            </p:txBody>
          </p:sp>
          <p:sp>
            <p:nvSpPr>
              <p:cNvPr id="114" name="Rectangle 78">
                <a:extLst>
                  <a:ext uri="{FF2B5EF4-FFF2-40B4-BE49-F238E27FC236}">
                    <a16:creationId xmlns:a16="http://schemas.microsoft.com/office/drawing/2014/main" id="{5535292A-FBA0-438E-9DE3-A573428B64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554908" y="5371288"/>
                <a:ext cx="988996" cy="25751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단위 테스트 실행</a:t>
                </a:r>
              </a:p>
            </p:txBody>
          </p:sp>
        </p:grpSp>
        <p:sp>
          <p:nvSpPr>
            <p:cNvPr id="160" name="Rectangle 78">
              <a:extLst>
                <a:ext uri="{FF2B5EF4-FFF2-40B4-BE49-F238E27FC236}">
                  <a16:creationId xmlns:a16="http://schemas.microsoft.com/office/drawing/2014/main" id="{72934687-655D-44AE-A97E-93BA6A3FB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3485" y="4441307"/>
              <a:ext cx="988996" cy="25884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0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분석</a:t>
              </a:r>
            </a:p>
          </p:txBody>
        </p:sp>
        <p:sp>
          <p:nvSpPr>
            <p:cNvPr id="299" name="타원 6"/>
            <p:cNvSpPr/>
            <p:nvPr/>
          </p:nvSpPr>
          <p:spPr>
            <a:xfrm rot="15369746" flipH="1">
              <a:off x="1279169" y="4797566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1" name="타원 6"/>
            <p:cNvSpPr/>
            <p:nvPr/>
          </p:nvSpPr>
          <p:spPr>
            <a:xfrm rot="15369746" flipH="1">
              <a:off x="2345968" y="5673983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2" name="타원 6"/>
            <p:cNvSpPr/>
            <p:nvPr/>
          </p:nvSpPr>
          <p:spPr>
            <a:xfrm rot="20769746" flipV="1">
              <a:off x="7205560" y="5673983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0" name="타원 6"/>
            <p:cNvSpPr/>
            <p:nvPr/>
          </p:nvSpPr>
          <p:spPr>
            <a:xfrm rot="15369746" flipH="1">
              <a:off x="1812568" y="5235775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3" name="타원 6"/>
            <p:cNvSpPr/>
            <p:nvPr/>
          </p:nvSpPr>
          <p:spPr>
            <a:xfrm rot="20769746" flipV="1">
              <a:off x="7738959" y="5235775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4" name="타원 6"/>
            <p:cNvSpPr/>
            <p:nvPr/>
          </p:nvSpPr>
          <p:spPr>
            <a:xfrm rot="20769746" flipV="1">
              <a:off x="8272359" y="4797566"/>
              <a:ext cx="327678" cy="274089"/>
            </a:xfrm>
            <a:custGeom>
              <a:avLst/>
              <a:gdLst>
                <a:gd name="connsiteX0" fmla="*/ 0 w 389322"/>
                <a:gd name="connsiteY0" fmla="*/ 194661 h 389322"/>
                <a:gd name="connsiteX1" fmla="*/ 194661 w 389322"/>
                <a:gd name="connsiteY1" fmla="*/ 0 h 389322"/>
                <a:gd name="connsiteX2" fmla="*/ 389322 w 389322"/>
                <a:gd name="connsiteY2" fmla="*/ 194661 h 389322"/>
                <a:gd name="connsiteX3" fmla="*/ 194661 w 389322"/>
                <a:gd name="connsiteY3" fmla="*/ 389322 h 389322"/>
                <a:gd name="connsiteX4" fmla="*/ 0 w 389322"/>
                <a:gd name="connsiteY4" fmla="*/ 194661 h 389322"/>
                <a:gd name="connsiteX0" fmla="*/ 0 w 194661"/>
                <a:gd name="connsiteY0" fmla="*/ 394733 h 400144"/>
                <a:gd name="connsiteX1" fmla="*/ 0 w 194661"/>
                <a:gd name="connsiteY1" fmla="*/ 5411 h 400144"/>
                <a:gd name="connsiteX2" fmla="*/ 194661 w 194661"/>
                <a:gd name="connsiteY2" fmla="*/ 200072 h 400144"/>
                <a:gd name="connsiteX3" fmla="*/ 0 w 194661"/>
                <a:gd name="connsiteY3" fmla="*/ 394733 h 400144"/>
                <a:gd name="connsiteX0" fmla="*/ 194661 w 194661"/>
                <a:gd name="connsiteY0" fmla="*/ 194661 h 194661"/>
                <a:gd name="connsiteX1" fmla="*/ 0 w 194661"/>
                <a:gd name="connsiteY1" fmla="*/ 0 h 194661"/>
                <a:gd name="connsiteX2" fmla="*/ 194661 w 194661"/>
                <a:gd name="connsiteY2" fmla="*/ 194661 h 194661"/>
                <a:gd name="connsiteX0" fmla="*/ 261430 w 261430"/>
                <a:gd name="connsiteY0" fmla="*/ 195303 h 195303"/>
                <a:gd name="connsiteX1" fmla="*/ 66769 w 261430"/>
                <a:gd name="connsiteY1" fmla="*/ 642 h 195303"/>
                <a:gd name="connsiteX2" fmla="*/ 261430 w 261430"/>
                <a:gd name="connsiteY2" fmla="*/ 195303 h 195303"/>
                <a:gd name="connsiteX0" fmla="*/ 103221 w 103221"/>
                <a:gd name="connsiteY0" fmla="*/ 139570 h 139570"/>
                <a:gd name="connsiteX1" fmla="*/ 0 w 103221"/>
                <a:gd name="connsiteY1" fmla="*/ 36349 h 139570"/>
                <a:gd name="connsiteX0" fmla="*/ 322296 w 322296"/>
                <a:gd name="connsiteY0" fmla="*/ 180872 h 180872"/>
                <a:gd name="connsiteX1" fmla="*/ 0 w 322296"/>
                <a:gd name="connsiteY1" fmla="*/ 30026 h 180872"/>
                <a:gd name="connsiteX0" fmla="*/ 322296 w 322296"/>
                <a:gd name="connsiteY0" fmla="*/ 198732 h 198732"/>
                <a:gd name="connsiteX1" fmla="*/ 0 w 322296"/>
                <a:gd name="connsiteY1" fmla="*/ 47886 h 198732"/>
                <a:gd name="connsiteX0" fmla="*/ 322296 w 322296"/>
                <a:gd name="connsiteY0" fmla="*/ 202972 h 202972"/>
                <a:gd name="connsiteX1" fmla="*/ 0 w 322296"/>
                <a:gd name="connsiteY1" fmla="*/ 52126 h 202972"/>
                <a:gd name="connsiteX0" fmla="*/ 325471 w 325471"/>
                <a:gd name="connsiteY0" fmla="*/ 211020 h 211020"/>
                <a:gd name="connsiteX1" fmla="*/ 0 w 325471"/>
                <a:gd name="connsiteY1" fmla="*/ 50649 h 211020"/>
                <a:gd name="connsiteX0" fmla="*/ 325471 w 325471"/>
                <a:gd name="connsiteY0" fmla="*/ 201776 h 201776"/>
                <a:gd name="connsiteX1" fmla="*/ 0 w 325471"/>
                <a:gd name="connsiteY1" fmla="*/ 41405 h 201776"/>
                <a:gd name="connsiteX0" fmla="*/ 320708 w 320708"/>
                <a:gd name="connsiteY0" fmla="*/ 271605 h 271605"/>
                <a:gd name="connsiteX1" fmla="*/ 0 w 320708"/>
                <a:gd name="connsiteY1" fmla="*/ 32653 h 271605"/>
                <a:gd name="connsiteX0" fmla="*/ 320708 w 322431"/>
                <a:gd name="connsiteY0" fmla="*/ 285021 h 285021"/>
                <a:gd name="connsiteX1" fmla="*/ 0 w 322431"/>
                <a:gd name="connsiteY1" fmla="*/ 46069 h 285021"/>
                <a:gd name="connsiteX0" fmla="*/ 323089 w 324787"/>
                <a:gd name="connsiteY0" fmla="*/ 263412 h 263412"/>
                <a:gd name="connsiteX1" fmla="*/ 0 w 324787"/>
                <a:gd name="connsiteY1" fmla="*/ 50654 h 263412"/>
                <a:gd name="connsiteX0" fmla="*/ 323089 w 323089"/>
                <a:gd name="connsiteY0" fmla="*/ 263412 h 263412"/>
                <a:gd name="connsiteX1" fmla="*/ 0 w 323089"/>
                <a:gd name="connsiteY1" fmla="*/ 50654 h 263412"/>
                <a:gd name="connsiteX0" fmla="*/ 323089 w 323089"/>
                <a:gd name="connsiteY0" fmla="*/ 260718 h 260718"/>
                <a:gd name="connsiteX1" fmla="*/ 0 w 323089"/>
                <a:gd name="connsiteY1" fmla="*/ 47960 h 260718"/>
                <a:gd name="connsiteX0" fmla="*/ 327852 w 327852"/>
                <a:gd name="connsiteY0" fmla="*/ 252903 h 252903"/>
                <a:gd name="connsiteX1" fmla="*/ 0 w 327852"/>
                <a:gd name="connsiteY1" fmla="*/ 49670 h 252903"/>
                <a:gd name="connsiteX0" fmla="*/ 320708 w 320708"/>
                <a:gd name="connsiteY0" fmla="*/ 260717 h 260717"/>
                <a:gd name="connsiteX1" fmla="*/ 0 w 320708"/>
                <a:gd name="connsiteY1" fmla="*/ 47959 h 260717"/>
                <a:gd name="connsiteX0" fmla="*/ 320708 w 320708"/>
                <a:gd name="connsiteY0" fmla="*/ 252563 h 252563"/>
                <a:gd name="connsiteX1" fmla="*/ 0 w 320708"/>
                <a:gd name="connsiteY1" fmla="*/ 39805 h 252563"/>
                <a:gd name="connsiteX0" fmla="*/ 323090 w 323090"/>
                <a:gd name="connsiteY0" fmla="*/ 256551 h 256551"/>
                <a:gd name="connsiteX1" fmla="*/ 0 w 323090"/>
                <a:gd name="connsiteY1" fmla="*/ 39031 h 256551"/>
                <a:gd name="connsiteX0" fmla="*/ 323090 w 323540"/>
                <a:gd name="connsiteY0" fmla="*/ 259813 h 259813"/>
                <a:gd name="connsiteX1" fmla="*/ 0 w 323540"/>
                <a:gd name="connsiteY1" fmla="*/ 42293 h 259813"/>
                <a:gd name="connsiteX0" fmla="*/ 332615 w 333040"/>
                <a:gd name="connsiteY0" fmla="*/ 267670 h 267670"/>
                <a:gd name="connsiteX1" fmla="*/ 0 w 333040"/>
                <a:gd name="connsiteY1" fmla="*/ 40625 h 267670"/>
                <a:gd name="connsiteX0" fmla="*/ 332615 w 333040"/>
                <a:gd name="connsiteY0" fmla="*/ 259814 h 259814"/>
                <a:gd name="connsiteX1" fmla="*/ 0 w 333040"/>
                <a:gd name="connsiteY1" fmla="*/ 42294 h 259814"/>
                <a:gd name="connsiteX0" fmla="*/ 332615 w 332950"/>
                <a:gd name="connsiteY0" fmla="*/ 274292 h 274292"/>
                <a:gd name="connsiteX1" fmla="*/ 0 w 332950"/>
                <a:gd name="connsiteY1" fmla="*/ 56772 h 274292"/>
                <a:gd name="connsiteX0" fmla="*/ 332615 w 332978"/>
                <a:gd name="connsiteY0" fmla="*/ 275330 h 275330"/>
                <a:gd name="connsiteX1" fmla="*/ 0 w 332978"/>
                <a:gd name="connsiteY1" fmla="*/ 57810 h 275330"/>
                <a:gd name="connsiteX0" fmla="*/ 330233 w 330601"/>
                <a:gd name="connsiteY0" fmla="*/ 258321 h 258321"/>
                <a:gd name="connsiteX1" fmla="*/ 0 w 330601"/>
                <a:gd name="connsiteY1" fmla="*/ 62233 h 258321"/>
                <a:gd name="connsiteX0" fmla="*/ 330233 w 330233"/>
                <a:gd name="connsiteY0" fmla="*/ 249674 h 249674"/>
                <a:gd name="connsiteX1" fmla="*/ 0 w 330233"/>
                <a:gd name="connsiteY1" fmla="*/ 53586 h 249674"/>
                <a:gd name="connsiteX0" fmla="*/ 325471 w 325471"/>
                <a:gd name="connsiteY0" fmla="*/ 271637 h 271637"/>
                <a:gd name="connsiteX1" fmla="*/ 0 w 325471"/>
                <a:gd name="connsiteY1" fmla="*/ 49355 h 271637"/>
                <a:gd name="connsiteX0" fmla="*/ 325471 w 331633"/>
                <a:gd name="connsiteY0" fmla="*/ 276486 h 276486"/>
                <a:gd name="connsiteX1" fmla="*/ 0 w 331633"/>
                <a:gd name="connsiteY1" fmla="*/ 54204 h 276486"/>
                <a:gd name="connsiteX0" fmla="*/ 325471 w 335151"/>
                <a:gd name="connsiteY0" fmla="*/ 276486 h 276486"/>
                <a:gd name="connsiteX1" fmla="*/ 0 w 335151"/>
                <a:gd name="connsiteY1" fmla="*/ 54204 h 276486"/>
                <a:gd name="connsiteX0" fmla="*/ 318327 w 328257"/>
                <a:gd name="connsiteY0" fmla="*/ 274525 h 274525"/>
                <a:gd name="connsiteX1" fmla="*/ 0 w 328257"/>
                <a:gd name="connsiteY1" fmla="*/ 54624 h 274525"/>
                <a:gd name="connsiteX0" fmla="*/ 318327 w 327625"/>
                <a:gd name="connsiteY0" fmla="*/ 274152 h 274152"/>
                <a:gd name="connsiteX1" fmla="*/ 0 w 327625"/>
                <a:gd name="connsiteY1" fmla="*/ 54251 h 2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7625" h="274152">
                  <a:moveTo>
                    <a:pt x="318327" y="274152"/>
                  </a:moveTo>
                  <a:cubicBezTo>
                    <a:pt x="375677" y="70357"/>
                    <a:pt x="155216" y="-87396"/>
                    <a:pt x="0" y="54251"/>
                  </a:cubicBezTo>
                </a:path>
              </a:pathLst>
            </a:custGeom>
            <a:grpFill/>
            <a:ln w="47625">
              <a:solidFill>
                <a:srgbClr val="1EB3E2"/>
              </a:solidFill>
              <a:headEnd type="triangle" w="med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157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TER-003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자동화 구현</a:t>
            </a:r>
          </a:p>
        </p:txBody>
      </p:sp>
      <p:sp>
        <p:nvSpPr>
          <p:cNvPr id="43" name="타원 4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4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구현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솔루션  </a:t>
              </a:r>
            </a:p>
          </p:txBody>
        </p:sp>
        <p:sp>
          <p:nvSpPr>
            <p:cNvPr id="4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1.3.1.3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툴 기대 효과</a:t>
              </a:r>
            </a:p>
          </p:txBody>
        </p:sp>
        <p:sp>
          <p:nvSpPr>
            <p:cNvPr id="47" name="직각 삼각형 46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 latinLnBrk="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4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 자동화 툴을 활용하여 시나리오 별 케이스 등록 시간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수행 시간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결과 등록 시간 등을 최소화 하여 테스트 기간 및 투입 인력을 최적화하여 테스트 효율 및 커버리지를 확대합니다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49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 latinLnBrk="0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78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graphicFrame>
        <p:nvGraphicFramePr>
          <p:cNvPr id="79" name="표 78">
            <a:extLst>
              <a:ext uri="{FF2B5EF4-FFF2-40B4-BE49-F238E27FC236}">
                <a16:creationId xmlns:a16="http://schemas.microsoft.com/office/drawing/2014/main" id="{68E910A1-2B55-4B74-8763-139308BD2F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541972"/>
              </p:ext>
            </p:extLst>
          </p:nvPr>
        </p:nvGraphicFramePr>
        <p:xfrm>
          <a:off x="1714498" y="3875595"/>
          <a:ext cx="7667627" cy="2541080"/>
        </p:xfrm>
        <a:graphic>
          <a:graphicData uri="http://schemas.openxmlformats.org/drawingml/2006/table">
            <a:tbl>
              <a:tblPr/>
              <a:tblGrid>
                <a:gridCol w="1411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5119">
                  <a:extLst>
                    <a:ext uri="{9D8B030D-6E8A-4147-A177-3AD203B41FA5}">
                      <a16:colId xmlns:a16="http://schemas.microsoft.com/office/drawing/2014/main" val="1682301330"/>
                    </a:ext>
                  </a:extLst>
                </a:gridCol>
                <a:gridCol w="695036">
                  <a:extLst>
                    <a:ext uri="{9D8B030D-6E8A-4147-A177-3AD203B41FA5}">
                      <a16:colId xmlns:a16="http://schemas.microsoft.com/office/drawing/2014/main" val="58418787"/>
                    </a:ext>
                  </a:extLst>
                </a:gridCol>
                <a:gridCol w="695036">
                  <a:extLst>
                    <a:ext uri="{9D8B030D-6E8A-4147-A177-3AD203B41FA5}">
                      <a16:colId xmlns:a16="http://schemas.microsoft.com/office/drawing/2014/main" val="448217194"/>
                    </a:ext>
                  </a:extLst>
                </a:gridCol>
                <a:gridCol w="695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153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대상 업무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상세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aTworks</a:t>
                      </a: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 전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aTworks</a:t>
                      </a: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 후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aTworks</a:t>
                      </a: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적용에</a:t>
                      </a:r>
                      <a:b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</a:b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따른 개선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5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케이스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시간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케이스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시간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83157"/>
                  </a:ext>
                </a:extLst>
              </a:tr>
              <a:tr h="307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신규가입 </a:t>
                      </a:r>
                      <a:r>
                        <a:rPr kumimoji="1" lang="en-US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Regression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상품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채널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단말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판매정책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유형 별 점검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서비스 신규 가입 점검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2~3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분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건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초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Test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실행 시간 단축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Test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점검 범위 확대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특이 케이스 점검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다양한 테스트 케이스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Data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확보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예약 판매 접수</a:t>
                      </a:r>
                      <a:r>
                        <a:rPr kumimoji="1" lang="en-US" altLang="ko-KR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개통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전략 단말 출시 예약 접수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개통 점검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6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회 이상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단말기 변경 </a:t>
                      </a:r>
                      <a:r>
                        <a:rPr kumimoji="1" lang="en-US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Regression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판매조건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요금제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단말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업무 유형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별 점검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판매 지원금 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할부 기능 점검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2~3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15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46602"/>
                  </a:ext>
                </a:extLst>
              </a:tr>
              <a:tr h="307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요금제 변경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상품 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Rule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기반 상품 가입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해지 점검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요금제 변경화면 중심 점검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상품 관련 변경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분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건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오더 관련 </a:t>
                      </a:r>
                      <a:b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변경 포함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초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269706"/>
                  </a:ext>
                </a:extLst>
              </a:tr>
              <a:tr h="4385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OMD </a:t>
                      </a:r>
                      <a:r>
                        <a:rPr kumimoji="1" lang="ko-KR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단말 점검 </a:t>
                      </a:r>
                      <a:br>
                        <a:rPr kumimoji="1" lang="en-US" altLang="ko-KR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</a:br>
                      <a:r>
                        <a:rPr kumimoji="1" lang="en-US" altLang="ko-KR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 </a:t>
                      </a:r>
                      <a:r>
                        <a:rPr kumimoji="1" lang="en-US" altLang="en-US" sz="105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Abnormal Case )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OMD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단말 기준 상품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Rule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및 정책 점검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데이터가 없고</a:t>
                      </a: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생성이 오래 걸림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데이터 재사용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불가</a:t>
                      </a:r>
                      <a:endParaRPr lang="en-US" altLang="ko-KR" sz="95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N/A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가능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N/A</a:t>
                      </a:r>
                      <a:r>
                        <a:rPr lang="ko-KR" altLang="en-US" sz="95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　</a:t>
                      </a:r>
                    </a:p>
                  </a:txBody>
                  <a:tcPr marL="45720" marR="45720" marT="36000" marB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" name="모서리가 둥근 직사각형 16">
            <a:extLst>
              <a:ext uri="{FF2B5EF4-FFF2-40B4-BE49-F238E27FC236}">
                <a16:creationId xmlns:a16="http://schemas.microsoft.com/office/drawing/2014/main" id="{A0226EAC-5A6A-45D5-95A4-02A20FD963C6}"/>
              </a:ext>
            </a:extLst>
          </p:cNvPr>
          <p:cNvSpPr/>
          <p:nvPr/>
        </p:nvSpPr>
        <p:spPr bwMode="auto">
          <a:xfrm flipH="1">
            <a:off x="523872" y="2024062"/>
            <a:ext cx="4321175" cy="1682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indent="0" algn="ctr" defTabSz="104298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endParaRPr lang="en-US" altLang="ko-KR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itchFamily="34" charset="0"/>
              <a:sym typeface="-윤고딕140"/>
            </a:endParaRPr>
          </a:p>
        </p:txBody>
      </p:sp>
      <p:sp>
        <p:nvSpPr>
          <p:cNvPr id="103" name="모서리가 둥근 직사각형 16">
            <a:extLst>
              <a:ext uri="{FF2B5EF4-FFF2-40B4-BE49-F238E27FC236}">
                <a16:creationId xmlns:a16="http://schemas.microsoft.com/office/drawing/2014/main" id="{3B3D7A9C-879E-4453-B1D6-797B89D283DE}"/>
              </a:ext>
            </a:extLst>
          </p:cNvPr>
          <p:cNvSpPr/>
          <p:nvPr/>
        </p:nvSpPr>
        <p:spPr bwMode="auto">
          <a:xfrm flipH="1">
            <a:off x="523874" y="1881188"/>
            <a:ext cx="4321175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marL="0" lvl="1" indent="-97667" algn="ctr" defTabSz="957701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CASE : 1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건</a:t>
            </a: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, Manual 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테스트 수행 시간 </a:t>
            </a: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: 3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분</a:t>
            </a:r>
          </a:p>
        </p:txBody>
      </p:sp>
      <p:sp>
        <p:nvSpPr>
          <p:cNvPr id="100" name="모서리가 둥근 직사각형 16">
            <a:extLst>
              <a:ext uri="{FF2B5EF4-FFF2-40B4-BE49-F238E27FC236}">
                <a16:creationId xmlns:a16="http://schemas.microsoft.com/office/drawing/2014/main" id="{18E8A399-D6F1-4D6A-8248-78F93C2FD1EB}"/>
              </a:ext>
            </a:extLst>
          </p:cNvPr>
          <p:cNvSpPr/>
          <p:nvPr/>
        </p:nvSpPr>
        <p:spPr bwMode="auto">
          <a:xfrm flipH="1">
            <a:off x="5060947" y="2033093"/>
            <a:ext cx="4321175" cy="1664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indent="0" algn="ctr" defTabSz="104298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endParaRPr lang="en-US" altLang="ko-KR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itchFamily="34" charset="0"/>
              <a:sym typeface="-윤고딕140"/>
            </a:endParaRPr>
          </a:p>
        </p:txBody>
      </p:sp>
      <p:sp>
        <p:nvSpPr>
          <p:cNvPr id="101" name="모서리가 둥근 직사각형 16">
            <a:extLst>
              <a:ext uri="{FF2B5EF4-FFF2-40B4-BE49-F238E27FC236}">
                <a16:creationId xmlns:a16="http://schemas.microsoft.com/office/drawing/2014/main" id="{912FB9B3-2C46-4A6D-8C64-C04FADB03C78}"/>
              </a:ext>
            </a:extLst>
          </p:cNvPr>
          <p:cNvSpPr/>
          <p:nvPr/>
        </p:nvSpPr>
        <p:spPr bwMode="auto">
          <a:xfrm flipH="1">
            <a:off x="5060949" y="1881188"/>
            <a:ext cx="4321175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marL="0" lvl="1" indent="-97667" algn="ctr" defTabSz="957701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CASE : 10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건</a:t>
            </a: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, 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테스트 자동화 수행 시간 </a:t>
            </a:r>
            <a:r>
              <a:rPr lang="en-US" altLang="ko-KR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: 44</a:t>
            </a:r>
            <a:r>
              <a: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초</a:t>
            </a:r>
          </a:p>
        </p:txBody>
      </p:sp>
      <p:pic>
        <p:nvPicPr>
          <p:cNvPr id="95" name="그림 94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900" y="2256344"/>
            <a:ext cx="1784807" cy="1081215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96" name="그림 95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8806" y="2256344"/>
            <a:ext cx="1784807" cy="1081215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97" name="TextBox 96"/>
          <p:cNvSpPr txBox="1"/>
          <p:nvPr/>
        </p:nvSpPr>
        <p:spPr>
          <a:xfrm>
            <a:off x="890268" y="3457228"/>
            <a:ext cx="1198071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 latinLnBrk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항목값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직접 입력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215643" y="3457228"/>
            <a:ext cx="1331133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 latinLnBrk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조회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/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처리 결과 확인</a:t>
            </a:r>
          </a:p>
        </p:txBody>
      </p:sp>
      <p:sp>
        <p:nvSpPr>
          <p:cNvPr id="99" name="오른쪽 화살표 98"/>
          <p:cNvSpPr/>
          <p:nvPr/>
        </p:nvSpPr>
        <p:spPr>
          <a:xfrm>
            <a:off x="2518876" y="2616951"/>
            <a:ext cx="332761" cy="360000"/>
          </a:xfrm>
          <a:prstGeom prst="rightArrow">
            <a:avLst/>
          </a:prstGeom>
          <a:gradFill flip="none" rotWithShape="1">
            <a:gsLst>
              <a:gs pos="27000">
                <a:schemeClr val="bg1">
                  <a:lumMod val="75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0" name="그림 89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2388" y="2256344"/>
            <a:ext cx="1784807" cy="1081215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91" name="그림 90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293" y="2256344"/>
            <a:ext cx="1784807" cy="1081215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92" name="TextBox 91"/>
          <p:cNvSpPr txBox="1"/>
          <p:nvPr/>
        </p:nvSpPr>
        <p:spPr>
          <a:xfrm>
            <a:off x="5608794" y="3457228"/>
            <a:ext cx="831994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 latinLnBrk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시작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8030060" y="3457228"/>
            <a:ext cx="773273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 latinLnBrk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종료</a:t>
            </a:r>
          </a:p>
        </p:txBody>
      </p:sp>
      <p:sp>
        <p:nvSpPr>
          <p:cNvPr id="94" name="오른쪽 화살표 93"/>
          <p:cNvSpPr/>
          <p:nvPr/>
        </p:nvSpPr>
        <p:spPr>
          <a:xfrm>
            <a:off x="7054364" y="2616951"/>
            <a:ext cx="332761" cy="360000"/>
          </a:xfrm>
          <a:prstGeom prst="rightArrow">
            <a:avLst/>
          </a:prstGeom>
          <a:gradFill flip="none" rotWithShape="1">
            <a:gsLst>
              <a:gs pos="27000">
                <a:schemeClr val="bg1">
                  <a:lumMod val="75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8" name="오른쪽 화살표 87"/>
          <p:cNvSpPr/>
          <p:nvPr/>
        </p:nvSpPr>
        <p:spPr>
          <a:xfrm>
            <a:off x="3526705" y="2539776"/>
            <a:ext cx="2256876" cy="514350"/>
          </a:xfrm>
          <a:prstGeom prst="rightArrow">
            <a:avLst>
              <a:gd name="adj1" fmla="val 60872"/>
              <a:gd name="adj2" fmla="val 43477"/>
            </a:avLst>
          </a:prstGeom>
          <a:gradFill flip="none" rotWithShape="1">
            <a:gsLst>
              <a:gs pos="27000">
                <a:schemeClr val="bg1">
                  <a:lumMod val="50000"/>
                </a:scheme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3924351" y="2650757"/>
            <a:ext cx="176073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 defTabSz="1071983" eaLnBrk="0" latinLnBrk="0" hangingPunct="0">
              <a:buClr>
                <a:srgbClr val="3271AA"/>
              </a:buClr>
              <a:buSzPct val="140000"/>
              <a:tabLst>
                <a:tab pos="5805348" algn="l"/>
              </a:tabLst>
              <a:defRPr/>
            </a:pPr>
            <a:r>
              <a:rPr lang="en-US" altLang="ko-KR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1/4 </a:t>
            </a:r>
            <a:r>
              <a: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이상으로</a:t>
            </a:r>
            <a:r>
              <a:rPr lang="en-US" altLang="ko-KR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시간 단축</a:t>
            </a:r>
          </a:p>
        </p:txBody>
      </p:sp>
      <p:sp>
        <p:nvSpPr>
          <p:cNvPr id="106" name="직사각형 245"/>
          <p:cNvSpPr>
            <a:spLocks noChangeArrowheads="1"/>
          </p:cNvSpPr>
          <p:nvPr/>
        </p:nvSpPr>
        <p:spPr bwMode="auto">
          <a:xfrm>
            <a:off x="523875" y="3875595"/>
            <a:ext cx="1099185" cy="2541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lvl="1" algn="ctr" defTabSz="1042973" latinLnBrk="0">
              <a:buClr>
                <a:srgbClr val="86B6D0"/>
              </a:buClr>
              <a:buSzPct val="100000"/>
              <a:tabLst>
                <a:tab pos="5318125" algn="l"/>
              </a:tabLst>
            </a:pPr>
            <a:r>
              <a: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테스트 자동화</a:t>
            </a:r>
            <a:br>
              <a:rPr lang="en-US" altLang="ko-KR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</a:br>
            <a:r>
              <a: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적용 전</a:t>
            </a:r>
            <a:r>
              <a:rPr lang="en-US" altLang="ko-KR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/</a:t>
            </a:r>
            <a:r>
              <a: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후</a:t>
            </a:r>
            <a:br>
              <a:rPr lang="en-US" altLang="ko-KR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</a:br>
            <a:r>
              <a: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테스트 수행</a:t>
            </a:r>
            <a:br>
              <a:rPr lang="en-US" altLang="ko-KR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</a:br>
            <a:r>
              <a: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시간 비교</a:t>
            </a:r>
            <a:endParaRPr lang="en-US" altLang="ko-KR" sz="12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sym typeface="-윤고딕140"/>
            </a:endParaRPr>
          </a:p>
          <a:p>
            <a:pPr marL="0" lvl="1" algn="ctr" defTabSz="1042973" latinLnBrk="0">
              <a:buClr>
                <a:srgbClr val="86B6D0"/>
              </a:buClr>
              <a:buSzPct val="100000"/>
              <a:tabLst>
                <a:tab pos="5318125" algn="l"/>
              </a:tabLst>
            </a:pPr>
            <a:r>
              <a:rPr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(SKT </a:t>
            </a: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적용 사례</a:t>
            </a:r>
            <a:r>
              <a:rPr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)</a:t>
            </a: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-윤고딕14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0389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그룹 156"/>
          <p:cNvGrpSpPr/>
          <p:nvPr/>
        </p:nvGrpSpPr>
        <p:grpSpPr>
          <a:xfrm>
            <a:off x="523876" y="2312987"/>
            <a:ext cx="2989109" cy="4103687"/>
            <a:chOff x="596900" y="3140967"/>
            <a:chExt cx="2661950" cy="4103687"/>
          </a:xfrm>
        </p:grpSpPr>
        <p:sp>
          <p:nvSpPr>
            <p:cNvPr id="158" name="TextBox 157"/>
            <p:cNvSpPr txBox="1"/>
            <p:nvPr/>
          </p:nvSpPr>
          <p:spPr>
            <a:xfrm>
              <a:off x="596900" y="3140967"/>
              <a:ext cx="2661950" cy="41036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545211" defTabSz="1090422">
                <a:defRPr sz="2100">
                  <a:solidFill>
                    <a:schemeClr val="lt1"/>
                  </a:solidFill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</a:defRPr>
              </a:lvl9pPr>
            </a:lstStyle>
            <a:p>
              <a:pPr marL="0" lvl="1" algn="ctr" defTabSz="1299728" eaLnBrk="0" hangingPunct="0"/>
              <a:endParaRPr lang="en-US" altLang="ko-KR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96900" y="3140968"/>
              <a:ext cx="2661950" cy="2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사용자 </a:t>
              </a:r>
              <a:r>
                <a:rPr kumimoji="1" lang="en-US" altLang="ko-KR" sz="1300" b="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PC</a:t>
              </a:r>
            </a:p>
          </p:txBody>
        </p:sp>
      </p:grpSp>
      <p:grpSp>
        <p:nvGrpSpPr>
          <p:cNvPr id="160" name="그룹 159"/>
          <p:cNvGrpSpPr/>
          <p:nvPr/>
        </p:nvGrpSpPr>
        <p:grpSpPr>
          <a:xfrm>
            <a:off x="3800631" y="2312987"/>
            <a:ext cx="2989109" cy="4103687"/>
            <a:chOff x="596900" y="3140967"/>
            <a:chExt cx="2661950" cy="4103687"/>
          </a:xfrm>
        </p:grpSpPr>
        <p:sp>
          <p:nvSpPr>
            <p:cNvPr id="161" name="TextBox 160"/>
            <p:cNvSpPr txBox="1"/>
            <p:nvPr/>
          </p:nvSpPr>
          <p:spPr>
            <a:xfrm>
              <a:off x="596900" y="3140967"/>
              <a:ext cx="2661950" cy="41036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545211" defTabSz="1090422">
                <a:defRPr sz="2100">
                  <a:solidFill>
                    <a:schemeClr val="lt1"/>
                  </a:solidFill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</a:defRPr>
              </a:lvl9pPr>
            </a:lstStyle>
            <a:p>
              <a:pPr marL="0" lvl="1" algn="ctr" defTabSz="1299728" eaLnBrk="0" hangingPunct="0"/>
              <a:endParaRPr lang="en-US" altLang="ko-KR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596900" y="3140968"/>
              <a:ext cx="2661950" cy="252000"/>
            </a:xfrm>
            <a:prstGeom prst="rect">
              <a:avLst/>
            </a:prstGeom>
            <a:solidFill>
              <a:srgbClr val="8ED9F0"/>
            </a:solidFill>
            <a:ln w="6350">
              <a:noFill/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300" b="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MOBILE TEST CENTER</a:t>
              </a:r>
            </a:p>
          </p:txBody>
        </p:sp>
      </p:grpSp>
      <p:grpSp>
        <p:nvGrpSpPr>
          <p:cNvPr id="257" name="그룹 256"/>
          <p:cNvGrpSpPr/>
          <p:nvPr/>
        </p:nvGrpSpPr>
        <p:grpSpPr>
          <a:xfrm flipH="1">
            <a:off x="523874" y="1881188"/>
            <a:ext cx="6781801" cy="240395"/>
            <a:chOff x="6916560" y="1230194"/>
            <a:chExt cx="6928710" cy="508237"/>
          </a:xfrm>
        </p:grpSpPr>
        <p:sp>
          <p:nvSpPr>
            <p:cNvPr id="258" name="직각 삼각형 257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259" name="직선 연결선 258"/>
            <p:cNvCxnSpPr/>
            <p:nvPr/>
          </p:nvCxnSpPr>
          <p:spPr>
            <a:xfrm>
              <a:off x="6916560" y="1738431"/>
              <a:ext cx="6928710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직사각형 10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TER-003</a:t>
            </a:r>
          </a:p>
        </p:txBody>
      </p:sp>
      <p:sp>
        <p:nvSpPr>
          <p:cNvPr id="110" name="직사각형 10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자동화 구현</a:t>
            </a:r>
          </a:p>
        </p:txBody>
      </p:sp>
      <p:sp>
        <p:nvSpPr>
          <p:cNvPr id="111" name="타원 110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112" name="그룹 111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1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구현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모바일 테스트 자동화 솔루션 </a:t>
              </a:r>
            </a:p>
          </p:txBody>
        </p:sp>
        <p:sp>
          <p:nvSpPr>
            <p:cNvPr id="11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1.3.2.1 </a:t>
              </a:r>
              <a:r>
                <a:rPr lang="ko-KR" altLang="en-US" sz="1400" dirty="0" err="1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모바일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테스트 자동화 솔루션 개요</a:t>
              </a:r>
            </a:p>
          </p:txBody>
        </p:sp>
        <p:sp>
          <p:nvSpPr>
            <p:cNvPr id="115" name="직각 삼각형 11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 latinLnBrk="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1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다양한 스마트폰과 태블릿을 쉽고 효과적으로 테스트할 수 있고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모바일 앱 서비스의 품질을 높이기 위해 모바일 테스트 자동화 솔루션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en-US" altLang="ko-KR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mTworks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제안합니다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20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 latinLnBrk="0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21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grpSp>
        <p:nvGrpSpPr>
          <p:cNvPr id="171" name="그룹 170"/>
          <p:cNvGrpSpPr/>
          <p:nvPr/>
        </p:nvGrpSpPr>
        <p:grpSpPr>
          <a:xfrm>
            <a:off x="1161431" y="2654300"/>
            <a:ext cx="1713998" cy="1468160"/>
            <a:chOff x="3332820" y="2678600"/>
            <a:chExt cx="2436502" cy="2008320"/>
          </a:xfrm>
        </p:grpSpPr>
        <p:grpSp>
          <p:nvGrpSpPr>
            <p:cNvPr id="172" name="그룹 50"/>
            <p:cNvGrpSpPr/>
            <p:nvPr/>
          </p:nvGrpSpPr>
          <p:grpSpPr>
            <a:xfrm>
              <a:off x="3332820" y="2678600"/>
              <a:ext cx="2436502" cy="2008320"/>
              <a:chOff x="-8200224" y="2016751"/>
              <a:chExt cx="1123429" cy="926002"/>
            </a:xfrm>
          </p:grpSpPr>
          <p:grpSp>
            <p:nvGrpSpPr>
              <p:cNvPr id="174" name="그룹 147"/>
              <p:cNvGrpSpPr/>
              <p:nvPr/>
            </p:nvGrpSpPr>
            <p:grpSpPr>
              <a:xfrm>
                <a:off x="-8200224" y="2016751"/>
                <a:ext cx="1123429" cy="926002"/>
                <a:chOff x="10819308" y="2388879"/>
                <a:chExt cx="2209800" cy="1784600"/>
              </a:xfrm>
            </p:grpSpPr>
            <p:sp>
              <p:nvSpPr>
                <p:cNvPr id="176" name="모서리가 둥근 직사각형 175"/>
                <p:cNvSpPr/>
                <p:nvPr/>
              </p:nvSpPr>
              <p:spPr>
                <a:xfrm>
                  <a:off x="11547973" y="4162534"/>
                  <a:ext cx="736599" cy="1094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grpSp>
              <p:nvGrpSpPr>
                <p:cNvPr id="177" name="그룹 149"/>
                <p:cNvGrpSpPr/>
                <p:nvPr/>
              </p:nvGrpSpPr>
              <p:grpSpPr>
                <a:xfrm>
                  <a:off x="11555208" y="3798579"/>
                  <a:ext cx="738000" cy="367812"/>
                  <a:chOff x="11570383" y="3798579"/>
                  <a:chExt cx="738000" cy="367812"/>
                </a:xfrm>
              </p:grpSpPr>
              <p:sp>
                <p:nvSpPr>
                  <p:cNvPr id="183" name="자유형 182"/>
                  <p:cNvSpPr/>
                  <p:nvPr/>
                </p:nvSpPr>
                <p:spPr>
                  <a:xfrm flipH="1">
                    <a:off x="11570383" y="3798579"/>
                    <a:ext cx="738000" cy="3678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8000" h="367812">
                        <a:moveTo>
                          <a:pt x="738000" y="355772"/>
                        </a:moveTo>
                        <a:lnTo>
                          <a:pt x="0" y="355772"/>
                        </a:lnTo>
                        <a:lnTo>
                          <a:pt x="0" y="367812"/>
                        </a:lnTo>
                        <a:lnTo>
                          <a:pt x="738000" y="367812"/>
                        </a:lnTo>
                        <a:close/>
                        <a:moveTo>
                          <a:pt x="369700" y="0"/>
                        </a:moveTo>
                        <a:lnTo>
                          <a:pt x="144075" y="50800"/>
                        </a:lnTo>
                        <a:lnTo>
                          <a:pt x="107577" y="330200"/>
                        </a:lnTo>
                        <a:lnTo>
                          <a:pt x="1400" y="355600"/>
                        </a:lnTo>
                        <a:lnTo>
                          <a:pt x="369700" y="355600"/>
                        </a:lnTo>
                        <a:lnTo>
                          <a:pt x="738000" y="355600"/>
                        </a:lnTo>
                        <a:lnTo>
                          <a:pt x="631823" y="330200"/>
                        </a:lnTo>
                        <a:lnTo>
                          <a:pt x="595325" y="5080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42907" latinLnBrk="0"/>
                    <a:endParaRPr lang="ko-KR" altLang="en-US" sz="8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prstClr val="white"/>
                      </a:solidFill>
                      <a:latin typeface="+mn-ea"/>
                    </a:endParaRPr>
                  </a:p>
                </p:txBody>
              </p:sp>
              <p:sp>
                <p:nvSpPr>
                  <p:cNvPr id="184" name="자유형 183"/>
                  <p:cNvSpPr/>
                  <p:nvPr/>
                </p:nvSpPr>
                <p:spPr>
                  <a:xfrm flipH="1">
                    <a:off x="11702528" y="3798579"/>
                    <a:ext cx="605855" cy="355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5855" h="355600">
                        <a:moveTo>
                          <a:pt x="368300" y="0"/>
                        </a:moveTo>
                        <a:lnTo>
                          <a:pt x="142675" y="50800"/>
                        </a:lnTo>
                        <a:lnTo>
                          <a:pt x="106177" y="330200"/>
                        </a:lnTo>
                        <a:lnTo>
                          <a:pt x="0" y="355600"/>
                        </a:lnTo>
                        <a:lnTo>
                          <a:pt x="368300" y="355600"/>
                        </a:lnTo>
                        <a:lnTo>
                          <a:pt x="411398" y="355600"/>
                        </a:lnTo>
                        <a:lnTo>
                          <a:pt x="605855" y="142121"/>
                        </a:lnTo>
                        <a:lnTo>
                          <a:pt x="593925" y="5080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42907" latinLnBrk="0"/>
                    <a:endParaRPr lang="ko-KR" altLang="en-US" sz="8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prstClr val="white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78" name="모서리가 둥근 직사각형 177"/>
                <p:cNvSpPr/>
                <p:nvPr/>
              </p:nvSpPr>
              <p:spPr>
                <a:xfrm>
                  <a:off x="10819308" y="2388879"/>
                  <a:ext cx="2209800" cy="1511300"/>
                </a:xfrm>
                <a:prstGeom prst="roundRect">
                  <a:avLst>
                    <a:gd name="adj" fmla="val 322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907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sp>
              <p:nvSpPr>
                <p:cNvPr id="179" name="직사각형 2"/>
                <p:cNvSpPr/>
                <p:nvPr/>
              </p:nvSpPr>
              <p:spPr>
                <a:xfrm>
                  <a:off x="10819308" y="2388879"/>
                  <a:ext cx="2209800" cy="133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9800" h="1333500">
                      <a:moveTo>
                        <a:pt x="48694" y="0"/>
                      </a:moveTo>
                      <a:lnTo>
                        <a:pt x="2161106" y="0"/>
                      </a:lnTo>
                      <a:cubicBezTo>
                        <a:pt x="2187999" y="0"/>
                        <a:pt x="2209800" y="21801"/>
                        <a:pt x="2209800" y="48694"/>
                      </a:cubicBezTo>
                      <a:lnTo>
                        <a:pt x="2209800" y="1333500"/>
                      </a:lnTo>
                      <a:lnTo>
                        <a:pt x="0" y="1333500"/>
                      </a:lnTo>
                      <a:lnTo>
                        <a:pt x="0" y="48694"/>
                      </a:lnTo>
                      <a:cubicBezTo>
                        <a:pt x="0" y="21801"/>
                        <a:pt x="21801" y="0"/>
                        <a:pt x="48694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907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sp>
              <p:nvSpPr>
                <p:cNvPr id="180" name="자유형 179"/>
                <p:cNvSpPr/>
                <p:nvPr/>
              </p:nvSpPr>
              <p:spPr>
                <a:xfrm>
                  <a:off x="10819308" y="2388879"/>
                  <a:ext cx="932447" cy="133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2447" h="1333500">
                      <a:moveTo>
                        <a:pt x="48694" y="0"/>
                      </a:moveTo>
                      <a:lnTo>
                        <a:pt x="932447" y="0"/>
                      </a:lnTo>
                      <a:lnTo>
                        <a:pt x="296853" y="1333500"/>
                      </a:lnTo>
                      <a:lnTo>
                        <a:pt x="0" y="1333500"/>
                      </a:lnTo>
                      <a:lnTo>
                        <a:pt x="0" y="48694"/>
                      </a:lnTo>
                      <a:cubicBezTo>
                        <a:pt x="0" y="21801"/>
                        <a:pt x="21801" y="0"/>
                        <a:pt x="48694" y="0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907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sp>
              <p:nvSpPr>
                <p:cNvPr id="181" name="직사각형 180"/>
                <p:cNvSpPr/>
                <p:nvPr/>
              </p:nvSpPr>
              <p:spPr>
                <a:xfrm>
                  <a:off x="10917733" y="2496829"/>
                  <a:ext cx="2012950" cy="11176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sp>
              <p:nvSpPr>
                <p:cNvPr id="182" name="타원 181"/>
                <p:cNvSpPr/>
                <p:nvPr/>
              </p:nvSpPr>
              <p:spPr>
                <a:xfrm>
                  <a:off x="11906434" y="2425715"/>
                  <a:ext cx="35548" cy="36784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75" name="타원 174"/>
              <p:cNvSpPr/>
              <p:nvPr/>
            </p:nvSpPr>
            <p:spPr>
              <a:xfrm flipV="1">
                <a:off x="-7651110" y="2031296"/>
                <a:ext cx="25200" cy="252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ko-KR" altLang="en-US" sz="8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  <p:pic>
          <p:nvPicPr>
            <p:cNvPr id="173" name="그림 17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9895" y="2804741"/>
              <a:ext cx="2222352" cy="1272331"/>
            </a:xfrm>
            <a:prstGeom prst="rect">
              <a:avLst/>
            </a:prstGeom>
          </p:spPr>
        </p:pic>
      </p:grpSp>
      <p:sp>
        <p:nvSpPr>
          <p:cNvPr id="185" name="TextBox 184"/>
          <p:cNvSpPr txBox="1"/>
          <p:nvPr/>
        </p:nvSpPr>
        <p:spPr>
          <a:xfrm>
            <a:off x="1258668" y="4115672"/>
            <a:ext cx="15195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000" b="0">
                <a:latin typeface="-윤고딕320" panose="02030504000101010101" pitchFamily="18" charset="-127"/>
                <a:ea typeface="-윤고딕320" panose="02030504000101010101" pitchFamily="18" charset="-127"/>
                <a:cs typeface="Times New Roman" pitchFamily="18" charset="0"/>
              </a:defRPr>
            </a:lvl1pPr>
          </a:lstStyle>
          <a:p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모바일 원격 테스트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1091934" y="6030522"/>
            <a:ext cx="1852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kumimoji="0" sz="1000" b="0">
                <a:solidFill>
                  <a:schemeClr val="tx1">
                    <a:lumMod val="95000"/>
                    <a:lumOff val="5000"/>
                  </a:schemeClr>
                </a:solidFill>
                <a:latin typeface="-윤고딕140" pitchFamily="18" charset="-127"/>
                <a:ea typeface="-윤고딕140" pitchFamily="18" charset="-127"/>
              </a:defRPr>
            </a:lvl1pPr>
          </a:lstStyle>
          <a:p>
            <a:r>
              <a:rPr kumimoji="1"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모니터링</a:t>
            </a:r>
            <a:r>
              <a:rPr kumimoji="1"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kumimoji="1"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호환성 테스트</a:t>
            </a:r>
          </a:p>
        </p:txBody>
      </p:sp>
      <p:grpSp>
        <p:nvGrpSpPr>
          <p:cNvPr id="187" name="그룹 186"/>
          <p:cNvGrpSpPr/>
          <p:nvPr/>
        </p:nvGrpSpPr>
        <p:grpSpPr>
          <a:xfrm>
            <a:off x="1235482" y="4672803"/>
            <a:ext cx="1565897" cy="1341302"/>
            <a:chOff x="-8200224" y="2016751"/>
            <a:chExt cx="1123429" cy="926002"/>
          </a:xfrm>
        </p:grpSpPr>
        <p:grpSp>
          <p:nvGrpSpPr>
            <p:cNvPr id="188" name="그룹 147"/>
            <p:cNvGrpSpPr/>
            <p:nvPr/>
          </p:nvGrpSpPr>
          <p:grpSpPr>
            <a:xfrm>
              <a:off x="-8200224" y="2016751"/>
              <a:ext cx="1123429" cy="926002"/>
              <a:chOff x="10819308" y="2388879"/>
              <a:chExt cx="2209800" cy="1784600"/>
            </a:xfrm>
          </p:grpSpPr>
          <p:sp>
            <p:nvSpPr>
              <p:cNvPr id="190" name="모서리가 둥근 직사각형 189"/>
              <p:cNvSpPr/>
              <p:nvPr/>
            </p:nvSpPr>
            <p:spPr>
              <a:xfrm>
                <a:off x="11547973" y="4162534"/>
                <a:ext cx="736599" cy="1094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  <p:grpSp>
            <p:nvGrpSpPr>
              <p:cNvPr id="191" name="그룹 149"/>
              <p:cNvGrpSpPr/>
              <p:nvPr/>
            </p:nvGrpSpPr>
            <p:grpSpPr>
              <a:xfrm>
                <a:off x="11555208" y="3798579"/>
                <a:ext cx="738000" cy="367812"/>
                <a:chOff x="11570383" y="3798579"/>
                <a:chExt cx="738000" cy="367812"/>
              </a:xfrm>
            </p:grpSpPr>
            <p:sp>
              <p:nvSpPr>
                <p:cNvPr id="197" name="자유형 196"/>
                <p:cNvSpPr/>
                <p:nvPr/>
              </p:nvSpPr>
              <p:spPr>
                <a:xfrm flipH="1">
                  <a:off x="11570383" y="3798579"/>
                  <a:ext cx="738000" cy="367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000" h="367812">
                      <a:moveTo>
                        <a:pt x="738000" y="355772"/>
                      </a:moveTo>
                      <a:lnTo>
                        <a:pt x="0" y="355772"/>
                      </a:lnTo>
                      <a:lnTo>
                        <a:pt x="0" y="367812"/>
                      </a:lnTo>
                      <a:lnTo>
                        <a:pt x="738000" y="367812"/>
                      </a:lnTo>
                      <a:close/>
                      <a:moveTo>
                        <a:pt x="369700" y="0"/>
                      </a:moveTo>
                      <a:lnTo>
                        <a:pt x="144075" y="50800"/>
                      </a:lnTo>
                      <a:lnTo>
                        <a:pt x="107577" y="330200"/>
                      </a:lnTo>
                      <a:lnTo>
                        <a:pt x="1400" y="355600"/>
                      </a:lnTo>
                      <a:lnTo>
                        <a:pt x="369700" y="355600"/>
                      </a:lnTo>
                      <a:lnTo>
                        <a:pt x="738000" y="355600"/>
                      </a:lnTo>
                      <a:lnTo>
                        <a:pt x="631823" y="330200"/>
                      </a:lnTo>
                      <a:lnTo>
                        <a:pt x="595325" y="5080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907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sp>
              <p:nvSpPr>
                <p:cNvPr id="198" name="자유형 197"/>
                <p:cNvSpPr/>
                <p:nvPr/>
              </p:nvSpPr>
              <p:spPr>
                <a:xfrm flipH="1">
                  <a:off x="11702528" y="3798579"/>
                  <a:ext cx="605855" cy="35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55" h="355600">
                      <a:moveTo>
                        <a:pt x="368300" y="0"/>
                      </a:moveTo>
                      <a:lnTo>
                        <a:pt x="142675" y="50800"/>
                      </a:lnTo>
                      <a:lnTo>
                        <a:pt x="106177" y="330200"/>
                      </a:lnTo>
                      <a:lnTo>
                        <a:pt x="0" y="355600"/>
                      </a:lnTo>
                      <a:lnTo>
                        <a:pt x="368300" y="355600"/>
                      </a:lnTo>
                      <a:lnTo>
                        <a:pt x="411398" y="355600"/>
                      </a:lnTo>
                      <a:lnTo>
                        <a:pt x="605855" y="142121"/>
                      </a:lnTo>
                      <a:lnTo>
                        <a:pt x="593925" y="5080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907" latinLnBrk="0"/>
                  <a:endParaRPr lang="ko-KR" altLang="en-US" sz="8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92" name="모서리가 둥근 직사각형 191"/>
              <p:cNvSpPr/>
              <p:nvPr/>
            </p:nvSpPr>
            <p:spPr>
              <a:xfrm>
                <a:off x="10819308" y="2388879"/>
                <a:ext cx="2209800" cy="1511300"/>
              </a:xfrm>
              <a:prstGeom prst="roundRect">
                <a:avLst>
                  <a:gd name="adj" fmla="val 322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07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93" name="직사각형 2"/>
              <p:cNvSpPr/>
              <p:nvPr/>
            </p:nvSpPr>
            <p:spPr>
              <a:xfrm>
                <a:off x="10819308" y="2388879"/>
                <a:ext cx="2209800" cy="1333500"/>
              </a:xfrm>
              <a:custGeom>
                <a:avLst/>
                <a:gdLst/>
                <a:ahLst/>
                <a:cxnLst/>
                <a:rect l="l" t="t" r="r" b="b"/>
                <a:pathLst>
                  <a:path w="2209800" h="1333500">
                    <a:moveTo>
                      <a:pt x="48694" y="0"/>
                    </a:moveTo>
                    <a:lnTo>
                      <a:pt x="2161106" y="0"/>
                    </a:lnTo>
                    <a:cubicBezTo>
                      <a:pt x="2187999" y="0"/>
                      <a:pt x="2209800" y="21801"/>
                      <a:pt x="2209800" y="48694"/>
                    </a:cubicBezTo>
                    <a:lnTo>
                      <a:pt x="2209800" y="1333500"/>
                    </a:lnTo>
                    <a:lnTo>
                      <a:pt x="0" y="1333500"/>
                    </a:lnTo>
                    <a:lnTo>
                      <a:pt x="0" y="48694"/>
                    </a:lnTo>
                    <a:cubicBezTo>
                      <a:pt x="0" y="21801"/>
                      <a:pt x="21801" y="0"/>
                      <a:pt x="48694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07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94" name="자유형 193"/>
              <p:cNvSpPr/>
              <p:nvPr/>
            </p:nvSpPr>
            <p:spPr>
              <a:xfrm>
                <a:off x="10819308" y="2388879"/>
                <a:ext cx="932447" cy="1333500"/>
              </a:xfrm>
              <a:custGeom>
                <a:avLst/>
                <a:gdLst/>
                <a:ahLst/>
                <a:cxnLst/>
                <a:rect l="l" t="t" r="r" b="b"/>
                <a:pathLst>
                  <a:path w="932447" h="1333500">
                    <a:moveTo>
                      <a:pt x="48694" y="0"/>
                    </a:moveTo>
                    <a:lnTo>
                      <a:pt x="932447" y="0"/>
                    </a:lnTo>
                    <a:lnTo>
                      <a:pt x="296853" y="1333500"/>
                    </a:lnTo>
                    <a:lnTo>
                      <a:pt x="0" y="1333500"/>
                    </a:lnTo>
                    <a:lnTo>
                      <a:pt x="0" y="48694"/>
                    </a:lnTo>
                    <a:cubicBezTo>
                      <a:pt x="0" y="21801"/>
                      <a:pt x="21801" y="0"/>
                      <a:pt x="48694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07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95" name="직사각형 194"/>
              <p:cNvSpPr/>
              <p:nvPr/>
            </p:nvSpPr>
            <p:spPr>
              <a:xfrm>
                <a:off x="10917733" y="2496829"/>
                <a:ext cx="2012950" cy="1117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96" name="타원 195"/>
              <p:cNvSpPr/>
              <p:nvPr/>
            </p:nvSpPr>
            <p:spPr>
              <a:xfrm>
                <a:off x="11906434" y="2425715"/>
                <a:ext cx="35548" cy="3678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89" name="타원 188"/>
            <p:cNvSpPr/>
            <p:nvPr/>
          </p:nvSpPr>
          <p:spPr>
            <a:xfrm flipV="1">
              <a:off x="-7651110" y="2031296"/>
              <a:ext cx="25200" cy="25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8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endParaRPr>
            </a:p>
          </p:txBody>
        </p:sp>
      </p:grpSp>
      <p:grpSp>
        <p:nvGrpSpPr>
          <p:cNvPr id="199" name="그룹 198"/>
          <p:cNvGrpSpPr/>
          <p:nvPr/>
        </p:nvGrpSpPr>
        <p:grpSpPr>
          <a:xfrm>
            <a:off x="1238548" y="4721548"/>
            <a:ext cx="1559764" cy="911630"/>
            <a:chOff x="7143905" y="2563778"/>
            <a:chExt cx="1620000" cy="1152000"/>
          </a:xfrm>
        </p:grpSpPr>
        <p:sp>
          <p:nvSpPr>
            <p:cNvPr id="200" name="직사각형 199"/>
            <p:cNvSpPr/>
            <p:nvPr/>
          </p:nvSpPr>
          <p:spPr>
            <a:xfrm>
              <a:off x="7143905" y="2563778"/>
              <a:ext cx="1620000" cy="1152000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bg1"/>
              </a:solidFill>
            </a:ln>
            <a:effectLst>
              <a:outerShdw blurRad="25400" dir="2700000" algn="tl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pic>
          <p:nvPicPr>
            <p:cNvPr id="201" name="Picture 8" descr="\\Client\C$\0.mTworks\리포트3.PN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43905" y="3054884"/>
              <a:ext cx="1620000" cy="660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2" name="Picture 11" descr="\\Client\C$\0.mTworks\리포트1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43905" y="2563778"/>
              <a:ext cx="1620000" cy="465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3" name="Picture 5" descr="computers, servers, web host 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7725" y="2996309"/>
            <a:ext cx="1274920" cy="1128527"/>
          </a:xfrm>
          <a:prstGeom prst="rect">
            <a:avLst/>
          </a:prstGeom>
          <a:noFill/>
        </p:spPr>
      </p:pic>
      <p:sp>
        <p:nvSpPr>
          <p:cNvPr id="204" name="TextBox 203"/>
          <p:cNvSpPr txBox="1"/>
          <p:nvPr/>
        </p:nvSpPr>
        <p:spPr>
          <a:xfrm flipH="1">
            <a:off x="4018232" y="2670354"/>
            <a:ext cx="2553906" cy="25453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/>
          <a:lstStyle>
            <a:defPPr>
              <a:defRPr lang="ko-KR"/>
            </a:defPPr>
            <a:lvl1pPr algn="ctr" defTabSz="151625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-윤고딕320" panose="02030504000101010101" pitchFamily="18" charset="-127"/>
                <a:ea typeface="-윤고딕320" panose="02030504000101010101" pitchFamily="18" charset="-127"/>
              </a:defRPr>
            </a:lvl1pPr>
          </a:lstStyle>
          <a:p>
            <a:pPr marL="0" lvl="1" indent="0" algn="ctr" ea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모바일 원격 테스트 솔루션</a:t>
            </a:r>
          </a:p>
        </p:txBody>
      </p:sp>
      <p:grpSp>
        <p:nvGrpSpPr>
          <p:cNvPr id="205" name="그룹 204"/>
          <p:cNvGrpSpPr/>
          <p:nvPr/>
        </p:nvGrpSpPr>
        <p:grpSpPr>
          <a:xfrm rot="5400000">
            <a:off x="5029917" y="4221450"/>
            <a:ext cx="530537" cy="349498"/>
            <a:chOff x="6265332" y="4666894"/>
            <a:chExt cx="579995" cy="487322"/>
          </a:xfrm>
        </p:grpSpPr>
        <p:sp>
          <p:nvSpPr>
            <p:cNvPr id="206" name="오른쪽 화살표 205"/>
            <p:cNvSpPr/>
            <p:nvPr/>
          </p:nvSpPr>
          <p:spPr>
            <a:xfrm flipH="1">
              <a:off x="6265332" y="4894428"/>
              <a:ext cx="379307" cy="259788"/>
            </a:xfrm>
            <a:prstGeom prst="rightArrow">
              <a:avLst>
                <a:gd name="adj1" fmla="val 68400"/>
                <a:gd name="adj2" fmla="val 50000"/>
              </a:avLst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07" name="오른쪽 화살표 206"/>
            <p:cNvSpPr/>
            <p:nvPr/>
          </p:nvSpPr>
          <p:spPr>
            <a:xfrm>
              <a:off x="6466020" y="4666894"/>
              <a:ext cx="379307" cy="259788"/>
            </a:xfrm>
            <a:prstGeom prst="rightArrow">
              <a:avLst>
                <a:gd name="adj1" fmla="val 68400"/>
                <a:gd name="adj2" fmla="val 50000"/>
              </a:avLst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208" name="그룹 207"/>
          <p:cNvGrpSpPr/>
          <p:nvPr/>
        </p:nvGrpSpPr>
        <p:grpSpPr>
          <a:xfrm>
            <a:off x="4484053" y="5063976"/>
            <a:ext cx="1622264" cy="773651"/>
            <a:chOff x="5499271" y="5756733"/>
            <a:chExt cx="1622264" cy="773651"/>
          </a:xfrm>
        </p:grpSpPr>
        <p:pic>
          <p:nvPicPr>
            <p:cNvPr id="209" name="Picture 9" descr="C:\Users\kim\Downloads\627325 [Converted]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914227" y="5756733"/>
              <a:ext cx="365797" cy="564201"/>
            </a:xfrm>
            <a:prstGeom prst="rect">
              <a:avLst/>
            </a:prstGeom>
            <a:noFill/>
          </p:spPr>
        </p:pic>
        <p:pic>
          <p:nvPicPr>
            <p:cNvPr id="210" name="Picture 10" descr="C:\Users\kim\Downloads\627320 [Converted]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54568" y="6039886"/>
              <a:ext cx="704200" cy="396567"/>
            </a:xfrm>
            <a:prstGeom prst="rect">
              <a:avLst/>
            </a:prstGeom>
            <a:noFill/>
          </p:spPr>
        </p:pic>
        <p:pic>
          <p:nvPicPr>
            <p:cNvPr id="211" name="Picture 11" descr="D:\프로젝트\20151201_SKCC_원격모바일테스트센터시연\2.png"/>
            <p:cNvPicPr>
              <a:picLocks noChangeAspect="1" noChangeArrowheads="1"/>
            </p:cNvPicPr>
            <p:nvPr/>
          </p:nvPicPr>
          <p:blipFill>
            <a:blip r:embed="rId8" cstate="print"/>
            <a:srcRect l="61295" t="44716" r="32914" b="44700"/>
            <a:stretch>
              <a:fillRect/>
            </a:stretch>
          </p:blipFill>
          <p:spPr bwMode="auto">
            <a:xfrm>
              <a:off x="5499271" y="5875477"/>
              <a:ext cx="539337" cy="629238"/>
            </a:xfrm>
            <a:prstGeom prst="rect">
              <a:avLst/>
            </a:prstGeom>
            <a:noFill/>
          </p:spPr>
        </p:pic>
        <p:grpSp>
          <p:nvGrpSpPr>
            <p:cNvPr id="212" name="그룹 85"/>
            <p:cNvGrpSpPr/>
            <p:nvPr/>
          </p:nvGrpSpPr>
          <p:grpSpPr>
            <a:xfrm>
              <a:off x="6770309" y="5875019"/>
              <a:ext cx="351226" cy="655365"/>
              <a:chOff x="7434932" y="5877244"/>
              <a:chExt cx="370679" cy="691664"/>
            </a:xfrm>
          </p:grpSpPr>
          <p:pic>
            <p:nvPicPr>
              <p:cNvPr id="213" name="Picture 2" descr="\\10.250.183.105\### Design Library ###\300. 제안서작업 Library\370. 제안서 PD작업\I. 2018년도 제안서\A.국내\[18-10-12]The K 프로젝트\1)제안서\01_tem\아이폰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4932" y="5877244"/>
                <a:ext cx="370679" cy="6916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4" name="Picture 11" descr="D:\프로젝트\20151201_SKCC_원격모바일테스트센터시연\2.png"/>
              <p:cNvPicPr>
                <a:picLocks noChangeAspect="1" noChangeArrowheads="1"/>
              </p:cNvPicPr>
              <p:nvPr/>
            </p:nvPicPr>
            <p:blipFill rotWithShape="1">
              <a:blip r:embed="rId8" cstate="print"/>
              <a:srcRect l="54805" t="46856" r="42103" b="44665"/>
              <a:stretch/>
            </p:blipFill>
            <p:spPr bwMode="auto">
              <a:xfrm>
                <a:off x="7476255" y="5945785"/>
                <a:ext cx="288033" cy="50405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  <a:effectLst/>
            </p:spPr>
          </p:pic>
        </p:grpSp>
      </p:grpSp>
      <p:sp>
        <p:nvSpPr>
          <p:cNvPr id="215" name="직사각형 214"/>
          <p:cNvSpPr/>
          <p:nvPr/>
        </p:nvSpPr>
        <p:spPr>
          <a:xfrm>
            <a:off x="4364306" y="5901719"/>
            <a:ext cx="1861758" cy="443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pic>
        <p:nvPicPr>
          <p:cNvPr id="216" name="Picture 2" descr="C:\Users\kim\Desktop\24694E47583637A217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5" t="15590" r="8535" b="26947"/>
          <a:stretch/>
        </p:blipFill>
        <p:spPr bwMode="auto">
          <a:xfrm>
            <a:off x="4748207" y="5932001"/>
            <a:ext cx="1093957" cy="36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" name="TextBox 216"/>
          <p:cNvSpPr txBox="1"/>
          <p:nvPr/>
        </p:nvSpPr>
        <p:spPr>
          <a:xfrm flipH="1">
            <a:off x="4018232" y="4714540"/>
            <a:ext cx="2553906" cy="25453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/>
          <a:lstStyle>
            <a:defPPr>
              <a:defRPr lang="ko-KR"/>
            </a:defPPr>
            <a:lvl1pPr algn="ctr" defTabSz="151625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-윤고딕320" panose="02030504000101010101" pitchFamily="18" charset="-127"/>
                <a:ea typeface="-윤고딕320" panose="02030504000101010101" pitchFamily="18" charset="-127"/>
              </a:defRPr>
            </a:lvl1pPr>
            <a:lvl2pPr marL="0" lvl="1" indent="0" algn="ctr" defTabSz="151625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-윤고딕140" panose="02030504000101010101" pitchFamily="18" charset="-127"/>
                <a:ea typeface="-윤고딕140" panose="02030504000101010101" pitchFamily="18" charset="-127"/>
              </a:defRPr>
            </a:lvl2pPr>
          </a:lstStyle>
          <a:p>
            <a:pPr lvl="1" defTabSz="912697" latinLnBrk="1"/>
            <a:r>
              <a:rPr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Device Farm (Real Device)</a:t>
            </a:r>
          </a:p>
        </p:txBody>
      </p:sp>
      <p:grpSp>
        <p:nvGrpSpPr>
          <p:cNvPr id="226" name="그룹 225"/>
          <p:cNvGrpSpPr/>
          <p:nvPr/>
        </p:nvGrpSpPr>
        <p:grpSpPr>
          <a:xfrm>
            <a:off x="3125997" y="4045043"/>
            <a:ext cx="1061622" cy="639574"/>
            <a:chOff x="2816198" y="3900676"/>
            <a:chExt cx="1061622" cy="639574"/>
          </a:xfrm>
        </p:grpSpPr>
        <p:grpSp>
          <p:nvGrpSpPr>
            <p:cNvPr id="221" name="그룹 790"/>
            <p:cNvGrpSpPr/>
            <p:nvPr/>
          </p:nvGrpSpPr>
          <p:grpSpPr>
            <a:xfrm>
              <a:off x="2816198" y="3900676"/>
              <a:ext cx="1061622" cy="639574"/>
              <a:chOff x="940461" y="2307823"/>
              <a:chExt cx="875140" cy="527228"/>
            </a:xfrm>
          </p:grpSpPr>
          <p:sp>
            <p:nvSpPr>
              <p:cNvPr id="223" name="Freeform 8"/>
              <p:cNvSpPr>
                <a:spLocks/>
              </p:cNvSpPr>
              <p:nvPr/>
            </p:nvSpPr>
            <p:spPr bwMode="auto">
              <a:xfrm>
                <a:off x="940461" y="2307823"/>
                <a:ext cx="875140" cy="527228"/>
              </a:xfrm>
              <a:custGeom>
                <a:avLst/>
                <a:gdLst>
                  <a:gd name="T0" fmla="*/ 2153 w 3425"/>
                  <a:gd name="T1" fmla="*/ 3 h 2063"/>
                  <a:gd name="T2" fmla="*/ 2289 w 3425"/>
                  <a:gd name="T3" fmla="*/ 26 h 2063"/>
                  <a:gd name="T4" fmla="*/ 2416 w 3425"/>
                  <a:gd name="T5" fmla="*/ 71 h 2063"/>
                  <a:gd name="T6" fmla="*/ 2532 w 3425"/>
                  <a:gd name="T7" fmla="*/ 135 h 2063"/>
                  <a:gd name="T8" fmla="*/ 2636 w 3425"/>
                  <a:gd name="T9" fmla="*/ 216 h 2063"/>
                  <a:gd name="T10" fmla="*/ 2725 w 3425"/>
                  <a:gd name="T11" fmla="*/ 313 h 2063"/>
                  <a:gd name="T12" fmla="*/ 2799 w 3425"/>
                  <a:gd name="T13" fmla="*/ 423 h 2063"/>
                  <a:gd name="T14" fmla="*/ 2853 w 3425"/>
                  <a:gd name="T15" fmla="*/ 546 h 2063"/>
                  <a:gd name="T16" fmla="*/ 2887 w 3425"/>
                  <a:gd name="T17" fmla="*/ 677 h 2063"/>
                  <a:gd name="T18" fmla="*/ 2898 w 3425"/>
                  <a:gd name="T19" fmla="*/ 817 h 2063"/>
                  <a:gd name="T20" fmla="*/ 2887 w 3425"/>
                  <a:gd name="T21" fmla="*/ 955 h 2063"/>
                  <a:gd name="T22" fmla="*/ 2903 w 3425"/>
                  <a:gd name="T23" fmla="*/ 1021 h 2063"/>
                  <a:gd name="T24" fmla="*/ 3015 w 3425"/>
                  <a:gd name="T25" fmla="*/ 1033 h 2063"/>
                  <a:gd name="T26" fmla="*/ 3118 w 3425"/>
                  <a:gd name="T27" fmla="*/ 1067 h 2063"/>
                  <a:gd name="T28" fmla="*/ 3210 w 3425"/>
                  <a:gd name="T29" fmla="*/ 1122 h 2063"/>
                  <a:gd name="T30" fmla="*/ 3291 w 3425"/>
                  <a:gd name="T31" fmla="*/ 1192 h 2063"/>
                  <a:gd name="T32" fmla="*/ 3353 w 3425"/>
                  <a:gd name="T33" fmla="*/ 1279 h 2063"/>
                  <a:gd name="T34" fmla="*/ 3398 w 3425"/>
                  <a:gd name="T35" fmla="*/ 1377 h 2063"/>
                  <a:gd name="T36" fmla="*/ 3422 w 3425"/>
                  <a:gd name="T37" fmla="*/ 1486 h 2063"/>
                  <a:gd name="T38" fmla="*/ 3422 w 3425"/>
                  <a:gd name="T39" fmla="*/ 1599 h 2063"/>
                  <a:gd name="T40" fmla="*/ 3398 w 3425"/>
                  <a:gd name="T41" fmla="*/ 1707 h 2063"/>
                  <a:gd name="T42" fmla="*/ 3353 w 3425"/>
                  <a:gd name="T43" fmla="*/ 1805 h 2063"/>
                  <a:gd name="T44" fmla="*/ 3291 w 3425"/>
                  <a:gd name="T45" fmla="*/ 1891 h 2063"/>
                  <a:gd name="T46" fmla="*/ 3210 w 3425"/>
                  <a:gd name="T47" fmla="*/ 1963 h 2063"/>
                  <a:gd name="T48" fmla="*/ 3118 w 3425"/>
                  <a:gd name="T49" fmla="*/ 2017 h 2063"/>
                  <a:gd name="T50" fmla="*/ 3015 w 3425"/>
                  <a:gd name="T51" fmla="*/ 2052 h 2063"/>
                  <a:gd name="T52" fmla="*/ 2903 w 3425"/>
                  <a:gd name="T53" fmla="*/ 2063 h 2063"/>
                  <a:gd name="T54" fmla="*/ 519 w 3425"/>
                  <a:gd name="T55" fmla="*/ 2060 h 2063"/>
                  <a:gd name="T56" fmla="*/ 407 w 3425"/>
                  <a:gd name="T57" fmla="*/ 2037 h 2063"/>
                  <a:gd name="T58" fmla="*/ 303 w 3425"/>
                  <a:gd name="T59" fmla="*/ 1993 h 2063"/>
                  <a:gd name="T60" fmla="*/ 210 w 3425"/>
                  <a:gd name="T61" fmla="*/ 1931 h 2063"/>
                  <a:gd name="T62" fmla="*/ 132 w 3425"/>
                  <a:gd name="T63" fmla="*/ 1853 h 2063"/>
                  <a:gd name="T64" fmla="*/ 70 w 3425"/>
                  <a:gd name="T65" fmla="*/ 1760 h 2063"/>
                  <a:gd name="T66" fmla="*/ 26 w 3425"/>
                  <a:gd name="T67" fmla="*/ 1657 h 2063"/>
                  <a:gd name="T68" fmla="*/ 3 w 3425"/>
                  <a:gd name="T69" fmla="*/ 1544 h 2063"/>
                  <a:gd name="T70" fmla="*/ 3 w 3425"/>
                  <a:gd name="T71" fmla="*/ 1426 h 2063"/>
                  <a:gd name="T72" fmla="*/ 26 w 3425"/>
                  <a:gd name="T73" fmla="*/ 1314 h 2063"/>
                  <a:gd name="T74" fmla="*/ 69 w 3425"/>
                  <a:gd name="T75" fmla="*/ 1211 h 2063"/>
                  <a:gd name="T76" fmla="*/ 130 w 3425"/>
                  <a:gd name="T77" fmla="*/ 1119 h 2063"/>
                  <a:gd name="T78" fmla="*/ 207 w 3425"/>
                  <a:gd name="T79" fmla="*/ 1041 h 2063"/>
                  <a:gd name="T80" fmla="*/ 298 w 3425"/>
                  <a:gd name="T81" fmla="*/ 979 h 2063"/>
                  <a:gd name="T82" fmla="*/ 400 w 3425"/>
                  <a:gd name="T83" fmla="*/ 934 h 2063"/>
                  <a:gd name="T84" fmla="*/ 512 w 3425"/>
                  <a:gd name="T85" fmla="*/ 910 h 2063"/>
                  <a:gd name="T86" fmla="*/ 508 w 3425"/>
                  <a:gd name="T87" fmla="*/ 830 h 2063"/>
                  <a:gd name="T88" fmla="*/ 519 w 3425"/>
                  <a:gd name="T89" fmla="*/ 701 h 2063"/>
                  <a:gd name="T90" fmla="*/ 554 w 3425"/>
                  <a:gd name="T91" fmla="*/ 581 h 2063"/>
                  <a:gd name="T92" fmla="*/ 610 w 3425"/>
                  <a:gd name="T93" fmla="*/ 469 h 2063"/>
                  <a:gd name="T94" fmla="*/ 685 w 3425"/>
                  <a:gd name="T95" fmla="*/ 371 h 2063"/>
                  <a:gd name="T96" fmla="*/ 776 w 3425"/>
                  <a:gd name="T97" fmla="*/ 288 h 2063"/>
                  <a:gd name="T98" fmla="*/ 881 w 3425"/>
                  <a:gd name="T99" fmla="*/ 223 h 2063"/>
                  <a:gd name="T100" fmla="*/ 997 w 3425"/>
                  <a:gd name="T101" fmla="*/ 177 h 2063"/>
                  <a:gd name="T102" fmla="*/ 1122 w 3425"/>
                  <a:gd name="T103" fmla="*/ 153 h 2063"/>
                  <a:gd name="T104" fmla="*/ 1246 w 3425"/>
                  <a:gd name="T105" fmla="*/ 152 h 2063"/>
                  <a:gd name="T106" fmla="*/ 1358 w 3425"/>
                  <a:gd name="T107" fmla="*/ 171 h 2063"/>
                  <a:gd name="T108" fmla="*/ 1464 w 3425"/>
                  <a:gd name="T109" fmla="*/ 208 h 2063"/>
                  <a:gd name="T110" fmla="*/ 1564 w 3425"/>
                  <a:gd name="T111" fmla="*/ 186 h 2063"/>
                  <a:gd name="T112" fmla="*/ 1678 w 3425"/>
                  <a:gd name="T113" fmla="*/ 108 h 2063"/>
                  <a:gd name="T114" fmla="*/ 1802 w 3425"/>
                  <a:gd name="T115" fmla="*/ 50 h 2063"/>
                  <a:gd name="T116" fmla="*/ 1939 w 3425"/>
                  <a:gd name="T117" fmla="*/ 13 h 2063"/>
                  <a:gd name="T118" fmla="*/ 2083 w 3425"/>
                  <a:gd name="T119" fmla="*/ 0 h 2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425" h="2063">
                    <a:moveTo>
                      <a:pt x="2083" y="0"/>
                    </a:moveTo>
                    <a:lnTo>
                      <a:pt x="2153" y="3"/>
                    </a:lnTo>
                    <a:lnTo>
                      <a:pt x="2221" y="13"/>
                    </a:lnTo>
                    <a:lnTo>
                      <a:pt x="2289" y="26"/>
                    </a:lnTo>
                    <a:lnTo>
                      <a:pt x="2354" y="46"/>
                    </a:lnTo>
                    <a:lnTo>
                      <a:pt x="2416" y="71"/>
                    </a:lnTo>
                    <a:lnTo>
                      <a:pt x="2475" y="101"/>
                    </a:lnTo>
                    <a:lnTo>
                      <a:pt x="2532" y="135"/>
                    </a:lnTo>
                    <a:lnTo>
                      <a:pt x="2585" y="174"/>
                    </a:lnTo>
                    <a:lnTo>
                      <a:pt x="2636" y="216"/>
                    </a:lnTo>
                    <a:lnTo>
                      <a:pt x="2682" y="263"/>
                    </a:lnTo>
                    <a:lnTo>
                      <a:pt x="2725" y="313"/>
                    </a:lnTo>
                    <a:lnTo>
                      <a:pt x="2764" y="367"/>
                    </a:lnTo>
                    <a:lnTo>
                      <a:pt x="2799" y="423"/>
                    </a:lnTo>
                    <a:lnTo>
                      <a:pt x="2828" y="484"/>
                    </a:lnTo>
                    <a:lnTo>
                      <a:pt x="2853" y="546"/>
                    </a:lnTo>
                    <a:lnTo>
                      <a:pt x="2872" y="611"/>
                    </a:lnTo>
                    <a:lnTo>
                      <a:pt x="2887" y="677"/>
                    </a:lnTo>
                    <a:lnTo>
                      <a:pt x="2895" y="746"/>
                    </a:lnTo>
                    <a:lnTo>
                      <a:pt x="2898" y="817"/>
                    </a:lnTo>
                    <a:lnTo>
                      <a:pt x="2895" y="886"/>
                    </a:lnTo>
                    <a:lnTo>
                      <a:pt x="2887" y="955"/>
                    </a:lnTo>
                    <a:lnTo>
                      <a:pt x="2872" y="1022"/>
                    </a:lnTo>
                    <a:lnTo>
                      <a:pt x="2903" y="1021"/>
                    </a:lnTo>
                    <a:lnTo>
                      <a:pt x="2960" y="1024"/>
                    </a:lnTo>
                    <a:lnTo>
                      <a:pt x="3015" y="1033"/>
                    </a:lnTo>
                    <a:lnTo>
                      <a:pt x="3068" y="1048"/>
                    </a:lnTo>
                    <a:lnTo>
                      <a:pt x="3118" y="1067"/>
                    </a:lnTo>
                    <a:lnTo>
                      <a:pt x="3166" y="1091"/>
                    </a:lnTo>
                    <a:lnTo>
                      <a:pt x="3210" y="1122"/>
                    </a:lnTo>
                    <a:lnTo>
                      <a:pt x="3252" y="1155"/>
                    </a:lnTo>
                    <a:lnTo>
                      <a:pt x="3291" y="1192"/>
                    </a:lnTo>
                    <a:lnTo>
                      <a:pt x="3324" y="1234"/>
                    </a:lnTo>
                    <a:lnTo>
                      <a:pt x="3353" y="1279"/>
                    </a:lnTo>
                    <a:lnTo>
                      <a:pt x="3378" y="1326"/>
                    </a:lnTo>
                    <a:lnTo>
                      <a:pt x="3398" y="1377"/>
                    </a:lnTo>
                    <a:lnTo>
                      <a:pt x="3412" y="1430"/>
                    </a:lnTo>
                    <a:lnTo>
                      <a:pt x="3422" y="1486"/>
                    </a:lnTo>
                    <a:lnTo>
                      <a:pt x="3425" y="1542"/>
                    </a:lnTo>
                    <a:lnTo>
                      <a:pt x="3422" y="1599"/>
                    </a:lnTo>
                    <a:lnTo>
                      <a:pt x="3412" y="1654"/>
                    </a:lnTo>
                    <a:lnTo>
                      <a:pt x="3398" y="1707"/>
                    </a:lnTo>
                    <a:lnTo>
                      <a:pt x="3378" y="1757"/>
                    </a:lnTo>
                    <a:lnTo>
                      <a:pt x="3353" y="1805"/>
                    </a:lnTo>
                    <a:lnTo>
                      <a:pt x="3324" y="1850"/>
                    </a:lnTo>
                    <a:lnTo>
                      <a:pt x="3291" y="1891"/>
                    </a:lnTo>
                    <a:lnTo>
                      <a:pt x="3252" y="1929"/>
                    </a:lnTo>
                    <a:lnTo>
                      <a:pt x="3210" y="1963"/>
                    </a:lnTo>
                    <a:lnTo>
                      <a:pt x="3166" y="1992"/>
                    </a:lnTo>
                    <a:lnTo>
                      <a:pt x="3118" y="2017"/>
                    </a:lnTo>
                    <a:lnTo>
                      <a:pt x="3068" y="2037"/>
                    </a:lnTo>
                    <a:lnTo>
                      <a:pt x="3015" y="2052"/>
                    </a:lnTo>
                    <a:lnTo>
                      <a:pt x="2960" y="2060"/>
                    </a:lnTo>
                    <a:lnTo>
                      <a:pt x="2903" y="2063"/>
                    </a:lnTo>
                    <a:lnTo>
                      <a:pt x="578" y="2063"/>
                    </a:lnTo>
                    <a:lnTo>
                      <a:pt x="519" y="2060"/>
                    </a:lnTo>
                    <a:lnTo>
                      <a:pt x="462" y="2052"/>
                    </a:lnTo>
                    <a:lnTo>
                      <a:pt x="407" y="2037"/>
                    </a:lnTo>
                    <a:lnTo>
                      <a:pt x="354" y="2018"/>
                    </a:lnTo>
                    <a:lnTo>
                      <a:pt x="303" y="1993"/>
                    </a:lnTo>
                    <a:lnTo>
                      <a:pt x="255" y="1964"/>
                    </a:lnTo>
                    <a:lnTo>
                      <a:pt x="210" y="1931"/>
                    </a:lnTo>
                    <a:lnTo>
                      <a:pt x="170" y="1893"/>
                    </a:lnTo>
                    <a:lnTo>
                      <a:pt x="132" y="1853"/>
                    </a:lnTo>
                    <a:lnTo>
                      <a:pt x="99" y="1808"/>
                    </a:lnTo>
                    <a:lnTo>
                      <a:pt x="70" y="1760"/>
                    </a:lnTo>
                    <a:lnTo>
                      <a:pt x="46" y="1710"/>
                    </a:lnTo>
                    <a:lnTo>
                      <a:pt x="26" y="1657"/>
                    </a:lnTo>
                    <a:lnTo>
                      <a:pt x="11" y="1601"/>
                    </a:lnTo>
                    <a:lnTo>
                      <a:pt x="3" y="1544"/>
                    </a:lnTo>
                    <a:lnTo>
                      <a:pt x="0" y="1485"/>
                    </a:lnTo>
                    <a:lnTo>
                      <a:pt x="3" y="1426"/>
                    </a:lnTo>
                    <a:lnTo>
                      <a:pt x="11" y="1369"/>
                    </a:lnTo>
                    <a:lnTo>
                      <a:pt x="26" y="1314"/>
                    </a:lnTo>
                    <a:lnTo>
                      <a:pt x="45" y="1262"/>
                    </a:lnTo>
                    <a:lnTo>
                      <a:pt x="69" y="1211"/>
                    </a:lnTo>
                    <a:lnTo>
                      <a:pt x="97" y="1164"/>
                    </a:lnTo>
                    <a:lnTo>
                      <a:pt x="130" y="1119"/>
                    </a:lnTo>
                    <a:lnTo>
                      <a:pt x="166" y="1079"/>
                    </a:lnTo>
                    <a:lnTo>
                      <a:pt x="207" y="1041"/>
                    </a:lnTo>
                    <a:lnTo>
                      <a:pt x="251" y="1008"/>
                    </a:lnTo>
                    <a:lnTo>
                      <a:pt x="298" y="979"/>
                    </a:lnTo>
                    <a:lnTo>
                      <a:pt x="348" y="954"/>
                    </a:lnTo>
                    <a:lnTo>
                      <a:pt x="400" y="934"/>
                    </a:lnTo>
                    <a:lnTo>
                      <a:pt x="456" y="920"/>
                    </a:lnTo>
                    <a:lnTo>
                      <a:pt x="512" y="910"/>
                    </a:lnTo>
                    <a:lnTo>
                      <a:pt x="509" y="871"/>
                    </a:lnTo>
                    <a:lnTo>
                      <a:pt x="508" y="830"/>
                    </a:lnTo>
                    <a:lnTo>
                      <a:pt x="511" y="765"/>
                    </a:lnTo>
                    <a:lnTo>
                      <a:pt x="519" y="701"/>
                    </a:lnTo>
                    <a:lnTo>
                      <a:pt x="535" y="640"/>
                    </a:lnTo>
                    <a:lnTo>
                      <a:pt x="554" y="581"/>
                    </a:lnTo>
                    <a:lnTo>
                      <a:pt x="580" y="523"/>
                    </a:lnTo>
                    <a:lnTo>
                      <a:pt x="610" y="469"/>
                    </a:lnTo>
                    <a:lnTo>
                      <a:pt x="646" y="418"/>
                    </a:lnTo>
                    <a:lnTo>
                      <a:pt x="685" y="371"/>
                    </a:lnTo>
                    <a:lnTo>
                      <a:pt x="729" y="328"/>
                    </a:lnTo>
                    <a:lnTo>
                      <a:pt x="776" y="288"/>
                    </a:lnTo>
                    <a:lnTo>
                      <a:pt x="827" y="253"/>
                    </a:lnTo>
                    <a:lnTo>
                      <a:pt x="881" y="223"/>
                    </a:lnTo>
                    <a:lnTo>
                      <a:pt x="937" y="197"/>
                    </a:lnTo>
                    <a:lnTo>
                      <a:pt x="997" y="177"/>
                    </a:lnTo>
                    <a:lnTo>
                      <a:pt x="1059" y="161"/>
                    </a:lnTo>
                    <a:lnTo>
                      <a:pt x="1122" y="153"/>
                    </a:lnTo>
                    <a:lnTo>
                      <a:pt x="1188" y="150"/>
                    </a:lnTo>
                    <a:lnTo>
                      <a:pt x="1246" y="152"/>
                    </a:lnTo>
                    <a:lnTo>
                      <a:pt x="1303" y="159"/>
                    </a:lnTo>
                    <a:lnTo>
                      <a:pt x="1358" y="171"/>
                    </a:lnTo>
                    <a:lnTo>
                      <a:pt x="1412" y="187"/>
                    </a:lnTo>
                    <a:lnTo>
                      <a:pt x="1464" y="208"/>
                    </a:lnTo>
                    <a:lnTo>
                      <a:pt x="1513" y="232"/>
                    </a:lnTo>
                    <a:lnTo>
                      <a:pt x="1564" y="186"/>
                    </a:lnTo>
                    <a:lnTo>
                      <a:pt x="1619" y="145"/>
                    </a:lnTo>
                    <a:lnTo>
                      <a:pt x="1678" y="108"/>
                    </a:lnTo>
                    <a:lnTo>
                      <a:pt x="1738" y="76"/>
                    </a:lnTo>
                    <a:lnTo>
                      <a:pt x="1802" y="50"/>
                    </a:lnTo>
                    <a:lnTo>
                      <a:pt x="1869" y="28"/>
                    </a:lnTo>
                    <a:lnTo>
                      <a:pt x="1939" y="13"/>
                    </a:lnTo>
                    <a:lnTo>
                      <a:pt x="2009" y="3"/>
                    </a:lnTo>
                    <a:lnTo>
                      <a:pt x="208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009DD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224" name="Freeform 9"/>
              <p:cNvSpPr>
                <a:spLocks noEditPoints="1"/>
              </p:cNvSpPr>
              <p:nvPr/>
            </p:nvSpPr>
            <p:spPr bwMode="auto">
              <a:xfrm>
                <a:off x="1047986" y="2393950"/>
                <a:ext cx="720742" cy="405832"/>
              </a:xfrm>
              <a:custGeom>
                <a:avLst/>
                <a:gdLst>
                  <a:gd name="T0" fmla="*/ 0 w 3287"/>
                  <a:gd name="T1" fmla="*/ 1738 h 1941"/>
                  <a:gd name="T2" fmla="*/ 2420 w 3287"/>
                  <a:gd name="T3" fmla="*/ 32 h 1941"/>
                  <a:gd name="T4" fmla="*/ 2519 w 3287"/>
                  <a:gd name="T5" fmla="*/ 115 h 1941"/>
                  <a:gd name="T6" fmla="*/ 2637 w 3287"/>
                  <a:gd name="T7" fmla="*/ 263 h 1941"/>
                  <a:gd name="T8" fmla="*/ 2737 w 3287"/>
                  <a:gd name="T9" fmla="*/ 497 h 1941"/>
                  <a:gd name="T10" fmla="*/ 2757 w 3287"/>
                  <a:gd name="T11" fmla="*/ 764 h 1941"/>
                  <a:gd name="T12" fmla="*/ 2692 w 3287"/>
                  <a:gd name="T13" fmla="*/ 1034 h 1941"/>
                  <a:gd name="T14" fmla="*/ 2546 w 3287"/>
                  <a:gd name="T15" fmla="*/ 1268 h 1941"/>
                  <a:gd name="T16" fmla="*/ 2334 w 3287"/>
                  <a:gd name="T17" fmla="*/ 1444 h 1941"/>
                  <a:gd name="T18" fmla="*/ 2275 w 3287"/>
                  <a:gd name="T19" fmla="*/ 1606 h 1941"/>
                  <a:gd name="T20" fmla="*/ 2435 w 3287"/>
                  <a:gd name="T21" fmla="*/ 1752 h 1941"/>
                  <a:gd name="T22" fmla="*/ 2623 w 3287"/>
                  <a:gd name="T23" fmla="*/ 1804 h 1941"/>
                  <a:gd name="T24" fmla="*/ 2806 w 3287"/>
                  <a:gd name="T25" fmla="*/ 1755 h 1941"/>
                  <a:gd name="T26" fmla="*/ 2962 w 3287"/>
                  <a:gd name="T27" fmla="*/ 1619 h 1941"/>
                  <a:gd name="T28" fmla="*/ 3082 w 3287"/>
                  <a:gd name="T29" fmla="*/ 1413 h 1941"/>
                  <a:gd name="T30" fmla="*/ 3153 w 3287"/>
                  <a:gd name="T31" fmla="*/ 1153 h 1941"/>
                  <a:gd name="T32" fmla="*/ 3190 w 3287"/>
                  <a:gd name="T33" fmla="*/ 1118 h 1941"/>
                  <a:gd name="T34" fmla="*/ 3252 w 3287"/>
                  <a:gd name="T35" fmla="*/ 1236 h 1941"/>
                  <a:gd name="T36" fmla="*/ 3277 w 3287"/>
                  <a:gd name="T37" fmla="*/ 1323 h 1941"/>
                  <a:gd name="T38" fmla="*/ 3287 w 3287"/>
                  <a:gd name="T39" fmla="*/ 1420 h 1941"/>
                  <a:gd name="T40" fmla="*/ 3240 w 3287"/>
                  <a:gd name="T41" fmla="*/ 1635 h 1941"/>
                  <a:gd name="T42" fmla="*/ 3114 w 3287"/>
                  <a:gd name="T43" fmla="*/ 1807 h 1941"/>
                  <a:gd name="T44" fmla="*/ 2930 w 3287"/>
                  <a:gd name="T45" fmla="*/ 1915 h 1941"/>
                  <a:gd name="T46" fmla="*/ 440 w 3287"/>
                  <a:gd name="T47" fmla="*/ 1941 h 1941"/>
                  <a:gd name="T48" fmla="*/ 366 w 3287"/>
                  <a:gd name="T49" fmla="*/ 1937 h 1941"/>
                  <a:gd name="T50" fmla="*/ 306 w 3287"/>
                  <a:gd name="T51" fmla="*/ 1925 h 1941"/>
                  <a:gd name="T52" fmla="*/ 248 w 3287"/>
                  <a:gd name="T53" fmla="*/ 1909 h 1941"/>
                  <a:gd name="T54" fmla="*/ 194 w 3287"/>
                  <a:gd name="T55" fmla="*/ 1886 h 1941"/>
                  <a:gd name="T56" fmla="*/ 65 w 3287"/>
                  <a:gd name="T57" fmla="*/ 1803 h 1941"/>
                  <a:gd name="T58" fmla="*/ 21 w 3287"/>
                  <a:gd name="T59" fmla="*/ 1761 h 1941"/>
                  <a:gd name="T60" fmla="*/ 199 w 3287"/>
                  <a:gd name="T61" fmla="*/ 1762 h 1941"/>
                  <a:gd name="T62" fmla="*/ 466 w 3287"/>
                  <a:gd name="T63" fmla="*/ 1719 h 1941"/>
                  <a:gd name="T64" fmla="*/ 699 w 3287"/>
                  <a:gd name="T65" fmla="*/ 1600 h 1941"/>
                  <a:gd name="T66" fmla="*/ 778 w 3287"/>
                  <a:gd name="T67" fmla="*/ 1443 h 1941"/>
                  <a:gd name="T68" fmla="*/ 548 w 3287"/>
                  <a:gd name="T69" fmla="*/ 1294 h 1941"/>
                  <a:gd name="T70" fmla="*/ 471 w 3287"/>
                  <a:gd name="T71" fmla="*/ 1172 h 1941"/>
                  <a:gd name="T72" fmla="*/ 722 w 3287"/>
                  <a:gd name="T73" fmla="*/ 1254 h 1941"/>
                  <a:gd name="T74" fmla="*/ 977 w 3287"/>
                  <a:gd name="T75" fmla="*/ 1258 h 1941"/>
                  <a:gd name="T76" fmla="*/ 1203 w 3287"/>
                  <a:gd name="T77" fmla="*/ 1193 h 1941"/>
                  <a:gd name="T78" fmla="*/ 1332 w 3287"/>
                  <a:gd name="T79" fmla="*/ 1242 h 1941"/>
                  <a:gd name="T80" fmla="*/ 1584 w 3287"/>
                  <a:gd name="T81" fmla="*/ 1302 h 1941"/>
                  <a:gd name="T82" fmla="*/ 1809 w 3287"/>
                  <a:gd name="T83" fmla="*/ 1290 h 1941"/>
                  <a:gd name="T84" fmla="*/ 2045 w 3287"/>
                  <a:gd name="T85" fmla="*/ 1208 h 1941"/>
                  <a:gd name="T86" fmla="*/ 2253 w 3287"/>
                  <a:gd name="T87" fmla="*/ 1056 h 1941"/>
                  <a:gd name="T88" fmla="*/ 2408 w 3287"/>
                  <a:gd name="T89" fmla="*/ 845 h 1941"/>
                  <a:gd name="T90" fmla="*/ 2492 w 3287"/>
                  <a:gd name="T91" fmla="*/ 591 h 1941"/>
                  <a:gd name="T92" fmla="*/ 2493 w 3287"/>
                  <a:gd name="T93" fmla="*/ 325 h 1941"/>
                  <a:gd name="T94" fmla="*/ 2425 w 3287"/>
                  <a:gd name="T95" fmla="*/ 95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287" h="1941">
                    <a:moveTo>
                      <a:pt x="0" y="1738"/>
                    </a:moveTo>
                    <a:lnTo>
                      <a:pt x="0" y="1738"/>
                    </a:lnTo>
                    <a:lnTo>
                      <a:pt x="0" y="1738"/>
                    </a:lnTo>
                    <a:lnTo>
                      <a:pt x="0" y="1738"/>
                    </a:lnTo>
                    <a:close/>
                    <a:moveTo>
                      <a:pt x="2374" y="0"/>
                    </a:moveTo>
                    <a:lnTo>
                      <a:pt x="2400" y="16"/>
                    </a:lnTo>
                    <a:lnTo>
                      <a:pt x="2416" y="29"/>
                    </a:lnTo>
                    <a:lnTo>
                      <a:pt x="2420" y="32"/>
                    </a:lnTo>
                    <a:lnTo>
                      <a:pt x="2466" y="67"/>
                    </a:lnTo>
                    <a:lnTo>
                      <a:pt x="2471" y="72"/>
                    </a:lnTo>
                    <a:lnTo>
                      <a:pt x="2517" y="113"/>
                    </a:lnTo>
                    <a:lnTo>
                      <a:pt x="2519" y="115"/>
                    </a:lnTo>
                    <a:lnTo>
                      <a:pt x="2519" y="115"/>
                    </a:lnTo>
                    <a:lnTo>
                      <a:pt x="2562" y="161"/>
                    </a:lnTo>
                    <a:lnTo>
                      <a:pt x="2601" y="211"/>
                    </a:lnTo>
                    <a:lnTo>
                      <a:pt x="2637" y="263"/>
                    </a:lnTo>
                    <a:lnTo>
                      <a:pt x="2669" y="318"/>
                    </a:lnTo>
                    <a:lnTo>
                      <a:pt x="2696" y="375"/>
                    </a:lnTo>
                    <a:lnTo>
                      <a:pt x="2719" y="436"/>
                    </a:lnTo>
                    <a:lnTo>
                      <a:pt x="2737" y="497"/>
                    </a:lnTo>
                    <a:lnTo>
                      <a:pt x="2750" y="562"/>
                    </a:lnTo>
                    <a:lnTo>
                      <a:pt x="2758" y="627"/>
                    </a:lnTo>
                    <a:lnTo>
                      <a:pt x="2760" y="695"/>
                    </a:lnTo>
                    <a:lnTo>
                      <a:pt x="2757" y="764"/>
                    </a:lnTo>
                    <a:lnTo>
                      <a:pt x="2749" y="833"/>
                    </a:lnTo>
                    <a:lnTo>
                      <a:pt x="2734" y="900"/>
                    </a:lnTo>
                    <a:lnTo>
                      <a:pt x="2716" y="968"/>
                    </a:lnTo>
                    <a:lnTo>
                      <a:pt x="2692" y="1034"/>
                    </a:lnTo>
                    <a:lnTo>
                      <a:pt x="2663" y="1097"/>
                    </a:lnTo>
                    <a:lnTo>
                      <a:pt x="2628" y="1158"/>
                    </a:lnTo>
                    <a:lnTo>
                      <a:pt x="2589" y="1215"/>
                    </a:lnTo>
                    <a:lnTo>
                      <a:pt x="2546" y="1268"/>
                    </a:lnTo>
                    <a:lnTo>
                      <a:pt x="2498" y="1318"/>
                    </a:lnTo>
                    <a:lnTo>
                      <a:pt x="2447" y="1365"/>
                    </a:lnTo>
                    <a:lnTo>
                      <a:pt x="2392" y="1406"/>
                    </a:lnTo>
                    <a:lnTo>
                      <a:pt x="2334" y="1444"/>
                    </a:lnTo>
                    <a:lnTo>
                      <a:pt x="2273" y="1477"/>
                    </a:lnTo>
                    <a:lnTo>
                      <a:pt x="2209" y="1504"/>
                    </a:lnTo>
                    <a:lnTo>
                      <a:pt x="2240" y="1557"/>
                    </a:lnTo>
                    <a:lnTo>
                      <a:pt x="2275" y="1606"/>
                    </a:lnTo>
                    <a:lnTo>
                      <a:pt x="2311" y="1650"/>
                    </a:lnTo>
                    <a:lnTo>
                      <a:pt x="2351" y="1689"/>
                    </a:lnTo>
                    <a:lnTo>
                      <a:pt x="2391" y="1723"/>
                    </a:lnTo>
                    <a:lnTo>
                      <a:pt x="2435" y="1752"/>
                    </a:lnTo>
                    <a:lnTo>
                      <a:pt x="2480" y="1774"/>
                    </a:lnTo>
                    <a:lnTo>
                      <a:pt x="2526" y="1790"/>
                    </a:lnTo>
                    <a:lnTo>
                      <a:pt x="2574" y="1801"/>
                    </a:lnTo>
                    <a:lnTo>
                      <a:pt x="2623" y="1804"/>
                    </a:lnTo>
                    <a:lnTo>
                      <a:pt x="2671" y="1801"/>
                    </a:lnTo>
                    <a:lnTo>
                      <a:pt x="2718" y="1791"/>
                    </a:lnTo>
                    <a:lnTo>
                      <a:pt x="2763" y="1776"/>
                    </a:lnTo>
                    <a:lnTo>
                      <a:pt x="2806" y="1755"/>
                    </a:lnTo>
                    <a:lnTo>
                      <a:pt x="2848" y="1728"/>
                    </a:lnTo>
                    <a:lnTo>
                      <a:pt x="2888" y="1697"/>
                    </a:lnTo>
                    <a:lnTo>
                      <a:pt x="2927" y="1660"/>
                    </a:lnTo>
                    <a:lnTo>
                      <a:pt x="2962" y="1619"/>
                    </a:lnTo>
                    <a:lnTo>
                      <a:pt x="2997" y="1573"/>
                    </a:lnTo>
                    <a:lnTo>
                      <a:pt x="3028" y="1523"/>
                    </a:lnTo>
                    <a:lnTo>
                      <a:pt x="3056" y="1470"/>
                    </a:lnTo>
                    <a:lnTo>
                      <a:pt x="3082" y="1413"/>
                    </a:lnTo>
                    <a:lnTo>
                      <a:pt x="3105" y="1352"/>
                    </a:lnTo>
                    <a:lnTo>
                      <a:pt x="3124" y="1289"/>
                    </a:lnTo>
                    <a:lnTo>
                      <a:pt x="3140" y="1222"/>
                    </a:lnTo>
                    <a:lnTo>
                      <a:pt x="3153" y="1153"/>
                    </a:lnTo>
                    <a:lnTo>
                      <a:pt x="3162" y="1082"/>
                    </a:lnTo>
                    <a:lnTo>
                      <a:pt x="3162" y="1083"/>
                    </a:lnTo>
                    <a:lnTo>
                      <a:pt x="3189" y="1117"/>
                    </a:lnTo>
                    <a:lnTo>
                      <a:pt x="3190" y="1118"/>
                    </a:lnTo>
                    <a:lnTo>
                      <a:pt x="3214" y="1155"/>
                    </a:lnTo>
                    <a:lnTo>
                      <a:pt x="3214" y="1156"/>
                    </a:lnTo>
                    <a:lnTo>
                      <a:pt x="3235" y="1195"/>
                    </a:lnTo>
                    <a:lnTo>
                      <a:pt x="3252" y="1236"/>
                    </a:lnTo>
                    <a:lnTo>
                      <a:pt x="3253" y="1238"/>
                    </a:lnTo>
                    <a:lnTo>
                      <a:pt x="3267" y="1277"/>
                    </a:lnTo>
                    <a:lnTo>
                      <a:pt x="3268" y="1282"/>
                    </a:lnTo>
                    <a:lnTo>
                      <a:pt x="3277" y="1323"/>
                    </a:lnTo>
                    <a:lnTo>
                      <a:pt x="3278" y="1329"/>
                    </a:lnTo>
                    <a:lnTo>
                      <a:pt x="3284" y="1371"/>
                    </a:lnTo>
                    <a:lnTo>
                      <a:pt x="3285" y="1376"/>
                    </a:lnTo>
                    <a:lnTo>
                      <a:pt x="3287" y="1420"/>
                    </a:lnTo>
                    <a:lnTo>
                      <a:pt x="3284" y="1477"/>
                    </a:lnTo>
                    <a:lnTo>
                      <a:pt x="3274" y="1532"/>
                    </a:lnTo>
                    <a:lnTo>
                      <a:pt x="3260" y="1585"/>
                    </a:lnTo>
                    <a:lnTo>
                      <a:pt x="3240" y="1635"/>
                    </a:lnTo>
                    <a:lnTo>
                      <a:pt x="3215" y="1683"/>
                    </a:lnTo>
                    <a:lnTo>
                      <a:pt x="3186" y="1728"/>
                    </a:lnTo>
                    <a:lnTo>
                      <a:pt x="3153" y="1769"/>
                    </a:lnTo>
                    <a:lnTo>
                      <a:pt x="3114" y="1807"/>
                    </a:lnTo>
                    <a:lnTo>
                      <a:pt x="3072" y="1841"/>
                    </a:lnTo>
                    <a:lnTo>
                      <a:pt x="3028" y="1870"/>
                    </a:lnTo>
                    <a:lnTo>
                      <a:pt x="2980" y="1895"/>
                    </a:lnTo>
                    <a:lnTo>
                      <a:pt x="2930" y="1915"/>
                    </a:lnTo>
                    <a:lnTo>
                      <a:pt x="2877" y="1930"/>
                    </a:lnTo>
                    <a:lnTo>
                      <a:pt x="2822" y="1938"/>
                    </a:lnTo>
                    <a:lnTo>
                      <a:pt x="2765" y="1941"/>
                    </a:lnTo>
                    <a:lnTo>
                      <a:pt x="440" y="1941"/>
                    </a:lnTo>
                    <a:lnTo>
                      <a:pt x="409" y="1940"/>
                    </a:lnTo>
                    <a:lnTo>
                      <a:pt x="399" y="1940"/>
                    </a:lnTo>
                    <a:lnTo>
                      <a:pt x="378" y="1938"/>
                    </a:lnTo>
                    <a:lnTo>
                      <a:pt x="366" y="1937"/>
                    </a:lnTo>
                    <a:lnTo>
                      <a:pt x="347" y="1934"/>
                    </a:lnTo>
                    <a:lnTo>
                      <a:pt x="335" y="1932"/>
                    </a:lnTo>
                    <a:lnTo>
                      <a:pt x="316" y="1929"/>
                    </a:lnTo>
                    <a:lnTo>
                      <a:pt x="306" y="1925"/>
                    </a:lnTo>
                    <a:lnTo>
                      <a:pt x="287" y="1920"/>
                    </a:lnTo>
                    <a:lnTo>
                      <a:pt x="277" y="1918"/>
                    </a:lnTo>
                    <a:lnTo>
                      <a:pt x="257" y="1912"/>
                    </a:lnTo>
                    <a:lnTo>
                      <a:pt x="248" y="1909"/>
                    </a:lnTo>
                    <a:lnTo>
                      <a:pt x="228" y="1900"/>
                    </a:lnTo>
                    <a:lnTo>
                      <a:pt x="221" y="1898"/>
                    </a:lnTo>
                    <a:lnTo>
                      <a:pt x="197" y="1888"/>
                    </a:lnTo>
                    <a:lnTo>
                      <a:pt x="194" y="1886"/>
                    </a:lnTo>
                    <a:lnTo>
                      <a:pt x="148" y="1862"/>
                    </a:lnTo>
                    <a:lnTo>
                      <a:pt x="105" y="1835"/>
                    </a:lnTo>
                    <a:lnTo>
                      <a:pt x="66" y="1804"/>
                    </a:lnTo>
                    <a:lnTo>
                      <a:pt x="65" y="1803"/>
                    </a:lnTo>
                    <a:lnTo>
                      <a:pt x="43" y="1783"/>
                    </a:lnTo>
                    <a:lnTo>
                      <a:pt x="42" y="1783"/>
                    </a:lnTo>
                    <a:lnTo>
                      <a:pt x="21" y="1762"/>
                    </a:lnTo>
                    <a:lnTo>
                      <a:pt x="21" y="1761"/>
                    </a:lnTo>
                    <a:lnTo>
                      <a:pt x="0" y="1738"/>
                    </a:lnTo>
                    <a:lnTo>
                      <a:pt x="65" y="1752"/>
                    </a:lnTo>
                    <a:lnTo>
                      <a:pt x="131" y="1759"/>
                    </a:lnTo>
                    <a:lnTo>
                      <a:pt x="199" y="1762"/>
                    </a:lnTo>
                    <a:lnTo>
                      <a:pt x="269" y="1759"/>
                    </a:lnTo>
                    <a:lnTo>
                      <a:pt x="336" y="1751"/>
                    </a:lnTo>
                    <a:lnTo>
                      <a:pt x="403" y="1737"/>
                    </a:lnTo>
                    <a:lnTo>
                      <a:pt x="466" y="1719"/>
                    </a:lnTo>
                    <a:lnTo>
                      <a:pt x="529" y="1695"/>
                    </a:lnTo>
                    <a:lnTo>
                      <a:pt x="588" y="1668"/>
                    </a:lnTo>
                    <a:lnTo>
                      <a:pt x="645" y="1636"/>
                    </a:lnTo>
                    <a:lnTo>
                      <a:pt x="699" y="1600"/>
                    </a:lnTo>
                    <a:lnTo>
                      <a:pt x="750" y="1559"/>
                    </a:lnTo>
                    <a:lnTo>
                      <a:pt x="798" y="1516"/>
                    </a:lnTo>
                    <a:lnTo>
                      <a:pt x="843" y="1468"/>
                    </a:lnTo>
                    <a:lnTo>
                      <a:pt x="778" y="1443"/>
                    </a:lnTo>
                    <a:lnTo>
                      <a:pt x="716" y="1413"/>
                    </a:lnTo>
                    <a:lnTo>
                      <a:pt x="657" y="1377"/>
                    </a:lnTo>
                    <a:lnTo>
                      <a:pt x="601" y="1338"/>
                    </a:lnTo>
                    <a:lnTo>
                      <a:pt x="548" y="1294"/>
                    </a:lnTo>
                    <a:lnTo>
                      <a:pt x="500" y="1246"/>
                    </a:lnTo>
                    <a:lnTo>
                      <a:pt x="455" y="1195"/>
                    </a:lnTo>
                    <a:lnTo>
                      <a:pt x="414" y="1140"/>
                    </a:lnTo>
                    <a:lnTo>
                      <a:pt x="471" y="1172"/>
                    </a:lnTo>
                    <a:lnTo>
                      <a:pt x="531" y="1199"/>
                    </a:lnTo>
                    <a:lnTo>
                      <a:pt x="592" y="1223"/>
                    </a:lnTo>
                    <a:lnTo>
                      <a:pt x="657" y="1241"/>
                    </a:lnTo>
                    <a:lnTo>
                      <a:pt x="722" y="1254"/>
                    </a:lnTo>
                    <a:lnTo>
                      <a:pt x="790" y="1263"/>
                    </a:lnTo>
                    <a:lnTo>
                      <a:pt x="859" y="1266"/>
                    </a:lnTo>
                    <a:lnTo>
                      <a:pt x="919" y="1263"/>
                    </a:lnTo>
                    <a:lnTo>
                      <a:pt x="977" y="1258"/>
                    </a:lnTo>
                    <a:lnTo>
                      <a:pt x="1036" y="1247"/>
                    </a:lnTo>
                    <a:lnTo>
                      <a:pt x="1093" y="1233"/>
                    </a:lnTo>
                    <a:lnTo>
                      <a:pt x="1148" y="1215"/>
                    </a:lnTo>
                    <a:lnTo>
                      <a:pt x="1203" y="1193"/>
                    </a:lnTo>
                    <a:lnTo>
                      <a:pt x="1183" y="1164"/>
                    </a:lnTo>
                    <a:lnTo>
                      <a:pt x="1218" y="1186"/>
                    </a:lnTo>
                    <a:lnTo>
                      <a:pt x="1273" y="1216"/>
                    </a:lnTo>
                    <a:lnTo>
                      <a:pt x="1332" y="1242"/>
                    </a:lnTo>
                    <a:lnTo>
                      <a:pt x="1392" y="1264"/>
                    </a:lnTo>
                    <a:lnTo>
                      <a:pt x="1454" y="1281"/>
                    </a:lnTo>
                    <a:lnTo>
                      <a:pt x="1519" y="1294"/>
                    </a:lnTo>
                    <a:lnTo>
                      <a:pt x="1584" y="1302"/>
                    </a:lnTo>
                    <a:lnTo>
                      <a:pt x="1651" y="1304"/>
                    </a:lnTo>
                    <a:lnTo>
                      <a:pt x="1680" y="1303"/>
                    </a:lnTo>
                    <a:lnTo>
                      <a:pt x="1745" y="1299"/>
                    </a:lnTo>
                    <a:lnTo>
                      <a:pt x="1809" y="1290"/>
                    </a:lnTo>
                    <a:lnTo>
                      <a:pt x="1870" y="1275"/>
                    </a:lnTo>
                    <a:lnTo>
                      <a:pt x="1931" y="1258"/>
                    </a:lnTo>
                    <a:lnTo>
                      <a:pt x="1989" y="1235"/>
                    </a:lnTo>
                    <a:lnTo>
                      <a:pt x="2045" y="1208"/>
                    </a:lnTo>
                    <a:lnTo>
                      <a:pt x="2098" y="1177"/>
                    </a:lnTo>
                    <a:lnTo>
                      <a:pt x="2153" y="1141"/>
                    </a:lnTo>
                    <a:lnTo>
                      <a:pt x="2204" y="1100"/>
                    </a:lnTo>
                    <a:lnTo>
                      <a:pt x="2253" y="1056"/>
                    </a:lnTo>
                    <a:lnTo>
                      <a:pt x="2297" y="1008"/>
                    </a:lnTo>
                    <a:lnTo>
                      <a:pt x="2338" y="956"/>
                    </a:lnTo>
                    <a:lnTo>
                      <a:pt x="2375" y="902"/>
                    </a:lnTo>
                    <a:lnTo>
                      <a:pt x="2408" y="845"/>
                    </a:lnTo>
                    <a:lnTo>
                      <a:pt x="2436" y="784"/>
                    </a:lnTo>
                    <a:lnTo>
                      <a:pt x="2460" y="722"/>
                    </a:lnTo>
                    <a:lnTo>
                      <a:pt x="2479" y="657"/>
                    </a:lnTo>
                    <a:lnTo>
                      <a:pt x="2492" y="591"/>
                    </a:lnTo>
                    <a:lnTo>
                      <a:pt x="2500" y="522"/>
                    </a:lnTo>
                    <a:lnTo>
                      <a:pt x="2504" y="452"/>
                    </a:lnTo>
                    <a:lnTo>
                      <a:pt x="2500" y="388"/>
                    </a:lnTo>
                    <a:lnTo>
                      <a:pt x="2493" y="325"/>
                    </a:lnTo>
                    <a:lnTo>
                      <a:pt x="2482" y="264"/>
                    </a:lnTo>
                    <a:lnTo>
                      <a:pt x="2466" y="204"/>
                    </a:lnTo>
                    <a:lnTo>
                      <a:pt x="2446" y="145"/>
                    </a:lnTo>
                    <a:lnTo>
                      <a:pt x="2425" y="95"/>
                    </a:lnTo>
                    <a:lnTo>
                      <a:pt x="2401" y="47"/>
                    </a:lnTo>
                    <a:lnTo>
                      <a:pt x="2374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solidFill>
                  <a:srgbClr val="F6F9F9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</a:endParaRPr>
              </a:p>
            </p:txBody>
          </p:sp>
        </p:grpSp>
        <p:sp>
          <p:nvSpPr>
            <p:cNvPr id="225" name="Text Box 26"/>
            <p:cNvSpPr txBox="1">
              <a:spLocks noChangeAspect="1" noChangeArrowheads="1"/>
            </p:cNvSpPr>
            <p:nvPr/>
          </p:nvSpPr>
          <p:spPr bwMode="auto">
            <a:xfrm>
              <a:off x="3052529" y="4212659"/>
              <a:ext cx="588960" cy="129909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300" dirty="0" err="1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인터넷망</a:t>
              </a: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7045092" y="1881188"/>
            <a:ext cx="2336400" cy="4531564"/>
            <a:chOff x="7294125" y="1881188"/>
            <a:chExt cx="2088000" cy="4531564"/>
          </a:xfrm>
        </p:grpSpPr>
        <p:grpSp>
          <p:nvGrpSpPr>
            <p:cNvPr id="248" name="그룹 247"/>
            <p:cNvGrpSpPr/>
            <p:nvPr/>
          </p:nvGrpSpPr>
          <p:grpSpPr>
            <a:xfrm>
              <a:off x="7294125" y="1881188"/>
              <a:ext cx="2088000" cy="4531564"/>
              <a:chOff x="2619046" y="1881188"/>
              <a:chExt cx="6763079" cy="4531564"/>
            </a:xfrm>
          </p:grpSpPr>
          <p:sp>
            <p:nvSpPr>
              <p:cNvPr id="249" name="직사각형 248"/>
              <p:cNvSpPr/>
              <p:nvPr/>
            </p:nvSpPr>
            <p:spPr bwMode="auto">
              <a:xfrm flipH="1">
                <a:off x="2619046" y="1893140"/>
                <a:ext cx="6762830" cy="451961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endParaRPr lang="ko-KR" altLang="en-US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250" name="TextBox 249"/>
              <p:cNvSpPr txBox="1"/>
              <p:nvPr/>
            </p:nvSpPr>
            <p:spPr>
              <a:xfrm>
                <a:off x="2619047" y="1881188"/>
                <a:ext cx="6762827" cy="288000"/>
              </a:xfrm>
              <a:prstGeom prst="rect">
                <a:avLst/>
              </a:prstGeom>
              <a:solidFill>
                <a:srgbClr val="0150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9319" tIns="44659" rIns="89319" bIns="44659" rtlCol="0" anchor="ctr"/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600" b="1">
                    <a:ln w="6350">
                      <a:noFill/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875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5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상세 구현 내용</a:t>
                </a:r>
              </a:p>
            </p:txBody>
          </p:sp>
          <p:cxnSp>
            <p:nvCxnSpPr>
              <p:cNvPr id="251" name="직선 연결선 250"/>
              <p:cNvCxnSpPr/>
              <p:nvPr/>
            </p:nvCxnSpPr>
            <p:spPr>
              <a:xfrm>
                <a:off x="2619046" y="6412752"/>
                <a:ext cx="6763079" cy="0"/>
              </a:xfrm>
              <a:prstGeom prst="line">
                <a:avLst/>
              </a:prstGeom>
              <a:ln w="12700"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2" name="그룹 251"/>
            <p:cNvGrpSpPr/>
            <p:nvPr/>
          </p:nvGrpSpPr>
          <p:grpSpPr>
            <a:xfrm>
              <a:off x="7365021" y="2258402"/>
              <a:ext cx="2017104" cy="1162537"/>
              <a:chOff x="7365021" y="2258402"/>
              <a:chExt cx="2017104" cy="1162537"/>
            </a:xfrm>
          </p:grpSpPr>
          <p:grpSp>
            <p:nvGrpSpPr>
              <p:cNvPr id="253" name="그룹 252"/>
              <p:cNvGrpSpPr/>
              <p:nvPr/>
            </p:nvGrpSpPr>
            <p:grpSpPr>
              <a:xfrm>
                <a:off x="7367151" y="2258402"/>
                <a:ext cx="1941950" cy="268402"/>
                <a:chOff x="872018" y="1619149"/>
                <a:chExt cx="3067425" cy="268402"/>
              </a:xfrm>
            </p:grpSpPr>
            <p:cxnSp>
              <p:nvCxnSpPr>
                <p:cNvPr id="255" name="직선 연결선 254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직사각형 255"/>
                <p:cNvSpPr>
                  <a:spLocks noChangeArrowheads="1"/>
                </p:cNvSpPr>
                <p:nvPr/>
              </p:nvSpPr>
              <p:spPr bwMode="auto">
                <a:xfrm>
                  <a:off x="872023" y="1619149"/>
                  <a:ext cx="3067420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서비스 품질 향상</a:t>
                  </a:r>
                </a:p>
              </p:txBody>
            </p:sp>
          </p:grpSp>
          <p:sp>
            <p:nvSpPr>
              <p:cNvPr id="254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83356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다양한 </a:t>
                </a:r>
                <a:r>
                  <a:rPr lang="ko-KR" altLang="en-US" sz="1000" dirty="0" err="1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모바일</a:t>
                </a: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기기에서 자동화 반복 테스트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일일 점검</a:t>
                </a:r>
                <a:r>
                  <a:rPr lang="en-US" altLang="ko-KR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상시 점검 등 모바일 테스트 결과 모니터링을 통해 장애 사전 감시 및 조치 지원</a:t>
                </a:r>
              </a:p>
            </p:txBody>
          </p:sp>
        </p:grpSp>
        <p:grpSp>
          <p:nvGrpSpPr>
            <p:cNvPr id="260" name="그룹 259"/>
            <p:cNvGrpSpPr/>
            <p:nvPr/>
          </p:nvGrpSpPr>
          <p:grpSpPr>
            <a:xfrm>
              <a:off x="7365021" y="3810390"/>
              <a:ext cx="2017104" cy="854760"/>
              <a:chOff x="7365021" y="2258402"/>
              <a:chExt cx="2017104" cy="854760"/>
            </a:xfrm>
          </p:grpSpPr>
          <p:grpSp>
            <p:nvGrpSpPr>
              <p:cNvPr id="261" name="그룹 260"/>
              <p:cNvGrpSpPr/>
              <p:nvPr/>
            </p:nvGrpSpPr>
            <p:grpSpPr>
              <a:xfrm>
                <a:off x="7367151" y="2258402"/>
                <a:ext cx="1941950" cy="268402"/>
                <a:chOff x="872018" y="1619149"/>
                <a:chExt cx="3067425" cy="268402"/>
              </a:xfrm>
            </p:grpSpPr>
            <p:cxnSp>
              <p:nvCxnSpPr>
                <p:cNvPr id="263" name="직선 연결선 262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4" name="직사각형 263"/>
                <p:cNvSpPr>
                  <a:spLocks noChangeArrowheads="1"/>
                </p:cNvSpPr>
                <p:nvPr/>
              </p:nvSpPr>
              <p:spPr bwMode="auto">
                <a:xfrm>
                  <a:off x="872023" y="1619149"/>
                  <a:ext cx="3067420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테스트 일정 단축</a:t>
                  </a:r>
                </a:p>
              </p:txBody>
            </p:sp>
          </p:grpSp>
          <p:sp>
            <p:nvSpPr>
              <p:cNvPr id="262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525785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 err="1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모바일</a:t>
                </a: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오류 검증 및 개선 조치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실시간 및 예약 테스트 수행을 통해 모바일 서비스의 품질과 일정 보장</a:t>
                </a:r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7365021" y="5208489"/>
              <a:ext cx="2017104" cy="854760"/>
              <a:chOff x="7365021" y="2258402"/>
              <a:chExt cx="2017104" cy="854760"/>
            </a:xfrm>
          </p:grpSpPr>
          <p:grpSp>
            <p:nvGrpSpPr>
              <p:cNvPr id="266" name="그룹 265"/>
              <p:cNvGrpSpPr/>
              <p:nvPr/>
            </p:nvGrpSpPr>
            <p:grpSpPr>
              <a:xfrm>
                <a:off x="7367151" y="2258402"/>
                <a:ext cx="1941950" cy="268402"/>
                <a:chOff x="872018" y="1619149"/>
                <a:chExt cx="3067425" cy="268402"/>
              </a:xfrm>
            </p:grpSpPr>
            <p:cxnSp>
              <p:nvCxnSpPr>
                <p:cNvPr id="268" name="직선 연결선 267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9" name="직사각형 268"/>
                <p:cNvSpPr>
                  <a:spLocks noChangeArrowheads="1"/>
                </p:cNvSpPr>
                <p:nvPr/>
              </p:nvSpPr>
              <p:spPr bwMode="auto">
                <a:xfrm>
                  <a:off x="872023" y="1619149"/>
                  <a:ext cx="3067420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테스트 정합성 향상</a:t>
                  </a:r>
                </a:p>
              </p:txBody>
            </p:sp>
          </p:grpSp>
          <p:sp>
            <p:nvSpPr>
              <p:cNvPr id="267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525785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자동화 시스템에 의한 진행으로 오류 </a:t>
                </a:r>
                <a:r>
                  <a:rPr lang="ko-KR" altLang="en-US" sz="1000" dirty="0" err="1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체크율</a:t>
                </a: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개선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2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결과의 신뢰도 검증 가능</a:t>
                </a:r>
              </a:p>
            </p:txBody>
          </p:sp>
        </p:grpSp>
      </p:grpSp>
      <p:sp>
        <p:nvSpPr>
          <p:cNvPr id="218" name="TextBox 217"/>
          <p:cNvSpPr txBox="1"/>
          <p:nvPr/>
        </p:nvSpPr>
        <p:spPr>
          <a:xfrm flipH="1">
            <a:off x="523874" y="2008390"/>
            <a:ext cx="974725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솔루션 개요 </a:t>
            </a:r>
          </a:p>
        </p:txBody>
      </p:sp>
    </p:spTree>
    <p:extLst>
      <p:ext uri="{BB962C8B-B14F-4D97-AF65-F5344CB8AC3E}">
        <p14:creationId xmlns:p14="http://schemas.microsoft.com/office/powerpoint/2010/main" val="1756066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TER-003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pPr latinLnBrk="0"/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자동화 구현</a:t>
            </a:r>
          </a:p>
        </p:txBody>
      </p:sp>
      <p:sp>
        <p:nvSpPr>
          <p:cNvPr id="82" name="타원 8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8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구현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모바일 테스트 자동화 솔루션 </a:t>
              </a:r>
            </a:p>
          </p:txBody>
        </p:sp>
        <p:sp>
          <p:nvSpPr>
            <p:cNvPr id="8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/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1.3.2.2 </a:t>
              </a:r>
              <a:r>
                <a:rPr lang="ko-KR" altLang="en-US" sz="1400" dirty="0" err="1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모바일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테스트 자동화 솔루션 주요 기능</a:t>
              </a:r>
            </a:p>
          </p:txBody>
        </p:sp>
        <p:sp>
          <p:nvSpPr>
            <p:cNvPr id="86" name="직각 삼각형 8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 latinLnBrk="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8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강력한 테스트 스크립트 제작 툴을 제공하며 테스트 즉시 실행 및 예약 실행을 통해 결함 관리와 </a:t>
            </a: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모바일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서비스의 실시간 모니터링과 호환성 테스트 등 다양한 형태의 부가서비스를 지원합니다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8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 latinLnBrk="0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8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 latinLnBrk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grpSp>
        <p:nvGrpSpPr>
          <p:cNvPr id="90" name="그룹 89"/>
          <p:cNvGrpSpPr/>
          <p:nvPr/>
        </p:nvGrpSpPr>
        <p:grpSpPr>
          <a:xfrm>
            <a:off x="524989" y="1881188"/>
            <a:ext cx="4319998" cy="4535487"/>
            <a:chOff x="524989" y="1881188"/>
            <a:chExt cx="4319998" cy="4535487"/>
          </a:xfrm>
        </p:grpSpPr>
        <p:sp>
          <p:nvSpPr>
            <p:cNvPr id="91" name="직사각형 90"/>
            <p:cNvSpPr/>
            <p:nvPr/>
          </p:nvSpPr>
          <p:spPr bwMode="auto">
            <a:xfrm flipH="1">
              <a:off x="524989" y="1881189"/>
              <a:ext cx="4319998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자동화 테스트</a:t>
              </a:r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5061491" y="1881188"/>
            <a:ext cx="4320001" cy="4535487"/>
            <a:chOff x="5061491" y="1881188"/>
            <a:chExt cx="4320001" cy="4535487"/>
          </a:xfrm>
        </p:grpSpPr>
        <p:sp>
          <p:nvSpPr>
            <p:cNvPr id="94" name="직사각형 93"/>
            <p:cNvSpPr/>
            <p:nvPr/>
          </p:nvSpPr>
          <p:spPr bwMode="auto">
            <a:xfrm flipH="1">
              <a:off x="5061491" y="1881189"/>
              <a:ext cx="4319999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일일점검</a:t>
              </a:r>
              <a:endParaRPr lang="ko-KR" altLang="en-US" sz="15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endParaRPr>
            </a:p>
          </p:txBody>
        </p:sp>
      </p:grpSp>
      <p:pic>
        <p:nvPicPr>
          <p:cNvPr id="102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7" t="52097" r="72283" b="36457"/>
          <a:stretch/>
        </p:blipFill>
        <p:spPr bwMode="auto">
          <a:xfrm>
            <a:off x="596900" y="3743929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9" t="52097" r="62121" b="36457"/>
          <a:stretch/>
        </p:blipFill>
        <p:spPr bwMode="auto">
          <a:xfrm>
            <a:off x="596900" y="5211384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52097" r="82183" b="36457"/>
          <a:stretch/>
        </p:blipFill>
        <p:spPr bwMode="auto">
          <a:xfrm>
            <a:off x="596900" y="2276475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7" t="52097" r="72283" b="36457"/>
          <a:stretch/>
        </p:blipFill>
        <p:spPr bwMode="auto">
          <a:xfrm>
            <a:off x="5132388" y="3743929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9" t="52097" r="62121" b="36457"/>
          <a:stretch/>
        </p:blipFill>
        <p:spPr bwMode="auto">
          <a:xfrm>
            <a:off x="5132388" y="5211384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" name="Picture 2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52097" r="82183" b="36457"/>
          <a:stretch/>
        </p:blipFill>
        <p:spPr bwMode="auto">
          <a:xfrm>
            <a:off x="5132388" y="2276475"/>
            <a:ext cx="1716988" cy="11338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8" name="그룹 107"/>
          <p:cNvGrpSpPr/>
          <p:nvPr/>
        </p:nvGrpSpPr>
        <p:grpSpPr>
          <a:xfrm rot="8100000">
            <a:off x="1369282" y="3451643"/>
            <a:ext cx="172222" cy="172222"/>
            <a:chOff x="4084685" y="418986"/>
            <a:chExt cx="277200" cy="277200"/>
          </a:xfrm>
        </p:grpSpPr>
        <p:sp>
          <p:nvSpPr>
            <p:cNvPr id="109" name="모서리가 둥근 직사각형 108"/>
            <p:cNvSpPr/>
            <p:nvPr/>
          </p:nvSpPr>
          <p:spPr bwMode="auto">
            <a:xfrm>
              <a:off x="4275485" y="4189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10" name="모서리가 둥근 직사각형 109"/>
            <p:cNvSpPr/>
            <p:nvPr/>
          </p:nvSpPr>
          <p:spPr bwMode="auto">
            <a:xfrm rot="5400000">
              <a:off x="4180085" y="3235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111" name="그룹 110"/>
          <p:cNvGrpSpPr/>
          <p:nvPr/>
        </p:nvGrpSpPr>
        <p:grpSpPr>
          <a:xfrm rot="8100000">
            <a:off x="5904770" y="3451643"/>
            <a:ext cx="172222" cy="172222"/>
            <a:chOff x="4084685" y="418986"/>
            <a:chExt cx="277200" cy="277200"/>
          </a:xfrm>
        </p:grpSpPr>
        <p:sp>
          <p:nvSpPr>
            <p:cNvPr id="112" name="모서리가 둥근 직사각형 111"/>
            <p:cNvSpPr/>
            <p:nvPr/>
          </p:nvSpPr>
          <p:spPr bwMode="auto">
            <a:xfrm>
              <a:off x="4275485" y="4189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13" name="모서리가 둥근 직사각형 112"/>
            <p:cNvSpPr/>
            <p:nvPr/>
          </p:nvSpPr>
          <p:spPr bwMode="auto">
            <a:xfrm rot="5400000">
              <a:off x="4180085" y="3235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114" name="그룹 113"/>
          <p:cNvGrpSpPr/>
          <p:nvPr/>
        </p:nvGrpSpPr>
        <p:grpSpPr>
          <a:xfrm rot="8100000">
            <a:off x="1369282" y="4919097"/>
            <a:ext cx="172222" cy="172222"/>
            <a:chOff x="4084685" y="418986"/>
            <a:chExt cx="277200" cy="277200"/>
          </a:xfrm>
        </p:grpSpPr>
        <p:sp>
          <p:nvSpPr>
            <p:cNvPr id="115" name="모서리가 둥근 직사각형 114"/>
            <p:cNvSpPr/>
            <p:nvPr/>
          </p:nvSpPr>
          <p:spPr bwMode="auto">
            <a:xfrm>
              <a:off x="4275485" y="4189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16" name="모서리가 둥근 직사각형 115"/>
            <p:cNvSpPr/>
            <p:nvPr/>
          </p:nvSpPr>
          <p:spPr bwMode="auto">
            <a:xfrm rot="5400000">
              <a:off x="4180085" y="3235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117" name="그룹 116"/>
          <p:cNvGrpSpPr/>
          <p:nvPr/>
        </p:nvGrpSpPr>
        <p:grpSpPr>
          <a:xfrm rot="8100000">
            <a:off x="5904770" y="4919097"/>
            <a:ext cx="172222" cy="172222"/>
            <a:chOff x="4084685" y="418986"/>
            <a:chExt cx="277200" cy="277200"/>
          </a:xfrm>
        </p:grpSpPr>
        <p:sp>
          <p:nvSpPr>
            <p:cNvPr id="118" name="모서리가 둥근 직사각형 117"/>
            <p:cNvSpPr/>
            <p:nvPr/>
          </p:nvSpPr>
          <p:spPr bwMode="auto">
            <a:xfrm>
              <a:off x="4275485" y="4189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19" name="모서리가 둥근 직사각형 118"/>
            <p:cNvSpPr/>
            <p:nvPr/>
          </p:nvSpPr>
          <p:spPr bwMode="auto">
            <a:xfrm rot="5400000">
              <a:off x="4180085" y="323586"/>
              <a:ext cx="86400" cy="2772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2425990" y="2258402"/>
            <a:ext cx="2347086" cy="666267"/>
            <a:chOff x="2425990" y="2258402"/>
            <a:chExt cx="2347086" cy="666267"/>
          </a:xfrm>
        </p:grpSpPr>
        <p:grpSp>
          <p:nvGrpSpPr>
            <p:cNvPr id="121" name="그룹 120"/>
            <p:cNvGrpSpPr/>
            <p:nvPr/>
          </p:nvGrpSpPr>
          <p:grpSpPr>
            <a:xfrm>
              <a:off x="2425991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99" name="그룹 98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00" name="직선 연결선 99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직사각형 100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스크립트 작성</a:t>
                  </a:r>
                </a:p>
              </p:txBody>
            </p:sp>
          </p:grpSp>
          <p:sp>
            <p:nvSpPr>
              <p:cNvPr id="120" name="타원 119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1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38" name="제목 170"/>
            <p:cNvSpPr txBox="1">
              <a:spLocks/>
            </p:cNvSpPr>
            <p:nvPr/>
          </p:nvSpPr>
          <p:spPr bwMode="auto">
            <a:xfrm>
              <a:off x="2425990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화면 단위 테스트 스크립트 자동 생성과 강력한 편집 제공</a:t>
              </a: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6962014" y="2258402"/>
            <a:ext cx="2347086" cy="666267"/>
            <a:chOff x="6962014" y="2258402"/>
            <a:chExt cx="2347086" cy="666267"/>
          </a:xfrm>
        </p:grpSpPr>
        <p:grpSp>
          <p:nvGrpSpPr>
            <p:cNvPr id="133" name="그룹 132"/>
            <p:cNvGrpSpPr/>
            <p:nvPr/>
          </p:nvGrpSpPr>
          <p:grpSpPr>
            <a:xfrm>
              <a:off x="6962015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134" name="그룹 133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36" name="직선 연결선 135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직사각형 136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시나리오 작성</a:t>
                  </a:r>
                </a:p>
              </p:txBody>
            </p:sp>
          </p:grpSp>
          <p:sp>
            <p:nvSpPr>
              <p:cNvPr id="135" name="타원 134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1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39" name="제목 170"/>
            <p:cNvSpPr txBox="1">
              <a:spLocks/>
            </p:cNvSpPr>
            <p:nvPr/>
          </p:nvSpPr>
          <p:spPr bwMode="auto">
            <a:xfrm>
              <a:off x="6962014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시나리오에 따른 스크립트 작성 후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조직별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서비스별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서버에 저장</a:t>
              </a:r>
            </a:p>
          </p:txBody>
        </p:sp>
      </p:grpSp>
      <p:grpSp>
        <p:nvGrpSpPr>
          <p:cNvPr id="142" name="그룹 141"/>
          <p:cNvGrpSpPr/>
          <p:nvPr/>
        </p:nvGrpSpPr>
        <p:grpSpPr>
          <a:xfrm>
            <a:off x="2425990" y="3743929"/>
            <a:ext cx="2347086" cy="666267"/>
            <a:chOff x="2425990" y="2258402"/>
            <a:chExt cx="2347086" cy="666267"/>
          </a:xfrm>
        </p:grpSpPr>
        <p:grpSp>
          <p:nvGrpSpPr>
            <p:cNvPr id="143" name="그룹 142"/>
            <p:cNvGrpSpPr/>
            <p:nvPr/>
          </p:nvGrpSpPr>
          <p:grpSpPr>
            <a:xfrm>
              <a:off x="2425991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145" name="그룹 144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47" name="직선 연결선 146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직사각형 147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간편 예약</a:t>
                  </a:r>
                </a:p>
              </p:txBody>
            </p:sp>
          </p:grpSp>
          <p:sp>
            <p:nvSpPr>
              <p:cNvPr id="146" name="타원 145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2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44" name="제목 170"/>
            <p:cNvSpPr txBox="1">
              <a:spLocks/>
            </p:cNvSpPr>
            <p:nvPr/>
          </p:nvSpPr>
          <p:spPr bwMode="auto">
            <a:xfrm>
              <a:off x="2425990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실시간 실행 또는 원하는 시간에 단말기를 간편 예약하여 실행</a:t>
              </a: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6962014" y="3743929"/>
            <a:ext cx="2347086" cy="666267"/>
            <a:chOff x="6962014" y="2258402"/>
            <a:chExt cx="2347086" cy="666267"/>
          </a:xfrm>
        </p:grpSpPr>
        <p:grpSp>
          <p:nvGrpSpPr>
            <p:cNvPr id="150" name="그룹 149"/>
            <p:cNvGrpSpPr/>
            <p:nvPr/>
          </p:nvGrpSpPr>
          <p:grpSpPr>
            <a:xfrm>
              <a:off x="6962015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152" name="그룹 151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54" name="직선 연결선 153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5" name="직사각형 154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스케줄 설정</a:t>
                  </a:r>
                  <a:r>
                    <a:rPr lang="en-US" altLang="ko-KR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/</a:t>
                  </a: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예약</a:t>
                  </a:r>
                </a:p>
              </p:txBody>
            </p:sp>
          </p:grpSp>
          <p:sp>
            <p:nvSpPr>
              <p:cNvPr id="153" name="타원 152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2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51" name="제목 170"/>
            <p:cNvSpPr txBox="1">
              <a:spLocks/>
            </p:cNvSpPr>
            <p:nvPr/>
          </p:nvSpPr>
          <p:spPr bwMode="auto">
            <a:xfrm>
              <a:off x="6962014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 유형에 따른 다양한 주기설정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운영자 등록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단말기 예약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실행</a:t>
              </a:r>
            </a:p>
          </p:txBody>
        </p:sp>
      </p:grpSp>
      <p:grpSp>
        <p:nvGrpSpPr>
          <p:cNvPr id="156" name="그룹 155"/>
          <p:cNvGrpSpPr/>
          <p:nvPr/>
        </p:nvGrpSpPr>
        <p:grpSpPr>
          <a:xfrm>
            <a:off x="2425990" y="5211384"/>
            <a:ext cx="2347086" cy="666267"/>
            <a:chOff x="2425990" y="2258402"/>
            <a:chExt cx="2347086" cy="666267"/>
          </a:xfrm>
        </p:grpSpPr>
        <p:grpSp>
          <p:nvGrpSpPr>
            <p:cNvPr id="157" name="그룹 156"/>
            <p:cNvGrpSpPr/>
            <p:nvPr/>
          </p:nvGrpSpPr>
          <p:grpSpPr>
            <a:xfrm>
              <a:off x="2425991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159" name="그룹 158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61" name="직선 연결선 160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직사각형 161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결과 알림 및 리포트</a:t>
                  </a:r>
                </a:p>
              </p:txBody>
            </p:sp>
          </p:grpSp>
          <p:sp>
            <p:nvSpPr>
              <p:cNvPr id="160" name="타원 159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3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58" name="제목 170"/>
            <p:cNvSpPr txBox="1">
              <a:spLocks/>
            </p:cNvSpPr>
            <p:nvPr/>
          </p:nvSpPr>
          <p:spPr bwMode="auto">
            <a:xfrm>
              <a:off x="2425990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수행 결과에 대한 알림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로그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스크린샷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동영상 및 통계 제공</a:t>
              </a:r>
            </a:p>
          </p:txBody>
        </p:sp>
      </p:grpSp>
      <p:grpSp>
        <p:nvGrpSpPr>
          <p:cNvPr id="163" name="그룹 162"/>
          <p:cNvGrpSpPr/>
          <p:nvPr/>
        </p:nvGrpSpPr>
        <p:grpSpPr>
          <a:xfrm>
            <a:off x="6962014" y="5211384"/>
            <a:ext cx="2347086" cy="666267"/>
            <a:chOff x="6962014" y="2258402"/>
            <a:chExt cx="2347086" cy="666267"/>
          </a:xfrm>
        </p:grpSpPr>
        <p:grpSp>
          <p:nvGrpSpPr>
            <p:cNvPr id="164" name="그룹 163"/>
            <p:cNvGrpSpPr/>
            <p:nvPr/>
          </p:nvGrpSpPr>
          <p:grpSpPr>
            <a:xfrm>
              <a:off x="6962015" y="2258402"/>
              <a:ext cx="2347085" cy="268402"/>
              <a:chOff x="2425991" y="2258402"/>
              <a:chExt cx="2347085" cy="268402"/>
            </a:xfrm>
          </p:grpSpPr>
          <p:grpSp>
            <p:nvGrpSpPr>
              <p:cNvPr id="166" name="그룹 165"/>
              <p:cNvGrpSpPr/>
              <p:nvPr/>
            </p:nvGrpSpPr>
            <p:grpSpPr>
              <a:xfrm>
                <a:off x="2441275" y="2258655"/>
                <a:ext cx="2331801" cy="268149"/>
                <a:chOff x="871953" y="1619402"/>
                <a:chExt cx="3067556" cy="268149"/>
              </a:xfrm>
            </p:grpSpPr>
            <p:cxnSp>
              <p:nvCxnSpPr>
                <p:cNvPr id="168" name="직선 연결선 167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9" name="직사각형 168"/>
                <p:cNvSpPr>
                  <a:spLocks noChangeArrowheads="1"/>
                </p:cNvSpPr>
                <p:nvPr/>
              </p:nvSpPr>
              <p:spPr bwMode="auto">
                <a:xfrm>
                  <a:off x="871953" y="1619402"/>
                  <a:ext cx="3067556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결과 알림 및 리포트</a:t>
                  </a:r>
                </a:p>
              </p:txBody>
            </p:sp>
          </p:grpSp>
          <p:sp>
            <p:nvSpPr>
              <p:cNvPr id="167" name="타원 166"/>
              <p:cNvSpPr/>
              <p:nvPr/>
            </p:nvSpPr>
            <p:spPr>
              <a:xfrm>
                <a:off x="2425991" y="2258402"/>
                <a:ext cx="216035" cy="215950"/>
              </a:xfrm>
              <a:prstGeom prst="ellipse">
                <a:avLst/>
              </a:prstGeom>
              <a:solidFill>
                <a:srgbClr val="01508F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3</a:t>
                </a:r>
                <a:endParaRPr lang="ko-KR" altLang="en-US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65" name="제목 170"/>
            <p:cNvSpPr txBox="1">
              <a:spLocks/>
            </p:cNvSpPr>
            <p:nvPr/>
          </p:nvSpPr>
          <p:spPr bwMode="auto">
            <a:xfrm>
              <a:off x="6962014" y="2601504"/>
              <a:ext cx="2347086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Arial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알림제공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(SMS, E-mail)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및 일별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서비스별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스크립트별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점검결과 제공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9163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E061B701-4EC8-41E8-9DF9-281BA49EE63B}"/>
              </a:ext>
            </a:extLst>
          </p:cNvPr>
          <p:cNvSpPr/>
          <p:nvPr/>
        </p:nvSpPr>
        <p:spPr>
          <a:xfrm>
            <a:off x="525000" y="1881188"/>
            <a:ext cx="8856000" cy="453548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9" name="Rectangle 83" descr="어두운 하향 대각선">
            <a:extLst>
              <a:ext uri="{FF2B5EF4-FFF2-40B4-BE49-F238E27FC236}">
                <a16:creationId xmlns:a16="http://schemas.microsoft.com/office/drawing/2014/main" id="{6A828051-D167-4072-8E6B-9CADEB74D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136" y="2780954"/>
            <a:ext cx="1800000" cy="194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1" name="Rectangle 9" descr="어두운 하향 대각선">
            <a:extLst>
              <a:ext uri="{FF2B5EF4-FFF2-40B4-BE49-F238E27FC236}">
                <a16:creationId xmlns:a16="http://schemas.microsoft.com/office/drawing/2014/main" id="{83B14F22-39F9-4C1A-8461-B294A3EAF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5782" y="2780944"/>
            <a:ext cx="1522961" cy="204779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2837884A-80E9-4BC5-9BF3-DFAE03292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3964108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실행</a:t>
            </a: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140C9A6C-DFB0-4165-BEAE-5A3A49C8D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4189054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결함관리 </a:t>
            </a: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D5F0B8F0-C175-438A-98BD-BE2243ABB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4414000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 관리</a:t>
            </a:r>
          </a:p>
        </p:txBody>
      </p:sp>
      <p:sp>
        <p:nvSpPr>
          <p:cNvPr id="30" name="AutoShape 18">
            <a:extLst>
              <a:ext uri="{FF2B5EF4-FFF2-40B4-BE49-F238E27FC236}">
                <a16:creationId xmlns:a16="http://schemas.microsoft.com/office/drawing/2014/main" id="{67BDB948-2F29-465C-9521-AAF63E078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940" y="4083423"/>
            <a:ext cx="468000" cy="288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Test</a:t>
            </a:r>
          </a:p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Scenario</a:t>
            </a:r>
          </a:p>
        </p:txBody>
      </p:sp>
      <p:sp>
        <p:nvSpPr>
          <p:cNvPr id="32" name="AutoShape 19">
            <a:extLst>
              <a:ext uri="{FF2B5EF4-FFF2-40B4-BE49-F238E27FC236}">
                <a16:creationId xmlns:a16="http://schemas.microsoft.com/office/drawing/2014/main" id="{D7FD7DF2-65FD-4B13-86D2-114F4228E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940" y="4582868"/>
            <a:ext cx="468000" cy="288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Test</a:t>
            </a:r>
          </a:p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Case</a:t>
            </a:r>
          </a:p>
        </p:txBody>
      </p:sp>
      <p:sp>
        <p:nvSpPr>
          <p:cNvPr id="33" name="AutoShape 20">
            <a:extLst>
              <a:ext uri="{FF2B5EF4-FFF2-40B4-BE49-F238E27FC236}">
                <a16:creationId xmlns:a16="http://schemas.microsoft.com/office/drawing/2014/main" id="{81C80C3C-F236-42C2-BD91-363FCDE4A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902" y="4367770"/>
            <a:ext cx="468000" cy="335556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Defect</a:t>
            </a:r>
          </a:p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Tracking</a:t>
            </a:r>
          </a:p>
        </p:txBody>
      </p:sp>
      <p:sp>
        <p:nvSpPr>
          <p:cNvPr id="34" name="AutoShape 21">
            <a:extLst>
              <a:ext uri="{FF2B5EF4-FFF2-40B4-BE49-F238E27FC236}">
                <a16:creationId xmlns:a16="http://schemas.microsoft.com/office/drawing/2014/main" id="{EE811933-F175-4F83-A84D-393E483C4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902" y="4036305"/>
            <a:ext cx="468000" cy="202233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Test Log</a:t>
            </a:r>
          </a:p>
        </p:txBody>
      </p:sp>
      <p:sp>
        <p:nvSpPr>
          <p:cNvPr id="39" name="AutoShape 22">
            <a:extLst>
              <a:ext uri="{FF2B5EF4-FFF2-40B4-BE49-F238E27FC236}">
                <a16:creationId xmlns:a16="http://schemas.microsoft.com/office/drawing/2014/main" id="{F1206D04-556A-4D75-A4F7-35BB362E8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902" y="5577051"/>
            <a:ext cx="468000" cy="307094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</a:t>
            </a:r>
          </a:p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결과보고서</a:t>
            </a:r>
          </a:p>
        </p:txBody>
      </p:sp>
      <p:sp>
        <p:nvSpPr>
          <p:cNvPr id="40" name="AutoShape 23">
            <a:extLst>
              <a:ext uri="{FF2B5EF4-FFF2-40B4-BE49-F238E27FC236}">
                <a16:creationId xmlns:a16="http://schemas.microsoft.com/office/drawing/2014/main" id="{8BB689B3-FFC2-4EFE-AFEB-DFF24A936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7" y="4385486"/>
            <a:ext cx="468000" cy="396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</a:t>
            </a:r>
            <a:b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마스터</a:t>
            </a:r>
            <a:b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플랜</a:t>
            </a:r>
          </a:p>
        </p:txBody>
      </p:sp>
      <p:sp>
        <p:nvSpPr>
          <p:cNvPr id="41" name="Rectangle 28" descr="어두운 하향 대각선">
            <a:extLst>
              <a:ext uri="{FF2B5EF4-FFF2-40B4-BE49-F238E27FC236}">
                <a16:creationId xmlns:a16="http://schemas.microsoft.com/office/drawing/2014/main" id="{A7CF5C14-9D27-4EE0-8FE4-57EFFAB15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902" y="2777959"/>
            <a:ext cx="1402486" cy="120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2" name="Rectangle 29">
            <a:extLst>
              <a:ext uri="{FF2B5EF4-FFF2-40B4-BE49-F238E27FC236}">
                <a16:creationId xmlns:a16="http://schemas.microsoft.com/office/drawing/2014/main" id="{F3ACA8CB-4D11-4632-A15E-73B9D2493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145" y="2839378"/>
            <a:ext cx="1296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위험 관리</a:t>
            </a:r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89302B38-2953-4E5A-A85C-1D7E64650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145" y="3075864"/>
            <a:ext cx="1296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테스트 결과 승인</a:t>
            </a:r>
          </a:p>
        </p:txBody>
      </p:sp>
      <p:sp>
        <p:nvSpPr>
          <p:cNvPr id="44" name="Line 31">
            <a:extLst>
              <a:ext uri="{FF2B5EF4-FFF2-40B4-BE49-F238E27FC236}">
                <a16:creationId xmlns:a16="http://schemas.microsoft.com/office/drawing/2014/main" id="{0FA508B7-3A92-4875-AC7E-C96D54DBC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495145" y="2984621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5" name="Text Box 32">
            <a:extLst>
              <a:ext uri="{FF2B5EF4-FFF2-40B4-BE49-F238E27FC236}">
                <a16:creationId xmlns:a16="http://schemas.microsoft.com/office/drawing/2014/main" id="{A0364124-2B6D-49AB-9955-A7FAAA4F4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205" y="4083424"/>
            <a:ext cx="7598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시나리오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No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시나리오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요구사항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ID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시나리오 설명</a:t>
            </a:r>
          </a:p>
        </p:txBody>
      </p:sp>
      <p:sp>
        <p:nvSpPr>
          <p:cNvPr id="46" name="Text Box 33">
            <a:extLst>
              <a:ext uri="{FF2B5EF4-FFF2-40B4-BE49-F238E27FC236}">
                <a16:creationId xmlns:a16="http://schemas.microsoft.com/office/drawing/2014/main" id="{4114A442-45F1-411B-B049-9B367DE7E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205" y="4582869"/>
            <a:ext cx="7357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시나리오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ID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케이스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ID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케이스 설명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사전 조건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데이터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예상 결과</a:t>
            </a:r>
          </a:p>
        </p:txBody>
      </p:sp>
      <p:sp>
        <p:nvSpPr>
          <p:cNvPr id="47" name="Text Box 34">
            <a:extLst>
              <a:ext uri="{FF2B5EF4-FFF2-40B4-BE49-F238E27FC236}">
                <a16:creationId xmlns:a16="http://schemas.microsoft.com/office/drawing/2014/main" id="{1AAE9A27-5C43-4B73-99BB-06373339B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026" y="4036305"/>
            <a:ext cx="673261" cy="29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결과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판정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(Pass / Fail)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ID</a:t>
            </a:r>
          </a:p>
        </p:txBody>
      </p:sp>
      <p:sp>
        <p:nvSpPr>
          <p:cNvPr id="48" name="Text Box 35">
            <a:extLst>
              <a:ext uri="{FF2B5EF4-FFF2-40B4-BE49-F238E27FC236}">
                <a16:creationId xmlns:a16="http://schemas.microsoft.com/office/drawing/2014/main" id="{8D7B4D5D-CB7F-44A2-BD5A-9483C82BA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024" y="4367770"/>
            <a:ext cx="793487" cy="116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ID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설명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테스터 이름 및 일자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관련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Test Case ID</a:t>
            </a:r>
          </a:p>
          <a:p>
            <a:pPr>
              <a:lnSpc>
                <a:spcPct val="90000"/>
              </a:lnSpc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Module/Functional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Type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Class</a:t>
            </a:r>
          </a:p>
          <a:p>
            <a:pPr>
              <a:lnSpc>
                <a:spcPct val="90000"/>
              </a:lnSpc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Severity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우선 순위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주요 원인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상태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해결일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해결자</a:t>
            </a:r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49" name="Text Box 36">
            <a:extLst>
              <a:ext uri="{FF2B5EF4-FFF2-40B4-BE49-F238E27FC236}">
                <a16:creationId xmlns:a16="http://schemas.microsoft.com/office/drawing/2014/main" id="{5E117165-1D06-464E-A51C-CEEB2A8F4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5459" y="5586654"/>
            <a:ext cx="1066666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목적 및 범위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종류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환경 및 사용 도구 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제외사항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측정지표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테스트 결과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품질 평가</a:t>
            </a:r>
          </a:p>
          <a:p>
            <a:pPr>
              <a:lnSpc>
                <a:spcPct val="90000"/>
              </a:lnSpc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이슈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관련 문서</a:t>
            </a:r>
          </a:p>
        </p:txBody>
      </p:sp>
      <p:sp>
        <p:nvSpPr>
          <p:cNvPr id="51" name="Text Box 38">
            <a:extLst>
              <a:ext uri="{FF2B5EF4-FFF2-40B4-BE49-F238E27FC236}">
                <a16:creationId xmlns:a16="http://schemas.microsoft.com/office/drawing/2014/main" id="{68F79F19-828A-4DDE-95D2-37AC33E1A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306" y="4797152"/>
            <a:ext cx="581891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목적 및 범위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개요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일정 및 자원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환경 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데이터 계획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고려사항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선행</a:t>
            </a: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완료 기준</a:t>
            </a:r>
          </a:p>
          <a:p>
            <a: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보고 절차</a:t>
            </a:r>
          </a:p>
        </p:txBody>
      </p:sp>
      <p:sp>
        <p:nvSpPr>
          <p:cNvPr id="52" name="Text Box 39">
            <a:extLst>
              <a:ext uri="{FF2B5EF4-FFF2-40B4-BE49-F238E27FC236}">
                <a16:creationId xmlns:a16="http://schemas.microsoft.com/office/drawing/2014/main" id="{64FBA506-F8E1-4099-BD82-FB1D2BF86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843" y="4385486"/>
            <a:ext cx="4263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44450" indent="-44450" eaLnBrk="1" latinLnBrk="0" hangingPunct="1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 marL="742950" indent="-285750" eaLnBrk="0" hangingPunct="0">
              <a:defRPr sz="2100"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2100"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개요</a:t>
            </a:r>
            <a:endParaRPr lang="en-US" altLang="ko-KR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계획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(Plan)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수행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(Do)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평가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(See)</a:t>
            </a:r>
          </a:p>
        </p:txBody>
      </p:sp>
      <p:sp>
        <p:nvSpPr>
          <p:cNvPr id="53" name="Text Box 40" descr="어두운 하향 대각선">
            <a:extLst>
              <a:ext uri="{FF2B5EF4-FFF2-40B4-BE49-F238E27FC236}">
                <a16:creationId xmlns:a16="http://schemas.microsoft.com/office/drawing/2014/main" id="{23FBE8A3-FC86-449C-822C-535B7E97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5782" y="4905164"/>
            <a:ext cx="648000" cy="14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0" rIns="0" bIns="0" rtlCol="0" anchor="ctr">
            <a:noAutofit/>
          </a:bodyPr>
          <a:lstStyle>
            <a:defPPr>
              <a:defRPr lang="ko-KR"/>
            </a:defPPr>
            <a:lvl1pPr algn="ctr" defTabSz="1042973">
              <a:defRPr sz="2100">
                <a:solidFill>
                  <a:schemeClr val="lt1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결함 상태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Open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Assigned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Fixed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Closed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Deferred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Clarified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Canceled</a:t>
            </a:r>
          </a:p>
          <a:p>
            <a:pPr algn="l" defTabSz="912697" latinLnBrk="0">
              <a:lnSpc>
                <a:spcPts val="800"/>
              </a:lnSpc>
              <a:spcAft>
                <a:spcPts val="300"/>
              </a:spcAft>
              <a:defRPr/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Duplicated</a:t>
            </a:r>
          </a:p>
        </p:txBody>
      </p:sp>
      <p:sp>
        <p:nvSpPr>
          <p:cNvPr id="54" name="Text Box 41" descr="어두운 하향 대각선">
            <a:extLst>
              <a:ext uri="{FF2B5EF4-FFF2-40B4-BE49-F238E27FC236}">
                <a16:creationId xmlns:a16="http://schemas.microsoft.com/office/drawing/2014/main" id="{F6B740FC-5AC6-4527-BB5F-2DF3C358F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71" y="4905164"/>
            <a:ext cx="993313" cy="14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0" rIns="0" bIns="0" rtlCol="0" anchor="ctr">
            <a:noAutofit/>
          </a:bodyPr>
          <a:lstStyle>
            <a:defPPr>
              <a:defRPr lang="ko-KR"/>
            </a:defPPr>
            <a:lvl1pPr latinLnBrk="0">
              <a:lnSpc>
                <a:spcPts val="800"/>
              </a:lnSpc>
              <a:spcAft>
                <a:spcPts val="300"/>
              </a:spcAft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결함 유형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어플리케이션 다운</a:t>
            </a:r>
            <a:b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</a:b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기능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데이터베이스 에러</a:t>
            </a:r>
          </a:p>
          <a:p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GUI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필드 유효성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환경</a:t>
            </a:r>
          </a:p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문서 에러</a:t>
            </a:r>
          </a:p>
        </p:txBody>
      </p:sp>
      <p:sp>
        <p:nvSpPr>
          <p:cNvPr id="55" name="Text Box 42" descr="어두운 하향 대각선">
            <a:extLst>
              <a:ext uri="{FF2B5EF4-FFF2-40B4-BE49-F238E27FC236}">
                <a16:creationId xmlns:a16="http://schemas.microsoft.com/office/drawing/2014/main" id="{775FFBA4-B2DD-477E-B895-8D027A262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8672" y="4905164"/>
            <a:ext cx="648000" cy="14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0" rIns="0" bIns="0" rtlCol="0" anchor="ctr">
            <a:noAutofit/>
          </a:bodyPr>
          <a:lstStyle>
            <a:defPPr>
              <a:defRPr lang="ko-KR"/>
            </a:defPPr>
            <a:lvl1pPr latinLnBrk="0">
              <a:lnSpc>
                <a:spcPts val="800"/>
              </a:lnSpc>
              <a:spcAft>
                <a:spcPts val="300"/>
              </a:spcAft>
              <a:defRPr sz="70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심각도</a:t>
            </a:r>
          </a:p>
          <a:p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High</a:t>
            </a:r>
          </a:p>
          <a:p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Medium</a:t>
            </a:r>
          </a:p>
          <a:p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rPr>
              <a:t>Low</a:t>
            </a:r>
          </a:p>
        </p:txBody>
      </p:sp>
      <p:sp>
        <p:nvSpPr>
          <p:cNvPr id="57" name="AutoShape 59">
            <a:extLst>
              <a:ext uri="{FF2B5EF4-FFF2-40B4-BE49-F238E27FC236}">
                <a16:creationId xmlns:a16="http://schemas.microsoft.com/office/drawing/2014/main" id="{3A4137C2-8BBE-41EE-A223-2292A1BDF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940" y="2344666"/>
            <a:ext cx="1435723" cy="360000"/>
          </a:xfrm>
          <a:prstGeom prst="chevron">
            <a:avLst>
              <a:gd name="adj" fmla="val 29717"/>
            </a:avLst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설계</a:t>
            </a:r>
          </a:p>
        </p:txBody>
      </p:sp>
      <p:sp>
        <p:nvSpPr>
          <p:cNvPr id="59" name="AutoShape 62">
            <a:extLst>
              <a:ext uri="{FF2B5EF4-FFF2-40B4-BE49-F238E27FC236}">
                <a16:creationId xmlns:a16="http://schemas.microsoft.com/office/drawing/2014/main" id="{F5A92BCC-80B9-4D6A-9C45-1757E350B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5782" y="2344666"/>
            <a:ext cx="2520000" cy="360000"/>
          </a:xfrm>
          <a:prstGeom prst="chevron">
            <a:avLst>
              <a:gd name="adj" fmla="val 29716"/>
            </a:avLst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실행 및 결함 관리</a:t>
            </a:r>
          </a:p>
        </p:txBody>
      </p:sp>
      <p:sp>
        <p:nvSpPr>
          <p:cNvPr id="60" name="AutoShape 65">
            <a:extLst>
              <a:ext uri="{FF2B5EF4-FFF2-40B4-BE49-F238E27FC236}">
                <a16:creationId xmlns:a16="http://schemas.microsoft.com/office/drawing/2014/main" id="{EBDD9F08-7E68-4772-9B56-DB1148CC9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902" y="2344666"/>
            <a:ext cx="1512000" cy="360000"/>
          </a:xfrm>
          <a:prstGeom prst="chevron">
            <a:avLst>
              <a:gd name="adj" fmla="val 29717"/>
            </a:avLst>
          </a:prstGeom>
          <a:solidFill>
            <a:srgbClr val="01508F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결함 </a:t>
            </a:r>
            <a:r>
              <a:rPr kumimoji="0" lang="ko-KR" altLang="en-US" sz="13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메트릭스</a:t>
            </a: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분석</a:t>
            </a:r>
          </a:p>
        </p:txBody>
      </p:sp>
      <p:sp>
        <p:nvSpPr>
          <p:cNvPr id="61" name="AutoShape 68">
            <a:extLst>
              <a:ext uri="{FF2B5EF4-FFF2-40B4-BE49-F238E27FC236}">
                <a16:creationId xmlns:a16="http://schemas.microsoft.com/office/drawing/2014/main" id="{BE99F411-EA47-4CC7-9D91-DB8A31D43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136" y="2344666"/>
            <a:ext cx="1931685" cy="360000"/>
          </a:xfrm>
          <a:prstGeom prst="chevron">
            <a:avLst>
              <a:gd name="adj" fmla="val 29716"/>
            </a:avLst>
          </a:prstGeom>
          <a:solidFill>
            <a:srgbClr val="C7ECF8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계획</a:t>
            </a:r>
          </a:p>
        </p:txBody>
      </p:sp>
      <p:sp>
        <p:nvSpPr>
          <p:cNvPr id="62" name="AutoShape 71">
            <a:extLst>
              <a:ext uri="{FF2B5EF4-FFF2-40B4-BE49-F238E27FC236}">
                <a16:creationId xmlns:a16="http://schemas.microsoft.com/office/drawing/2014/main" id="{2CF41227-9FFC-4E66-9082-FBE35774F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7" y="2344666"/>
            <a:ext cx="1476000" cy="360000"/>
          </a:xfrm>
          <a:prstGeom prst="chevron">
            <a:avLst>
              <a:gd name="adj" fmla="val 29685"/>
            </a:avLst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전략</a:t>
            </a:r>
          </a:p>
        </p:txBody>
      </p:sp>
      <p:sp>
        <p:nvSpPr>
          <p:cNvPr id="63" name="왼쪽 중괄호 148">
            <a:extLst>
              <a:ext uri="{FF2B5EF4-FFF2-40B4-BE49-F238E27FC236}">
                <a16:creationId xmlns:a16="http://schemas.microsoft.com/office/drawing/2014/main" id="{9FCD5844-4E3B-44FF-86FB-42C1D0352984}"/>
              </a:ext>
            </a:extLst>
          </p:cNvPr>
          <p:cNvSpPr>
            <a:spLocks/>
          </p:cNvSpPr>
          <p:nvPr/>
        </p:nvSpPr>
        <p:spPr bwMode="auto">
          <a:xfrm rot="5400000">
            <a:off x="2844004" y="-88469"/>
            <a:ext cx="144000" cy="4635973"/>
          </a:xfrm>
          <a:prstGeom prst="leftBrace">
            <a:avLst>
              <a:gd name="adj1" fmla="val 42838"/>
              <a:gd name="adj2" fmla="val 50227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4" name="TextBox 149">
            <a:extLst>
              <a:ext uri="{FF2B5EF4-FFF2-40B4-BE49-F238E27FC236}">
                <a16:creationId xmlns:a16="http://schemas.microsoft.com/office/drawing/2014/main" id="{1E511270-7351-466F-9DC5-6CEABAF56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75" y="1919105"/>
            <a:ext cx="713658" cy="2000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lnSpc>
                <a:spcPct val="10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3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2pPr>
            <a:lvl3pPr marL="1090422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3pPr>
            <a:lvl4pPr marL="1635633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4pPr>
            <a:lvl5pPr marL="2180844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5pPr>
            <a:lvl6pPr marL="2726055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6pPr>
            <a:lvl7pPr marL="3271266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7pPr>
            <a:lvl8pPr marL="3816477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8pPr>
            <a:lvl9pPr marL="4361688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>
              <a:defRPr/>
            </a:pPr>
            <a:r>
              <a:rPr lang="ko-KR" altLang="en-US" dirty="0"/>
              <a:t>계획</a:t>
            </a:r>
            <a:r>
              <a:rPr lang="en-US" altLang="ko-KR" dirty="0"/>
              <a:t>(Plan)</a:t>
            </a:r>
            <a:endParaRPr lang="ko-KR" altLang="en-US" dirty="0"/>
          </a:p>
        </p:txBody>
      </p:sp>
      <p:sp>
        <p:nvSpPr>
          <p:cNvPr id="65" name="왼쪽 중괄호 151">
            <a:extLst>
              <a:ext uri="{FF2B5EF4-FFF2-40B4-BE49-F238E27FC236}">
                <a16:creationId xmlns:a16="http://schemas.microsoft.com/office/drawing/2014/main" id="{89E092F0-1C73-4F0C-BC85-3E7BDB58E3B4}"/>
              </a:ext>
            </a:extLst>
          </p:cNvPr>
          <p:cNvSpPr>
            <a:spLocks/>
          </p:cNvSpPr>
          <p:nvPr/>
        </p:nvSpPr>
        <p:spPr bwMode="auto">
          <a:xfrm rot="5400000">
            <a:off x="6441135" y="1032164"/>
            <a:ext cx="144000" cy="2394706"/>
          </a:xfrm>
          <a:prstGeom prst="leftBrace">
            <a:avLst>
              <a:gd name="adj1" fmla="val 26296"/>
              <a:gd name="adj2" fmla="val 50227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6" name="TextBox 152">
            <a:extLst>
              <a:ext uri="{FF2B5EF4-FFF2-40B4-BE49-F238E27FC236}">
                <a16:creationId xmlns:a16="http://schemas.microsoft.com/office/drawing/2014/main" id="{1136562F-2109-4CD5-B15B-C68A9624A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007" y="1919105"/>
            <a:ext cx="606256" cy="2000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lnSpc>
                <a:spcPct val="10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3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2pPr>
            <a:lvl3pPr marL="1090422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3pPr>
            <a:lvl4pPr marL="1635633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4pPr>
            <a:lvl5pPr marL="2180844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5pPr>
            <a:lvl6pPr marL="2726055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6pPr>
            <a:lvl7pPr marL="3271266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7pPr>
            <a:lvl8pPr marL="3816477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8pPr>
            <a:lvl9pPr marL="4361688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>
              <a:defRPr/>
            </a:pPr>
            <a:r>
              <a:rPr lang="ko-KR" altLang="en-US" dirty="0"/>
              <a:t>수행</a:t>
            </a:r>
            <a:r>
              <a:rPr lang="en-US" altLang="ko-KR" dirty="0"/>
              <a:t>(Do)</a:t>
            </a:r>
            <a:endParaRPr lang="ko-KR" altLang="en-US" dirty="0"/>
          </a:p>
        </p:txBody>
      </p:sp>
      <p:sp>
        <p:nvSpPr>
          <p:cNvPr id="67" name="왼쪽 중괄호 153">
            <a:extLst>
              <a:ext uri="{FF2B5EF4-FFF2-40B4-BE49-F238E27FC236}">
                <a16:creationId xmlns:a16="http://schemas.microsoft.com/office/drawing/2014/main" id="{F16B80C4-95B2-4FB9-AA09-2845228BAAD6}"/>
              </a:ext>
            </a:extLst>
          </p:cNvPr>
          <p:cNvSpPr>
            <a:spLocks/>
          </p:cNvSpPr>
          <p:nvPr/>
        </p:nvSpPr>
        <p:spPr bwMode="auto">
          <a:xfrm rot="5400000">
            <a:off x="8423145" y="1528274"/>
            <a:ext cx="144000" cy="1402486"/>
          </a:xfrm>
          <a:prstGeom prst="leftBrace">
            <a:avLst>
              <a:gd name="adj1" fmla="val 22973"/>
              <a:gd name="adj2" fmla="val 50227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8" name="TextBox 154">
            <a:extLst>
              <a:ext uri="{FF2B5EF4-FFF2-40B4-BE49-F238E27FC236}">
                <a16:creationId xmlns:a16="http://schemas.microsoft.com/office/drawing/2014/main" id="{75B71483-7240-45E4-8A4A-857D544B9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545" y="1919105"/>
            <a:ext cx="683200" cy="2000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lnSpc>
                <a:spcPct val="10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3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2pPr>
            <a:lvl3pPr marL="1090422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3pPr>
            <a:lvl4pPr marL="1635633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4pPr>
            <a:lvl5pPr marL="2180844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5pPr>
            <a:lvl6pPr marL="2726055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6pPr>
            <a:lvl7pPr marL="3271266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7pPr>
            <a:lvl8pPr marL="3816477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8pPr>
            <a:lvl9pPr marL="4361688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>
              <a:defRPr/>
            </a:pPr>
            <a:r>
              <a:rPr lang="ko-KR" altLang="en-US" dirty="0"/>
              <a:t>평가</a:t>
            </a:r>
            <a:r>
              <a:rPr lang="en-US" altLang="ko-KR" dirty="0"/>
              <a:t>(See)</a:t>
            </a:r>
            <a:endParaRPr lang="ko-KR" altLang="en-US" dirty="0"/>
          </a:p>
        </p:txBody>
      </p:sp>
      <p:sp>
        <p:nvSpPr>
          <p:cNvPr id="69" name="AutoShape 25">
            <a:extLst>
              <a:ext uri="{FF2B5EF4-FFF2-40B4-BE49-F238E27FC236}">
                <a16:creationId xmlns:a16="http://schemas.microsoft.com/office/drawing/2014/main" id="{A23BCBF4-08EE-4F86-AA90-D7FBB9F48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136" y="5004190"/>
            <a:ext cx="972000" cy="180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시스템테스트계획서</a:t>
            </a:r>
          </a:p>
        </p:txBody>
      </p:sp>
      <p:sp>
        <p:nvSpPr>
          <p:cNvPr id="70" name="AutoShape 26">
            <a:extLst>
              <a:ext uri="{FF2B5EF4-FFF2-40B4-BE49-F238E27FC236}">
                <a16:creationId xmlns:a16="http://schemas.microsoft.com/office/drawing/2014/main" id="{38ECC431-7A67-4A12-A8F2-82DDD9C25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136" y="5211228"/>
            <a:ext cx="972000" cy="180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통합테스트계획서</a:t>
            </a:r>
          </a:p>
        </p:txBody>
      </p:sp>
      <p:sp>
        <p:nvSpPr>
          <p:cNvPr id="71" name="AutoShape 27">
            <a:extLst>
              <a:ext uri="{FF2B5EF4-FFF2-40B4-BE49-F238E27FC236}">
                <a16:creationId xmlns:a16="http://schemas.microsoft.com/office/drawing/2014/main" id="{9419BB6E-7DF7-4E11-91B6-75A20C5E0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136" y="5418267"/>
            <a:ext cx="972000" cy="180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단위테스트계획서</a:t>
            </a:r>
          </a:p>
        </p:txBody>
      </p:sp>
      <p:sp>
        <p:nvSpPr>
          <p:cNvPr id="72" name="Rectangle 10">
            <a:extLst>
              <a:ext uri="{FF2B5EF4-FFF2-40B4-BE49-F238E27FC236}">
                <a16:creationId xmlns:a16="http://schemas.microsoft.com/office/drawing/2014/main" id="{4A60A72C-518E-4EC7-BA86-74A6BB127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2839378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일정</a:t>
            </a:r>
          </a:p>
        </p:txBody>
      </p:sp>
      <p:sp>
        <p:nvSpPr>
          <p:cNvPr id="73" name="Rectangle 10">
            <a:extLst>
              <a:ext uri="{FF2B5EF4-FFF2-40B4-BE49-F238E27FC236}">
                <a16:creationId xmlns:a16="http://schemas.microsoft.com/office/drawing/2014/main" id="{4678C2BC-6EBD-414E-B557-0618B96A3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3064324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참여자</a:t>
            </a:r>
          </a:p>
        </p:txBody>
      </p:sp>
      <p:sp>
        <p:nvSpPr>
          <p:cNvPr id="74" name="Rectangle 10">
            <a:extLst>
              <a:ext uri="{FF2B5EF4-FFF2-40B4-BE49-F238E27FC236}">
                <a16:creationId xmlns:a16="http://schemas.microsoft.com/office/drawing/2014/main" id="{15397B8E-396C-4973-8383-A17B3E43B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3289270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자동화 도구</a:t>
            </a:r>
          </a:p>
        </p:txBody>
      </p:sp>
      <p:sp>
        <p:nvSpPr>
          <p:cNvPr id="75" name="Rectangle 10">
            <a:extLst>
              <a:ext uri="{FF2B5EF4-FFF2-40B4-BE49-F238E27FC236}">
                <a16:creationId xmlns:a16="http://schemas.microsoft.com/office/drawing/2014/main" id="{13D436E4-CFC9-4D40-86E4-2C4B3797D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3514216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데이터</a:t>
            </a:r>
          </a:p>
        </p:txBody>
      </p:sp>
      <p:sp>
        <p:nvSpPr>
          <p:cNvPr id="76" name="Rectangle 10">
            <a:extLst>
              <a:ext uri="{FF2B5EF4-FFF2-40B4-BE49-F238E27FC236}">
                <a16:creationId xmlns:a16="http://schemas.microsoft.com/office/drawing/2014/main" id="{ED92B6ED-E747-4B81-B14D-FE9B4975B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3739162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개발 표준</a:t>
            </a:r>
          </a:p>
        </p:txBody>
      </p:sp>
      <p:sp>
        <p:nvSpPr>
          <p:cNvPr id="77" name="Rectangle 12">
            <a:extLst>
              <a:ext uri="{FF2B5EF4-FFF2-40B4-BE49-F238E27FC236}">
                <a16:creationId xmlns:a16="http://schemas.microsoft.com/office/drawing/2014/main" id="{BBBCEF1B-5984-4EAC-B9D7-072BF6F28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62" y="4638939"/>
            <a:ext cx="1404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품질 측정</a:t>
            </a:r>
          </a:p>
        </p:txBody>
      </p:sp>
      <p:sp>
        <p:nvSpPr>
          <p:cNvPr id="84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4553473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5" name="Rectangle 30">
            <a:extLst>
              <a:ext uri="{FF2B5EF4-FFF2-40B4-BE49-F238E27FC236}">
                <a16:creationId xmlns:a16="http://schemas.microsoft.com/office/drawing/2014/main" id="{1EDA91D5-94A9-4269-8544-DB7DF95F9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145" y="3312350"/>
            <a:ext cx="1296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산출물</a:t>
            </a:r>
          </a:p>
        </p:txBody>
      </p:sp>
      <p:sp>
        <p:nvSpPr>
          <p:cNvPr id="86" name="Rectangle 30">
            <a:extLst>
              <a:ext uri="{FF2B5EF4-FFF2-40B4-BE49-F238E27FC236}">
                <a16:creationId xmlns:a16="http://schemas.microsoft.com/office/drawing/2014/main" id="{B66DE890-D73F-4545-A12E-CBC604BF3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145" y="3548836"/>
            <a:ext cx="1296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테스트 결과 내재화</a:t>
            </a:r>
          </a:p>
        </p:txBody>
      </p:sp>
      <p:sp>
        <p:nvSpPr>
          <p:cNvPr id="87" name="Rectangle 30">
            <a:extLst>
              <a:ext uri="{FF2B5EF4-FFF2-40B4-BE49-F238E27FC236}">
                <a16:creationId xmlns:a16="http://schemas.microsoft.com/office/drawing/2014/main" id="{9AFD5721-839C-4095-B107-28DF97811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145" y="3785322"/>
            <a:ext cx="1296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평가</a:t>
            </a:r>
          </a:p>
        </p:txBody>
      </p:sp>
      <p:sp>
        <p:nvSpPr>
          <p:cNvPr id="88" name="Line 31">
            <a:extLst>
              <a:ext uri="{FF2B5EF4-FFF2-40B4-BE49-F238E27FC236}">
                <a16:creationId xmlns:a16="http://schemas.microsoft.com/office/drawing/2014/main" id="{20D3129F-26A8-4FAE-904A-FB86049A204C}"/>
              </a:ext>
            </a:extLst>
          </p:cNvPr>
          <p:cNvSpPr>
            <a:spLocks noChangeShapeType="1"/>
          </p:cNvSpPr>
          <p:nvPr/>
        </p:nvSpPr>
        <p:spPr bwMode="auto">
          <a:xfrm>
            <a:off x="8494254" y="3221107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9" name="Line 31">
            <a:extLst>
              <a:ext uri="{FF2B5EF4-FFF2-40B4-BE49-F238E27FC236}">
                <a16:creationId xmlns:a16="http://schemas.microsoft.com/office/drawing/2014/main" id="{F8373CDA-FA99-4071-9818-FF51501648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494254" y="3457593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0" name="Line 31">
            <a:extLst>
              <a:ext uri="{FF2B5EF4-FFF2-40B4-BE49-F238E27FC236}">
                <a16:creationId xmlns:a16="http://schemas.microsoft.com/office/drawing/2014/main" id="{56EA1E92-5D2B-40B5-9F1D-D41DCBCD9F3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94254" y="3694079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17" name="Rectangle 43" descr="어두운 하향 대각선">
            <a:extLst>
              <a:ext uri="{FF2B5EF4-FFF2-40B4-BE49-F238E27FC236}">
                <a16:creationId xmlns:a16="http://schemas.microsoft.com/office/drawing/2014/main" id="{6E2C4ACE-E8E0-4BE8-81B1-579B5ED96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7" y="2780955"/>
            <a:ext cx="1350000" cy="154745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18" name="Line 46">
            <a:extLst>
              <a:ext uri="{FF2B5EF4-FFF2-40B4-BE49-F238E27FC236}">
                <a16:creationId xmlns:a16="http://schemas.microsoft.com/office/drawing/2014/main" id="{BE6331F7-FC91-4C3F-9879-D0F63624C9EC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649" y="3696244"/>
            <a:ext cx="0" cy="179762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19" name="Line 47">
            <a:extLst>
              <a:ext uri="{FF2B5EF4-FFF2-40B4-BE49-F238E27FC236}">
                <a16:creationId xmlns:a16="http://schemas.microsoft.com/office/drawing/2014/main" id="{8A00803B-8E3A-4C24-909D-46AC2195D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649" y="2944081"/>
            <a:ext cx="0" cy="15429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0" name="Line 48">
            <a:extLst>
              <a:ext uri="{FF2B5EF4-FFF2-40B4-BE49-F238E27FC236}">
                <a16:creationId xmlns:a16="http://schemas.microsoft.com/office/drawing/2014/main" id="{FA7F582B-5C81-4D8E-9B73-5BFA80DFA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649" y="3172735"/>
            <a:ext cx="0" cy="18425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1" name="Line 49">
            <a:extLst>
              <a:ext uri="{FF2B5EF4-FFF2-40B4-BE49-F238E27FC236}">
                <a16:creationId xmlns:a16="http://schemas.microsoft.com/office/drawing/2014/main" id="{5BC0FAB1-6FE7-4424-8C58-CF1FFF5EFCF5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540" y="3417541"/>
            <a:ext cx="0" cy="19624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2" name="Line 52">
            <a:extLst>
              <a:ext uri="{FF2B5EF4-FFF2-40B4-BE49-F238E27FC236}">
                <a16:creationId xmlns:a16="http://schemas.microsoft.com/office/drawing/2014/main" id="{5E464300-AADA-4017-B976-91F50319A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649" y="3941919"/>
            <a:ext cx="0" cy="194742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3" name="Rectangle 77">
            <a:extLst>
              <a:ext uri="{FF2B5EF4-FFF2-40B4-BE49-F238E27FC236}">
                <a16:creationId xmlns:a16="http://schemas.microsoft.com/office/drawing/2014/main" id="{67FD7D6E-1AA2-4AC5-BE2E-A127369A9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3617991"/>
            <a:ext cx="115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 절차</a:t>
            </a:r>
          </a:p>
        </p:txBody>
      </p:sp>
      <p:sp>
        <p:nvSpPr>
          <p:cNvPr id="124" name="Rectangle 78">
            <a:extLst>
              <a:ext uri="{FF2B5EF4-FFF2-40B4-BE49-F238E27FC236}">
                <a16:creationId xmlns:a16="http://schemas.microsoft.com/office/drawing/2014/main" id="{BE066996-62C3-4626-AA88-5BA1A0038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4137066"/>
            <a:ext cx="115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Activity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수행 역할</a:t>
            </a:r>
          </a:p>
        </p:txBody>
      </p:sp>
      <p:sp>
        <p:nvSpPr>
          <p:cNvPr id="125" name="Rectangle 79">
            <a:extLst>
              <a:ext uri="{FF2B5EF4-FFF2-40B4-BE49-F238E27FC236}">
                <a16:creationId xmlns:a16="http://schemas.microsoft.com/office/drawing/2014/main" id="{2357DDE6-70E8-4C78-8BBE-1CDB619FD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3098916"/>
            <a:ext cx="115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 전략</a:t>
            </a:r>
          </a:p>
        </p:txBody>
      </p:sp>
      <p:sp>
        <p:nvSpPr>
          <p:cNvPr id="126" name="Rectangle 80">
            <a:extLst>
              <a:ext uri="{FF2B5EF4-FFF2-40B4-BE49-F238E27FC236}">
                <a16:creationId xmlns:a16="http://schemas.microsoft.com/office/drawing/2014/main" id="{835496D3-B755-4C03-9DE9-AF473E4E6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3358453"/>
            <a:ext cx="115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 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Activity</a:t>
            </a:r>
            <a:endParaRPr lang="ko-KR" altLang="en-US" sz="8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7" name="Rectangle 81">
            <a:extLst>
              <a:ext uri="{FF2B5EF4-FFF2-40B4-BE49-F238E27FC236}">
                <a16:creationId xmlns:a16="http://schemas.microsoft.com/office/drawing/2014/main" id="{BDBF12A0-E2AC-4593-B285-3A9758665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3877528"/>
            <a:ext cx="115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Activity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정의</a:t>
            </a:r>
          </a:p>
        </p:txBody>
      </p:sp>
      <p:sp>
        <p:nvSpPr>
          <p:cNvPr id="128" name="Rectangle 112">
            <a:extLst>
              <a:ext uri="{FF2B5EF4-FFF2-40B4-BE49-F238E27FC236}">
                <a16:creationId xmlns:a16="http://schemas.microsoft.com/office/drawing/2014/main" id="{B50FB76C-1237-4A25-ADFA-17C5BDF80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216" y="2839378"/>
            <a:ext cx="115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수행 목표</a:t>
            </a:r>
          </a:p>
        </p:txBody>
      </p:sp>
      <p:sp>
        <p:nvSpPr>
          <p:cNvPr id="129" name="한쪽 모서리는 잘리고 다른 쪽 모서리는 둥근 사각형 871">
            <a:extLst>
              <a:ext uri="{FF2B5EF4-FFF2-40B4-BE49-F238E27FC236}">
                <a16:creationId xmlns:a16="http://schemas.microsoft.com/office/drawing/2014/main" id="{13CCA5D4-5D8C-4602-B2B8-8B51218B1E34}"/>
              </a:ext>
            </a:extLst>
          </p:cNvPr>
          <p:cNvSpPr/>
          <p:nvPr/>
        </p:nvSpPr>
        <p:spPr bwMode="auto">
          <a:xfrm>
            <a:off x="655183" y="2839377"/>
            <a:ext cx="180000" cy="14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마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스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터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플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랜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32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2981645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37" name="Rectangle 3" descr="어두운 하향 대각선">
            <a:extLst>
              <a:ext uri="{FF2B5EF4-FFF2-40B4-BE49-F238E27FC236}">
                <a16:creationId xmlns:a16="http://schemas.microsoft.com/office/drawing/2014/main" id="{4973B01B-097E-43FA-8A7E-DFFC5088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940" y="2780955"/>
            <a:ext cx="1332000" cy="124635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38" name="Line 4">
            <a:extLst>
              <a:ext uri="{FF2B5EF4-FFF2-40B4-BE49-F238E27FC236}">
                <a16:creationId xmlns:a16="http://schemas.microsoft.com/office/drawing/2014/main" id="{F675C9B8-A7FD-47B3-82C9-739D30AD65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5635" y="3705233"/>
            <a:ext cx="1783" cy="140814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39" name="Line 5">
            <a:extLst>
              <a:ext uri="{FF2B5EF4-FFF2-40B4-BE49-F238E27FC236}">
                <a16:creationId xmlns:a16="http://schemas.microsoft.com/office/drawing/2014/main" id="{10338B41-0EFB-4E83-B077-F565E5A851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5636" y="2942741"/>
            <a:ext cx="0" cy="162048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0" name="Line 6">
            <a:extLst>
              <a:ext uri="{FF2B5EF4-FFF2-40B4-BE49-F238E27FC236}">
                <a16:creationId xmlns:a16="http://schemas.microsoft.com/office/drawing/2014/main" id="{06E27930-3D57-436E-A133-E5E2EFCEDF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5635" y="3203396"/>
            <a:ext cx="1783" cy="140814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1" name="Line 7">
            <a:extLst>
              <a:ext uri="{FF2B5EF4-FFF2-40B4-BE49-F238E27FC236}">
                <a16:creationId xmlns:a16="http://schemas.microsoft.com/office/drawing/2014/main" id="{8D941A16-AFB0-4E05-810B-9448367E5F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5635" y="3453565"/>
            <a:ext cx="1783" cy="1423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2" name="Rectangle 104">
            <a:extLst>
              <a:ext uri="{FF2B5EF4-FFF2-40B4-BE49-F238E27FC236}">
                <a16:creationId xmlns:a16="http://schemas.microsoft.com/office/drawing/2014/main" id="{FFFB39E0-155A-40C7-88E5-905B6F584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940" y="3590259"/>
            <a:ext cx="1260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협업</a:t>
            </a:r>
          </a:p>
        </p:txBody>
      </p:sp>
      <p:sp>
        <p:nvSpPr>
          <p:cNvPr id="143" name="Rectangle 105">
            <a:extLst>
              <a:ext uri="{FF2B5EF4-FFF2-40B4-BE49-F238E27FC236}">
                <a16:creationId xmlns:a16="http://schemas.microsoft.com/office/drawing/2014/main" id="{9DC3649C-4D95-43D6-BB5C-935DCC2CF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940" y="3849042"/>
            <a:ext cx="1260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환경</a:t>
            </a:r>
          </a:p>
        </p:txBody>
      </p:sp>
      <p:sp>
        <p:nvSpPr>
          <p:cNvPr id="144" name="Rectangle 106">
            <a:extLst>
              <a:ext uri="{FF2B5EF4-FFF2-40B4-BE49-F238E27FC236}">
                <a16:creationId xmlns:a16="http://schemas.microsoft.com/office/drawing/2014/main" id="{5EB43E7D-C39D-4CA1-BE32-C9433D1D7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940" y="2839378"/>
            <a:ext cx="1260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 시나리오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케이스작성 </a:t>
            </a:r>
          </a:p>
        </p:txBody>
      </p:sp>
      <p:sp>
        <p:nvSpPr>
          <p:cNvPr id="145" name="Rectangle 107">
            <a:extLst>
              <a:ext uri="{FF2B5EF4-FFF2-40B4-BE49-F238E27FC236}">
                <a16:creationId xmlns:a16="http://schemas.microsoft.com/office/drawing/2014/main" id="{A41482E1-5FFB-4A27-BB83-69417242C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940" y="3099658"/>
            <a:ext cx="1260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품질지표</a:t>
            </a:r>
          </a:p>
        </p:txBody>
      </p:sp>
      <p:sp>
        <p:nvSpPr>
          <p:cNvPr id="146" name="Rectangle 108">
            <a:extLst>
              <a:ext uri="{FF2B5EF4-FFF2-40B4-BE49-F238E27FC236}">
                <a16:creationId xmlns:a16="http://schemas.microsoft.com/office/drawing/2014/main" id="{76D0996F-0EA8-4CC2-947C-537116DFA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940" y="3350950"/>
            <a:ext cx="1260000" cy="1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조직 및 역할</a:t>
            </a:r>
          </a:p>
        </p:txBody>
      </p:sp>
      <p:sp>
        <p:nvSpPr>
          <p:cNvPr id="152" name="Rectangle 93">
            <a:extLst>
              <a:ext uri="{FF2B5EF4-FFF2-40B4-BE49-F238E27FC236}">
                <a16:creationId xmlns:a16="http://schemas.microsoft.com/office/drawing/2014/main" id="{EC5CF59D-DB2D-4F4B-B817-DAA1CA52C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3567481"/>
            <a:ext cx="169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환경 정의 </a:t>
            </a:r>
          </a:p>
        </p:txBody>
      </p:sp>
      <p:sp>
        <p:nvSpPr>
          <p:cNvPr id="153" name="Rectangle 94">
            <a:extLst>
              <a:ext uri="{FF2B5EF4-FFF2-40B4-BE49-F238E27FC236}">
                <a16:creationId xmlns:a16="http://schemas.microsoft.com/office/drawing/2014/main" id="{FD931996-DCA3-4D70-84F8-721B210C6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3809682"/>
            <a:ext cx="169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    테스트 데이터 생성 및 유지절차</a:t>
            </a:r>
          </a:p>
        </p:txBody>
      </p:sp>
      <p:sp>
        <p:nvSpPr>
          <p:cNvPr id="154" name="Rectangle 95">
            <a:extLst>
              <a:ext uri="{FF2B5EF4-FFF2-40B4-BE49-F238E27FC236}">
                <a16:creationId xmlns:a16="http://schemas.microsoft.com/office/drawing/2014/main" id="{59DDCFF0-39B8-49EB-898C-DF135FC12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4051884"/>
            <a:ext cx="169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고려사항 정의  </a:t>
            </a:r>
          </a:p>
        </p:txBody>
      </p:sp>
      <p:sp>
        <p:nvSpPr>
          <p:cNvPr id="155" name="Rectangle 96">
            <a:extLst>
              <a:ext uri="{FF2B5EF4-FFF2-40B4-BE49-F238E27FC236}">
                <a16:creationId xmlns:a16="http://schemas.microsoft.com/office/drawing/2014/main" id="{A92E53D9-5F60-4AF4-8931-62642EA73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2839378"/>
            <a:ext cx="1692000" cy="142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범위 정의 </a:t>
            </a:r>
          </a:p>
        </p:txBody>
      </p:sp>
      <p:sp>
        <p:nvSpPr>
          <p:cNvPr id="156" name="Rectangle 97">
            <a:extLst>
              <a:ext uri="{FF2B5EF4-FFF2-40B4-BE49-F238E27FC236}">
                <a16:creationId xmlns:a16="http://schemas.microsoft.com/office/drawing/2014/main" id="{9C295693-E6ED-4F9E-94C5-44F29FCB3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3081580"/>
            <a:ext cx="1692000" cy="1438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테스트 선행 기준 및 완료 기준</a:t>
            </a:r>
          </a:p>
        </p:txBody>
      </p:sp>
      <p:sp>
        <p:nvSpPr>
          <p:cNvPr id="157" name="Rectangle 98">
            <a:extLst>
              <a:ext uri="{FF2B5EF4-FFF2-40B4-BE49-F238E27FC236}">
                <a16:creationId xmlns:a16="http://schemas.microsoft.com/office/drawing/2014/main" id="{2082C20C-3C98-4BC3-BE5A-C3B75015B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3325280"/>
            <a:ext cx="169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필요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자원과 일정 정의</a:t>
            </a:r>
          </a:p>
        </p:txBody>
      </p:sp>
      <p:sp>
        <p:nvSpPr>
          <p:cNvPr id="158" name="Rectangle 99">
            <a:extLst>
              <a:ext uri="{FF2B5EF4-FFF2-40B4-BE49-F238E27FC236}">
                <a16:creationId xmlns:a16="http://schemas.microsoft.com/office/drawing/2014/main" id="{DAFD0E95-E97A-405B-9C40-9C4E88E63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4537782"/>
            <a:ext cx="1692000" cy="1423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계획서 검토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승인 </a:t>
            </a:r>
          </a:p>
        </p:txBody>
      </p:sp>
      <p:sp>
        <p:nvSpPr>
          <p:cNvPr id="159" name="Rectangle 101">
            <a:extLst>
              <a:ext uri="{FF2B5EF4-FFF2-40B4-BE49-F238E27FC236}">
                <a16:creationId xmlns:a16="http://schemas.microsoft.com/office/drawing/2014/main" id="{C9C0791A-BFCD-4916-9EE3-15218C869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36" y="4294086"/>
            <a:ext cx="1692000" cy="1438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결함 및 이슈보고 절차 정의 </a:t>
            </a:r>
          </a:p>
        </p:txBody>
      </p:sp>
      <p:sp>
        <p:nvSpPr>
          <p:cNvPr id="160" name="한쪽 모서리는 잘리고 다른 쪽 모서리는 둥근 사각형 936">
            <a:extLst>
              <a:ext uri="{FF2B5EF4-FFF2-40B4-BE49-F238E27FC236}">
                <a16:creationId xmlns:a16="http://schemas.microsoft.com/office/drawing/2014/main" id="{CE1AE306-EB29-4160-B569-602CC99AB1AC}"/>
              </a:ext>
            </a:extLst>
          </p:cNvPr>
          <p:cNvSpPr/>
          <p:nvPr/>
        </p:nvSpPr>
        <p:spPr bwMode="auto">
          <a:xfrm>
            <a:off x="2086136" y="3325280"/>
            <a:ext cx="180000" cy="1112616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세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계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획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002802" y="2780943"/>
            <a:ext cx="663964" cy="2052000"/>
            <a:chOff x="7002802" y="2780944"/>
            <a:chExt cx="663964" cy="1927961"/>
          </a:xfrm>
        </p:grpSpPr>
        <p:sp>
          <p:nvSpPr>
            <p:cNvPr id="91" name="순서도: 병합 90">
              <a:extLst>
                <a:ext uri="{FF2B5EF4-FFF2-40B4-BE49-F238E27FC236}">
                  <a16:creationId xmlns:a16="http://schemas.microsoft.com/office/drawing/2014/main" id="{A84C8320-625C-4A2D-950A-4017CEB12EAF}"/>
                </a:ext>
              </a:extLst>
            </p:cNvPr>
            <p:cNvSpPr/>
            <p:nvPr/>
          </p:nvSpPr>
          <p:spPr bwMode="auto">
            <a:xfrm>
              <a:off x="7055693" y="2849864"/>
              <a:ext cx="558182" cy="1859041"/>
            </a:xfrm>
            <a:prstGeom prst="flowChartMerge">
              <a:avLst/>
            </a:prstGeom>
            <a:solidFill>
              <a:srgbClr val="D2D2D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92" name="TextBox 329">
              <a:extLst>
                <a:ext uri="{FF2B5EF4-FFF2-40B4-BE49-F238E27FC236}">
                  <a16:creationId xmlns:a16="http://schemas.microsoft.com/office/drawing/2014/main" id="{1C9E0A95-85D8-48DA-A1AC-660D983922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8784" y="2780944"/>
              <a:ext cx="432000" cy="14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0" lvl="1" algn="ctr" defTabSz="1299728" eaLnBrk="0" hangingPunct="0">
                <a:defRPr sz="1200" kern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lvl="1"/>
              <a:r>
                <a:rPr lang="ko-KR" altLang="en-US" sz="1000" dirty="0"/>
                <a:t>숙련도</a:t>
              </a:r>
            </a:p>
          </p:txBody>
        </p:sp>
        <p:grpSp>
          <p:nvGrpSpPr>
            <p:cNvPr id="93" name="그룹 3">
              <a:extLst>
                <a:ext uri="{FF2B5EF4-FFF2-40B4-BE49-F238E27FC236}">
                  <a16:creationId xmlns:a16="http://schemas.microsoft.com/office/drawing/2014/main" id="{2BE998D5-7D97-4B25-BC9E-3BD6872024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10777" y="3294775"/>
              <a:ext cx="648004" cy="942253"/>
              <a:chOff x="8424885" y="3805238"/>
              <a:chExt cx="315373" cy="998537"/>
            </a:xfrm>
          </p:grpSpPr>
          <p:cxnSp>
            <p:nvCxnSpPr>
              <p:cNvPr id="206" name="직선 연결선 205">
                <a:extLst>
                  <a:ext uri="{FF2B5EF4-FFF2-40B4-BE49-F238E27FC236}">
                    <a16:creationId xmlns:a16="http://schemas.microsoft.com/office/drawing/2014/main" id="{B4410D69-1BF2-4DC4-A222-F0C4A3B0C7D4}"/>
                  </a:ext>
                </a:extLst>
              </p:cNvPr>
              <p:cNvCxnSpPr/>
              <p:nvPr/>
            </p:nvCxnSpPr>
            <p:spPr bwMode="auto">
              <a:xfrm>
                <a:off x="8424886" y="4803775"/>
                <a:ext cx="315371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  <a:lumOff val="50000"/>
                  </a:schemeClr>
                </a:solidFill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직선 연결선 206">
                <a:extLst>
                  <a:ext uri="{FF2B5EF4-FFF2-40B4-BE49-F238E27FC236}">
                    <a16:creationId xmlns:a16="http://schemas.microsoft.com/office/drawing/2014/main" id="{9175A08E-15C6-452A-8DDF-8955C27CD00C}"/>
                  </a:ext>
                </a:extLst>
              </p:cNvPr>
              <p:cNvCxnSpPr/>
              <p:nvPr/>
            </p:nvCxnSpPr>
            <p:spPr bwMode="auto">
              <a:xfrm>
                <a:off x="8424885" y="4303713"/>
                <a:ext cx="315371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  <a:lumOff val="50000"/>
                  </a:schemeClr>
                </a:solidFill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직선 연결선 207">
                <a:extLst>
                  <a:ext uri="{FF2B5EF4-FFF2-40B4-BE49-F238E27FC236}">
                    <a16:creationId xmlns:a16="http://schemas.microsoft.com/office/drawing/2014/main" id="{650345BE-72D7-4538-9513-32ECE61B8EC5}"/>
                  </a:ext>
                </a:extLst>
              </p:cNvPr>
              <p:cNvCxnSpPr/>
              <p:nvPr/>
            </p:nvCxnSpPr>
            <p:spPr bwMode="auto">
              <a:xfrm>
                <a:off x="8424887" y="3805238"/>
                <a:ext cx="315371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  <a:lumOff val="50000"/>
                  </a:schemeClr>
                </a:solidFill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TextBox 337">
              <a:extLst>
                <a:ext uri="{FF2B5EF4-FFF2-40B4-BE49-F238E27FC236}">
                  <a16:creationId xmlns:a16="http://schemas.microsoft.com/office/drawing/2014/main" id="{6D49A209-9C9C-4154-8889-2D8382755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2802" y="3841355"/>
              <a:ext cx="663964" cy="318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latinLnBrk="0" hangingPunct="1">
                <a:defRPr/>
              </a:pP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테스트</a:t>
              </a:r>
              <a:endPara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algn="ctr" eaLnBrk="1" latinLnBrk="0" hangingPunct="1">
                <a:defRPr/>
              </a:pP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차</a:t>
              </a:r>
            </a:p>
          </p:txBody>
        </p:sp>
        <p:sp>
          <p:nvSpPr>
            <p:cNvPr id="96" name="TextBox 333">
              <a:extLst>
                <a:ext uri="{FF2B5EF4-FFF2-40B4-BE49-F238E27FC236}">
                  <a16:creationId xmlns:a16="http://schemas.microsoft.com/office/drawing/2014/main" id="{10A7644F-717E-4057-B928-E9050F073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2802" y="4366354"/>
              <a:ext cx="663964" cy="202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latinLnBrk="0" hangingPunct="1">
                <a:defRPr/>
              </a:pP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</a:t>
              </a:r>
            </a:p>
          </p:txBody>
        </p:sp>
        <p:sp>
          <p:nvSpPr>
            <p:cNvPr id="97" name="TextBox 339">
              <a:extLst>
                <a:ext uri="{FF2B5EF4-FFF2-40B4-BE49-F238E27FC236}">
                  <a16:creationId xmlns:a16="http://schemas.microsoft.com/office/drawing/2014/main" id="{F74D6718-5C6C-46D3-99E2-96484705F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2802" y="2951729"/>
              <a:ext cx="663964" cy="202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latinLnBrk="0" hangingPunct="1">
                <a:defRPr/>
              </a:pP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63" name="TextBox 339">
              <a:extLst>
                <a:ext uri="{FF2B5EF4-FFF2-40B4-BE49-F238E27FC236}">
                  <a16:creationId xmlns:a16="http://schemas.microsoft.com/office/drawing/2014/main" id="{24739C17-9F9A-49E0-BC46-0ED46D55C3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2914" y="3370228"/>
              <a:ext cx="543740" cy="318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latinLnBrk="0" hangingPunct="1">
                <a:defRPr/>
              </a:pPr>
              <a:r>
                <a:rPr lang="ko-KR" altLang="en-US" sz="80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</a:t>
              </a:r>
              <a:endPara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algn="ctr" eaLnBrk="1" latinLnBrk="0" hangingPunct="1">
                <a:defRPr/>
              </a:pP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</a:t>
              </a:r>
            </a:p>
          </p:txBody>
        </p:sp>
      </p:grpSp>
      <p:sp>
        <p:nvSpPr>
          <p:cNvPr id="211" name="AutoShape 25">
            <a:extLst>
              <a:ext uri="{FF2B5EF4-FFF2-40B4-BE49-F238E27FC236}">
                <a16:creationId xmlns:a16="http://schemas.microsoft.com/office/drawing/2014/main" id="{A23BCBF4-08EE-4F86-AA90-D7FBB9F48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136" y="4797152"/>
            <a:ext cx="972000" cy="1800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병행처리테스트계획서</a:t>
            </a:r>
          </a:p>
        </p:txBody>
      </p:sp>
      <p:grpSp>
        <p:nvGrpSpPr>
          <p:cNvPr id="415" name="그룹 414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416" name="그룹 415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42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421" name="직각 삼각형 420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422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417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관리</a:t>
              </a:r>
            </a:p>
          </p:txBody>
        </p:sp>
        <p:sp>
          <p:nvSpPr>
            <p:cNvPr id="418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표준 테스트 절차</a:t>
              </a:r>
            </a:p>
          </p:txBody>
        </p:sp>
        <p:sp>
          <p:nvSpPr>
            <p:cNvPr id="419" name="직각 삼각형 41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42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핵심업무를 중심으로 점진적</a:t>
            </a:r>
            <a:r>
              <a:rPr lang="en-US" altLang="ko-KR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반복적으로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수행하여 숙련도를 높이는 절차를 통해서 “준비된 시스템 오픈”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초기 시스템 적응 미숙 예방”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 품질 향상”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목표 달성”등의 효과를 얻게 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426" name="직사각형 42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TER-004</a:t>
            </a:r>
          </a:p>
        </p:txBody>
      </p:sp>
      <p:sp>
        <p:nvSpPr>
          <p:cNvPr id="427" name="직사각형 42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관리</a:t>
            </a:r>
          </a:p>
        </p:txBody>
      </p:sp>
      <p:sp>
        <p:nvSpPr>
          <p:cNvPr id="430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4328527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1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4103581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2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3878635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3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3653689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4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3428743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5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3203797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6" name="Line 14">
            <a:extLst>
              <a:ext uri="{FF2B5EF4-FFF2-40B4-BE49-F238E27FC236}">
                <a16:creationId xmlns:a16="http://schemas.microsoft.com/office/drawing/2014/main" id="{10E39554-148E-4640-9802-83D2BE08F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31999" y="2978851"/>
            <a:ext cx="0" cy="9000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7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3225345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8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3467546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39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3709747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40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3951949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41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4194151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42" name="Line 86">
            <a:extLst>
              <a:ext uri="{FF2B5EF4-FFF2-40B4-BE49-F238E27FC236}">
                <a16:creationId xmlns:a16="http://schemas.microsoft.com/office/drawing/2014/main" id="{8E2DE8D0-D675-4A13-B535-204D1550C4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1310" y="4437851"/>
            <a:ext cx="0" cy="9998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43" name="타원 442"/>
          <p:cNvSpPr/>
          <p:nvPr/>
        </p:nvSpPr>
        <p:spPr>
          <a:xfrm>
            <a:off x="2086136" y="282010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4" name="타원 443"/>
          <p:cNvSpPr/>
          <p:nvPr/>
        </p:nvSpPr>
        <p:spPr>
          <a:xfrm>
            <a:off x="2086136" y="306380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5" name="타원 444"/>
          <p:cNvSpPr/>
          <p:nvPr/>
        </p:nvSpPr>
        <p:spPr>
          <a:xfrm>
            <a:off x="3957940" y="282010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6" name="타원 445"/>
          <p:cNvSpPr/>
          <p:nvPr/>
        </p:nvSpPr>
        <p:spPr>
          <a:xfrm>
            <a:off x="3957940" y="307316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7" name="타원 446"/>
          <p:cNvSpPr/>
          <p:nvPr/>
        </p:nvSpPr>
        <p:spPr>
          <a:xfrm>
            <a:off x="3957940" y="332621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8" name="타원 447"/>
          <p:cNvSpPr/>
          <p:nvPr/>
        </p:nvSpPr>
        <p:spPr>
          <a:xfrm>
            <a:off x="3957940" y="357927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9" name="타원 448"/>
          <p:cNvSpPr/>
          <p:nvPr/>
        </p:nvSpPr>
        <p:spPr>
          <a:xfrm>
            <a:off x="3957940" y="3832326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7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0" name="타원 449"/>
          <p:cNvSpPr/>
          <p:nvPr/>
        </p:nvSpPr>
        <p:spPr>
          <a:xfrm>
            <a:off x="5375262" y="282010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8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1" name="타원 450"/>
          <p:cNvSpPr/>
          <p:nvPr/>
        </p:nvSpPr>
        <p:spPr>
          <a:xfrm>
            <a:off x="5375262" y="304532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9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2" name="타원 451"/>
          <p:cNvSpPr/>
          <p:nvPr/>
        </p:nvSpPr>
        <p:spPr>
          <a:xfrm>
            <a:off x="5375262" y="327053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10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3" name="타원 452"/>
          <p:cNvSpPr/>
          <p:nvPr/>
        </p:nvSpPr>
        <p:spPr>
          <a:xfrm>
            <a:off x="5375262" y="349575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11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4" name="타원 453"/>
          <p:cNvSpPr/>
          <p:nvPr/>
        </p:nvSpPr>
        <p:spPr>
          <a:xfrm>
            <a:off x="5375262" y="372096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12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5" name="타원 454"/>
          <p:cNvSpPr/>
          <p:nvPr/>
        </p:nvSpPr>
        <p:spPr>
          <a:xfrm>
            <a:off x="5375262" y="394618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13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6" name="타원 455"/>
          <p:cNvSpPr/>
          <p:nvPr/>
        </p:nvSpPr>
        <p:spPr>
          <a:xfrm>
            <a:off x="5375262" y="417139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14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7" name="타원 456"/>
          <p:cNvSpPr/>
          <p:nvPr/>
        </p:nvSpPr>
        <p:spPr>
          <a:xfrm>
            <a:off x="5375262" y="439661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15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8" name="타원 457"/>
          <p:cNvSpPr/>
          <p:nvPr/>
        </p:nvSpPr>
        <p:spPr>
          <a:xfrm>
            <a:off x="5375262" y="462182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16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9" name="타원 458"/>
          <p:cNvSpPr/>
          <p:nvPr/>
        </p:nvSpPr>
        <p:spPr>
          <a:xfrm>
            <a:off x="7847145" y="2820107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17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60" name="타원 459"/>
          <p:cNvSpPr/>
          <p:nvPr/>
        </p:nvSpPr>
        <p:spPr>
          <a:xfrm>
            <a:off x="7847145" y="3056911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18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61" name="타원 460"/>
          <p:cNvSpPr/>
          <p:nvPr/>
        </p:nvSpPr>
        <p:spPr>
          <a:xfrm>
            <a:off x="7847145" y="3293715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19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62" name="타원 461"/>
          <p:cNvSpPr/>
          <p:nvPr/>
        </p:nvSpPr>
        <p:spPr>
          <a:xfrm>
            <a:off x="7847145" y="3530519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20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63" name="타원 462"/>
          <p:cNvSpPr/>
          <p:nvPr/>
        </p:nvSpPr>
        <p:spPr>
          <a:xfrm>
            <a:off x="7847145" y="376732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21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7" name="타원 14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8889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표 210">
            <a:extLst>
              <a:ext uri="{FF2B5EF4-FFF2-40B4-BE49-F238E27FC236}">
                <a16:creationId xmlns:a16="http://schemas.microsoft.com/office/drawing/2014/main" id="{B939279C-9018-4452-93EE-3BD716F7A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01519"/>
              </p:ext>
            </p:extLst>
          </p:nvPr>
        </p:nvGraphicFramePr>
        <p:xfrm>
          <a:off x="668524" y="2837260"/>
          <a:ext cx="1908000" cy="3572643"/>
        </p:xfrm>
        <a:graphic>
          <a:graphicData uri="http://schemas.openxmlformats.org/drawingml/2006/table">
            <a:tbl>
              <a:tblPr firstRow="1" bandRow="1"/>
              <a:tblGrid>
                <a:gridCol w="1079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245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마스터 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프랜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수립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1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계획서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MTP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수립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245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표준 테스트 절차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3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962214"/>
                  </a:ext>
                </a:extLst>
              </a:tr>
              <a:tr h="3603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 및 종합테스트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통합테스트 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801048"/>
                  </a:ext>
                </a:extLst>
              </a:tr>
              <a:tr h="41796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대외기관 연계테스트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대외기관 연계 테스트가이드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99292"/>
                  </a:ext>
                </a:extLst>
              </a:tr>
              <a:tr h="174594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4.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 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807438"/>
                  </a:ext>
                </a:extLst>
              </a:tr>
              <a:tr h="360368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5.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시스템테스트 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9024"/>
                  </a:ext>
                </a:extLst>
              </a:tr>
              <a:tr h="348532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6.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 처리 및 이행테스트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이행 테스트 가이드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511470"/>
                  </a:ext>
                </a:extLst>
              </a:tr>
              <a:tr h="240900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3.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품질 지표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467932"/>
                  </a:ext>
                </a:extLst>
              </a:tr>
              <a:tr h="3603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품질지표 수립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품질지표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178322"/>
                  </a:ext>
                </a:extLst>
              </a:tr>
            </a:tbl>
          </a:graphicData>
        </a:graphic>
      </p:graphicFrame>
      <p:graphicFrame>
        <p:nvGraphicFramePr>
          <p:cNvPr id="212" name="표 211">
            <a:extLst>
              <a:ext uri="{FF2B5EF4-FFF2-40B4-BE49-F238E27FC236}">
                <a16:creationId xmlns:a16="http://schemas.microsoft.com/office/drawing/2014/main" id="{A0D8D99F-BB47-4E41-9046-83BCC9392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2727"/>
              </p:ext>
            </p:extLst>
          </p:nvPr>
        </p:nvGraphicFramePr>
        <p:xfrm>
          <a:off x="3035503" y="2837261"/>
          <a:ext cx="1908000" cy="3579413"/>
        </p:xfrm>
        <a:graphic>
          <a:graphicData uri="http://schemas.openxmlformats.org/drawingml/2006/table">
            <a:tbl>
              <a:tblPr firstRow="1" bandRow="1"/>
              <a:tblGrid>
                <a:gridCol w="106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980">
                  <a:extLst>
                    <a:ext uri="{9D8B030D-6E8A-4147-A177-3AD203B41FA5}">
                      <a16:colId xmlns:a16="http://schemas.microsoft.com/office/drawing/2014/main" val="3849211626"/>
                    </a:ext>
                  </a:extLst>
                </a:gridCol>
              </a:tblGrid>
              <a:tr h="245589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품질 관리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01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품질지표 관리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측정및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평가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589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단계별 관리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01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완료기준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38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 및 종합테스트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통합테스트 완료 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28749"/>
                  </a:ext>
                </a:extLst>
              </a:tr>
              <a:tr h="50652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대외기관 연계테스트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대외기관연계테스트 완료기준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290577"/>
                  </a:ext>
                </a:extLst>
              </a:tr>
              <a:tr h="368383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4.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 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77777"/>
                  </a:ext>
                </a:extLst>
              </a:tr>
              <a:tr h="368383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5.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시스템테스트 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394990"/>
                  </a:ext>
                </a:extLst>
              </a:tr>
              <a:tr h="506527">
                <a:tc>
                  <a:txBody>
                    <a:bodyPr/>
                    <a:lstStyle/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6.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 테스트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 테스트 완료기준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13" name="표 212">
            <a:extLst>
              <a:ext uri="{FF2B5EF4-FFF2-40B4-BE49-F238E27FC236}">
                <a16:creationId xmlns:a16="http://schemas.microsoft.com/office/drawing/2014/main" id="{22E874A3-9C93-426E-8444-4B4D6464F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710262"/>
              </p:ext>
            </p:extLst>
          </p:nvPr>
        </p:nvGraphicFramePr>
        <p:xfrm>
          <a:off x="5250394" y="2837260"/>
          <a:ext cx="1908000" cy="3232825"/>
        </p:xfrm>
        <a:graphic>
          <a:graphicData uri="http://schemas.openxmlformats.org/drawingml/2006/table">
            <a:tbl>
              <a:tblPr/>
              <a:tblGrid>
                <a:gridCol w="19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3167">
                <a:tc>
                  <a:txBody>
                    <a:bodyPr/>
                    <a:lstStyle>
                      <a:lvl1pPr marL="187325" indent="-187325" defTabSz="762000"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defTabSz="7620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defTabSz="7620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152400" marR="0" lvl="0" indent="-152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관리 마스터 관점의 연계 및 관리 기능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720">
                <a:tc>
                  <a:txBody>
                    <a:bodyPr/>
                    <a:lstStyle>
                      <a:lvl1pPr marL="93663" indent="-4763" defTabSz="762000"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defTabSz="7620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defTabSz="7620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요구사항별 단위테스트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 및 종합테스트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 및 이행테스트 수행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결함처리 관리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167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152400" marR="0" lvl="0" indent="-152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 시나리오 및 테스트 케이스 관리 기능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884">
                <a:tc>
                  <a:txBody>
                    <a:bodyPr/>
                    <a:lstStyle>
                      <a:lvl1pPr marL="93663" indent="-4763" defTabSz="762000"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defTabSz="7620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defTabSz="7620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 및 종합테스트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병행 및 이행테스트 수행에 대한 테스트 시나리오 및 테스트케이스를 단계별로 관리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167">
                <a:tc>
                  <a:txBody>
                    <a:bodyPr/>
                    <a:lstStyle>
                      <a:lvl1pPr marL="187325" indent="-187325" defTabSz="762000"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defTabSz="7620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defTabSz="7620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152400" marR="0" lvl="0" indent="-152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3.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테스트 결과의 테스트 품질 지표 만족 여부 점검 기능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720">
                <a:tc>
                  <a:txBody>
                    <a:bodyPr/>
                    <a:lstStyle>
                      <a:lvl1pPr marL="93663" indent="-4763" defTabSz="762000" latinLnBrk="1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457200" defTabSz="762000" latinLnBrk="1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914400" defTabSz="762000" latinLnBrk="1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3716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1828800" defTabSz="762000" latinLnBrk="1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indent="-257175"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합의된 테스트 품질지표에 대한 고객사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수행사간 항목별 만족여부 점검기능 제공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14" name="표 213">
            <a:extLst>
              <a:ext uri="{FF2B5EF4-FFF2-40B4-BE49-F238E27FC236}">
                <a16:creationId xmlns:a16="http://schemas.microsoft.com/office/drawing/2014/main" id="{7F3E7214-9368-4698-8F69-016770AD7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985397"/>
              </p:ext>
            </p:extLst>
          </p:nvPr>
        </p:nvGraphicFramePr>
        <p:xfrm>
          <a:off x="7479069" y="2837260"/>
          <a:ext cx="1908000" cy="746760"/>
        </p:xfrm>
        <a:graphic>
          <a:graphicData uri="http://schemas.openxmlformats.org/drawingml/2006/table">
            <a:tbl>
              <a:tblPr firstRow="1" bandRow="1"/>
              <a:tblGrid>
                <a:gridCol w="899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770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1.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모니터링 기능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73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146050" marR="0" lvl="0" indent="-146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진척사항 관리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테스트관리도구를 통한 모니터링 제공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그룹 3"/>
          <p:cNvGrpSpPr/>
          <p:nvPr/>
        </p:nvGrpSpPr>
        <p:grpSpPr>
          <a:xfrm>
            <a:off x="524508" y="2221987"/>
            <a:ext cx="6961456" cy="2959020"/>
            <a:chOff x="524508" y="2221988"/>
            <a:chExt cx="6961456" cy="2709907"/>
          </a:xfrm>
        </p:grpSpPr>
        <p:grpSp>
          <p:nvGrpSpPr>
            <p:cNvPr id="3" name="그룹 2"/>
            <p:cNvGrpSpPr/>
            <p:nvPr/>
          </p:nvGrpSpPr>
          <p:grpSpPr>
            <a:xfrm>
              <a:off x="2888077" y="2395027"/>
              <a:ext cx="144005" cy="1174739"/>
              <a:chOff x="2997769" y="2407727"/>
              <a:chExt cx="217494" cy="1174739"/>
            </a:xfrm>
          </p:grpSpPr>
          <p:grpSp>
            <p:nvGrpSpPr>
              <p:cNvPr id="215" name="그룹 100">
                <a:extLst>
                  <a:ext uri="{FF2B5EF4-FFF2-40B4-BE49-F238E27FC236}">
                    <a16:creationId xmlns:a16="http://schemas.microsoft.com/office/drawing/2014/main" id="{00E79A31-196D-482A-8334-B12F02842A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7769" y="2407727"/>
                <a:ext cx="217487" cy="497907"/>
                <a:chOff x="5121275" y="3177657"/>
                <a:chExt cx="406400" cy="1279136"/>
              </a:xfrm>
            </p:grpSpPr>
            <p:cxnSp>
              <p:nvCxnSpPr>
                <p:cNvPr id="216" name="직선 연결선 101">
                  <a:extLst>
                    <a:ext uri="{FF2B5EF4-FFF2-40B4-BE49-F238E27FC236}">
                      <a16:creationId xmlns:a16="http://schemas.microsoft.com/office/drawing/2014/main" id="{C22C4C28-4AEF-43F8-B1A1-592FAE84980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4241" y="3177657"/>
                  <a:ext cx="0" cy="1141931"/>
                </a:xfrm>
                <a:prstGeom prst="line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직선 화살표 연결선 102">
                  <a:extLst>
                    <a:ext uri="{FF2B5EF4-FFF2-40B4-BE49-F238E27FC236}">
                      <a16:creationId xmlns:a16="http://schemas.microsoft.com/office/drawing/2014/main" id="{04A6FE54-B3C2-4D0C-A39C-473933334FB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1275" y="4456793"/>
                  <a:ext cx="406400" cy="0"/>
                </a:xfrm>
                <a:prstGeom prst="straightConnector1">
                  <a:avLst/>
                </a:prstGeom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8" name="그룹 103">
                <a:extLst>
                  <a:ext uri="{FF2B5EF4-FFF2-40B4-BE49-F238E27FC236}">
                    <a16:creationId xmlns:a16="http://schemas.microsoft.com/office/drawing/2014/main" id="{6D58D03A-53B4-4627-9416-BB0E771D02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7775" y="2796663"/>
                <a:ext cx="217488" cy="785803"/>
                <a:chOff x="5121275" y="3226595"/>
                <a:chExt cx="434975" cy="1092994"/>
              </a:xfrm>
            </p:grpSpPr>
            <p:cxnSp>
              <p:nvCxnSpPr>
                <p:cNvPr id="219" name="직선 연결선 104">
                  <a:extLst>
                    <a:ext uri="{FF2B5EF4-FFF2-40B4-BE49-F238E27FC236}">
                      <a16:creationId xmlns:a16="http://schemas.microsoft.com/office/drawing/2014/main" id="{3153F366-3F6F-419E-A62E-C8ADE2EC64E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577951" y="3773092"/>
                  <a:ext cx="1092994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직선 화살표 연결선 105">
                  <a:extLst>
                    <a:ext uri="{FF2B5EF4-FFF2-40B4-BE49-F238E27FC236}">
                      <a16:creationId xmlns:a16="http://schemas.microsoft.com/office/drawing/2014/main" id="{C623EA7C-58DB-46A5-982F-A84FEBDF1E8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1275" y="4316921"/>
                  <a:ext cx="434975" cy="2667"/>
                </a:xfrm>
                <a:prstGeom prst="straightConnector1">
                  <a:avLst/>
                </a:prstGeom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" name="그룹 1"/>
            <p:cNvGrpSpPr/>
            <p:nvPr/>
          </p:nvGrpSpPr>
          <p:grpSpPr>
            <a:xfrm>
              <a:off x="524508" y="2221988"/>
              <a:ext cx="144000" cy="1105396"/>
              <a:chOff x="514956" y="2221988"/>
              <a:chExt cx="214313" cy="1105396"/>
            </a:xfrm>
          </p:grpSpPr>
          <p:grpSp>
            <p:nvGrpSpPr>
              <p:cNvPr id="221" name="그룹 27">
                <a:extLst>
                  <a:ext uri="{FF2B5EF4-FFF2-40B4-BE49-F238E27FC236}">
                    <a16:creationId xmlns:a16="http://schemas.microsoft.com/office/drawing/2014/main" id="{DFB0B177-2AEE-4C39-8EB5-457ED89677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4956" y="2909870"/>
                <a:ext cx="214313" cy="417514"/>
                <a:chOff x="5121275" y="3377501"/>
                <a:chExt cx="406400" cy="1092993"/>
              </a:xfrm>
            </p:grpSpPr>
            <p:cxnSp>
              <p:nvCxnSpPr>
                <p:cNvPr id="222" name="직선 연결선 24">
                  <a:extLst>
                    <a:ext uri="{FF2B5EF4-FFF2-40B4-BE49-F238E27FC236}">
                      <a16:creationId xmlns:a16="http://schemas.microsoft.com/office/drawing/2014/main" id="{F092149D-65ED-4625-8F6C-77C71265E28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577788" y="3923998"/>
                  <a:ext cx="1092993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직선 화살표 연결선 26">
                  <a:extLst>
                    <a:ext uri="{FF2B5EF4-FFF2-40B4-BE49-F238E27FC236}">
                      <a16:creationId xmlns:a16="http://schemas.microsoft.com/office/drawing/2014/main" id="{841E1EA9-AA93-4B0E-91A3-E922D22C9ED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1275" y="4468568"/>
                  <a:ext cx="406400" cy="1925"/>
                </a:xfrm>
                <a:prstGeom prst="straightConnector1">
                  <a:avLst/>
                </a:prstGeom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4" name="그룹 43">
                <a:extLst>
                  <a:ext uri="{FF2B5EF4-FFF2-40B4-BE49-F238E27FC236}">
                    <a16:creationId xmlns:a16="http://schemas.microsoft.com/office/drawing/2014/main" id="{494407F8-8072-497C-ABC0-505E6DEA97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4956" y="2221988"/>
                <a:ext cx="214313" cy="692354"/>
                <a:chOff x="546100" y="2120900"/>
                <a:chExt cx="342900" cy="1268435"/>
              </a:xfrm>
            </p:grpSpPr>
            <p:cxnSp>
              <p:nvCxnSpPr>
                <p:cNvPr id="225" name="직선 연결선 24">
                  <a:extLst>
                    <a:ext uri="{FF2B5EF4-FFF2-40B4-BE49-F238E27FC236}">
                      <a16:creationId xmlns:a16="http://schemas.microsoft.com/office/drawing/2014/main" id="{3B1C5564-6962-4464-BC19-A795DE5C937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-85577" y="2755118"/>
                  <a:ext cx="1268435" cy="0"/>
                </a:xfrm>
                <a:prstGeom prst="line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직선 화살표 연결선 26">
                  <a:extLst>
                    <a:ext uri="{FF2B5EF4-FFF2-40B4-BE49-F238E27FC236}">
                      <a16:creationId xmlns:a16="http://schemas.microsoft.com/office/drawing/2014/main" id="{2403B509-86BA-411C-86AA-0CD51044AEB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46100" y="3348660"/>
                  <a:ext cx="342900" cy="2908"/>
                </a:xfrm>
                <a:prstGeom prst="straightConnector1">
                  <a:avLst/>
                </a:prstGeom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직선 화살표 연결선 26">
                  <a:extLst>
                    <a:ext uri="{FF2B5EF4-FFF2-40B4-BE49-F238E27FC236}">
                      <a16:creationId xmlns:a16="http://schemas.microsoft.com/office/drawing/2014/main" id="{40DFCFDB-FE67-4C84-AFA0-886EA337BC5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46100" y="2132534"/>
                  <a:ext cx="342900" cy="0"/>
                </a:xfrm>
                <a:prstGeom prst="straightConnector1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6" name="그룹 39">
              <a:extLst>
                <a:ext uri="{FF2B5EF4-FFF2-40B4-BE49-F238E27FC236}">
                  <a16:creationId xmlns:a16="http://schemas.microsoft.com/office/drawing/2014/main" id="{F94242AA-34CE-4C31-ABF6-7B1A6E728B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9716" y="2398843"/>
              <a:ext cx="144000" cy="2533052"/>
              <a:chOff x="6060971" y="2181834"/>
              <a:chExt cx="55231" cy="2088689"/>
            </a:xfrm>
          </p:grpSpPr>
          <p:grpSp>
            <p:nvGrpSpPr>
              <p:cNvPr id="237" name="그룹 91">
                <a:extLst>
                  <a:ext uri="{FF2B5EF4-FFF2-40B4-BE49-F238E27FC236}">
                    <a16:creationId xmlns:a16="http://schemas.microsoft.com/office/drawing/2014/main" id="{A5B080B8-868C-4CEA-B7F2-D2E64C1287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60971" y="2181834"/>
                <a:ext cx="55229" cy="2088689"/>
                <a:chOff x="5121146" y="3215081"/>
                <a:chExt cx="74414" cy="1576828"/>
              </a:xfrm>
            </p:grpSpPr>
            <p:cxnSp>
              <p:nvCxnSpPr>
                <p:cNvPr id="240" name="직선 연결선 92">
                  <a:extLst>
                    <a:ext uri="{FF2B5EF4-FFF2-40B4-BE49-F238E27FC236}">
                      <a16:creationId xmlns:a16="http://schemas.microsoft.com/office/drawing/2014/main" id="{6544FDF9-38ED-420A-AED5-22B6F1F14F8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3459" y="3215081"/>
                  <a:ext cx="0" cy="1576828"/>
                </a:xfrm>
                <a:prstGeom prst="line">
                  <a:avLst/>
                </a:prstGeom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  <a:tailEnd type="none" w="sm" len="me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직선 화살표 연결선 93">
                  <a:extLst>
                    <a:ext uri="{FF2B5EF4-FFF2-40B4-BE49-F238E27FC236}">
                      <a16:creationId xmlns:a16="http://schemas.microsoft.com/office/drawing/2014/main" id="{4FCD6A29-FDB1-44C5-9BDD-22592FA9B25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121146" y="3522076"/>
                  <a:ext cx="74414" cy="1157"/>
                </a:xfrm>
                <a:prstGeom prst="straightConnector1">
                  <a:avLst/>
                </a:prstGeom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38" name="직선 화살표 연결선 96">
                <a:extLst>
                  <a:ext uri="{FF2B5EF4-FFF2-40B4-BE49-F238E27FC236}">
                    <a16:creationId xmlns:a16="http://schemas.microsoft.com/office/drawing/2014/main" id="{C348F141-CDC2-4724-A6DF-9FB7F83DB93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060973" y="3386102"/>
                <a:ext cx="55229" cy="1532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직선 화살표 연결선 99">
                <a:extLst>
                  <a:ext uri="{FF2B5EF4-FFF2-40B4-BE49-F238E27FC236}">
                    <a16:creationId xmlns:a16="http://schemas.microsoft.com/office/drawing/2014/main" id="{C293BAAB-9D4C-4007-A66D-7C1888B83A6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060973" y="4270522"/>
                <a:ext cx="55229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2" name="그룹 100">
              <a:extLst>
                <a:ext uri="{FF2B5EF4-FFF2-40B4-BE49-F238E27FC236}">
                  <a16:creationId xmlns:a16="http://schemas.microsoft.com/office/drawing/2014/main" id="{418AF615-C0AD-4FC3-B411-E1907AD902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41964" y="2392263"/>
              <a:ext cx="144000" cy="500669"/>
              <a:chOff x="5121275" y="3170564"/>
              <a:chExt cx="406400" cy="1286234"/>
            </a:xfrm>
          </p:grpSpPr>
          <p:cxnSp>
            <p:nvCxnSpPr>
              <p:cNvPr id="243" name="직선 연결선 101">
                <a:extLst>
                  <a:ext uri="{FF2B5EF4-FFF2-40B4-BE49-F238E27FC236}">
                    <a16:creationId xmlns:a16="http://schemas.microsoft.com/office/drawing/2014/main" id="{3126AB87-D639-4115-B540-F480BBED6D0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24241" y="3170564"/>
                <a:ext cx="0" cy="1281860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  <a:prstDash val="solid"/>
                <a:tailEnd type="none" w="sm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직선 화살표 연결선 102">
                <a:extLst>
                  <a:ext uri="{FF2B5EF4-FFF2-40B4-BE49-F238E27FC236}">
                    <a16:creationId xmlns:a16="http://schemas.microsoft.com/office/drawing/2014/main" id="{290C8A7B-4ED9-47A9-8130-D7346C72B85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21275" y="4456798"/>
                <a:ext cx="406400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그룹 89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91" name="그룹 90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9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96" name="직각 삼각형 95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97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9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관리</a:t>
              </a:r>
            </a:p>
          </p:txBody>
        </p:sp>
        <p:sp>
          <p:nvSpPr>
            <p:cNvPr id="9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절차에 따른 테스트 관리</a:t>
              </a:r>
            </a:p>
          </p:txBody>
        </p:sp>
        <p:sp>
          <p:nvSpPr>
            <p:cNvPr id="94" name="직각 삼각형 9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9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품질 관리를 위하여 적용 가능한 표준테스트 절차 및 테스트 품질지표 제시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테스트절차에 따른 테스트 관리기능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수행관리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모니터링을 제공합니다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99" name="직사각형 98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TER-004</a:t>
            </a:r>
          </a:p>
        </p:txBody>
      </p:sp>
      <p:sp>
        <p:nvSpPr>
          <p:cNvPr id="100" name="직사각형 9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관리</a:t>
            </a:r>
          </a:p>
        </p:txBody>
      </p:sp>
      <p:sp>
        <p:nvSpPr>
          <p:cNvPr id="101" name="타원 100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cxnSp>
        <p:nvCxnSpPr>
          <p:cNvPr id="228" name="AutoShape 337">
            <a:extLst>
              <a:ext uri="{FF2B5EF4-FFF2-40B4-BE49-F238E27FC236}">
                <a16:creationId xmlns:a16="http://schemas.microsoft.com/office/drawing/2014/main" id="{D1BF0702-88CB-4C70-9EE3-37C0C1EBE4B4}"/>
              </a:ext>
            </a:extLst>
          </p:cNvPr>
          <p:cNvCxnSpPr>
            <a:cxnSpLocks noChangeShapeType="1"/>
            <a:stCxn id="232" idx="3"/>
            <a:endCxn id="233" idx="1"/>
          </p:cNvCxnSpPr>
          <p:nvPr/>
        </p:nvCxnSpPr>
        <p:spPr bwMode="auto">
          <a:xfrm>
            <a:off x="4772196" y="2145787"/>
            <a:ext cx="287683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AutoShape 360">
            <a:extLst>
              <a:ext uri="{FF2B5EF4-FFF2-40B4-BE49-F238E27FC236}">
                <a16:creationId xmlns:a16="http://schemas.microsoft.com/office/drawing/2014/main" id="{4E0A254D-5EAD-4603-91A6-4A66C800092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45411" y="2145787"/>
            <a:ext cx="282575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Rectangle 421">
            <a:extLst>
              <a:ext uri="{FF2B5EF4-FFF2-40B4-BE49-F238E27FC236}">
                <a16:creationId xmlns:a16="http://schemas.microsoft.com/office/drawing/2014/main" id="{370D92E7-F438-4FED-8CEF-0BDA10C97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558" y="1875912"/>
            <a:ext cx="1943999" cy="539750"/>
          </a:xfrm>
          <a:prstGeom prst="rect">
            <a:avLst/>
          </a:prstGeom>
          <a:solidFill>
            <a:srgbClr val="1EB3E2"/>
          </a:solidFill>
        </p:spPr>
        <p:txBody>
          <a:bodyPr wrap="square" lIns="90000" tIns="41985" rIns="90000" bIns="41985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모니터링 </a:t>
            </a:r>
          </a:p>
        </p:txBody>
      </p:sp>
      <p:sp>
        <p:nvSpPr>
          <p:cNvPr id="232" name="Rectangle 373">
            <a:extLst>
              <a:ext uri="{FF2B5EF4-FFF2-40B4-BE49-F238E27FC236}">
                <a16:creationId xmlns:a16="http://schemas.microsoft.com/office/drawing/2014/main" id="{03D29902-E84E-41BD-8BFC-D40D57BF3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197" y="1875912"/>
            <a:ext cx="1943999" cy="539750"/>
          </a:xfrm>
          <a:prstGeom prst="rect">
            <a:avLst/>
          </a:prstGeom>
          <a:solidFill>
            <a:srgbClr val="1EB3E2"/>
          </a:solidFill>
        </p:spPr>
        <p:txBody>
          <a:bodyPr wrap="square" lIns="90000" tIns="41985" rIns="90000" bIns="41985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절차에 따른 </a:t>
            </a:r>
            <a:endParaRPr kumimoji="0" lang="en-US" altLang="ko-KR" sz="12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관리기능</a:t>
            </a:r>
          </a:p>
        </p:txBody>
      </p:sp>
      <p:sp>
        <p:nvSpPr>
          <p:cNvPr id="233" name="Rectangle 395">
            <a:extLst>
              <a:ext uri="{FF2B5EF4-FFF2-40B4-BE49-F238E27FC236}">
                <a16:creationId xmlns:a16="http://schemas.microsoft.com/office/drawing/2014/main" id="{AA1F5353-DDD7-4685-9E47-B302FA594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879" y="1875912"/>
            <a:ext cx="1943999" cy="539750"/>
          </a:xfrm>
          <a:prstGeom prst="rect">
            <a:avLst/>
          </a:prstGeom>
          <a:solidFill>
            <a:srgbClr val="1EB3E2"/>
          </a:solidFill>
        </p:spPr>
        <p:txBody>
          <a:bodyPr wrap="square" lIns="90000" tIns="41985" rIns="90000" bIns="41985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수행관리</a:t>
            </a:r>
          </a:p>
        </p:txBody>
      </p:sp>
      <p:sp>
        <p:nvSpPr>
          <p:cNvPr id="234" name="Rectangle 352">
            <a:extLst>
              <a:ext uri="{FF2B5EF4-FFF2-40B4-BE49-F238E27FC236}">
                <a16:creationId xmlns:a16="http://schemas.microsoft.com/office/drawing/2014/main" id="{3F34B983-6C3C-4561-9E9C-770969E17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16" y="1875912"/>
            <a:ext cx="1943999" cy="539750"/>
          </a:xfrm>
          <a:prstGeom prst="rect">
            <a:avLst/>
          </a:prstGeom>
          <a:solidFill>
            <a:srgbClr val="1EB3E2"/>
          </a:solidFill>
        </p:spPr>
        <p:txBody>
          <a:bodyPr wrap="square" lIns="90000" tIns="41985" rIns="90000" bIns="41985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표준 테스트 절차 수립</a:t>
            </a:r>
            <a:endParaRPr kumimoji="0" lang="en-US" altLang="ko-KR" sz="12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생애 주기 관점</a:t>
            </a:r>
            <a:r>
              <a:rPr kumimoji="0"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kumimoji="0"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포함</a:t>
            </a:r>
            <a:r>
              <a:rPr kumimoji="0"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kumimoji="0" lang="ko-KR" altLang="en-US" sz="12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35" name="AutoShape 337">
            <a:extLst>
              <a:ext uri="{FF2B5EF4-FFF2-40B4-BE49-F238E27FC236}">
                <a16:creationId xmlns:a16="http://schemas.microsoft.com/office/drawing/2014/main" id="{0E984999-A01C-4F0C-A693-CD1BA955E241}"/>
              </a:ext>
            </a:extLst>
          </p:cNvPr>
          <p:cNvCxnSpPr>
            <a:cxnSpLocks noChangeShapeType="1"/>
            <a:stCxn id="233" idx="3"/>
            <a:endCxn id="231" idx="1"/>
          </p:cNvCxnSpPr>
          <p:nvPr/>
        </p:nvCxnSpPr>
        <p:spPr bwMode="auto">
          <a:xfrm>
            <a:off x="7003878" y="2145787"/>
            <a:ext cx="28768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30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73">
            <a:extLst>
              <a:ext uri="{FF2B5EF4-FFF2-40B4-BE49-F238E27FC236}">
                <a16:creationId xmlns:a16="http://schemas.microsoft.com/office/drawing/2014/main" id="{EFEF94E8-B238-4A3B-AF62-19FAE7427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028" y="1881188"/>
            <a:ext cx="800099" cy="453548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ko-KR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8" name="Rectangle 78">
            <a:extLst>
              <a:ext uri="{FF2B5EF4-FFF2-40B4-BE49-F238E27FC236}">
                <a16:creationId xmlns:a16="http://schemas.microsoft.com/office/drawing/2014/main" id="{B7B53A92-2F0A-4449-9748-469B8180E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028" y="1881188"/>
            <a:ext cx="800099" cy="272277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기본 측정</a:t>
            </a:r>
          </a:p>
        </p:txBody>
      </p:sp>
      <p:cxnSp>
        <p:nvCxnSpPr>
          <p:cNvPr id="49" name="직선 화살표 연결선 661">
            <a:extLst>
              <a:ext uri="{FF2B5EF4-FFF2-40B4-BE49-F238E27FC236}">
                <a16:creationId xmlns:a16="http://schemas.microsoft.com/office/drawing/2014/main" id="{9254F503-FEBA-4717-8788-A42FA005E06F}"/>
              </a:ext>
            </a:extLst>
          </p:cNvPr>
          <p:cNvCxnSpPr>
            <a:stCxn id="63" idx="3"/>
          </p:cNvCxnSpPr>
          <p:nvPr/>
        </p:nvCxnSpPr>
        <p:spPr bwMode="auto">
          <a:xfrm>
            <a:off x="2201077" y="2492868"/>
            <a:ext cx="589748" cy="4395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661">
            <a:extLst>
              <a:ext uri="{FF2B5EF4-FFF2-40B4-BE49-F238E27FC236}">
                <a16:creationId xmlns:a16="http://schemas.microsoft.com/office/drawing/2014/main" id="{8D06D762-044F-49E5-A6E8-C96F0029A695}"/>
              </a:ext>
            </a:extLst>
          </p:cNvPr>
          <p:cNvCxnSpPr>
            <a:cxnSpLocks/>
            <a:stCxn id="63" idx="3"/>
          </p:cNvCxnSpPr>
          <p:nvPr/>
        </p:nvCxnSpPr>
        <p:spPr bwMode="auto">
          <a:xfrm>
            <a:off x="2201077" y="2492868"/>
            <a:ext cx="589748" cy="78690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661">
            <a:extLst>
              <a:ext uri="{FF2B5EF4-FFF2-40B4-BE49-F238E27FC236}">
                <a16:creationId xmlns:a16="http://schemas.microsoft.com/office/drawing/2014/main" id="{F4842EFB-5214-467D-ACB1-E79C54694D6C}"/>
              </a:ext>
            </a:extLst>
          </p:cNvPr>
          <p:cNvCxnSpPr>
            <a:cxnSpLocks/>
            <a:stCxn id="63" idx="3"/>
          </p:cNvCxnSpPr>
          <p:nvPr/>
        </p:nvCxnSpPr>
        <p:spPr bwMode="auto">
          <a:xfrm>
            <a:off x="2201077" y="2492868"/>
            <a:ext cx="589748" cy="180290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661">
            <a:extLst>
              <a:ext uri="{FF2B5EF4-FFF2-40B4-BE49-F238E27FC236}">
                <a16:creationId xmlns:a16="http://schemas.microsoft.com/office/drawing/2014/main" id="{8BF73530-6E78-446D-98BC-80836856BF57}"/>
              </a:ext>
            </a:extLst>
          </p:cNvPr>
          <p:cNvCxnSpPr>
            <a:cxnSpLocks/>
            <a:stCxn id="63" idx="3"/>
          </p:cNvCxnSpPr>
          <p:nvPr/>
        </p:nvCxnSpPr>
        <p:spPr bwMode="auto">
          <a:xfrm>
            <a:off x="2201077" y="2492868"/>
            <a:ext cx="592923" cy="283259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661">
            <a:extLst>
              <a:ext uri="{FF2B5EF4-FFF2-40B4-BE49-F238E27FC236}">
                <a16:creationId xmlns:a16="http://schemas.microsoft.com/office/drawing/2014/main" id="{2453CD0F-9E74-4172-9B0B-2907D7D90011}"/>
              </a:ext>
            </a:extLst>
          </p:cNvPr>
          <p:cNvCxnSpPr>
            <a:cxnSpLocks/>
            <a:stCxn id="64" idx="3"/>
          </p:cNvCxnSpPr>
          <p:nvPr/>
        </p:nvCxnSpPr>
        <p:spPr bwMode="auto">
          <a:xfrm>
            <a:off x="2201077" y="3092585"/>
            <a:ext cx="592923" cy="121589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661">
            <a:extLst>
              <a:ext uri="{FF2B5EF4-FFF2-40B4-BE49-F238E27FC236}">
                <a16:creationId xmlns:a16="http://schemas.microsoft.com/office/drawing/2014/main" id="{A45DB4B7-F28E-420F-8834-515B17B05C07}"/>
              </a:ext>
            </a:extLst>
          </p:cNvPr>
          <p:cNvCxnSpPr>
            <a:cxnSpLocks/>
            <a:stCxn id="65" idx="3"/>
          </p:cNvCxnSpPr>
          <p:nvPr/>
        </p:nvCxnSpPr>
        <p:spPr bwMode="auto">
          <a:xfrm flipV="1">
            <a:off x="2201077" y="3276600"/>
            <a:ext cx="589748" cy="415702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661">
            <a:extLst>
              <a:ext uri="{FF2B5EF4-FFF2-40B4-BE49-F238E27FC236}">
                <a16:creationId xmlns:a16="http://schemas.microsoft.com/office/drawing/2014/main" id="{EF9A0B13-CFBA-4E39-99FF-DDF047A49B35}"/>
              </a:ext>
            </a:extLst>
          </p:cNvPr>
          <p:cNvCxnSpPr>
            <a:cxnSpLocks/>
            <a:stCxn id="63" idx="3"/>
          </p:cNvCxnSpPr>
          <p:nvPr/>
        </p:nvCxnSpPr>
        <p:spPr bwMode="auto">
          <a:xfrm>
            <a:off x="2201077" y="2492868"/>
            <a:ext cx="596098" cy="227915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661">
            <a:extLst>
              <a:ext uri="{FF2B5EF4-FFF2-40B4-BE49-F238E27FC236}">
                <a16:creationId xmlns:a16="http://schemas.microsoft.com/office/drawing/2014/main" id="{8DC932F6-41E1-47CF-97D0-070E3A4EAE20}"/>
              </a:ext>
            </a:extLst>
          </p:cNvPr>
          <p:cNvCxnSpPr>
            <a:stCxn id="66" idx="3"/>
          </p:cNvCxnSpPr>
          <p:nvPr/>
        </p:nvCxnSpPr>
        <p:spPr bwMode="auto">
          <a:xfrm>
            <a:off x="2201077" y="4292019"/>
            <a:ext cx="596098" cy="164523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661">
            <a:extLst>
              <a:ext uri="{FF2B5EF4-FFF2-40B4-BE49-F238E27FC236}">
                <a16:creationId xmlns:a16="http://schemas.microsoft.com/office/drawing/2014/main" id="{7B8C8B86-CB4B-41A4-A6B1-DBE2BBE7955A}"/>
              </a:ext>
            </a:extLst>
          </p:cNvPr>
          <p:cNvCxnSpPr>
            <a:cxnSpLocks/>
            <a:stCxn id="67" idx="3"/>
          </p:cNvCxnSpPr>
          <p:nvPr/>
        </p:nvCxnSpPr>
        <p:spPr bwMode="auto">
          <a:xfrm flipV="1">
            <a:off x="2201077" y="3273425"/>
            <a:ext cx="589748" cy="161831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661">
            <a:extLst>
              <a:ext uri="{FF2B5EF4-FFF2-40B4-BE49-F238E27FC236}">
                <a16:creationId xmlns:a16="http://schemas.microsoft.com/office/drawing/2014/main" id="{1C1AA246-E361-4686-9E62-247C51B566A8}"/>
              </a:ext>
            </a:extLst>
          </p:cNvPr>
          <p:cNvCxnSpPr>
            <a:cxnSpLocks/>
            <a:stCxn id="78" idx="3"/>
          </p:cNvCxnSpPr>
          <p:nvPr/>
        </p:nvCxnSpPr>
        <p:spPr bwMode="auto">
          <a:xfrm flipV="1">
            <a:off x="2201077" y="3825875"/>
            <a:ext cx="592923" cy="1665578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화살표 연결선 661">
            <a:extLst>
              <a:ext uri="{FF2B5EF4-FFF2-40B4-BE49-F238E27FC236}">
                <a16:creationId xmlns:a16="http://schemas.microsoft.com/office/drawing/2014/main" id="{3647DE96-7209-40CD-A423-8C7F066D5397}"/>
              </a:ext>
            </a:extLst>
          </p:cNvPr>
          <p:cNvCxnSpPr>
            <a:cxnSpLocks/>
            <a:stCxn id="68" idx="3"/>
          </p:cNvCxnSpPr>
          <p:nvPr/>
        </p:nvCxnSpPr>
        <p:spPr bwMode="auto">
          <a:xfrm flipV="1">
            <a:off x="2201077" y="3825875"/>
            <a:ext cx="592923" cy="226529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AutoShape 73">
            <a:extLst>
              <a:ext uri="{FF2B5EF4-FFF2-40B4-BE49-F238E27FC236}">
                <a16:creationId xmlns:a16="http://schemas.microsoft.com/office/drawing/2014/main" id="{65647632-3B57-4048-85D2-E4121FF8F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08" y="1881188"/>
            <a:ext cx="800100" cy="453548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ko-KR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62" name="Rectangle 78">
            <a:extLst>
              <a:ext uri="{FF2B5EF4-FFF2-40B4-BE49-F238E27FC236}">
                <a16:creationId xmlns:a16="http://schemas.microsoft.com/office/drawing/2014/main" id="{A0B369F4-E788-4B0C-A5A3-3C2AB177B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08" y="1881188"/>
            <a:ext cx="800100" cy="272277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3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측정 대상</a:t>
            </a:r>
          </a:p>
        </p:txBody>
      </p:sp>
      <p:sp>
        <p:nvSpPr>
          <p:cNvPr id="63" name="Text Box 101">
            <a:extLst>
              <a:ext uri="{FF2B5EF4-FFF2-40B4-BE49-F238E27FC236}">
                <a16:creationId xmlns:a16="http://schemas.microsoft.com/office/drawing/2014/main" id="{109BA004-B680-4BF8-8037-FF433648D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2240868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구현된 </a:t>
            </a:r>
            <a:br>
              <a:rPr lang="en-US" altLang="ko-KR" sz="1000" dirty="0"/>
            </a:br>
            <a:r>
              <a:rPr lang="ko-KR" altLang="en-US" sz="1000" dirty="0"/>
              <a:t>프로그램</a:t>
            </a:r>
            <a:br>
              <a:rPr lang="en-US" altLang="ko-KR" sz="1000" dirty="0"/>
            </a:br>
            <a:r>
              <a:rPr lang="ko-KR" altLang="en-US" sz="1000" dirty="0"/>
              <a:t>크기</a:t>
            </a:r>
          </a:p>
        </p:txBody>
      </p:sp>
      <p:sp>
        <p:nvSpPr>
          <p:cNvPr id="64" name="Text Box 106">
            <a:extLst>
              <a:ext uri="{FF2B5EF4-FFF2-40B4-BE49-F238E27FC236}">
                <a16:creationId xmlns:a16="http://schemas.microsoft.com/office/drawing/2014/main" id="{BC00584C-ED4F-4985-B87B-4E7CA1B48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2840585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테스트된 </a:t>
            </a:r>
            <a:br>
              <a:rPr lang="en-US" altLang="ko-KR" sz="1000" dirty="0"/>
            </a:br>
            <a:r>
              <a:rPr lang="ko-KR" altLang="en-US" sz="1000" dirty="0"/>
              <a:t>프로그램</a:t>
            </a:r>
            <a:br>
              <a:rPr lang="en-US" altLang="ko-KR" sz="1000" dirty="0"/>
            </a:br>
            <a:r>
              <a:rPr lang="ko-KR" altLang="en-US" sz="1000" dirty="0"/>
              <a:t>크기</a:t>
            </a:r>
          </a:p>
        </p:txBody>
      </p:sp>
      <p:sp>
        <p:nvSpPr>
          <p:cNvPr id="65" name="Text Box 120">
            <a:extLst>
              <a:ext uri="{FF2B5EF4-FFF2-40B4-BE49-F238E27FC236}">
                <a16:creationId xmlns:a16="http://schemas.microsoft.com/office/drawing/2014/main" id="{82C44CAD-F8D4-461F-93AC-89C6FE131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3440302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작성된</a:t>
            </a:r>
            <a:br>
              <a:rPr lang="en-US" altLang="ko-KR" sz="1000" dirty="0"/>
            </a:br>
            <a:r>
              <a:rPr lang="ko-KR" altLang="en-US" sz="1000" dirty="0"/>
              <a:t>테스트 </a:t>
            </a:r>
            <a:br>
              <a:rPr lang="en-US" altLang="ko-KR" sz="1000" dirty="0"/>
            </a:br>
            <a:r>
              <a:rPr lang="ko-KR" altLang="en-US" sz="1000" dirty="0"/>
              <a:t>케이스 수</a:t>
            </a:r>
          </a:p>
        </p:txBody>
      </p:sp>
      <p:sp>
        <p:nvSpPr>
          <p:cNvPr id="66" name="Text Box 124">
            <a:extLst>
              <a:ext uri="{FF2B5EF4-FFF2-40B4-BE49-F238E27FC236}">
                <a16:creationId xmlns:a16="http://schemas.microsoft.com/office/drawing/2014/main" id="{859CC2DD-EC05-4D38-B4C0-DA4399BAE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4040019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실행된</a:t>
            </a:r>
            <a:br>
              <a:rPr lang="en-US" altLang="ko-KR" sz="1000" dirty="0"/>
            </a:br>
            <a:r>
              <a:rPr lang="ko-KR" altLang="en-US" sz="1000" dirty="0"/>
              <a:t>테스트 </a:t>
            </a:r>
            <a:br>
              <a:rPr lang="en-US" altLang="ko-KR" sz="1000" dirty="0"/>
            </a:br>
            <a:r>
              <a:rPr lang="ko-KR" altLang="en-US" sz="1000" dirty="0"/>
              <a:t>케이스 수</a:t>
            </a:r>
          </a:p>
        </p:txBody>
      </p:sp>
      <p:sp>
        <p:nvSpPr>
          <p:cNvPr id="67" name="Text Box 125">
            <a:extLst>
              <a:ext uri="{FF2B5EF4-FFF2-40B4-BE49-F238E27FC236}">
                <a16:creationId xmlns:a16="http://schemas.microsoft.com/office/drawing/2014/main" id="{97392B93-CA4D-4759-9A19-E5AE75E70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4639736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발견된</a:t>
            </a:r>
            <a:endParaRPr lang="en-US" altLang="ko-KR" sz="1000" dirty="0"/>
          </a:p>
          <a:p>
            <a:pPr lvl="1"/>
            <a:r>
              <a:rPr lang="ko-KR" altLang="en-US" sz="1000" dirty="0"/>
              <a:t>결함 수</a:t>
            </a:r>
            <a:br>
              <a:rPr lang="en-US" altLang="ko-KR" sz="1000" dirty="0"/>
            </a:br>
            <a:r>
              <a:rPr lang="en-US" altLang="ko-KR" sz="1000" dirty="0"/>
              <a:t>(</a:t>
            </a:r>
            <a:r>
              <a:rPr lang="ko-KR" altLang="en-US" sz="1000" dirty="0"/>
              <a:t>테스트</a:t>
            </a:r>
            <a:r>
              <a:rPr lang="en-US" altLang="ko-KR" sz="1000" dirty="0"/>
              <a:t>)</a:t>
            </a:r>
          </a:p>
        </p:txBody>
      </p:sp>
      <p:sp>
        <p:nvSpPr>
          <p:cNvPr id="68" name="Text Box 126">
            <a:extLst>
              <a:ext uri="{FF2B5EF4-FFF2-40B4-BE49-F238E27FC236}">
                <a16:creationId xmlns:a16="http://schemas.microsoft.com/office/drawing/2014/main" id="{47F5F6C5-B5CA-4164-8A0E-67362D9F7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5839172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조치된</a:t>
            </a:r>
            <a:endParaRPr lang="en-US" altLang="ko-KR" sz="1000" dirty="0"/>
          </a:p>
          <a:p>
            <a:pPr lvl="1"/>
            <a:r>
              <a:rPr lang="ko-KR" altLang="en-US" sz="1000" dirty="0"/>
              <a:t>결함 수</a:t>
            </a:r>
          </a:p>
        </p:txBody>
      </p:sp>
      <p:sp>
        <p:nvSpPr>
          <p:cNvPr id="69" name="Text Box 95">
            <a:extLst>
              <a:ext uri="{FF2B5EF4-FFF2-40B4-BE49-F238E27FC236}">
                <a16:creationId xmlns:a16="http://schemas.microsoft.com/office/drawing/2014/main" id="{C462B9D1-9C55-47D0-8F2E-4A3E965E6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8" y="2240868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구현</a:t>
            </a:r>
            <a:endParaRPr lang="en-US" altLang="ko-KR" sz="1000" dirty="0"/>
          </a:p>
          <a:p>
            <a:pPr lvl="1"/>
            <a:r>
              <a:rPr lang="ko-KR" altLang="en-US" sz="1000" dirty="0"/>
              <a:t>프로그램</a:t>
            </a:r>
          </a:p>
        </p:txBody>
      </p:sp>
      <p:sp>
        <p:nvSpPr>
          <p:cNvPr id="70" name="Text Box 96">
            <a:extLst>
              <a:ext uri="{FF2B5EF4-FFF2-40B4-BE49-F238E27FC236}">
                <a16:creationId xmlns:a16="http://schemas.microsoft.com/office/drawing/2014/main" id="{63271F55-1867-4EE8-A800-FF7B6628C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8" y="4040019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테스트</a:t>
            </a:r>
            <a:endParaRPr lang="en-US" altLang="ko-KR" sz="1000" dirty="0"/>
          </a:p>
          <a:p>
            <a:pPr lvl="1"/>
            <a:r>
              <a:rPr lang="ko-KR" altLang="en-US" sz="1000" dirty="0"/>
              <a:t>케이스</a:t>
            </a:r>
          </a:p>
        </p:txBody>
      </p:sp>
      <p:cxnSp>
        <p:nvCxnSpPr>
          <p:cNvPr id="71" name="직선 화살표 연결선 661">
            <a:extLst>
              <a:ext uri="{FF2B5EF4-FFF2-40B4-BE49-F238E27FC236}">
                <a16:creationId xmlns:a16="http://schemas.microsoft.com/office/drawing/2014/main" id="{C9A985DD-E764-4D24-AD97-89A8FE441855}"/>
              </a:ext>
            </a:extLst>
          </p:cNvPr>
          <p:cNvCxnSpPr>
            <a:cxnSpLocks/>
            <a:stCxn id="69" idx="3"/>
            <a:endCxn id="63" idx="1"/>
          </p:cNvCxnSpPr>
          <p:nvPr/>
        </p:nvCxnSpPr>
        <p:spPr bwMode="auto">
          <a:xfrm>
            <a:off x="1266558" y="2492868"/>
            <a:ext cx="250519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화살표 연결선 661">
            <a:extLst>
              <a:ext uri="{FF2B5EF4-FFF2-40B4-BE49-F238E27FC236}">
                <a16:creationId xmlns:a16="http://schemas.microsoft.com/office/drawing/2014/main" id="{6C3F292D-EE25-4A8F-A593-A1367A21F3AE}"/>
              </a:ext>
            </a:extLst>
          </p:cNvPr>
          <p:cNvCxnSpPr>
            <a:stCxn id="69" idx="3"/>
            <a:endCxn id="64" idx="1"/>
          </p:cNvCxnSpPr>
          <p:nvPr/>
        </p:nvCxnSpPr>
        <p:spPr bwMode="auto">
          <a:xfrm>
            <a:off x="1266558" y="2492868"/>
            <a:ext cx="250519" cy="59971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661">
            <a:extLst>
              <a:ext uri="{FF2B5EF4-FFF2-40B4-BE49-F238E27FC236}">
                <a16:creationId xmlns:a16="http://schemas.microsoft.com/office/drawing/2014/main" id="{E3796CCD-BEEF-4FFF-A585-3ED32803DE8C}"/>
              </a:ext>
            </a:extLst>
          </p:cNvPr>
          <p:cNvCxnSpPr>
            <a:stCxn id="70" idx="3"/>
            <a:endCxn id="65" idx="1"/>
          </p:cNvCxnSpPr>
          <p:nvPr/>
        </p:nvCxnSpPr>
        <p:spPr bwMode="auto">
          <a:xfrm flipV="1">
            <a:off x="1266558" y="3692302"/>
            <a:ext cx="250519" cy="59971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화살표 연결선 661">
            <a:extLst>
              <a:ext uri="{FF2B5EF4-FFF2-40B4-BE49-F238E27FC236}">
                <a16:creationId xmlns:a16="http://schemas.microsoft.com/office/drawing/2014/main" id="{A296728E-5E00-46A5-9E61-6C9D04FB4E68}"/>
              </a:ext>
            </a:extLst>
          </p:cNvPr>
          <p:cNvCxnSpPr>
            <a:stCxn id="70" idx="3"/>
            <a:endCxn id="68" idx="1"/>
          </p:cNvCxnSpPr>
          <p:nvPr/>
        </p:nvCxnSpPr>
        <p:spPr bwMode="auto">
          <a:xfrm>
            <a:off x="1266558" y="4292019"/>
            <a:ext cx="250519" cy="1799153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661">
            <a:extLst>
              <a:ext uri="{FF2B5EF4-FFF2-40B4-BE49-F238E27FC236}">
                <a16:creationId xmlns:a16="http://schemas.microsoft.com/office/drawing/2014/main" id="{5CD20E88-733F-448B-91E1-91FCA2274F14}"/>
              </a:ext>
            </a:extLst>
          </p:cNvPr>
          <p:cNvCxnSpPr>
            <a:stCxn id="70" idx="3"/>
            <a:endCxn id="78" idx="1"/>
          </p:cNvCxnSpPr>
          <p:nvPr/>
        </p:nvCxnSpPr>
        <p:spPr bwMode="auto">
          <a:xfrm>
            <a:off x="1266558" y="4292019"/>
            <a:ext cx="250519" cy="119943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661">
            <a:extLst>
              <a:ext uri="{FF2B5EF4-FFF2-40B4-BE49-F238E27FC236}">
                <a16:creationId xmlns:a16="http://schemas.microsoft.com/office/drawing/2014/main" id="{5E9CD77C-27A8-4253-B689-5D87EF3B49FE}"/>
              </a:ext>
            </a:extLst>
          </p:cNvPr>
          <p:cNvCxnSpPr>
            <a:stCxn id="70" idx="3"/>
            <a:endCxn id="66" idx="1"/>
          </p:cNvCxnSpPr>
          <p:nvPr/>
        </p:nvCxnSpPr>
        <p:spPr bwMode="auto">
          <a:xfrm>
            <a:off x="1266558" y="4292019"/>
            <a:ext cx="250519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화살표 연결선 661">
            <a:extLst>
              <a:ext uri="{FF2B5EF4-FFF2-40B4-BE49-F238E27FC236}">
                <a16:creationId xmlns:a16="http://schemas.microsoft.com/office/drawing/2014/main" id="{6680B144-DFA6-4662-A2CB-77188F37B783}"/>
              </a:ext>
            </a:extLst>
          </p:cNvPr>
          <p:cNvCxnSpPr>
            <a:stCxn id="70" idx="3"/>
            <a:endCxn id="67" idx="1"/>
          </p:cNvCxnSpPr>
          <p:nvPr/>
        </p:nvCxnSpPr>
        <p:spPr bwMode="auto">
          <a:xfrm>
            <a:off x="1266558" y="4292019"/>
            <a:ext cx="250519" cy="59971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 Box 127">
            <a:extLst>
              <a:ext uri="{FF2B5EF4-FFF2-40B4-BE49-F238E27FC236}">
                <a16:creationId xmlns:a16="http://schemas.microsoft.com/office/drawing/2014/main" id="{FFE8CCA6-2A5E-49D9-B76A-91CF85851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077" y="5239453"/>
            <a:ext cx="684000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/>
              <a:t>발견된</a:t>
            </a:r>
            <a:endParaRPr lang="en-US" altLang="ko-KR" sz="1000" dirty="0"/>
          </a:p>
          <a:p>
            <a:pPr lvl="1"/>
            <a:r>
              <a:rPr lang="ko-KR" altLang="en-US" sz="1000" dirty="0"/>
              <a:t>결함 수</a:t>
            </a:r>
            <a:br>
              <a:rPr lang="en-US" altLang="ko-KR" sz="1000" dirty="0"/>
            </a:br>
            <a:r>
              <a:rPr lang="en-US" altLang="ko-KR" sz="1000" dirty="0"/>
              <a:t>(</a:t>
            </a:r>
            <a:r>
              <a:rPr lang="ko-KR" altLang="en-US" sz="1000" dirty="0" err="1"/>
              <a:t>인스펙션</a:t>
            </a:r>
            <a:r>
              <a:rPr lang="en-US" altLang="ko-KR" sz="1000" dirty="0"/>
              <a:t>)</a:t>
            </a:r>
          </a:p>
        </p:txBody>
      </p:sp>
      <p:graphicFrame>
        <p:nvGraphicFramePr>
          <p:cNvPr id="79" name="Group 66">
            <a:extLst>
              <a:ext uri="{FF2B5EF4-FFF2-40B4-BE49-F238E27FC236}">
                <a16:creationId xmlns:a16="http://schemas.microsoft.com/office/drawing/2014/main" id="{3061210F-C32F-4D98-8131-CB8028190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853080"/>
              </p:ext>
            </p:extLst>
          </p:nvPr>
        </p:nvGraphicFramePr>
        <p:xfrm>
          <a:off x="2792761" y="1881187"/>
          <a:ext cx="6588731" cy="4330266"/>
        </p:xfrm>
        <a:graphic>
          <a:graphicData uri="http://schemas.openxmlformats.org/drawingml/2006/table">
            <a:tbl>
              <a:tblPr/>
              <a:tblGrid>
                <a:gridCol w="859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3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26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80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196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품질목표</a:t>
                      </a:r>
                      <a:r>
                        <a:rPr kumimoji="1" lang="en-US" altLang="ko-KR" sz="1200" b="1" i="0" u="none" strike="noStrike" kern="1200" cap="none" spc="0" normalizeH="0" baseline="3000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1)</a:t>
                      </a:r>
                      <a:endParaRPr kumimoji="1" lang="ko-KR" altLang="en-US" sz="1200" b="1" i="0" u="none" strike="noStrike" kern="1200" cap="none" spc="0" normalizeH="0" baseline="3000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설명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측정 방식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목표 수준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수집 도구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분석 시기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8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코드 결함밀도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코딩표준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준수 여부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발견된 결함 수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en-US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Inspection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대상 코드라인 수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(KLOC)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3.5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Def/KLOC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Code Inspection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결과서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개발단계부터 주기적 수행 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0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케이스</a:t>
                      </a:r>
                      <a:r>
                        <a:rPr kumimoji="1" lang="en-US" altLang="ko-KR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결함율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테스트케이스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기준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결함정도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 수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수행된 테스트케이스 수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* 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케이스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결함관리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tool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후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결함 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조치율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조치정도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결함조치건수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결함건수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* 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100%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결함관리 툴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후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코드 수행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코드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수행정도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LOC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코드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LOC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* 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60%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코드 수행 분석 툴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후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표준 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준수율</a:t>
                      </a:r>
                      <a:endParaRPr kumimoji="1" lang="ko-KR" altLang="en-US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코드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표준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준수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여부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발견되지 않은 결함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LOC /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전체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LOC * 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90%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Code Inspector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후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0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개발 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진척율</a:t>
                      </a:r>
                      <a:endParaRPr kumimoji="1" lang="ko-KR" altLang="en-US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개발단계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진척율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PL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검증완료 프로그램 수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전체 개발대상 프로그램 수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*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100%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프로그램 개발 목록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 단계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 </a:t>
                      </a:r>
                      <a:r>
                        <a:rPr kumimoji="1" lang="ko-KR" altLang="en-US" sz="12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수행율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최종 제품이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검증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여부 확인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(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수행된 </a:t>
                      </a:r>
                      <a:r>
                        <a:rPr lang="ko-KR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테스트케이스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전체 테스트 케이스 수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* 100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100%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케이스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로그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후</a:t>
                      </a:r>
                      <a:endParaRPr lang="ko-KR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0" name="Text Box 48">
            <a:extLst>
              <a:ext uri="{FF2B5EF4-FFF2-40B4-BE49-F238E27FC236}">
                <a16:creationId xmlns:a16="http://schemas.microsoft.com/office/drawing/2014/main" id="{49B507B8-84D1-40C5-96F6-10CC6B8B6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2567" y="6259125"/>
            <a:ext cx="2628925" cy="14574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1092535" latinLnBrk="0">
              <a:lnSpc>
                <a:spcPct val="110000"/>
              </a:lnSpc>
              <a:spcBef>
                <a:spcPct val="50000"/>
              </a:spcBef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※ 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목표수치는 프로젝트 수행 시 고객과 협의하여 결정 함 </a:t>
            </a:r>
          </a:p>
        </p:txBody>
      </p:sp>
      <p:grpSp>
        <p:nvGrpSpPr>
          <p:cNvPr id="132" name="그룹 131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33" name="그룹 132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3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38" name="직각 삼각형 13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39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3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관리</a:t>
              </a:r>
            </a:p>
          </p:txBody>
        </p:sp>
        <p:sp>
          <p:nvSpPr>
            <p:cNvPr id="13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1.4.3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품질 측정 및 평가</a:t>
              </a:r>
            </a:p>
          </p:txBody>
        </p:sp>
        <p:sp>
          <p:nvSpPr>
            <p:cNvPr id="136" name="직각 삼각형 13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착수 시점에 품질목표 항목 및 품질목표 수준을 정의하며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착수 시점에 명확히 정의하기 어려운 품질목표 수준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측정식이나 측정 방법은 프로젝트 수행 중에 구체적으로 정의합니다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41" name="직사각형 14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TER-004</a:t>
            </a:r>
          </a:p>
        </p:txBody>
      </p:sp>
      <p:sp>
        <p:nvSpPr>
          <p:cNvPr id="142" name="직사각형 14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관리</a:t>
            </a:r>
          </a:p>
        </p:txBody>
      </p:sp>
      <p:sp>
        <p:nvSpPr>
          <p:cNvPr id="143" name="타원 14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149" name="그룹 148"/>
          <p:cNvGrpSpPr/>
          <p:nvPr/>
        </p:nvGrpSpPr>
        <p:grpSpPr>
          <a:xfrm rot="20688584">
            <a:off x="8421595" y="1986338"/>
            <a:ext cx="852935" cy="377594"/>
            <a:chOff x="5580060" y="2956562"/>
            <a:chExt cx="858839" cy="380998"/>
          </a:xfrm>
        </p:grpSpPr>
        <p:sp>
          <p:nvSpPr>
            <p:cNvPr id="150" name="자유형 149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>
              <a:defPPr>
                <a:defRPr lang="ko-KR"/>
              </a:defPPr>
              <a:lvl1pPr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5555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2697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9839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6982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1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3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9996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38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51" name="그룹 150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52" name="직사각형 151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3" name="액자 152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4374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그룹 11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19" name="그룹 118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2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24" name="직각 삼각형 12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2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</a:t>
              </a:r>
            </a:p>
          </p:txBody>
        </p:sp>
        <p:sp>
          <p:nvSpPr>
            <p:cNvPr id="12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 개요</a:t>
              </a:r>
            </a:p>
          </p:txBody>
        </p:sp>
        <p:sp>
          <p:nvSpPr>
            <p:cNvPr id="122" name="직각 삼각형 12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2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단위테스트는 구현된 테스트 대상범위가 설계서에 정의된 기능을 만족하는지 검증하는 활동으로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개별 프로그램 완료 후 주요 단위 기능 테스트케이스를 정의하고 이에 따라 테스트를 수행하여 기능 요구사항 충족여부를 검증합니다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27" name="직사각형 12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TER-005</a:t>
            </a:r>
          </a:p>
        </p:txBody>
      </p:sp>
      <p:sp>
        <p:nvSpPr>
          <p:cNvPr id="128" name="직사각형 12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단위 테스트</a:t>
            </a:r>
          </a:p>
        </p:txBody>
      </p:sp>
      <p:sp>
        <p:nvSpPr>
          <p:cNvPr id="129" name="타원 12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grpSp>
        <p:nvGrpSpPr>
          <p:cNvPr id="130" name="그룹 129"/>
          <p:cNvGrpSpPr/>
          <p:nvPr/>
        </p:nvGrpSpPr>
        <p:grpSpPr>
          <a:xfrm>
            <a:off x="523875" y="1881188"/>
            <a:ext cx="2808000" cy="4535487"/>
            <a:chOff x="523875" y="1881188"/>
            <a:chExt cx="2808000" cy="4535487"/>
          </a:xfrm>
        </p:grpSpPr>
        <p:sp>
          <p:nvSpPr>
            <p:cNvPr id="131" name="직사각형 130"/>
            <p:cNvSpPr/>
            <p:nvPr/>
          </p:nvSpPr>
          <p:spPr bwMode="auto">
            <a:xfrm flipH="1">
              <a:off x="52387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523875" y="1881263"/>
              <a:ext cx="2808000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4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단위테스트 목적</a:t>
              </a: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49000" y="1881263"/>
            <a:ext cx="2808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106363" algn="ctr" defTabSz="1042973">
              <a:defRPr sz="15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/>
            <a:r>
              <a:rPr lang="ko-KR" altLang="en-US" dirty="0">
                <a:sym typeface="KoPub돋움체 Medium"/>
              </a:rPr>
              <a:t>단위테스트 수행요소</a:t>
            </a:r>
          </a:p>
        </p:txBody>
      </p:sp>
      <p:grpSp>
        <p:nvGrpSpPr>
          <p:cNvPr id="136" name="그룹 135"/>
          <p:cNvGrpSpPr/>
          <p:nvPr/>
        </p:nvGrpSpPr>
        <p:grpSpPr>
          <a:xfrm>
            <a:off x="6574125" y="1881188"/>
            <a:ext cx="2808000" cy="4535487"/>
            <a:chOff x="6574125" y="1881188"/>
            <a:chExt cx="2808000" cy="4535487"/>
          </a:xfrm>
        </p:grpSpPr>
        <p:sp>
          <p:nvSpPr>
            <p:cNvPr id="137" name="직사각형 136"/>
            <p:cNvSpPr/>
            <p:nvPr/>
          </p:nvSpPr>
          <p:spPr bwMode="auto">
            <a:xfrm flipH="1">
              <a:off x="657412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57412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단위테스트 절차</a:t>
              </a:r>
            </a:p>
          </p:txBody>
        </p:sp>
      </p:grpSp>
      <p:sp>
        <p:nvSpPr>
          <p:cNvPr id="139" name="Rectangle 28"/>
          <p:cNvSpPr>
            <a:spLocks noChangeArrowheads="1"/>
          </p:cNvSpPr>
          <p:nvPr/>
        </p:nvSpPr>
        <p:spPr bwMode="auto">
          <a:xfrm>
            <a:off x="596900" y="2276872"/>
            <a:ext cx="2661950" cy="276998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절차와 표준을 준수해 품질에 문제가</a:t>
            </a:r>
            <a:b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없는 프로그램 개발유도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 계획을 통해 설계 관련 사양과 불일치나 결함여부 확인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커스터마이징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기능 단위 및 개발 검증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단위기능 구현의 완전성 검증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요구되는 기능들이 개발 프로그램에 제대로 반영되었는지를 검증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연계되어야 할 요소의 호환성 검증</a:t>
            </a:r>
            <a:b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모듈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화면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보고서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배치 등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에러처리 메시지의 적절성 점검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문제 발생에 대한 사전 점검 및 개선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보완 수행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통합테스트 수행을 위한 사전 기반 점검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endParaRPr lang="ko-KR" altLang="en-US" sz="105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graphicFrame>
        <p:nvGraphicFramePr>
          <p:cNvPr id="140" name="Group 66">
            <a:extLst>
              <a:ext uri="{FF2B5EF4-FFF2-40B4-BE49-F238E27FC236}">
                <a16:creationId xmlns:a16="http://schemas.microsoft.com/office/drawing/2014/main" id="{ABD6B3F8-81C5-41B7-BCE1-99ACFAF02D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577269"/>
              </p:ext>
            </p:extLst>
          </p:nvPr>
        </p:nvGraphicFramePr>
        <p:xfrm>
          <a:off x="3549000" y="2272142"/>
          <a:ext cx="2808000" cy="4139998"/>
        </p:xfrm>
        <a:graphic>
          <a:graphicData uri="http://schemas.openxmlformats.org/drawingml/2006/table">
            <a:tbl>
              <a:tblPr/>
              <a:tblGrid>
                <a:gridCol w="1056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7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담당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개발자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업무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PL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현업 담당자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대상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모듈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프로그램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화면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보고서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배치대상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시점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대상 단위 프로그램 개발 및 개발자 자체 테스트 완료 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환경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개발 환경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케이스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 기능 검증과 결함 식별 유용한 케이스 적용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데이터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샘플 데이터 </a:t>
                      </a:r>
                      <a:b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임시로 생성한 데이터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전환데이터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증적</a:t>
                      </a: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 관리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개발자 수행 단위 테스트 결과관리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AutoShape 10">
            <a:extLst>
              <a:ext uri="{FF2B5EF4-FFF2-40B4-BE49-F238E27FC236}">
                <a16:creationId xmlns:a16="http://schemas.microsoft.com/office/drawing/2014/main" id="{2EEEEB9F-750A-4EBF-8CC1-2C3F07DA2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4996142"/>
            <a:ext cx="2682462" cy="396000"/>
          </a:xfrm>
          <a:prstGeom prst="rect">
            <a:avLst/>
          </a:prstGeom>
          <a:solidFill>
            <a:srgbClr val="BFD3E3"/>
          </a:solidFill>
          <a:ln>
            <a:solidFill>
              <a:srgbClr val="01508F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준비된 단위테스트 계획서내의 시나리오에 의해 </a:t>
            </a:r>
            <a:b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준비된 테스트 케이스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데이터를 실행</a:t>
            </a:r>
          </a:p>
        </p:txBody>
      </p:sp>
      <p:sp>
        <p:nvSpPr>
          <p:cNvPr id="142" name="AutoShape 11">
            <a:extLst>
              <a:ext uri="{FF2B5EF4-FFF2-40B4-BE49-F238E27FC236}">
                <a16:creationId xmlns:a16="http://schemas.microsoft.com/office/drawing/2014/main" id="{A55BE20B-E084-4C8B-8023-4D078248D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5470142"/>
            <a:ext cx="2682462" cy="396000"/>
          </a:xfrm>
          <a:prstGeom prst="rect">
            <a:avLst/>
          </a:prstGeom>
          <a:solidFill>
            <a:srgbClr val="BFD3E3"/>
          </a:solidFill>
          <a:ln>
            <a:solidFill>
              <a:srgbClr val="01508F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spc="-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단위테스트 계획상의 모든 테스트 케이스</a:t>
            </a:r>
            <a:r>
              <a:rPr kumimoji="0" lang="en-US" altLang="ko-KR" sz="1000" spc="-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1000" spc="-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데이터에</a:t>
            </a:r>
            <a:br>
              <a:rPr kumimoji="0" lang="en-US" altLang="ko-KR" sz="1000" spc="-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대해 예상 결과가 나올 때 까지 반복 실행</a:t>
            </a:r>
          </a:p>
        </p:txBody>
      </p:sp>
      <p:sp>
        <p:nvSpPr>
          <p:cNvPr id="143" name="AutoShape 4">
            <a:extLst>
              <a:ext uri="{FF2B5EF4-FFF2-40B4-BE49-F238E27FC236}">
                <a16:creationId xmlns:a16="http://schemas.microsoft.com/office/drawing/2014/main" id="{D301B08C-07A2-4616-9CFE-F6DE6FF75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2272142"/>
            <a:ext cx="2682462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준비된 단위테스트 계획서내의 시나리오에 의해 </a:t>
            </a:r>
            <a:b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준비된 테스트 케이스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데이터를 실행</a:t>
            </a:r>
          </a:p>
        </p:txBody>
      </p:sp>
      <p:sp>
        <p:nvSpPr>
          <p:cNvPr id="144" name="AutoShape 5">
            <a:extLst>
              <a:ext uri="{FF2B5EF4-FFF2-40B4-BE49-F238E27FC236}">
                <a16:creationId xmlns:a16="http://schemas.microsoft.com/office/drawing/2014/main" id="{64C7FD4B-6688-411B-8D72-31FD7E4D3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2710142"/>
            <a:ext cx="2682462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테스트결과를 기록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명시된 예상 결과대로 실행이 되지 않은 경우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결함원인 조사</a:t>
            </a:r>
          </a:p>
        </p:txBody>
      </p:sp>
      <p:sp>
        <p:nvSpPr>
          <p:cNvPr id="145" name="AutoShape 5">
            <a:extLst>
              <a:ext uri="{FF2B5EF4-FFF2-40B4-BE49-F238E27FC236}">
                <a16:creationId xmlns:a16="http://schemas.microsoft.com/office/drawing/2014/main" id="{428A2EB6-A00B-47BA-A15A-32757E77D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3148142"/>
            <a:ext cx="2682462" cy="252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PL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의 확인 테스트 수행</a:t>
            </a:r>
          </a:p>
        </p:txBody>
      </p:sp>
      <p:sp>
        <p:nvSpPr>
          <p:cNvPr id="146" name="AutoShape 11">
            <a:extLst>
              <a:ext uri="{FF2B5EF4-FFF2-40B4-BE49-F238E27FC236}">
                <a16:creationId xmlns:a16="http://schemas.microsoft.com/office/drawing/2014/main" id="{C12B6BEB-4A13-48B8-A97F-5D5E09F5B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125" y="5944144"/>
            <a:ext cx="2682462" cy="396000"/>
          </a:xfrm>
          <a:prstGeom prst="rect">
            <a:avLst/>
          </a:prstGeom>
          <a:solidFill>
            <a:srgbClr val="BFD3E3"/>
          </a:solidFill>
          <a:ln>
            <a:solidFill>
              <a:srgbClr val="01508F"/>
            </a:solidFill>
          </a:ln>
        </p:spPr>
        <p:txBody>
          <a:bodyPr wrap="square" lIns="72000" tIns="0" rIns="7200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구현 단계 초기부터 이행 데이터 이용한 점진적   단위 테스트 수행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6701956" y="3478142"/>
            <a:ext cx="2608631" cy="1440000"/>
            <a:chOff x="6701956" y="3478142"/>
            <a:chExt cx="2608631" cy="1440000"/>
          </a:xfrm>
        </p:grpSpPr>
        <p:sp>
          <p:nvSpPr>
            <p:cNvPr id="148" name="Rectangle 6" descr="31">
              <a:extLst>
                <a:ext uri="{FF2B5EF4-FFF2-40B4-BE49-F238E27FC236}">
                  <a16:creationId xmlns:a16="http://schemas.microsoft.com/office/drawing/2014/main" id="{B42C4DE9-F8A5-4E0D-9C22-8A8BAAB75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471" y="3478142"/>
              <a:ext cx="2168116" cy="1440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endPara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7218529" y="3565506"/>
              <a:ext cx="2016000" cy="1265273"/>
              <a:chOff x="7218529" y="3573016"/>
              <a:chExt cx="2016000" cy="1265273"/>
            </a:xfrm>
          </p:grpSpPr>
          <p:sp>
            <p:nvSpPr>
              <p:cNvPr id="149" name="Rectangle 7">
                <a:extLst>
                  <a:ext uri="{FF2B5EF4-FFF2-40B4-BE49-F238E27FC236}">
                    <a16:creationId xmlns:a16="http://schemas.microsoft.com/office/drawing/2014/main" id="{39EBFAE4-BCD6-44C2-94F8-B191A6DEF4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3573016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테스트 케이스</a:t>
                </a:r>
                <a:r>
                  <a: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/</a:t>
                </a: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데이터결함 →</a:t>
                </a: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 </a:t>
                </a:r>
                <a:b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</a:b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테스트 계획서 수정 후 테스트 진행</a:t>
                </a:r>
                <a:endParaRPr lang="ko-KR" altLang="en-US" sz="10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50" name="Rectangle 8">
                <a:extLst>
                  <a:ext uri="{FF2B5EF4-FFF2-40B4-BE49-F238E27FC236}">
                    <a16:creationId xmlns:a16="http://schemas.microsoft.com/office/drawing/2014/main" id="{3234F867-BB01-4DA3-B4A5-F8E518C38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4025653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데이터상의 결함 →</a:t>
                </a: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 </a:t>
                </a:r>
                <a:b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</a:b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데이터 디버깅 후 재 테스트</a:t>
                </a:r>
                <a:endParaRPr lang="ko-KR" altLang="en-US" sz="10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51" name="Rectangle 9">
                <a:extLst>
                  <a:ext uri="{FF2B5EF4-FFF2-40B4-BE49-F238E27FC236}">
                    <a16:creationId xmlns:a16="http://schemas.microsoft.com/office/drawing/2014/main" id="{A97D28C6-2774-4529-89D2-BF62B4203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4478289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설계 결함이나 잘못된 해석 →</a:t>
                </a: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 </a:t>
                </a:r>
                <a:br>
                  <a: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</a:br>
                <a:r>
                  <a: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PM/PL</a:t>
                </a: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Wingdings" pitchFamily="2" charset="2"/>
                  </a:rPr>
                  <a:t>에게 보고</a:t>
                </a:r>
                <a:endParaRPr lang="ko-KR" altLang="en-US" sz="10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endParaRP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6701956" y="3532142"/>
              <a:ext cx="324000" cy="1332000"/>
              <a:chOff x="10114358" y="2632940"/>
              <a:chExt cx="398374" cy="2285202"/>
            </a:xfrm>
          </p:grpSpPr>
          <p:sp>
            <p:nvSpPr>
              <p:cNvPr id="156" name="아래쪽 화살표 155"/>
              <p:cNvSpPr/>
              <p:nvPr/>
            </p:nvSpPr>
            <p:spPr>
              <a:xfrm>
                <a:off x="10114358" y="40807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57" name="아래쪽 화살표 156"/>
              <p:cNvSpPr/>
              <p:nvPr/>
            </p:nvSpPr>
            <p:spPr>
              <a:xfrm>
                <a:off x="10114358" y="33568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58" name="아래쪽 화살표 157"/>
              <p:cNvSpPr/>
              <p:nvPr/>
            </p:nvSpPr>
            <p:spPr>
              <a:xfrm>
                <a:off x="10114358" y="26329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9475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Group 91">
            <a:extLst>
              <a:ext uri="{FF2B5EF4-FFF2-40B4-BE49-F238E27FC236}">
                <a16:creationId xmlns:a16="http://schemas.microsoft.com/office/drawing/2014/main" id="{18C24925-11AC-49B2-BA8F-561C3B293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002274"/>
              </p:ext>
            </p:extLst>
          </p:nvPr>
        </p:nvGraphicFramePr>
        <p:xfrm>
          <a:off x="525000" y="1881188"/>
          <a:ext cx="8856000" cy="4536646"/>
        </p:xfrm>
        <a:graphic>
          <a:graphicData uri="http://schemas.openxmlformats.org/drawingml/2006/table">
            <a:tbl>
              <a:tblPr/>
              <a:tblGrid>
                <a:gridCol w="221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36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개발자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제안사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PL/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고객사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(IT/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현업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테스트관리자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제안사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고객사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  <a:endParaRPr kumimoji="1" lang="ko-KR" altLang="en-US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PM(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제안사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고객사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00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756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케이스 작성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수행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단위테스트에서 발생한 결함의 원인파악에 의한 결함 조치</a:t>
                      </a:r>
                    </a:p>
                  </a:txBody>
                  <a:tcPr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개발자가 작성한 테스트 케이스를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개발자 테스트 결과 확인 후 테스트 수행 및 결함등록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발생된 결함 조치 확인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진행현황 모니터링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결함 현황 및 이슈사항 관리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계획 일정에 따라 테스트 진행 정도를 파악하여 단위테스트에 대한 진척 관리 진행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단계 종료에 따른 결과보고 작성 및 수행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PM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에게 결과보고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 보고서 검토 및 승인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Text Box 61">
            <a:extLst>
              <a:ext uri="{FF2B5EF4-FFF2-40B4-BE49-F238E27FC236}">
                <a16:creationId xmlns:a16="http://schemas.microsoft.com/office/drawing/2014/main" id="{24408B73-78B9-48CF-AF7F-329F1EA1A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497" y="2731149"/>
            <a:ext cx="240407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Y</a:t>
            </a:r>
          </a:p>
        </p:txBody>
      </p:sp>
      <p:sp>
        <p:nvSpPr>
          <p:cNvPr id="48" name="Text Box 62">
            <a:extLst>
              <a:ext uri="{FF2B5EF4-FFF2-40B4-BE49-F238E27FC236}">
                <a16:creationId xmlns:a16="http://schemas.microsoft.com/office/drawing/2014/main" id="{E17FD977-16DE-4163-A0CD-4915D0001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899" y="3134873"/>
            <a:ext cx="253231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</a:t>
            </a:r>
          </a:p>
        </p:txBody>
      </p:sp>
      <p:sp>
        <p:nvSpPr>
          <p:cNvPr id="49" name="Text Box 63">
            <a:extLst>
              <a:ext uri="{FF2B5EF4-FFF2-40B4-BE49-F238E27FC236}">
                <a16:creationId xmlns:a16="http://schemas.microsoft.com/office/drawing/2014/main" id="{DE27B255-4893-41DB-8082-2E2A63396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241" y="3513963"/>
            <a:ext cx="253231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</a:t>
            </a:r>
          </a:p>
        </p:txBody>
      </p:sp>
      <p:sp>
        <p:nvSpPr>
          <p:cNvPr id="50" name="Text Box 64">
            <a:extLst>
              <a:ext uri="{FF2B5EF4-FFF2-40B4-BE49-F238E27FC236}">
                <a16:creationId xmlns:a16="http://schemas.microsoft.com/office/drawing/2014/main" id="{E67211EC-3E58-476A-850F-E78336273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220" y="3519693"/>
            <a:ext cx="240407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Y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A90BA1C7-EF45-4BA9-B75E-2E1772042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497" y="3992619"/>
            <a:ext cx="240407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Y</a:t>
            </a:r>
          </a:p>
        </p:txBody>
      </p:sp>
      <p:sp>
        <p:nvSpPr>
          <p:cNvPr id="52" name="Rectangle 41" descr="강-3단">
            <a:extLst>
              <a:ext uri="{FF2B5EF4-FFF2-40B4-BE49-F238E27FC236}">
                <a16:creationId xmlns:a16="http://schemas.microsoft.com/office/drawing/2014/main" id="{4866BC96-9AEC-4DE0-9E27-CDAEB0EA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69" y="2281126"/>
            <a:ext cx="1030373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단위테스트 </a:t>
            </a:r>
            <a:br>
              <a:rPr kumimoji="0" lang="en-US" altLang="ko-KR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케이스 작성</a:t>
            </a:r>
          </a:p>
        </p:txBody>
      </p:sp>
      <p:sp>
        <p:nvSpPr>
          <p:cNvPr id="53" name="Rectangle 41" descr="강-3단">
            <a:extLst>
              <a:ext uri="{FF2B5EF4-FFF2-40B4-BE49-F238E27FC236}">
                <a16:creationId xmlns:a16="http://schemas.microsoft.com/office/drawing/2014/main" id="{2CE00310-3C0E-4ACF-8B52-2C9F3DA3F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067" y="4794984"/>
            <a:ext cx="1033957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결과 검토 및</a:t>
            </a:r>
            <a:endParaRPr kumimoji="0" lang="en-US" altLang="ko-KR" sz="11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승인</a:t>
            </a:r>
          </a:p>
        </p:txBody>
      </p:sp>
      <p:cxnSp>
        <p:nvCxnSpPr>
          <p:cNvPr id="54" name="AutoShape 68">
            <a:extLst>
              <a:ext uri="{FF2B5EF4-FFF2-40B4-BE49-F238E27FC236}">
                <a16:creationId xmlns:a16="http://schemas.microsoft.com/office/drawing/2014/main" id="{6038CB04-E68B-4AB8-A84A-1B70650806FF}"/>
              </a:ext>
            </a:extLst>
          </p:cNvPr>
          <p:cNvCxnSpPr>
            <a:cxnSpLocks noChangeShapeType="1"/>
            <a:stCxn id="73" idx="2"/>
            <a:endCxn id="75" idx="0"/>
          </p:cNvCxnSpPr>
          <p:nvPr/>
        </p:nvCxnSpPr>
        <p:spPr bwMode="auto">
          <a:xfrm>
            <a:off x="3853900" y="2641126"/>
            <a:ext cx="0" cy="18039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AutoShape 68">
            <a:extLst>
              <a:ext uri="{FF2B5EF4-FFF2-40B4-BE49-F238E27FC236}">
                <a16:creationId xmlns:a16="http://schemas.microsoft.com/office/drawing/2014/main" id="{754B21C8-B0B0-4DC3-9F2A-4F70306D9056}"/>
              </a:ext>
            </a:extLst>
          </p:cNvPr>
          <p:cNvCxnSpPr>
            <a:cxnSpLocks noChangeShapeType="1"/>
            <a:stCxn id="75" idx="1"/>
            <a:endCxn id="52" idx="2"/>
          </p:cNvCxnSpPr>
          <p:nvPr/>
        </p:nvCxnSpPr>
        <p:spPr bwMode="auto">
          <a:xfrm rot="10800000">
            <a:off x="1629956" y="2641127"/>
            <a:ext cx="1746388" cy="360395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AutoShape 68">
            <a:extLst>
              <a:ext uri="{FF2B5EF4-FFF2-40B4-BE49-F238E27FC236}">
                <a16:creationId xmlns:a16="http://schemas.microsoft.com/office/drawing/2014/main" id="{02F70B7C-D8DF-41EB-86CA-DB70BE9B96A9}"/>
              </a:ext>
            </a:extLst>
          </p:cNvPr>
          <p:cNvCxnSpPr>
            <a:cxnSpLocks noChangeShapeType="1"/>
            <a:stCxn id="75" idx="2"/>
            <a:endCxn id="77" idx="3"/>
          </p:cNvCxnSpPr>
          <p:nvPr/>
        </p:nvCxnSpPr>
        <p:spPr bwMode="auto">
          <a:xfrm rot="5400000">
            <a:off x="3140819" y="2539272"/>
            <a:ext cx="70833" cy="1355331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AutoShape 68">
            <a:extLst>
              <a:ext uri="{FF2B5EF4-FFF2-40B4-BE49-F238E27FC236}">
                <a16:creationId xmlns:a16="http://schemas.microsoft.com/office/drawing/2014/main" id="{33684834-AD18-4EC3-80F7-108CB4FD13AC}"/>
              </a:ext>
            </a:extLst>
          </p:cNvPr>
          <p:cNvCxnSpPr>
            <a:cxnSpLocks noChangeShapeType="1"/>
            <a:stCxn id="76" idx="3"/>
            <a:endCxn id="77" idx="1"/>
          </p:cNvCxnSpPr>
          <p:nvPr/>
        </p:nvCxnSpPr>
        <p:spPr bwMode="auto">
          <a:xfrm>
            <a:off x="1392933" y="3252354"/>
            <a:ext cx="308217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AutoShape 68">
            <a:extLst>
              <a:ext uri="{FF2B5EF4-FFF2-40B4-BE49-F238E27FC236}">
                <a16:creationId xmlns:a16="http://schemas.microsoft.com/office/drawing/2014/main" id="{57F941A3-0EAF-4B45-BAD7-142592BAA135}"/>
              </a:ext>
            </a:extLst>
          </p:cNvPr>
          <p:cNvCxnSpPr>
            <a:cxnSpLocks noChangeShapeType="1"/>
            <a:stCxn id="77" idx="2"/>
            <a:endCxn id="80" idx="0"/>
          </p:cNvCxnSpPr>
          <p:nvPr/>
        </p:nvCxnSpPr>
        <p:spPr bwMode="auto">
          <a:xfrm>
            <a:off x="2099860" y="3432354"/>
            <a:ext cx="6271" cy="13961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AutoShape 68">
            <a:extLst>
              <a:ext uri="{FF2B5EF4-FFF2-40B4-BE49-F238E27FC236}">
                <a16:creationId xmlns:a16="http://schemas.microsoft.com/office/drawing/2014/main" id="{9F485493-7A98-4165-9CD2-EEC7E6C00B31}"/>
              </a:ext>
            </a:extLst>
          </p:cNvPr>
          <p:cNvCxnSpPr>
            <a:cxnSpLocks noChangeShapeType="1"/>
            <a:stCxn id="74" idx="2"/>
            <a:endCxn id="79" idx="0"/>
          </p:cNvCxnSpPr>
          <p:nvPr/>
        </p:nvCxnSpPr>
        <p:spPr bwMode="auto">
          <a:xfrm>
            <a:off x="3853900" y="3931964"/>
            <a:ext cx="0" cy="147244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AutoShape 68">
            <a:extLst>
              <a:ext uri="{FF2B5EF4-FFF2-40B4-BE49-F238E27FC236}">
                <a16:creationId xmlns:a16="http://schemas.microsoft.com/office/drawing/2014/main" id="{96AF1122-7B11-4A26-A1BE-1D288A4E935B}"/>
              </a:ext>
            </a:extLst>
          </p:cNvPr>
          <p:cNvCxnSpPr>
            <a:cxnSpLocks noChangeShapeType="1"/>
            <a:stCxn id="80" idx="1"/>
            <a:endCxn id="76" idx="2"/>
          </p:cNvCxnSpPr>
          <p:nvPr/>
        </p:nvCxnSpPr>
        <p:spPr bwMode="auto">
          <a:xfrm rot="10800000">
            <a:off x="996015" y="3432354"/>
            <a:ext cx="633456" cy="319610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AutoShape 68">
            <a:extLst>
              <a:ext uri="{FF2B5EF4-FFF2-40B4-BE49-F238E27FC236}">
                <a16:creationId xmlns:a16="http://schemas.microsoft.com/office/drawing/2014/main" id="{A94C7BFE-2A11-428F-8C22-05029F44B9AD}"/>
              </a:ext>
            </a:extLst>
          </p:cNvPr>
          <p:cNvCxnSpPr>
            <a:cxnSpLocks noChangeShapeType="1"/>
            <a:stCxn id="79" idx="1"/>
            <a:endCxn id="76" idx="2"/>
          </p:cNvCxnSpPr>
          <p:nvPr/>
        </p:nvCxnSpPr>
        <p:spPr bwMode="auto">
          <a:xfrm rot="10800000">
            <a:off x="996016" y="3432354"/>
            <a:ext cx="2380329" cy="826854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AutoShape 68">
            <a:extLst>
              <a:ext uri="{FF2B5EF4-FFF2-40B4-BE49-F238E27FC236}">
                <a16:creationId xmlns:a16="http://schemas.microsoft.com/office/drawing/2014/main" id="{E0CE99D6-C296-4B22-9D2E-7FB7F8B18715}"/>
              </a:ext>
            </a:extLst>
          </p:cNvPr>
          <p:cNvCxnSpPr>
            <a:cxnSpLocks noChangeShapeType="1"/>
            <a:stCxn id="80" idx="3"/>
            <a:endCxn id="74" idx="1"/>
          </p:cNvCxnSpPr>
          <p:nvPr/>
        </p:nvCxnSpPr>
        <p:spPr bwMode="auto">
          <a:xfrm>
            <a:off x="2582791" y="3751964"/>
            <a:ext cx="75413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AutoShape 68">
            <a:extLst>
              <a:ext uri="{FF2B5EF4-FFF2-40B4-BE49-F238E27FC236}">
                <a16:creationId xmlns:a16="http://schemas.microsoft.com/office/drawing/2014/main" id="{C320A2EB-BF5F-4EA6-ADFC-90DBC8F0DB82}"/>
              </a:ext>
            </a:extLst>
          </p:cNvPr>
          <p:cNvCxnSpPr>
            <a:cxnSpLocks noChangeShapeType="1"/>
            <a:stCxn id="69" idx="3"/>
            <a:endCxn id="53" idx="1"/>
          </p:cNvCxnSpPr>
          <p:nvPr/>
        </p:nvCxnSpPr>
        <p:spPr bwMode="auto">
          <a:xfrm>
            <a:off x="6569890" y="4974984"/>
            <a:ext cx="1189177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68">
            <a:extLst>
              <a:ext uri="{FF2B5EF4-FFF2-40B4-BE49-F238E27FC236}">
                <a16:creationId xmlns:a16="http://schemas.microsoft.com/office/drawing/2014/main" id="{100DA939-187A-4D36-94C7-D3D0DF4B6281}"/>
              </a:ext>
            </a:extLst>
          </p:cNvPr>
          <p:cNvCxnSpPr>
            <a:cxnSpLocks noChangeShapeType="1"/>
            <a:stCxn id="52" idx="3"/>
            <a:endCxn id="73" idx="1"/>
          </p:cNvCxnSpPr>
          <p:nvPr/>
        </p:nvCxnSpPr>
        <p:spPr bwMode="auto">
          <a:xfrm>
            <a:off x="2145142" y="2461126"/>
            <a:ext cx="1191779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63">
            <a:extLst>
              <a:ext uri="{FF2B5EF4-FFF2-40B4-BE49-F238E27FC236}">
                <a16:creationId xmlns:a16="http://schemas.microsoft.com/office/drawing/2014/main" id="{A4B51F72-B2BB-49F7-A9A6-A73A23FC7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899" y="4394760"/>
            <a:ext cx="253231" cy="23481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>
            <a:lvl1pPr marL="73025" indent="-73025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latinLnBrk="0">
              <a:spcBef>
                <a:spcPct val="30000"/>
              </a:spcBef>
              <a:spcAft>
                <a:spcPct val="40000"/>
              </a:spcAft>
              <a:buClr>
                <a:srgbClr val="3271AA"/>
              </a:buClr>
              <a:buSzPct val="140000"/>
              <a:tabLst>
                <a:tab pos="712788" algn="l"/>
              </a:tabLst>
              <a:defRPr/>
            </a:pPr>
            <a:r>
              <a:rPr lang="en-US" altLang="ko-KR" sz="1000" b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</a:t>
            </a:r>
          </a:p>
        </p:txBody>
      </p:sp>
      <p:sp>
        <p:nvSpPr>
          <p:cNvPr id="66" name="Rectangle 41" descr="강-3단">
            <a:extLst>
              <a:ext uri="{FF2B5EF4-FFF2-40B4-BE49-F238E27FC236}">
                <a16:creationId xmlns:a16="http://schemas.microsoft.com/office/drawing/2014/main" id="{752EF5E4-5237-481E-9C22-5ECC1504A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724" y="3657016"/>
            <a:ext cx="103216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수행결과 점검</a:t>
            </a:r>
            <a:endParaRPr kumimoji="0" lang="en-US" altLang="ko-KR" sz="11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및 취합</a:t>
            </a:r>
          </a:p>
        </p:txBody>
      </p:sp>
      <p:sp>
        <p:nvSpPr>
          <p:cNvPr id="67" name="Rectangle 41" descr="강-3단">
            <a:extLst>
              <a:ext uri="{FF2B5EF4-FFF2-40B4-BE49-F238E27FC236}">
                <a16:creationId xmlns:a16="http://schemas.microsoft.com/office/drawing/2014/main" id="{A74F5FDB-ABD8-4B3B-96DD-FD1DA8398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724" y="2519048"/>
            <a:ext cx="103216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 현황 관리</a:t>
            </a:r>
          </a:p>
        </p:txBody>
      </p:sp>
      <p:sp>
        <p:nvSpPr>
          <p:cNvPr id="68" name="Rectangle 41" descr="강-3단">
            <a:extLst>
              <a:ext uri="{FF2B5EF4-FFF2-40B4-BE49-F238E27FC236}">
                <a16:creationId xmlns:a16="http://schemas.microsoft.com/office/drawing/2014/main" id="{CB7E63B8-2E54-4E4D-BB41-AAB02EEA6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724" y="3088032"/>
            <a:ext cx="103216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이슈 사항 관리</a:t>
            </a:r>
          </a:p>
        </p:txBody>
      </p:sp>
      <p:sp>
        <p:nvSpPr>
          <p:cNvPr id="69" name="Rectangle 41" descr="강-3단">
            <a:extLst>
              <a:ext uri="{FF2B5EF4-FFF2-40B4-BE49-F238E27FC236}">
                <a16:creationId xmlns:a16="http://schemas.microsoft.com/office/drawing/2014/main" id="{815AA916-6BDF-4BB9-BAA2-C33207856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724" y="4794984"/>
            <a:ext cx="103216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단위테스트 </a:t>
            </a:r>
            <a:br>
              <a:rPr kumimoji="0" lang="en-US" altLang="ko-KR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결과보고</a:t>
            </a:r>
          </a:p>
        </p:txBody>
      </p:sp>
      <p:sp>
        <p:nvSpPr>
          <p:cNvPr id="70" name="Rectangle 41" descr="강-3단">
            <a:extLst>
              <a:ext uri="{FF2B5EF4-FFF2-40B4-BE49-F238E27FC236}">
                <a16:creationId xmlns:a16="http://schemas.microsoft.com/office/drawing/2014/main" id="{98314FD9-447F-4E7E-B929-0E516DA4A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724" y="4226000"/>
            <a:ext cx="103216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 현황 관리</a:t>
            </a:r>
          </a:p>
        </p:txBody>
      </p:sp>
      <p:cxnSp>
        <p:nvCxnSpPr>
          <p:cNvPr id="71" name="AutoShape 68">
            <a:extLst>
              <a:ext uri="{FF2B5EF4-FFF2-40B4-BE49-F238E27FC236}">
                <a16:creationId xmlns:a16="http://schemas.microsoft.com/office/drawing/2014/main" id="{8A44FA41-FB6A-40C8-8BED-377EA1E7971F}"/>
              </a:ext>
            </a:extLst>
          </p:cNvPr>
          <p:cNvCxnSpPr>
            <a:cxnSpLocks noChangeShapeType="1"/>
            <a:stCxn id="66" idx="2"/>
            <a:endCxn id="70" idx="0"/>
          </p:cNvCxnSpPr>
          <p:nvPr/>
        </p:nvCxnSpPr>
        <p:spPr bwMode="auto">
          <a:xfrm>
            <a:off x="6053807" y="4017016"/>
            <a:ext cx="0" cy="208984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AutoShape 68">
            <a:extLst>
              <a:ext uri="{FF2B5EF4-FFF2-40B4-BE49-F238E27FC236}">
                <a16:creationId xmlns:a16="http://schemas.microsoft.com/office/drawing/2014/main" id="{DEA4584D-37EC-44C9-9EA5-12E6720D88C5}"/>
              </a:ext>
            </a:extLst>
          </p:cNvPr>
          <p:cNvCxnSpPr>
            <a:cxnSpLocks noChangeShapeType="1"/>
            <a:stCxn id="70" idx="2"/>
            <a:endCxn id="69" idx="0"/>
          </p:cNvCxnSpPr>
          <p:nvPr/>
        </p:nvCxnSpPr>
        <p:spPr bwMode="auto">
          <a:xfrm>
            <a:off x="6053807" y="4586000"/>
            <a:ext cx="0" cy="208984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41" descr="강-3단">
            <a:extLst>
              <a:ext uri="{FF2B5EF4-FFF2-40B4-BE49-F238E27FC236}">
                <a16:creationId xmlns:a16="http://schemas.microsoft.com/office/drawing/2014/main" id="{04F12A1F-CD5D-4FEE-B4C2-E09925159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921" y="2281126"/>
            <a:ext cx="1033957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케이스 </a:t>
            </a:r>
            <a:br>
              <a:rPr kumimoji="0" lang="en-US" altLang="ko-KR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검토</a:t>
            </a:r>
          </a:p>
        </p:txBody>
      </p:sp>
      <p:sp>
        <p:nvSpPr>
          <p:cNvPr id="74" name="Rectangle 41" descr="강-3단">
            <a:extLst>
              <a:ext uri="{FF2B5EF4-FFF2-40B4-BE49-F238E27FC236}">
                <a16:creationId xmlns:a16="http://schemas.microsoft.com/office/drawing/2014/main" id="{12E813E4-E306-4B6F-8D6B-6C514E2B4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921" y="3571964"/>
            <a:ext cx="1033957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</a:t>
            </a:r>
          </a:p>
        </p:txBody>
      </p:sp>
      <p:sp>
        <p:nvSpPr>
          <p:cNvPr id="75" name="Rectangle 41" descr="강-3단">
            <a:extLst>
              <a:ext uri="{FF2B5EF4-FFF2-40B4-BE49-F238E27FC236}">
                <a16:creationId xmlns:a16="http://schemas.microsoft.com/office/drawing/2014/main" id="{4AD2FC56-4E91-49DA-833B-442A3A42D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344" y="2821521"/>
            <a:ext cx="955111" cy="360000"/>
          </a:xfrm>
          <a:prstGeom prst="flowChartDecision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보완</a:t>
            </a:r>
          </a:p>
        </p:txBody>
      </p:sp>
      <p:sp>
        <p:nvSpPr>
          <p:cNvPr id="76" name="Rectangle 41" descr="강-3단">
            <a:extLst>
              <a:ext uri="{FF2B5EF4-FFF2-40B4-BE49-F238E27FC236}">
                <a16:creationId xmlns:a16="http://schemas.microsoft.com/office/drawing/2014/main" id="{2E91D76D-9F66-426C-9763-7ED60D26B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097" y="3072354"/>
            <a:ext cx="793836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 조치</a:t>
            </a:r>
          </a:p>
        </p:txBody>
      </p:sp>
      <p:sp>
        <p:nvSpPr>
          <p:cNvPr id="77" name="Rectangle 41" descr="강-3단">
            <a:extLst>
              <a:ext uri="{FF2B5EF4-FFF2-40B4-BE49-F238E27FC236}">
                <a16:creationId xmlns:a16="http://schemas.microsoft.com/office/drawing/2014/main" id="{DD09E62B-AF64-42E9-BC7C-3F83F653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150" y="3072354"/>
            <a:ext cx="797419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수행 </a:t>
            </a:r>
          </a:p>
        </p:txBody>
      </p:sp>
      <p:cxnSp>
        <p:nvCxnSpPr>
          <p:cNvPr id="78" name="Shape 60">
            <a:extLst>
              <a:ext uri="{FF2B5EF4-FFF2-40B4-BE49-F238E27FC236}">
                <a16:creationId xmlns:a16="http://schemas.microsoft.com/office/drawing/2014/main" id="{1D51F655-B195-43D8-AA81-A022E191EC9A}"/>
              </a:ext>
            </a:extLst>
          </p:cNvPr>
          <p:cNvCxnSpPr>
            <a:cxnSpLocks noChangeShapeType="1"/>
            <a:stCxn id="79" idx="2"/>
            <a:endCxn id="69" idx="1"/>
          </p:cNvCxnSpPr>
          <p:nvPr/>
        </p:nvCxnSpPr>
        <p:spPr bwMode="auto">
          <a:xfrm rot="16200000" flipH="1">
            <a:off x="4427924" y="3865184"/>
            <a:ext cx="535776" cy="1683824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41" descr="강-3단">
            <a:extLst>
              <a:ext uri="{FF2B5EF4-FFF2-40B4-BE49-F238E27FC236}">
                <a16:creationId xmlns:a16="http://schemas.microsoft.com/office/drawing/2014/main" id="{8CE8C430-EF26-4919-B129-79DC8AA55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344" y="4079208"/>
            <a:ext cx="955111" cy="360000"/>
          </a:xfrm>
          <a:prstGeom prst="flowChartDecision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</a:t>
            </a:r>
          </a:p>
        </p:txBody>
      </p:sp>
      <p:sp>
        <p:nvSpPr>
          <p:cNvPr id="80" name="Rectangle 41" descr="강-3단">
            <a:extLst>
              <a:ext uri="{FF2B5EF4-FFF2-40B4-BE49-F238E27FC236}">
                <a16:creationId xmlns:a16="http://schemas.microsoft.com/office/drawing/2014/main" id="{FED6F0F1-7770-42E2-8CFB-C3D38561D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9471" y="3571964"/>
            <a:ext cx="953320" cy="360000"/>
          </a:xfrm>
          <a:prstGeom prst="flowChartDecision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</a:t>
            </a:r>
          </a:p>
        </p:txBody>
      </p:sp>
      <p:grpSp>
        <p:nvGrpSpPr>
          <p:cNvPr id="128" name="그룹 12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29" name="그룹 128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3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34" name="직각 삼각형 13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3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3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</a:t>
              </a:r>
            </a:p>
          </p:txBody>
        </p:sp>
        <p:sp>
          <p:nvSpPr>
            <p:cNvPr id="13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 절차</a:t>
              </a:r>
            </a:p>
          </p:txBody>
        </p:sp>
        <p:sp>
          <p:nvSpPr>
            <p:cNvPr id="132" name="직각 삼각형 13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3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단위 테스트 활동을 강화하여 결함 검토와 더불어 구현된 단위 기능에 대한 품질을 확보합니다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37" name="직사각형 13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TER-005</a:t>
            </a:r>
          </a:p>
        </p:txBody>
      </p:sp>
      <p:sp>
        <p:nvSpPr>
          <p:cNvPr id="138" name="직사각형 13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단위 테스트</a:t>
            </a:r>
          </a:p>
        </p:txBody>
      </p:sp>
      <p:sp>
        <p:nvSpPr>
          <p:cNvPr id="139" name="타원 13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960094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Group 64">
            <a:extLst>
              <a:ext uri="{FF2B5EF4-FFF2-40B4-BE49-F238E27FC236}">
                <a16:creationId xmlns:a16="http://schemas.microsoft.com/office/drawing/2014/main" id="{A7116D83-877E-45D6-ACDC-709F09257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40422"/>
              </p:ext>
            </p:extLst>
          </p:nvPr>
        </p:nvGraphicFramePr>
        <p:xfrm>
          <a:off x="525000" y="1881187"/>
          <a:ext cx="8856000" cy="4534897"/>
        </p:xfrm>
        <a:graphic>
          <a:graphicData uri="http://schemas.openxmlformats.org/drawingml/2006/table">
            <a:tbl>
              <a:tblPr/>
              <a:tblGrid>
                <a:gridCol w="611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30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Evaluation Items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담당자</a:t>
                      </a:r>
                      <a:endParaRPr kumimoji="1" lang="en-US" altLang="ko-KR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평가 방법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18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시작</a:t>
                      </a:r>
                      <a:endParaRPr kumimoji="1" lang="en-US" altLang="ko-KR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기준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계획수립 및 테스트 환경구성 완료</a:t>
                      </a:r>
                      <a:endParaRPr lang="ko-KR" altLang="en-US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   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관리자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 테스트를 수행하기 이전에 테스트 시작 기준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종료 기준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 방안 등의 계획서 작성을 완료 했는지에 대한 평가</a:t>
                      </a:r>
                      <a:endParaRPr lang="en-US" altLang="ko-KR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 테스트를 수행하기 위한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H/W, S/W, N/W, TEST TOOL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등 환경이 구축 되었는지 평가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수행방안 교육완료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   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관리자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작성된 단위테스트 계획서를 프로젝트 내 테스트 관련 담당자간 공유여부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가이드 및 결과증빙 산출물 작성방안에 대한 가이드를 전 테스트 관련 담당자에게 교육 실시여부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3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대상프로그램 개발완료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개발자가 프로그램 개발 후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PL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이 확인해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개발서버에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Build/Deploy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되었는지 여부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28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종료</a:t>
                      </a:r>
                      <a:endParaRPr kumimoji="1" lang="en-US" altLang="ko-KR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기준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수행 율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관리자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시나리오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케이스의 수행 계획 대비 실적 진척 율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482">
                <a:tc vMerge="1">
                  <a:txBody>
                    <a:bodyPr/>
                    <a:lstStyle/>
                    <a:p>
                      <a:pPr marL="85725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굴림" pitchFamily="50" charset="-127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발견된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결함의</a:t>
                      </a:r>
                      <a:b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조치 완료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중요거래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결함관리자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단위테스트 수행결과 식별된 결함의 조치 계획 대비 실적 조치율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482">
                <a:tc vMerge="1">
                  <a:txBody>
                    <a:bodyPr/>
                    <a:lstStyle/>
                    <a:p>
                      <a:pPr marL="85725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굴림" pitchFamily="50" charset="-127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5725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5932" marR="5932" marT="59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기타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5932" marR="5932" marT="593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182563" marR="0" lvl="0" indent="-9525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5932" marR="5932" marT="593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2" name="그룹 31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33" name="그룹 32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4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42" name="직각 삼각형 41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43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3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</a:t>
              </a:r>
            </a:p>
          </p:txBody>
        </p:sp>
        <p:sp>
          <p:nvSpPr>
            <p:cNvPr id="3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1.5.3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 테스트 평가 기준</a:t>
              </a:r>
            </a:p>
          </p:txBody>
        </p:sp>
        <p:sp>
          <p:nvSpPr>
            <p:cNvPr id="40" name="직각 삼각형 3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44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단위 테스트의 종료 기준은 진척 및 결함 조치가 완료된 시점에서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확인을 통해 통합테스트 진입을 결정합니다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TER-005</a:t>
            </a:r>
            <a:endParaRPr lang="ko-KR" altLang="en-US" sz="8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단위 테스트</a:t>
            </a:r>
          </a:p>
        </p:txBody>
      </p:sp>
      <p:sp>
        <p:nvSpPr>
          <p:cNvPr id="47" name="타원 4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73469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그룹 95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97" name="그룹 96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0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02" name="직각 삼각형 101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03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98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및 종합 테스트</a:t>
              </a:r>
            </a:p>
          </p:txBody>
        </p:sp>
        <p:sp>
          <p:nvSpPr>
            <p:cNvPr id="9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및 종합테스트 개요</a:t>
              </a:r>
            </a:p>
          </p:txBody>
        </p:sp>
        <p:sp>
          <p:nvSpPr>
            <p:cNvPr id="100" name="직각 삼각형 9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04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통합테스트는 단위테스트를 통해 검증된 어플리케이션이 통합되어서 실행되었을 때 업무흐름과 데이터흐름이 사용자의 요구사항을 만족하는지를 검증합니다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05" name="직사각형 10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TER-006</a:t>
            </a:r>
          </a:p>
        </p:txBody>
      </p:sp>
      <p:sp>
        <p:nvSpPr>
          <p:cNvPr id="106" name="직사각형 10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통합 및 종합 테스트</a:t>
            </a:r>
          </a:p>
        </p:txBody>
      </p:sp>
      <p:sp>
        <p:nvSpPr>
          <p:cNvPr id="107" name="타원 10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549000" y="1881263"/>
            <a:ext cx="2808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106363" algn="ctr" defTabSz="1042973">
              <a:defRPr sz="15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통합테스트 수행요소</a:t>
            </a:r>
          </a:p>
        </p:txBody>
      </p:sp>
      <p:grpSp>
        <p:nvGrpSpPr>
          <p:cNvPr id="118" name="그룹 117"/>
          <p:cNvGrpSpPr/>
          <p:nvPr/>
        </p:nvGrpSpPr>
        <p:grpSpPr>
          <a:xfrm>
            <a:off x="6574125" y="1881188"/>
            <a:ext cx="2808000" cy="4535487"/>
            <a:chOff x="6574125" y="1881188"/>
            <a:chExt cx="2808000" cy="4535487"/>
          </a:xfrm>
        </p:grpSpPr>
        <p:sp>
          <p:nvSpPr>
            <p:cNvPr id="119" name="직사각형 118"/>
            <p:cNvSpPr/>
            <p:nvPr/>
          </p:nvSpPr>
          <p:spPr bwMode="auto">
            <a:xfrm flipH="1">
              <a:off x="657412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57412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통합테스트 절차</a:t>
              </a:r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523875" y="1881188"/>
            <a:ext cx="2808000" cy="4535487"/>
            <a:chOff x="523875" y="1881188"/>
            <a:chExt cx="2808000" cy="4535487"/>
          </a:xfrm>
        </p:grpSpPr>
        <p:grpSp>
          <p:nvGrpSpPr>
            <p:cNvPr id="122" name="그룹 121"/>
            <p:cNvGrpSpPr/>
            <p:nvPr/>
          </p:nvGrpSpPr>
          <p:grpSpPr>
            <a:xfrm>
              <a:off x="523875" y="1881188"/>
              <a:ext cx="2808000" cy="4535487"/>
              <a:chOff x="523875" y="1881188"/>
              <a:chExt cx="2808000" cy="4535487"/>
            </a:xfrm>
          </p:grpSpPr>
          <p:sp>
            <p:nvSpPr>
              <p:cNvPr id="124" name="직사각형 123"/>
              <p:cNvSpPr/>
              <p:nvPr/>
            </p:nvSpPr>
            <p:spPr bwMode="auto">
              <a:xfrm flipH="1">
                <a:off x="523875" y="1881188"/>
                <a:ext cx="2808000" cy="45354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sz="1400"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sz="15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통합 및 종합 테스트 목적</a:t>
                </a:r>
              </a:p>
            </p:txBody>
          </p:sp>
        </p:grpSp>
        <p:sp>
          <p:nvSpPr>
            <p:cNvPr id="123" name="Rectangle 28"/>
            <p:cNvSpPr>
              <a:spLocks noChangeArrowheads="1"/>
            </p:cNvSpPr>
            <p:nvPr/>
          </p:nvSpPr>
          <p:spPr bwMode="auto">
            <a:xfrm>
              <a:off x="596900" y="2258402"/>
              <a:ext cx="2661950" cy="22929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통합테스트는 단위업무 시스템간 연계테스트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종합테스트는 </a:t>
              </a:r>
              <a:r>
                <a:rPr lang="ko-KR" altLang="en-US" sz="105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내외부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시스템 통합 연계 테스트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통합테스트는 테스트 대상 프로그램 개발에 투입되지 않은 제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3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자를 지정하여 수행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통합할 모든 요소 상호간의 호환성과 통합 시스템으로서의 기능 보증 </a:t>
              </a:r>
              <a:b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내부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단위 시스템과의 연동 테스트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인터페이스 연동 테스트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))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개발이 설계서에 맞는가 확인 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인터페이스간의 결함 발견 </a:t>
              </a:r>
              <a:b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및 수정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사용자 관점의 업무흐름 경로의 적절성 및 업무처리 여부</a:t>
              </a:r>
            </a:p>
          </p:txBody>
        </p:sp>
      </p:grp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06144"/>
              </p:ext>
            </p:extLst>
          </p:nvPr>
        </p:nvGraphicFramePr>
        <p:xfrm>
          <a:off x="3549000" y="2276473"/>
          <a:ext cx="2808000" cy="4140200"/>
        </p:xfrm>
        <a:graphic>
          <a:graphicData uri="http://schemas.openxmlformats.org/drawingml/2006/table">
            <a:tbl>
              <a:tblPr/>
              <a:tblGrid>
                <a:gridCol w="1029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담당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현업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 테스터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전담 테스트 조직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대상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단위시스템 간의 연동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내부시스템 간의 연동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채널 인터페이스 연동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 연동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44881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시점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통합테스트 단계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환경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자체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개발서버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개발서버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차부터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테스트서버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32831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b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데이터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이행데이터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운영계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실거래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데이터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본래의 정보를 유추 할 수 없도록 변환해 제공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8" name="TextBox 127"/>
          <p:cNvSpPr txBox="1"/>
          <p:nvPr/>
        </p:nvSpPr>
        <p:spPr>
          <a:xfrm>
            <a:off x="6647150" y="2276872"/>
            <a:ext cx="2661950" cy="46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준비된 통합테스트 계획서 내의 시나리오에 의해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준비된 테스트 케이스</a:t>
            </a:r>
            <a:r>
              <a:rPr lang="en-US" altLang="ko-KR" dirty="0">
                <a:sym typeface="KoPub돋움체 Medium"/>
              </a:rPr>
              <a:t>/</a:t>
            </a:r>
            <a:r>
              <a:rPr lang="ko-KR" altLang="en-US" dirty="0">
                <a:sym typeface="KoPub돋움체 Medium"/>
              </a:rPr>
              <a:t>데이터를 실행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6647150" y="2900977"/>
            <a:ext cx="2661950" cy="46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 테스트결과를 기록</a:t>
            </a:r>
            <a:r>
              <a:rPr lang="en-US" altLang="ko-KR" dirty="0">
                <a:sym typeface="KoPub돋움체 Medium"/>
              </a:rPr>
              <a:t>, </a:t>
            </a:r>
            <a:r>
              <a:rPr lang="ko-KR" altLang="en-US" dirty="0">
                <a:sym typeface="KoPub돋움체 Medium"/>
              </a:rPr>
              <a:t>명시된 예상 결과대로</a:t>
            </a:r>
            <a:br>
              <a:rPr lang="en-US" altLang="ko-KR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실행이 되지 않은 경우</a:t>
            </a:r>
            <a:r>
              <a:rPr lang="en-US" altLang="ko-KR" dirty="0">
                <a:sym typeface="KoPub돋움체 Medium"/>
              </a:rPr>
              <a:t>, </a:t>
            </a:r>
            <a:r>
              <a:rPr lang="ko-KR" altLang="en-US" dirty="0">
                <a:sym typeface="KoPub돋움체 Medium"/>
              </a:rPr>
              <a:t>결함원인 조사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647150" y="5121188"/>
            <a:ext cx="2661950" cy="1224050"/>
          </a:xfrm>
          <a:prstGeom prst="rect">
            <a:avLst/>
          </a:prstGeom>
          <a:solidFill>
            <a:srgbClr val="BFD3E3"/>
          </a:solidFill>
          <a:ln>
            <a:solidFill>
              <a:srgbClr val="01508F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테스트 시나리오의 예상결과대로 실행된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경우이거나 에러항목이 모두 수정된 후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재 테스트가 성공적으로 수행된 경우 테스트 종료</a:t>
            </a:r>
          </a:p>
        </p:txBody>
      </p:sp>
      <p:grpSp>
        <p:nvGrpSpPr>
          <p:cNvPr id="108" name="그룹 107"/>
          <p:cNvGrpSpPr/>
          <p:nvPr/>
        </p:nvGrpSpPr>
        <p:grpSpPr>
          <a:xfrm>
            <a:off x="6701956" y="3525082"/>
            <a:ext cx="2608631" cy="1440000"/>
            <a:chOff x="6701956" y="3478142"/>
            <a:chExt cx="2608631" cy="1440000"/>
          </a:xfrm>
        </p:grpSpPr>
        <p:sp>
          <p:nvSpPr>
            <p:cNvPr id="109" name="Rectangle 6" descr="31">
              <a:extLst>
                <a:ext uri="{FF2B5EF4-FFF2-40B4-BE49-F238E27FC236}">
                  <a16:creationId xmlns:a16="http://schemas.microsoft.com/office/drawing/2014/main" id="{B42C4DE9-F8A5-4E0D-9C22-8A8BAAB75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471" y="3478142"/>
              <a:ext cx="2168116" cy="1440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endPara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endParaRPr>
            </a:p>
          </p:txBody>
        </p:sp>
        <p:grpSp>
          <p:nvGrpSpPr>
            <p:cNvPr id="110" name="그룹 109"/>
            <p:cNvGrpSpPr/>
            <p:nvPr/>
          </p:nvGrpSpPr>
          <p:grpSpPr>
            <a:xfrm>
              <a:off x="7218529" y="3565506"/>
              <a:ext cx="2016000" cy="1265273"/>
              <a:chOff x="7218529" y="3573016"/>
              <a:chExt cx="2016000" cy="1265273"/>
            </a:xfrm>
          </p:grpSpPr>
          <p:sp>
            <p:nvSpPr>
              <p:cNvPr id="115" name="Rectangle 7">
                <a:extLst>
                  <a:ext uri="{FF2B5EF4-FFF2-40B4-BE49-F238E27FC236}">
                    <a16:creationId xmlns:a16="http://schemas.microsoft.com/office/drawing/2014/main" id="{39EBFAE4-BCD6-44C2-94F8-B191A6DEF4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3573016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사소한 결함 → </a:t>
                </a:r>
                <a:b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</a:b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테스트 종료 후 수정하고 재 테스트</a:t>
                </a:r>
              </a:p>
            </p:txBody>
          </p:sp>
          <p:sp>
            <p:nvSpPr>
              <p:cNvPr id="116" name="Rectangle 8">
                <a:extLst>
                  <a:ext uri="{FF2B5EF4-FFF2-40B4-BE49-F238E27FC236}">
                    <a16:creationId xmlns:a16="http://schemas.microsoft.com/office/drawing/2014/main" id="{3234F867-BB01-4DA3-B4A5-F8E518C38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4025652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주요한 결함 → </a:t>
                </a:r>
                <a:b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</a:b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테스트 종료 후 수정하고 재 테스트</a:t>
                </a:r>
              </a:p>
            </p:txBody>
          </p:sp>
          <p:sp>
            <p:nvSpPr>
              <p:cNvPr id="126" name="Rectangle 9">
                <a:extLst>
                  <a:ext uri="{FF2B5EF4-FFF2-40B4-BE49-F238E27FC236}">
                    <a16:creationId xmlns:a16="http://schemas.microsoft.com/office/drawing/2014/main" id="{A97D28C6-2774-4529-89D2-BF62B4203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8529" y="4478289"/>
                <a:ext cx="2016000" cy="36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심각한 결함 → 테스트를 중단하고 </a:t>
                </a:r>
                <a:b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</a:br>
                <a:r>
                  <a:rPr lang="ko-KR" altLang="en-US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오류 수정 후 재 테스트</a:t>
                </a:r>
              </a:p>
            </p:txBody>
          </p:sp>
        </p:grpSp>
        <p:grpSp>
          <p:nvGrpSpPr>
            <p:cNvPr id="111" name="그룹 110"/>
            <p:cNvGrpSpPr/>
            <p:nvPr/>
          </p:nvGrpSpPr>
          <p:grpSpPr>
            <a:xfrm>
              <a:off x="6701956" y="3532142"/>
              <a:ext cx="324000" cy="1332000"/>
              <a:chOff x="10114358" y="2632940"/>
              <a:chExt cx="398374" cy="2285202"/>
            </a:xfrm>
          </p:grpSpPr>
          <p:sp>
            <p:nvSpPr>
              <p:cNvPr id="112" name="아래쪽 화살표 111"/>
              <p:cNvSpPr/>
              <p:nvPr/>
            </p:nvSpPr>
            <p:spPr>
              <a:xfrm>
                <a:off x="10114358" y="40807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13" name="아래쪽 화살표 112"/>
              <p:cNvSpPr/>
              <p:nvPr/>
            </p:nvSpPr>
            <p:spPr>
              <a:xfrm>
                <a:off x="10114358" y="33568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14" name="아래쪽 화살표 113"/>
              <p:cNvSpPr/>
              <p:nvPr/>
            </p:nvSpPr>
            <p:spPr>
              <a:xfrm>
                <a:off x="10114358" y="2632940"/>
                <a:ext cx="398374" cy="837402"/>
              </a:xfrm>
              <a:prstGeom prst="downArrow">
                <a:avLst/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494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Rectangle 8">
            <a:extLst>
              <a:ext uri="{FF2B5EF4-FFF2-40B4-BE49-F238E27FC236}">
                <a16:creationId xmlns:a16="http://schemas.microsoft.com/office/drawing/2014/main" id="{E82CF351-0F09-4A50-9041-9E6DE716EA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4508" y="1871113"/>
            <a:ext cx="4208904" cy="18843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0" lvl="1" indent="0" algn="ctr" defTabSz="1516258" latinLnBrk="0"/>
            <a:endParaRPr lang="ko-KR" altLang="en-US" sz="9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-윤고딕320" panose="02030504000101010101" pitchFamily="18" charset="-127"/>
              <a:ea typeface="-윤고딕320" panose="02030504000101010101" pitchFamily="18" charset="-127"/>
              <a:cs typeface="Arial" pitchFamily="34" charset="0"/>
              <a:sym typeface="-윤고딕140"/>
            </a:endParaRPr>
          </a:p>
        </p:txBody>
      </p:sp>
      <p:pic>
        <p:nvPicPr>
          <p:cNvPr id="336" name="Picture 12">
            <a:extLst>
              <a:ext uri="{FF2B5EF4-FFF2-40B4-BE49-F238E27FC236}">
                <a16:creationId xmlns:a16="http://schemas.microsoft.com/office/drawing/2014/main" id="{08313BC4-6305-4A1A-B67A-B92C0A41BB6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6516" y="1938356"/>
            <a:ext cx="1594800" cy="8100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37" name="Picture 4" descr="액티비티 다이어그램에 대한 이미지 검색결과">
            <a:extLst>
              <a:ext uri="{FF2B5EF4-FFF2-40B4-BE49-F238E27FC236}">
                <a16:creationId xmlns:a16="http://schemas.microsoft.com/office/drawing/2014/main" id="{6E1B40EC-5255-4AEC-9908-8A8BF3C46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2734" y="2868365"/>
            <a:ext cx="1609805" cy="8100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" name="Picture 9">
            <a:extLst>
              <a:ext uri="{FF2B5EF4-FFF2-40B4-BE49-F238E27FC236}">
                <a16:creationId xmlns:a16="http://schemas.microsoft.com/office/drawing/2014/main" id="{EF6C3101-2C44-4AF4-81E5-600CC7ADB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2925201" y="1938356"/>
            <a:ext cx="1594800" cy="8100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339" name="Group 25">
            <a:extLst>
              <a:ext uri="{FF2B5EF4-FFF2-40B4-BE49-F238E27FC236}">
                <a16:creationId xmlns:a16="http://schemas.microsoft.com/office/drawing/2014/main" id="{711F712B-12BD-4CEC-8F3B-C8AB0C8E9CD9}"/>
              </a:ext>
            </a:extLst>
          </p:cNvPr>
          <p:cNvGrpSpPr>
            <a:grpSpLocks/>
          </p:cNvGrpSpPr>
          <p:nvPr/>
        </p:nvGrpSpPr>
        <p:grpSpPr bwMode="auto">
          <a:xfrm>
            <a:off x="2925201" y="2868365"/>
            <a:ext cx="1594800" cy="810000"/>
            <a:chOff x="3159" y="1045"/>
            <a:chExt cx="1319" cy="980"/>
          </a:xfrm>
        </p:grpSpPr>
        <p:pic>
          <p:nvPicPr>
            <p:cNvPr id="340" name="Picture 26">
              <a:extLst>
                <a:ext uri="{FF2B5EF4-FFF2-40B4-BE49-F238E27FC236}">
                  <a16:creationId xmlns:a16="http://schemas.microsoft.com/office/drawing/2014/main" id="{A8B446DD-F388-413E-8753-62EF56AAB7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3159" y="1045"/>
              <a:ext cx="1201" cy="871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341" name="Picture 27">
              <a:extLst>
                <a:ext uri="{FF2B5EF4-FFF2-40B4-BE49-F238E27FC236}">
                  <a16:creationId xmlns:a16="http://schemas.microsoft.com/office/drawing/2014/main" id="{A9048275-F7AA-4DEE-BB69-3542DAA4EA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3574" y="1315"/>
              <a:ext cx="904" cy="71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85" name="직사각형 284">
            <a:extLst>
              <a:ext uri="{FF2B5EF4-FFF2-40B4-BE49-F238E27FC236}">
                <a16:creationId xmlns:a16="http://schemas.microsoft.com/office/drawing/2014/main" id="{DE1DD7BB-8949-4A1A-B1DB-57933C01E351}"/>
              </a:ext>
            </a:extLst>
          </p:cNvPr>
          <p:cNvSpPr/>
          <p:nvPr/>
        </p:nvSpPr>
        <p:spPr bwMode="auto">
          <a:xfrm>
            <a:off x="524508" y="5585373"/>
            <a:ext cx="8857138" cy="8264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286" name="직사각형 285">
            <a:extLst>
              <a:ext uri="{FF2B5EF4-FFF2-40B4-BE49-F238E27FC236}">
                <a16:creationId xmlns:a16="http://schemas.microsoft.com/office/drawing/2014/main" id="{88C055C8-9A5B-415D-BFDA-494545C3FD2C}"/>
              </a:ext>
            </a:extLst>
          </p:cNvPr>
          <p:cNvSpPr/>
          <p:nvPr/>
        </p:nvSpPr>
        <p:spPr bwMode="auto">
          <a:xfrm>
            <a:off x="851745" y="5611285"/>
            <a:ext cx="8574975" cy="764434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>
            <a:defPPr>
              <a:defRPr lang="ko-KR"/>
            </a:defPPr>
            <a:lvl1pPr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20700" indent="-63500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42988" indent="-1285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63688" indent="-192088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85975" indent="-257175" algn="l" defTabSz="1042988" rtl="0" fontAlgn="base" latinLnBrk="1">
              <a:spcBef>
                <a:spcPct val="0"/>
              </a:spcBef>
              <a:spcAft>
                <a:spcPct val="0"/>
              </a:spcAft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1042973" eaLnBrk="0" fontAlgn="ctr" latinLnBrk="0" hangingPunct="0">
              <a:spcBef>
                <a:spcPts val="300"/>
              </a:spcBef>
              <a:spcAft>
                <a:spcPts val="50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분석단계에서 도출된 기능을 기준으로 분석 단계의 요구사항정의서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설계 단계의 프로그램설계서 및 화면으로 구현되는지 요구사항 추적 매트릭스에 기술함</a:t>
            </a:r>
            <a:endParaRPr lang="en-US" altLang="ko-KR" sz="9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0" lvl="1" indent="0" defTabSz="1042973" eaLnBrk="0" fontAlgn="ctr" latinLnBrk="0" hangingPunct="0">
              <a:spcBef>
                <a:spcPts val="300"/>
              </a:spcBef>
              <a:spcAft>
                <a:spcPts val="50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기능 요건에 대하여 구현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테스트 단계에 반영사항을 기록하여 프로젝트 초기에 정의한 요건이 시스템 개발 각 단계 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(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분석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설계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개발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테스트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)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에 어떻게 반영이 되는지 추적할 수 있도록 함</a:t>
            </a:r>
          </a:p>
          <a:p>
            <a:pPr marL="0" lvl="1" indent="0" defTabSz="1042973" eaLnBrk="0" fontAlgn="ctr" latinLnBrk="0" hangingPunct="0">
              <a:spcBef>
                <a:spcPts val="300"/>
              </a:spcBef>
              <a:spcAft>
                <a:spcPts val="50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현재 상황 및 변경 사유 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(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비고란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)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를 기술함으로써</a:t>
            </a:r>
            <a:r>
              <a:rPr lang="en-US" altLang="ko-KR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요구사항에 대한 이력을 추적 관리함</a:t>
            </a:r>
          </a:p>
        </p:txBody>
      </p:sp>
      <p:pic>
        <p:nvPicPr>
          <p:cNvPr id="287" name="Picture 42">
            <a:extLst>
              <a:ext uri="{FF2B5EF4-FFF2-40B4-BE49-F238E27FC236}">
                <a16:creationId xmlns:a16="http://schemas.microsoft.com/office/drawing/2014/main" id="{8170C98A-C389-482E-9898-C03E24E3DD0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>
            <a:off x="524509" y="4347640"/>
            <a:ext cx="8857138" cy="11623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89" name="Rectangle 11">
            <a:extLst>
              <a:ext uri="{FF2B5EF4-FFF2-40B4-BE49-F238E27FC236}">
                <a16:creationId xmlns:a16="http://schemas.microsoft.com/office/drawing/2014/main" id="{71CDA7E1-09E7-4F00-973C-3353A9C6E2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72742" y="1871113"/>
            <a:ext cx="4208904" cy="18843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0" lvl="1" indent="0" algn="ctr" defTabSz="1516258" latinLnBrk="0"/>
            <a:endParaRPr lang="ko-KR" altLang="en-US" sz="9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-윤고딕320" panose="02030504000101010101" pitchFamily="18" charset="-127"/>
              <a:ea typeface="-윤고딕320" panose="02030504000101010101" pitchFamily="18" charset="-127"/>
              <a:cs typeface="Arial" pitchFamily="34" charset="0"/>
              <a:sym typeface="-윤고딕140"/>
            </a:endParaRPr>
          </a:p>
        </p:txBody>
      </p:sp>
      <p:grpSp>
        <p:nvGrpSpPr>
          <p:cNvPr id="290" name="그룹 289"/>
          <p:cNvGrpSpPr/>
          <p:nvPr/>
        </p:nvGrpSpPr>
        <p:grpSpPr>
          <a:xfrm>
            <a:off x="1708778" y="3872860"/>
            <a:ext cx="6488597" cy="344577"/>
            <a:chOff x="1708778" y="3872860"/>
            <a:chExt cx="6488597" cy="396346"/>
          </a:xfrm>
        </p:grpSpPr>
        <p:sp>
          <p:nvSpPr>
            <p:cNvPr id="291" name="AutoShape 4">
              <a:extLst>
                <a:ext uri="{FF2B5EF4-FFF2-40B4-BE49-F238E27FC236}">
                  <a16:creationId xmlns:a16="http://schemas.microsoft.com/office/drawing/2014/main" id="{6A2BB8A7-9832-4EF6-AEC4-B06BB42C95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357012" y="3872860"/>
              <a:ext cx="1840363" cy="396346"/>
            </a:xfrm>
            <a:prstGeom prst="flowChartMultidocumen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요구사항</a:t>
              </a:r>
              <a:r>
                <a:rPr lang="en-US" altLang="ko-KR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 </a:t>
              </a:r>
              <a:r>
                <a:rPr lang="ko-KR" altLang="en-US" sz="11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추적표</a:t>
              </a:r>
            </a:p>
          </p:txBody>
        </p:sp>
        <p:grpSp>
          <p:nvGrpSpPr>
            <p:cNvPr id="292" name="그룹 291">
              <a:extLst>
                <a:ext uri="{FF2B5EF4-FFF2-40B4-BE49-F238E27FC236}">
                  <a16:creationId xmlns:a16="http://schemas.microsoft.com/office/drawing/2014/main" id="{FE98A543-87CE-439A-ACA8-E5675369BBD7}"/>
                </a:ext>
              </a:extLst>
            </p:cNvPr>
            <p:cNvGrpSpPr/>
            <p:nvPr/>
          </p:nvGrpSpPr>
          <p:grpSpPr>
            <a:xfrm>
              <a:off x="1708778" y="3872860"/>
              <a:ext cx="1840363" cy="396346"/>
              <a:chOff x="2125686" y="4241565"/>
              <a:chExt cx="1819419" cy="524824"/>
            </a:xfrm>
          </p:grpSpPr>
          <p:sp>
            <p:nvSpPr>
              <p:cNvPr id="294" name="Rectangle 53">
                <a:extLst>
                  <a:ext uri="{FF2B5EF4-FFF2-40B4-BE49-F238E27FC236}">
                    <a16:creationId xmlns:a16="http://schemas.microsoft.com/office/drawing/2014/main" id="{0684AF60-53B1-4B63-827A-B97E7ACEF0E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25686" y="4241565"/>
                <a:ext cx="1668062" cy="4120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endParaRPr lang="ko-KR" altLang="en-US" sz="1200" kern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endParaRPr>
              </a:p>
            </p:txBody>
          </p:sp>
          <p:sp>
            <p:nvSpPr>
              <p:cNvPr id="295" name="Rectangle 54">
                <a:extLst>
                  <a:ext uri="{FF2B5EF4-FFF2-40B4-BE49-F238E27FC236}">
                    <a16:creationId xmlns:a16="http://schemas.microsoft.com/office/drawing/2014/main" id="{C19145D9-52B3-4F11-9275-BAAEBAC6A6B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77043" y="4354350"/>
                <a:ext cx="1668062" cy="4120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100" kern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/>
                  </a:rPr>
                  <a:t>요구사항 정의서</a:t>
                </a:r>
              </a:p>
            </p:txBody>
          </p:sp>
        </p:grpSp>
        <p:sp>
          <p:nvSpPr>
            <p:cNvPr id="293" name="아래쪽 화살표 143">
              <a:extLst>
                <a:ext uri="{FF2B5EF4-FFF2-40B4-BE49-F238E27FC236}">
                  <a16:creationId xmlns:a16="http://schemas.microsoft.com/office/drawing/2014/main" id="{C52FC79A-0910-403C-AE5B-2F08CBD3B4DC}"/>
                </a:ext>
              </a:extLst>
            </p:cNvPr>
            <p:cNvSpPr/>
            <p:nvPr/>
          </p:nvSpPr>
          <p:spPr bwMode="auto">
            <a:xfrm rot="16200000" flipH="1">
              <a:off x="4812559" y="2761135"/>
              <a:ext cx="272331" cy="2675553"/>
            </a:xfrm>
            <a:prstGeom prst="downArrow">
              <a:avLst>
                <a:gd name="adj1" fmla="val 57382"/>
                <a:gd name="adj2" fmla="val 46249"/>
              </a:avLst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pic>
        <p:nvPicPr>
          <p:cNvPr id="296" name="Picture 12">
            <a:extLst>
              <a:ext uri="{FF2B5EF4-FFF2-40B4-BE49-F238E27FC236}">
                <a16:creationId xmlns:a16="http://schemas.microsoft.com/office/drawing/2014/main" id="{B2A74358-73FC-41FD-897B-BBF415E817A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gray">
          <a:xfrm>
            <a:off x="6404548" y="2852801"/>
            <a:ext cx="1625472" cy="824358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97" name="Picture 17">
            <a:extLst>
              <a:ext uri="{FF2B5EF4-FFF2-40B4-BE49-F238E27FC236}">
                <a16:creationId xmlns:a16="http://schemas.microsoft.com/office/drawing/2014/main" id="{6FBFE14B-146F-417C-A41B-1E82303E69E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gray">
          <a:xfrm>
            <a:off x="7667990" y="1938356"/>
            <a:ext cx="1625472" cy="824358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FCB9A404-6511-4625-8AEA-D1C513BAB795}"/>
              </a:ext>
            </a:extLst>
          </p:cNvPr>
          <p:cNvGrpSpPr>
            <a:grpSpLocks/>
          </p:cNvGrpSpPr>
          <p:nvPr/>
        </p:nvGrpSpPr>
        <p:grpSpPr>
          <a:xfrm>
            <a:off x="5301290" y="1938356"/>
            <a:ext cx="1625472" cy="824358"/>
            <a:chOff x="4396942" y="2361196"/>
            <a:chExt cx="1524008" cy="828000"/>
          </a:xfrm>
        </p:grpSpPr>
        <p:pic>
          <p:nvPicPr>
            <p:cNvPr id="299" name="Picture 14">
              <a:extLst>
                <a:ext uri="{FF2B5EF4-FFF2-40B4-BE49-F238E27FC236}">
                  <a16:creationId xmlns:a16="http://schemas.microsoft.com/office/drawing/2014/main" id="{D5274548-3122-416D-965E-805ED74B7B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gray">
            <a:xfrm>
              <a:off x="4396942" y="2361196"/>
              <a:ext cx="1524008" cy="828000"/>
            </a:xfrm>
            <a:prstGeom prst="rect">
              <a:avLst/>
            </a:prstGeom>
            <a:solidFill>
              <a:srgbClr val="EAEAEA"/>
            </a:solidFill>
            <a:ln w="317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300" name="Picture 15">
              <a:extLst>
                <a:ext uri="{FF2B5EF4-FFF2-40B4-BE49-F238E27FC236}">
                  <a16:creationId xmlns:a16="http://schemas.microsoft.com/office/drawing/2014/main" id="{6B5020E2-C8A5-4E2B-A9E8-06912E8F9F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gray">
            <a:xfrm>
              <a:off x="4723014" y="2552017"/>
              <a:ext cx="693050" cy="446358"/>
            </a:xfrm>
            <a:prstGeom prst="rect">
              <a:avLst/>
            </a:prstGeom>
            <a:solidFill>
              <a:srgbClr val="EAEAEA"/>
            </a:solidFill>
            <a:ln w="317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301" name="Picture 16">
              <a:extLst>
                <a:ext uri="{FF2B5EF4-FFF2-40B4-BE49-F238E27FC236}">
                  <a16:creationId xmlns:a16="http://schemas.microsoft.com/office/drawing/2014/main" id="{0FE07CC6-D75F-4FA1-A555-F63466CDA5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gray">
            <a:xfrm>
              <a:off x="5161868" y="2384482"/>
              <a:ext cx="759082" cy="781429"/>
            </a:xfrm>
            <a:prstGeom prst="rect">
              <a:avLst/>
            </a:prstGeom>
            <a:solidFill>
              <a:srgbClr val="EAEAEA"/>
            </a:solidFill>
            <a:ln w="317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302" name="Text Box 19">
            <a:extLst>
              <a:ext uri="{FF2B5EF4-FFF2-40B4-BE49-F238E27FC236}">
                <a16:creationId xmlns:a16="http://schemas.microsoft.com/office/drawing/2014/main" id="{E7B9066A-07DB-4D86-965A-B7E17CB256A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097796" y="2256293"/>
            <a:ext cx="765859" cy="1732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3pPr>
            <a:lvl4pPr marL="1635633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4pPr>
            <a:lvl5pPr marL="2180844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5pPr>
            <a:lvl6pPr marL="2726055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6pPr>
            <a:lvl7pPr marL="3271266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7pPr>
            <a:lvl8pPr marL="3816477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8pPr>
            <a:lvl9pPr marL="4361688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개발 대시보드</a:t>
            </a:r>
          </a:p>
        </p:txBody>
      </p:sp>
      <p:sp>
        <p:nvSpPr>
          <p:cNvPr id="303" name="Text Box 18">
            <a:extLst>
              <a:ext uri="{FF2B5EF4-FFF2-40B4-BE49-F238E27FC236}">
                <a16:creationId xmlns:a16="http://schemas.microsoft.com/office/drawing/2014/main" id="{B589F8F3-045B-4CAA-AF20-9CAD89A199C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731097" y="2256293"/>
            <a:ext cx="765859" cy="1732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3pPr>
            <a:lvl4pPr marL="1635633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4pPr>
            <a:lvl5pPr marL="2180844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5pPr>
            <a:lvl6pPr marL="2726055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6pPr>
            <a:lvl7pPr marL="3271266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7pPr>
            <a:lvl8pPr marL="3816477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8pPr>
            <a:lvl9pPr marL="4361688" defTabSz="1090422">
              <a:defRPr sz="2100"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소스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코드</a:t>
            </a:r>
          </a:p>
        </p:txBody>
      </p:sp>
      <p:sp>
        <p:nvSpPr>
          <p:cNvPr id="304" name="Text Box 20">
            <a:extLst>
              <a:ext uri="{FF2B5EF4-FFF2-40B4-BE49-F238E27FC236}">
                <a16:creationId xmlns:a16="http://schemas.microsoft.com/office/drawing/2014/main" id="{27764E1B-96FF-4D30-BED5-1B3E5722A58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834355" y="3178358"/>
            <a:ext cx="765859" cy="1732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시험 계획</a:t>
            </a:r>
          </a:p>
        </p:txBody>
      </p:sp>
      <p:sp>
        <p:nvSpPr>
          <p:cNvPr id="305" name="Text Box 21">
            <a:extLst>
              <a:ext uri="{FF2B5EF4-FFF2-40B4-BE49-F238E27FC236}">
                <a16:creationId xmlns:a16="http://schemas.microsoft.com/office/drawing/2014/main" id="{A2127ED5-0739-4DB6-AF76-62E3F27C7E4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148892" y="3153896"/>
            <a:ext cx="310180" cy="22216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0" lvl="1" indent="0" algn="ctr" defTabSz="1516258" latinLnBrk="0">
              <a:buSzPct val="80000"/>
            </a:pPr>
            <a:r>
              <a:rPr lang="en-US" altLang="ko-KR" sz="9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rPr>
              <a:t>…</a:t>
            </a:r>
          </a:p>
        </p:txBody>
      </p:sp>
      <p:sp>
        <p:nvSpPr>
          <p:cNvPr id="312" name="Text Box 18">
            <a:extLst>
              <a:ext uri="{FF2B5EF4-FFF2-40B4-BE49-F238E27FC236}">
                <a16:creationId xmlns:a16="http://schemas.microsoft.com/office/drawing/2014/main" id="{F5229BBA-521D-4949-84A5-FB64D41C1FC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97466" y="2248509"/>
            <a:ext cx="794122" cy="18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요구사항 명세서</a:t>
            </a:r>
          </a:p>
        </p:txBody>
      </p:sp>
      <p:sp>
        <p:nvSpPr>
          <p:cNvPr id="313" name="Text Box 18">
            <a:extLst>
              <a:ext uri="{FF2B5EF4-FFF2-40B4-BE49-F238E27FC236}">
                <a16:creationId xmlns:a16="http://schemas.microsoft.com/office/drawing/2014/main" id="{A1F6D0A1-71DF-4426-B498-2741D43EBAB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97466" y="3186140"/>
            <a:ext cx="794122" cy="17324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프로그램 설계서</a:t>
            </a:r>
          </a:p>
        </p:txBody>
      </p:sp>
      <p:sp>
        <p:nvSpPr>
          <p:cNvPr id="314" name="Text Box 18">
            <a:extLst>
              <a:ext uri="{FF2B5EF4-FFF2-40B4-BE49-F238E27FC236}">
                <a16:creationId xmlns:a16="http://schemas.microsoft.com/office/drawing/2014/main" id="{6E1BCEC6-C718-4EAC-959B-B58065A92F7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324928" y="2248509"/>
            <a:ext cx="794122" cy="18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ERD</a:t>
            </a:r>
          </a:p>
        </p:txBody>
      </p:sp>
      <p:sp>
        <p:nvSpPr>
          <p:cNvPr id="315" name="Text Box 18">
            <a:extLst>
              <a:ext uri="{FF2B5EF4-FFF2-40B4-BE49-F238E27FC236}">
                <a16:creationId xmlns:a16="http://schemas.microsoft.com/office/drawing/2014/main" id="{5B582082-C600-4C85-86FE-6501040FB86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324928" y="3186140"/>
            <a:ext cx="794122" cy="17324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 sz="9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UI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-윤고딕140" pitchFamily="2" charset="2"/>
              </a:rPr>
              <a:t>설계서</a:t>
            </a:r>
          </a:p>
        </p:txBody>
      </p:sp>
      <p:cxnSp>
        <p:nvCxnSpPr>
          <p:cNvPr id="316" name="AutoShape 32">
            <a:extLst>
              <a:ext uri="{FF2B5EF4-FFF2-40B4-BE49-F238E27FC236}">
                <a16:creationId xmlns:a16="http://schemas.microsoft.com/office/drawing/2014/main" id="{E032D1CE-9D2A-4D98-83B5-7704C0C5BFED}"/>
              </a:ext>
            </a:extLst>
          </p:cNvPr>
          <p:cNvCxnSpPr>
            <a:cxnSpLocks noChangeShapeType="1"/>
            <a:stCxn id="291" idx="0"/>
            <a:endCxn id="312" idx="3"/>
          </p:cNvCxnSpPr>
          <p:nvPr/>
        </p:nvCxnSpPr>
        <p:spPr bwMode="gray">
          <a:xfrm flipH="1" flipV="1">
            <a:off x="1791588" y="2338509"/>
            <a:ext cx="5612216" cy="1534351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AutoShape 34">
            <a:extLst>
              <a:ext uri="{FF2B5EF4-FFF2-40B4-BE49-F238E27FC236}">
                <a16:creationId xmlns:a16="http://schemas.microsoft.com/office/drawing/2014/main" id="{E703CF9F-692E-4B53-9A96-23E177F4661F}"/>
              </a:ext>
            </a:extLst>
          </p:cNvPr>
          <p:cNvCxnSpPr>
            <a:cxnSpLocks noChangeShapeType="1"/>
            <a:stCxn id="291" idx="0"/>
            <a:endCxn id="314" idx="3"/>
          </p:cNvCxnSpPr>
          <p:nvPr/>
        </p:nvCxnSpPr>
        <p:spPr bwMode="gray">
          <a:xfrm flipH="1" flipV="1">
            <a:off x="4119050" y="2338509"/>
            <a:ext cx="3284754" cy="1534351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AutoShape 35">
            <a:extLst>
              <a:ext uri="{FF2B5EF4-FFF2-40B4-BE49-F238E27FC236}">
                <a16:creationId xmlns:a16="http://schemas.microsoft.com/office/drawing/2014/main" id="{7AFADCA8-1494-49F9-A20A-283882FDCB47}"/>
              </a:ext>
            </a:extLst>
          </p:cNvPr>
          <p:cNvCxnSpPr>
            <a:cxnSpLocks noChangeShapeType="1"/>
            <a:stCxn id="291" idx="0"/>
            <a:endCxn id="315" idx="3"/>
          </p:cNvCxnSpPr>
          <p:nvPr/>
        </p:nvCxnSpPr>
        <p:spPr bwMode="gray">
          <a:xfrm flipH="1" flipV="1">
            <a:off x="4119050" y="3272763"/>
            <a:ext cx="3284754" cy="600097"/>
          </a:xfrm>
          <a:prstGeom prst="straightConnector1">
            <a:avLst/>
          </a:prstGeom>
          <a:ln w="9525">
            <a:solidFill>
              <a:srgbClr val="C00000"/>
            </a:solidFill>
            <a:prstDash val="sysDash"/>
            <a:tailEnd type="stealth" w="sm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AutoShape 36">
            <a:extLst>
              <a:ext uri="{FF2B5EF4-FFF2-40B4-BE49-F238E27FC236}">
                <a16:creationId xmlns:a16="http://schemas.microsoft.com/office/drawing/2014/main" id="{3B4321E4-7070-4FD8-BA5E-E15BCBA2D234}"/>
              </a:ext>
            </a:extLst>
          </p:cNvPr>
          <p:cNvCxnSpPr>
            <a:cxnSpLocks noChangeShapeType="1"/>
            <a:stCxn id="291" idx="0"/>
            <a:endCxn id="313" idx="3"/>
          </p:cNvCxnSpPr>
          <p:nvPr/>
        </p:nvCxnSpPr>
        <p:spPr bwMode="gray">
          <a:xfrm flipH="1" flipV="1">
            <a:off x="1791588" y="3272763"/>
            <a:ext cx="5612216" cy="600097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AutoShape 37">
            <a:extLst>
              <a:ext uri="{FF2B5EF4-FFF2-40B4-BE49-F238E27FC236}">
                <a16:creationId xmlns:a16="http://schemas.microsoft.com/office/drawing/2014/main" id="{ABA6DEBF-DF3D-4C5F-8222-272CE39F4227}"/>
              </a:ext>
            </a:extLst>
          </p:cNvPr>
          <p:cNvCxnSpPr>
            <a:cxnSpLocks noChangeShapeType="1"/>
            <a:stCxn id="291" idx="0"/>
            <a:endCxn id="302" idx="2"/>
          </p:cNvCxnSpPr>
          <p:nvPr/>
        </p:nvCxnSpPr>
        <p:spPr bwMode="gray">
          <a:xfrm flipV="1">
            <a:off x="7403804" y="2429537"/>
            <a:ext cx="1076922" cy="1443323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AutoShape 38">
            <a:extLst>
              <a:ext uri="{FF2B5EF4-FFF2-40B4-BE49-F238E27FC236}">
                <a16:creationId xmlns:a16="http://schemas.microsoft.com/office/drawing/2014/main" id="{E0312A7D-DACA-4666-A01E-8D4AE9FB9582}"/>
              </a:ext>
            </a:extLst>
          </p:cNvPr>
          <p:cNvCxnSpPr>
            <a:cxnSpLocks noChangeShapeType="1"/>
            <a:stCxn id="291" idx="0"/>
            <a:endCxn id="303" idx="2"/>
          </p:cNvCxnSpPr>
          <p:nvPr/>
        </p:nvCxnSpPr>
        <p:spPr bwMode="gray">
          <a:xfrm flipH="1" flipV="1">
            <a:off x="6114027" y="2429537"/>
            <a:ext cx="1289777" cy="1443323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AutoShape 39">
            <a:extLst>
              <a:ext uri="{FF2B5EF4-FFF2-40B4-BE49-F238E27FC236}">
                <a16:creationId xmlns:a16="http://schemas.microsoft.com/office/drawing/2014/main" id="{D1F1A82D-DA73-4695-8775-3F76E75507F9}"/>
              </a:ext>
            </a:extLst>
          </p:cNvPr>
          <p:cNvCxnSpPr>
            <a:cxnSpLocks noChangeShapeType="1"/>
            <a:stCxn id="291" idx="0"/>
            <a:endCxn id="304" idx="2"/>
          </p:cNvCxnSpPr>
          <p:nvPr/>
        </p:nvCxnSpPr>
        <p:spPr bwMode="gray">
          <a:xfrm flipH="1" flipV="1">
            <a:off x="7217285" y="3351602"/>
            <a:ext cx="186519" cy="521258"/>
          </a:xfrm>
          <a:prstGeom prst="straightConnector1">
            <a:avLst/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타원 322"/>
          <p:cNvSpPr/>
          <p:nvPr/>
        </p:nvSpPr>
        <p:spPr>
          <a:xfrm>
            <a:off x="751310" y="4507466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4" name="타원 323"/>
          <p:cNvSpPr/>
          <p:nvPr/>
        </p:nvSpPr>
        <p:spPr>
          <a:xfrm>
            <a:off x="3457187" y="4507466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5" name="타원 324"/>
          <p:cNvSpPr/>
          <p:nvPr/>
        </p:nvSpPr>
        <p:spPr>
          <a:xfrm>
            <a:off x="5024729" y="4507466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6" name="타원 325"/>
          <p:cNvSpPr/>
          <p:nvPr/>
        </p:nvSpPr>
        <p:spPr>
          <a:xfrm>
            <a:off x="6312354" y="4507466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7" name="타원 326"/>
          <p:cNvSpPr/>
          <p:nvPr/>
        </p:nvSpPr>
        <p:spPr>
          <a:xfrm>
            <a:off x="7562656" y="5085964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8" name="타원 327"/>
          <p:cNvSpPr/>
          <p:nvPr/>
        </p:nvSpPr>
        <p:spPr>
          <a:xfrm>
            <a:off x="574029" y="5623719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29" name="타원 328"/>
          <p:cNvSpPr/>
          <p:nvPr/>
        </p:nvSpPr>
        <p:spPr>
          <a:xfrm>
            <a:off x="574029" y="5867559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30" name="타원 329"/>
          <p:cNvSpPr/>
          <p:nvPr/>
        </p:nvSpPr>
        <p:spPr>
          <a:xfrm>
            <a:off x="574029" y="6119019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57" name="그룹 156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58" name="그룹 157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2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28" name="직각 삼각형 22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29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5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 일반 사항</a:t>
              </a:r>
            </a:p>
          </p:txBody>
        </p:sp>
        <p:sp>
          <p:nvSpPr>
            <p:cNvPr id="16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1.1.2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요구사항의 추적 관리 방안</a:t>
              </a:r>
            </a:p>
          </p:txBody>
        </p:sp>
        <p:sp>
          <p:nvSpPr>
            <p:cNvPr id="226" name="직각 삼각형 22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3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초기 확정된 요구사항에 대해 단계별로 요구사항 추적 매트릭스를 작성해 지속적으로 관리하며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 요구사항의 검증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을 통해 개발 품질의 완성도를 높이도록 하겠습니다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31" name="직사각형 23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TER-001</a:t>
            </a:r>
          </a:p>
        </p:txBody>
      </p:sp>
      <p:sp>
        <p:nvSpPr>
          <p:cNvPr id="232" name="직사각형 23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요구 일반 사항</a:t>
            </a:r>
          </a:p>
        </p:txBody>
      </p:sp>
      <p:sp>
        <p:nvSpPr>
          <p:cNvPr id="233" name="타원 23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161" name="그룹 160"/>
          <p:cNvGrpSpPr/>
          <p:nvPr/>
        </p:nvGrpSpPr>
        <p:grpSpPr>
          <a:xfrm rot="20688584">
            <a:off x="8421595" y="1986338"/>
            <a:ext cx="852935" cy="377594"/>
            <a:chOff x="5580060" y="2956562"/>
            <a:chExt cx="858839" cy="380998"/>
          </a:xfrm>
        </p:grpSpPr>
        <p:sp>
          <p:nvSpPr>
            <p:cNvPr id="162" name="자유형 161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>
              <a:defPPr>
                <a:defRPr lang="ko-KR"/>
              </a:defPPr>
              <a:lvl1pPr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5555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2697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9839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6982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1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3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9996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38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63" name="그룹 162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64" name="직사각형 163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65" name="액자 164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6472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그룹 100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02" name="그룹 101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06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07" name="직각 삼각형 106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08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0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및 종합 테스트</a:t>
              </a:r>
            </a:p>
          </p:txBody>
        </p:sp>
        <p:sp>
          <p:nvSpPr>
            <p:cNvPr id="10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통합테스트 범위</a:t>
              </a:r>
            </a:p>
          </p:txBody>
        </p:sp>
        <p:sp>
          <p:nvSpPr>
            <p:cNvPr id="105" name="직각 삼각형 10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0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통합테스트는 총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차를 진행하며 각 차수 별로 수행 내용을 반복 및 확대합니다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수행사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자체 테스트를 통해 테스트 품질을 높여 현업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효율성을 높이겠습니다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10" name="직사각형 10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TER-006</a:t>
            </a:r>
          </a:p>
        </p:txBody>
      </p:sp>
      <p:sp>
        <p:nvSpPr>
          <p:cNvPr id="117" name="직사각형 11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통합 및 종합 테스트</a:t>
            </a:r>
          </a:p>
        </p:txBody>
      </p:sp>
      <p:sp>
        <p:nvSpPr>
          <p:cNvPr id="118" name="타원 11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119" name="그룹 118"/>
          <p:cNvGrpSpPr/>
          <p:nvPr/>
        </p:nvGrpSpPr>
        <p:grpSpPr>
          <a:xfrm flipH="1">
            <a:off x="523874" y="1881188"/>
            <a:ext cx="6781801" cy="240395"/>
            <a:chOff x="6916560" y="1230194"/>
            <a:chExt cx="6928710" cy="508237"/>
          </a:xfrm>
        </p:grpSpPr>
        <p:sp>
          <p:nvSpPr>
            <p:cNvPr id="120" name="직각 삼각형 119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121" name="직선 연결선 120"/>
            <p:cNvCxnSpPr/>
            <p:nvPr/>
          </p:nvCxnSpPr>
          <p:spPr>
            <a:xfrm>
              <a:off x="6916560" y="1738431"/>
              <a:ext cx="6928710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그룹 121"/>
          <p:cNvGrpSpPr/>
          <p:nvPr/>
        </p:nvGrpSpPr>
        <p:grpSpPr>
          <a:xfrm>
            <a:off x="7294125" y="1881188"/>
            <a:ext cx="2088000" cy="4531564"/>
            <a:chOff x="2619046" y="1881188"/>
            <a:chExt cx="6763079" cy="4531564"/>
          </a:xfrm>
        </p:grpSpPr>
        <p:sp>
          <p:nvSpPr>
            <p:cNvPr id="123" name="직사각형 122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통합테스트 관리방안</a:t>
              </a:r>
            </a:p>
          </p:txBody>
        </p:sp>
        <p:cxnSp>
          <p:nvCxnSpPr>
            <p:cNvPr id="125" name="직선 연결선 124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그룹 127"/>
          <p:cNvGrpSpPr/>
          <p:nvPr/>
        </p:nvGrpSpPr>
        <p:grpSpPr>
          <a:xfrm>
            <a:off x="7365021" y="2258402"/>
            <a:ext cx="2017104" cy="1629331"/>
            <a:chOff x="7365021" y="2258402"/>
            <a:chExt cx="2017104" cy="1629331"/>
          </a:xfrm>
        </p:grpSpPr>
        <p:grpSp>
          <p:nvGrpSpPr>
            <p:cNvPr id="129" name="그룹 128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141" name="직선 연결선 140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직사각형 145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관리 지표</a:t>
                </a:r>
              </a:p>
            </p:txBody>
          </p:sp>
        </p:grpSp>
        <p:sp>
          <p:nvSpPr>
            <p:cNvPr id="140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130035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 </a:t>
              </a: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실행율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완료된 통합테스트 시나리오 수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전체 통합테스트 시나리오 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결함 </a:t>
              </a: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시정조치율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결함조치 완료된 건수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전체 발견 결함 건수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소스코드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요구사항 범위 등의 평가 지표를 별도 도출하여 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각종 연관 지표 일치 여부 확인</a:t>
              </a:r>
              <a:r>
                <a:rPr lang="en-US" altLang="ko-KR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추후 도출</a:t>
              </a:r>
              <a:r>
                <a:rPr lang="en-US" altLang="ko-KR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</p:txBody>
        </p:sp>
      </p:grpSp>
      <p:grpSp>
        <p:nvGrpSpPr>
          <p:cNvPr id="147" name="그룹 146"/>
          <p:cNvGrpSpPr/>
          <p:nvPr/>
        </p:nvGrpSpPr>
        <p:grpSpPr>
          <a:xfrm>
            <a:off x="7365021" y="4171623"/>
            <a:ext cx="2017104" cy="808593"/>
            <a:chOff x="7365021" y="2258402"/>
            <a:chExt cx="2017104" cy="808593"/>
          </a:xfrm>
        </p:grpSpPr>
        <p:grpSp>
          <p:nvGrpSpPr>
            <p:cNvPr id="148" name="그룹 147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163" name="직선 연결선 162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" name="직사각형 163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관리 주기</a:t>
                </a:r>
              </a:p>
            </p:txBody>
          </p:sp>
        </p:grpSp>
        <p:sp>
          <p:nvSpPr>
            <p:cNvPr id="162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4796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집계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 기간 동안 매일 집계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보고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일일보고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및 주간보고를 통해 테스트진척 현황 보고</a:t>
              </a:r>
            </a:p>
          </p:txBody>
        </p:sp>
      </p:grpSp>
      <p:grpSp>
        <p:nvGrpSpPr>
          <p:cNvPr id="165" name="그룹 164"/>
          <p:cNvGrpSpPr/>
          <p:nvPr/>
        </p:nvGrpSpPr>
        <p:grpSpPr>
          <a:xfrm>
            <a:off x="7365021" y="5264106"/>
            <a:ext cx="2017104" cy="1011213"/>
            <a:chOff x="7365021" y="2258402"/>
            <a:chExt cx="2017104" cy="1011213"/>
          </a:xfrm>
        </p:grpSpPr>
        <p:grpSp>
          <p:nvGrpSpPr>
            <p:cNvPr id="166" name="그룹 165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168" name="직선 연결선 167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직사각형 168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관리 기준 및 도구</a:t>
                </a:r>
              </a:p>
            </p:txBody>
          </p:sp>
        </p:grpSp>
        <p:sp>
          <p:nvSpPr>
            <p:cNvPr id="167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68223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시나리오 기반으로 테스트 수행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일정관리 및 결함관리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 시나리오케이스 등록 및 결과 관리</a:t>
              </a:r>
            </a:p>
          </p:txBody>
        </p:sp>
      </p:grpSp>
      <p:graphicFrame>
        <p:nvGraphicFramePr>
          <p:cNvPr id="75" name="Group 76">
            <a:extLst>
              <a:ext uri="{FF2B5EF4-FFF2-40B4-BE49-F238E27FC236}">
                <a16:creationId xmlns:a16="http://schemas.microsoft.com/office/drawing/2014/main" id="{E20D6CC8-220B-455D-B90D-A22AD1DAB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348804"/>
              </p:ext>
            </p:extLst>
          </p:nvPr>
        </p:nvGraphicFramePr>
        <p:xfrm>
          <a:off x="523877" y="2312985"/>
          <a:ext cx="6516686" cy="1733399"/>
        </p:xfrm>
        <a:graphic>
          <a:graphicData uri="http://schemas.openxmlformats.org/drawingml/2006/table">
            <a:tbl>
              <a:tblPr/>
              <a:tblGrid>
                <a:gridCol w="579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388993268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95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통합테스트</a:t>
                      </a:r>
                      <a: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(4.5M)</a:t>
                      </a: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안정화</a:t>
                      </a:r>
                      <a:r>
                        <a:rPr kumimoji="1" lang="en-US" altLang="ko-KR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(0.5M)</a:t>
                      </a:r>
                      <a:endParaRPr kumimoji="1" lang="ko-KR" altLang="en-US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43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일정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6" name="그룹 175"/>
          <p:cNvGrpSpPr/>
          <p:nvPr/>
        </p:nvGrpSpPr>
        <p:grpSpPr>
          <a:xfrm>
            <a:off x="523877" y="4206601"/>
            <a:ext cx="6516686" cy="2210073"/>
            <a:chOff x="596900" y="3140967"/>
            <a:chExt cx="2661950" cy="2210073"/>
          </a:xfrm>
        </p:grpSpPr>
        <p:sp>
          <p:nvSpPr>
            <p:cNvPr id="177" name="TextBox 176"/>
            <p:cNvSpPr txBox="1"/>
            <p:nvPr/>
          </p:nvSpPr>
          <p:spPr>
            <a:xfrm>
              <a:off x="596900" y="3140967"/>
              <a:ext cx="2661950" cy="22100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defTabSz="1042973">
                <a:defRPr sz="21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1pPr>
            </a:lstStyle>
            <a:p>
              <a:pPr lvl="1"/>
              <a:endPara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596900" y="3140968"/>
              <a:ext cx="2661950" cy="288000"/>
            </a:xfrm>
            <a:prstGeom prst="rect">
              <a:avLst/>
            </a:prstGeom>
            <a:solidFill>
              <a:srgbClr val="4D84B0"/>
            </a:solidFill>
            <a:ln w="6350">
              <a:solidFill>
                <a:srgbClr val="4D84B0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차수별</a:t>
              </a:r>
              <a:r>
                <a:rPr kumimoji="1"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수행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596901" y="4598304"/>
            <a:ext cx="6370640" cy="1746934"/>
            <a:chOff x="596901" y="4659621"/>
            <a:chExt cx="6370640" cy="1746934"/>
          </a:xfrm>
        </p:grpSpPr>
        <p:grpSp>
          <p:nvGrpSpPr>
            <p:cNvPr id="179" name="그룹 178"/>
            <p:cNvGrpSpPr/>
            <p:nvPr/>
          </p:nvGrpSpPr>
          <p:grpSpPr>
            <a:xfrm>
              <a:off x="596901" y="4659621"/>
              <a:ext cx="1450087" cy="1746934"/>
              <a:chOff x="596900" y="4958656"/>
              <a:chExt cx="2661950" cy="1746934"/>
            </a:xfrm>
          </p:grpSpPr>
          <p:grpSp>
            <p:nvGrpSpPr>
              <p:cNvPr id="180" name="그룹 179"/>
              <p:cNvGrpSpPr/>
              <p:nvPr/>
            </p:nvGrpSpPr>
            <p:grpSpPr>
              <a:xfrm>
                <a:off x="596900" y="4958656"/>
                <a:ext cx="2661950" cy="1746934"/>
                <a:chOff x="596900" y="3223518"/>
                <a:chExt cx="2661950" cy="1746934"/>
              </a:xfrm>
            </p:grpSpPr>
            <p:sp>
              <p:nvSpPr>
                <p:cNvPr id="182" name="TextBox 181"/>
                <p:cNvSpPr txBox="1"/>
                <p:nvPr/>
              </p:nvSpPr>
              <p:spPr>
                <a:xfrm>
                  <a:off x="596900" y="3223518"/>
                  <a:ext cx="2661950" cy="17469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183" name="TextBox 182"/>
                <p:cNvSpPr txBox="1"/>
                <p:nvPr/>
              </p:nvSpPr>
              <p:spPr>
                <a:xfrm>
                  <a:off x="596900" y="322351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수행사</a:t>
                  </a: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 자체 테스트</a:t>
                  </a:r>
                </a:p>
              </p:txBody>
            </p:sp>
          </p:grpSp>
          <p:sp>
            <p:nvSpPr>
              <p:cNvPr id="181" name="Rectangle 28"/>
              <p:cNvSpPr>
                <a:spLocks noChangeArrowheads="1"/>
              </p:cNvSpPr>
              <p:nvPr/>
            </p:nvSpPr>
            <p:spPr bwMode="auto">
              <a:xfrm>
                <a:off x="657547" y="5290580"/>
                <a:ext cx="2540659" cy="807913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통합테스트 환경 점검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단위 업무 시스템간 연계 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3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자 테스트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데이터 이행</a:t>
                </a:r>
              </a:p>
            </p:txBody>
          </p:sp>
        </p:grpSp>
        <p:grpSp>
          <p:nvGrpSpPr>
            <p:cNvPr id="199" name="그룹 198"/>
            <p:cNvGrpSpPr/>
            <p:nvPr/>
          </p:nvGrpSpPr>
          <p:grpSpPr>
            <a:xfrm>
              <a:off x="2237085" y="4659621"/>
              <a:ext cx="1450087" cy="1746934"/>
              <a:chOff x="596900" y="4958656"/>
              <a:chExt cx="2661950" cy="1746934"/>
            </a:xfrm>
          </p:grpSpPr>
          <p:grpSp>
            <p:nvGrpSpPr>
              <p:cNvPr id="200" name="그룹 199"/>
              <p:cNvGrpSpPr/>
              <p:nvPr/>
            </p:nvGrpSpPr>
            <p:grpSpPr>
              <a:xfrm>
                <a:off x="596900" y="4958656"/>
                <a:ext cx="2661950" cy="1746934"/>
                <a:chOff x="596900" y="3223518"/>
                <a:chExt cx="2661950" cy="1746934"/>
              </a:xfrm>
            </p:grpSpPr>
            <p:sp>
              <p:nvSpPr>
                <p:cNvPr id="202" name="TextBox 201"/>
                <p:cNvSpPr txBox="1"/>
                <p:nvPr/>
              </p:nvSpPr>
              <p:spPr>
                <a:xfrm>
                  <a:off x="596900" y="3223518"/>
                  <a:ext cx="2661950" cy="17469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203" name="TextBox 202"/>
                <p:cNvSpPr txBox="1"/>
                <p:nvPr/>
              </p:nvSpPr>
              <p:spPr>
                <a:xfrm>
                  <a:off x="596900" y="322351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통합테스트 </a:t>
                  </a:r>
                  <a:r>
                    <a:rPr kumimoji="1" lang="en-US" altLang="ko-KR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1</a:t>
                  </a: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차</a:t>
                  </a:r>
                </a:p>
              </p:txBody>
            </p:sp>
          </p:grpSp>
          <p:sp>
            <p:nvSpPr>
              <p:cNvPr id="201" name="Rectangle 28"/>
              <p:cNvSpPr>
                <a:spLocks noChangeArrowheads="1"/>
              </p:cNvSpPr>
              <p:nvPr/>
            </p:nvSpPr>
            <p:spPr bwMode="auto">
              <a:xfrm>
                <a:off x="657547" y="5290580"/>
                <a:ext cx="2540659" cy="630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단위 업무 시스템간 연계 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3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자 테스트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데이터 이행</a:t>
                </a:r>
              </a:p>
            </p:txBody>
          </p:sp>
        </p:grpSp>
        <p:grpSp>
          <p:nvGrpSpPr>
            <p:cNvPr id="204" name="그룹 203"/>
            <p:cNvGrpSpPr/>
            <p:nvPr/>
          </p:nvGrpSpPr>
          <p:grpSpPr>
            <a:xfrm>
              <a:off x="3877270" y="4659621"/>
              <a:ext cx="1450087" cy="1746934"/>
              <a:chOff x="596900" y="4958656"/>
              <a:chExt cx="2661950" cy="1746934"/>
            </a:xfrm>
          </p:grpSpPr>
          <p:grpSp>
            <p:nvGrpSpPr>
              <p:cNvPr id="205" name="그룹 204"/>
              <p:cNvGrpSpPr/>
              <p:nvPr/>
            </p:nvGrpSpPr>
            <p:grpSpPr>
              <a:xfrm>
                <a:off x="596900" y="4958656"/>
                <a:ext cx="2661950" cy="1746934"/>
                <a:chOff x="596900" y="3223518"/>
                <a:chExt cx="2661950" cy="1746934"/>
              </a:xfrm>
            </p:grpSpPr>
            <p:sp>
              <p:nvSpPr>
                <p:cNvPr id="207" name="TextBox 206"/>
                <p:cNvSpPr txBox="1"/>
                <p:nvPr/>
              </p:nvSpPr>
              <p:spPr>
                <a:xfrm>
                  <a:off x="596900" y="3223518"/>
                  <a:ext cx="2661950" cy="17469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208" name="TextBox 207"/>
                <p:cNvSpPr txBox="1"/>
                <p:nvPr/>
              </p:nvSpPr>
              <p:spPr>
                <a:xfrm>
                  <a:off x="596900" y="322351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통합테스트 </a:t>
                  </a:r>
                  <a:r>
                    <a:rPr kumimoji="1" lang="en-US" altLang="ko-KR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2,3</a:t>
                  </a: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차</a:t>
                  </a:r>
                </a:p>
              </p:txBody>
            </p:sp>
          </p:grpSp>
          <p:sp>
            <p:nvSpPr>
              <p:cNvPr id="206" name="Rectangle 28"/>
              <p:cNvSpPr>
                <a:spLocks noChangeArrowheads="1"/>
              </p:cNvSpPr>
              <p:nvPr/>
            </p:nvSpPr>
            <p:spPr bwMode="auto">
              <a:xfrm>
                <a:off x="657547" y="5290580"/>
                <a:ext cx="2540659" cy="116185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내부 시스템간 연계 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3</a:t>
                </a: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자테스트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데이터 이행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대외계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테스트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병행 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배치 테스트</a:t>
                </a:r>
              </a:p>
            </p:txBody>
          </p:sp>
        </p:grpSp>
        <p:grpSp>
          <p:nvGrpSpPr>
            <p:cNvPr id="209" name="그룹 208"/>
            <p:cNvGrpSpPr/>
            <p:nvPr/>
          </p:nvGrpSpPr>
          <p:grpSpPr>
            <a:xfrm>
              <a:off x="5517454" y="4659621"/>
              <a:ext cx="1450087" cy="1746934"/>
              <a:chOff x="596900" y="4958656"/>
              <a:chExt cx="2661950" cy="1746934"/>
            </a:xfrm>
          </p:grpSpPr>
          <p:grpSp>
            <p:nvGrpSpPr>
              <p:cNvPr id="210" name="그룹 209"/>
              <p:cNvGrpSpPr/>
              <p:nvPr/>
            </p:nvGrpSpPr>
            <p:grpSpPr>
              <a:xfrm>
                <a:off x="596900" y="4958656"/>
                <a:ext cx="2661950" cy="1746934"/>
                <a:chOff x="596900" y="3223518"/>
                <a:chExt cx="2661950" cy="1746934"/>
              </a:xfrm>
            </p:grpSpPr>
            <p:sp>
              <p:nvSpPr>
                <p:cNvPr id="212" name="TextBox 211"/>
                <p:cNvSpPr txBox="1"/>
                <p:nvPr/>
              </p:nvSpPr>
              <p:spPr>
                <a:xfrm>
                  <a:off x="596900" y="3223518"/>
                  <a:ext cx="2661950" cy="17469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0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213" name="TextBox 212"/>
                <p:cNvSpPr txBox="1"/>
                <p:nvPr/>
              </p:nvSpPr>
              <p:spPr>
                <a:xfrm>
                  <a:off x="596900" y="322351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통합 테스트</a:t>
                  </a:r>
                  <a:r>
                    <a:rPr kumimoji="1" lang="en-US" altLang="ko-KR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4</a:t>
                  </a: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차</a:t>
                  </a:r>
                </a:p>
              </p:txBody>
            </p:sp>
          </p:grpSp>
          <p:sp>
            <p:nvSpPr>
              <p:cNvPr id="211" name="Rectangle 28"/>
              <p:cNvSpPr>
                <a:spLocks noChangeArrowheads="1"/>
              </p:cNvSpPr>
              <p:nvPr/>
            </p:nvSpPr>
            <p:spPr bwMode="auto">
              <a:xfrm>
                <a:off x="657547" y="5290580"/>
                <a:ext cx="2540659" cy="1300356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내부 시스템간 연계 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데이터 이행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대외기관 연계 테스트 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병행테스트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일일마감</a:t>
                </a:r>
                <a:endPara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이행 테스트 수행</a:t>
                </a:r>
              </a:p>
            </p:txBody>
          </p:sp>
        </p:grpSp>
      </p:grpSp>
      <p:sp>
        <p:nvSpPr>
          <p:cNvPr id="214" name="TextBox 213"/>
          <p:cNvSpPr txBox="1"/>
          <p:nvPr/>
        </p:nvSpPr>
        <p:spPr>
          <a:xfrm>
            <a:off x="1219880" y="2705121"/>
            <a:ext cx="756313" cy="5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수행사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자체</a:t>
            </a:r>
            <a:b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</a:p>
        </p:txBody>
      </p:sp>
      <p:sp>
        <p:nvSpPr>
          <p:cNvPr id="215" name="TextBox 214"/>
          <p:cNvSpPr txBox="1"/>
          <p:nvPr/>
        </p:nvSpPr>
        <p:spPr>
          <a:xfrm>
            <a:off x="2208893" y="2705121"/>
            <a:ext cx="756313" cy="5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 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1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3197906" y="2705121"/>
            <a:ext cx="756313" cy="5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 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2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  <a:p>
            <a:pPr lvl="1"/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병행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1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4186919" y="2705121"/>
            <a:ext cx="756313" cy="5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 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3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  <a:p>
            <a:pPr lvl="1"/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병행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2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5175932" y="2705121"/>
            <a:ext cx="756313" cy="54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4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  <a:p>
            <a:pPr lvl="1"/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병행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3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</p:txBody>
      </p:sp>
      <p:sp>
        <p:nvSpPr>
          <p:cNvPr id="219" name="TextBox 218"/>
          <p:cNvSpPr txBox="1"/>
          <p:nvPr/>
        </p:nvSpPr>
        <p:spPr>
          <a:xfrm>
            <a:off x="6164943" y="2705121"/>
            <a:ext cx="756313" cy="1228682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안정화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1219880" y="3337462"/>
            <a:ext cx="3723352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3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자 테스트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3197905" y="3681803"/>
            <a:ext cx="2734339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대외기관 연계 테스트</a:t>
            </a:r>
          </a:p>
        </p:txBody>
      </p:sp>
    </p:spTree>
    <p:extLst>
      <p:ext uri="{BB962C8B-B14F-4D97-AF65-F5344CB8AC3E}">
        <p14:creationId xmlns:p14="http://schemas.microsoft.com/office/powerpoint/2010/main" val="1679256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그룹 234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36" name="그룹 235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4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41" name="직각 삼각형 240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42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37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및 종합 테스트</a:t>
              </a:r>
            </a:p>
          </p:txBody>
        </p:sp>
        <p:sp>
          <p:nvSpPr>
            <p:cNvPr id="238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단위테스트 결과 활용 및 연계 방안</a:t>
              </a:r>
            </a:p>
          </p:txBody>
        </p:sp>
        <p:sp>
          <p:nvSpPr>
            <p:cNvPr id="239" name="직각 삼각형 23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4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통합테스트는 단위테스트를 통해 검증된 어플리케이션이 통합되어서 실행되었을 때 업무 흐름과 데이터 흐름이 사용자의 요구사항을 만족하는지를 검증합니다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44" name="직사각형 24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TER-006</a:t>
            </a:r>
          </a:p>
        </p:txBody>
      </p:sp>
      <p:sp>
        <p:nvSpPr>
          <p:cNvPr id="245" name="직사각형 24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통합 및 종합 테스트</a:t>
            </a:r>
          </a:p>
        </p:txBody>
      </p:sp>
      <p:sp>
        <p:nvSpPr>
          <p:cNvPr id="246" name="타원 24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5000" y="5553332"/>
            <a:ext cx="8856000" cy="864000"/>
            <a:chOff x="525000" y="2274031"/>
            <a:chExt cx="8856000" cy="866937"/>
          </a:xfrm>
        </p:grpSpPr>
        <p:sp>
          <p:nvSpPr>
            <p:cNvPr id="250" name="직사각형 249"/>
            <p:cNvSpPr/>
            <p:nvPr/>
          </p:nvSpPr>
          <p:spPr bwMode="auto">
            <a:xfrm flipH="1">
              <a:off x="525000" y="2274031"/>
              <a:ext cx="8856000" cy="86693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99562" tIns="49782" rIns="99562" bIns="49782" rtlCol="0" anchor="ctr"/>
            <a:lstStyle/>
            <a:p>
              <a:pPr marL="497774" lvl="1" defTabSz="995549" latinLnBrk="0"/>
              <a:endParaRPr lang="ko-KR" altLang="en-US" sz="2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525000" y="2274031"/>
              <a:ext cx="936000" cy="866937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수행</a:t>
              </a:r>
            </a:p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활동</a:t>
              </a:r>
            </a:p>
          </p:txBody>
        </p:sp>
      </p:grpSp>
      <p:sp>
        <p:nvSpPr>
          <p:cNvPr id="252" name="제목 170"/>
          <p:cNvSpPr txBox="1">
            <a:spLocks/>
          </p:cNvSpPr>
          <p:nvPr/>
        </p:nvSpPr>
        <p:spPr bwMode="auto">
          <a:xfrm>
            <a:off x="1834695" y="5651800"/>
            <a:ext cx="3456000" cy="276999"/>
          </a:xfrm>
          <a:prstGeom prst="rect">
            <a:avLst/>
          </a:prstGeom>
          <a:noFill/>
          <a:effectLst/>
        </p:spPr>
        <p:txBody>
          <a:bodyPr wrap="square" lIns="91434" tIns="0" rIns="89994" bIns="0" rtlCol="0" anchor="ctr" anchorCtr="0">
            <a:spAutoFit/>
          </a:bodyPr>
          <a:lstStyle>
            <a:defPPr>
              <a:defRPr lang="ko-KR"/>
            </a:defPPr>
            <a:lvl1pPr defTabSz="914327" fontAlgn="auto">
              <a:spcBef>
                <a:spcPts val="0"/>
              </a:spcBef>
              <a:spcAft>
                <a:spcPts val="0"/>
              </a:spcAft>
              <a:defRPr sz="2200"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45000">
                      <a:schemeClr val="accent1">
                        <a:lumMod val="75000"/>
                      </a:schemeClr>
                    </a:gs>
                    <a:gs pos="55000">
                      <a:schemeClr val="accent1">
                        <a:lumMod val="75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  <a:lvl2pPr marL="457164" defTabSz="914327">
              <a:defRPr sz="1800"/>
            </a:lvl2pPr>
            <a:lvl3pPr marL="914327" defTabSz="914327">
              <a:defRPr sz="1800"/>
            </a:lvl3pPr>
            <a:lvl4pPr marL="1371491" defTabSz="914327">
              <a:defRPr sz="1800"/>
            </a:lvl4pPr>
            <a:lvl5pPr marL="1828655" defTabSz="914327">
              <a:defRPr sz="1800"/>
            </a:lvl5pPr>
            <a:lvl6pPr marL="2285818" defTabSz="914327">
              <a:defRPr sz="1800"/>
            </a:lvl6pPr>
            <a:lvl7pPr marL="2742982" defTabSz="914327">
              <a:defRPr sz="1800"/>
            </a:lvl7pPr>
            <a:lvl8pPr marL="3200146" defTabSz="914327">
              <a:defRPr sz="1800"/>
            </a:lvl8pPr>
            <a:lvl9pPr marL="3657309" defTabSz="914327">
              <a:defRPr sz="1800"/>
            </a:lvl9pPr>
          </a:lstStyle>
          <a:p>
            <a:pPr defTabSz="699645" eaLnBrk="0" latinLnBrk="0" hangingPunct="0">
              <a:spcBef>
                <a:spcPts val="200"/>
              </a:spcBef>
              <a:buSzPct val="80000"/>
              <a:tabLst>
                <a:tab pos="5186118" algn="l"/>
              </a:tabLst>
              <a:defRPr/>
            </a:pP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코드 작성과 동시에 테스트 코드도 작성</a:t>
            </a:r>
            <a:b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</a:b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→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개발자 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PC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에서 자체 단위 테스트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개발표준 점검 후 체크인 </a:t>
            </a:r>
          </a:p>
        </p:txBody>
      </p:sp>
      <p:sp>
        <p:nvSpPr>
          <p:cNvPr id="253" name="제목 170"/>
          <p:cNvSpPr txBox="1">
            <a:spLocks/>
          </p:cNvSpPr>
          <p:nvPr/>
        </p:nvSpPr>
        <p:spPr bwMode="auto">
          <a:xfrm>
            <a:off x="5683560" y="5651800"/>
            <a:ext cx="3456000" cy="276999"/>
          </a:xfrm>
          <a:prstGeom prst="rect">
            <a:avLst/>
          </a:prstGeom>
          <a:noFill/>
          <a:effectLst/>
        </p:spPr>
        <p:txBody>
          <a:bodyPr wrap="square" lIns="91434" tIns="0" rIns="89994" bIns="0" rtlCol="0" anchor="ctr" anchorCtr="0">
            <a:spAutoFit/>
          </a:bodyPr>
          <a:lstStyle>
            <a:defPPr>
              <a:defRPr lang="ko-KR"/>
            </a:defPPr>
            <a:lvl1pPr defTabSz="914327" fontAlgn="auto">
              <a:spcBef>
                <a:spcPts val="0"/>
              </a:spcBef>
              <a:spcAft>
                <a:spcPts val="0"/>
              </a:spcAft>
              <a:defRPr sz="2200"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45000">
                      <a:schemeClr val="accent1">
                        <a:lumMod val="75000"/>
                      </a:schemeClr>
                    </a:gs>
                    <a:gs pos="55000">
                      <a:schemeClr val="accent1">
                        <a:lumMod val="75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  <a:lvl2pPr marL="457164" defTabSz="914327">
              <a:defRPr sz="1800"/>
            </a:lvl2pPr>
            <a:lvl3pPr marL="914327" defTabSz="914327">
              <a:defRPr sz="1800"/>
            </a:lvl3pPr>
            <a:lvl4pPr marL="1371491" defTabSz="914327">
              <a:defRPr sz="1800"/>
            </a:lvl4pPr>
            <a:lvl5pPr marL="1828655" defTabSz="914327">
              <a:defRPr sz="1800"/>
            </a:lvl5pPr>
            <a:lvl6pPr marL="2285818" defTabSz="914327">
              <a:defRPr sz="1800"/>
            </a:lvl6pPr>
            <a:lvl7pPr marL="2742982" defTabSz="914327">
              <a:defRPr sz="1800"/>
            </a:lvl7pPr>
            <a:lvl8pPr marL="3200146" defTabSz="914327">
              <a:defRPr sz="1800"/>
            </a:lvl8pPr>
            <a:lvl9pPr marL="3657309" defTabSz="914327">
              <a:defRPr sz="1800"/>
            </a:lvl9pPr>
          </a:lstStyle>
          <a:p>
            <a:pPr defTabSz="699645" eaLnBrk="0" latinLnBrk="0" hangingPunct="0">
              <a:spcBef>
                <a:spcPts val="200"/>
              </a:spcBef>
              <a:buSzPct val="80000"/>
              <a:tabLst>
                <a:tab pos="5186118" algn="l"/>
              </a:tabLst>
              <a:defRPr/>
            </a:pPr>
            <a: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Excel</a:t>
            </a: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로 제공되는 코드 품질점검 결과로 품질관리 투명성 확보</a:t>
            </a:r>
            <a:b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</a:b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→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코딩 표준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결함률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등 다양한 품질 지표 제공</a:t>
            </a:r>
          </a:p>
        </p:txBody>
      </p:sp>
      <p:sp>
        <p:nvSpPr>
          <p:cNvPr id="255" name="제목 170"/>
          <p:cNvSpPr txBox="1">
            <a:spLocks/>
          </p:cNvSpPr>
          <p:nvPr/>
        </p:nvSpPr>
        <p:spPr bwMode="auto">
          <a:xfrm>
            <a:off x="1834695" y="6041866"/>
            <a:ext cx="3456000" cy="276999"/>
          </a:xfrm>
          <a:prstGeom prst="rect">
            <a:avLst/>
          </a:prstGeom>
          <a:noFill/>
          <a:effectLst/>
        </p:spPr>
        <p:txBody>
          <a:bodyPr wrap="square" lIns="91434" tIns="0" rIns="89994" bIns="0" rtlCol="0" anchor="ctr" anchorCtr="0">
            <a:spAutoFit/>
          </a:bodyPr>
          <a:lstStyle>
            <a:defPPr>
              <a:defRPr lang="ko-KR"/>
            </a:defPPr>
            <a:lvl1pPr defTabSz="914327" fontAlgn="auto">
              <a:spcBef>
                <a:spcPts val="0"/>
              </a:spcBef>
              <a:spcAft>
                <a:spcPts val="0"/>
              </a:spcAft>
              <a:defRPr sz="2200"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45000">
                      <a:schemeClr val="accent1">
                        <a:lumMod val="75000"/>
                      </a:schemeClr>
                    </a:gs>
                    <a:gs pos="55000">
                      <a:schemeClr val="accent1">
                        <a:lumMod val="75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  <a:lvl2pPr marL="457164" defTabSz="914327">
              <a:defRPr sz="1800"/>
            </a:lvl2pPr>
            <a:lvl3pPr marL="914327" defTabSz="914327">
              <a:defRPr sz="1800"/>
            </a:lvl3pPr>
            <a:lvl4pPr marL="1371491" defTabSz="914327">
              <a:defRPr sz="1800"/>
            </a:lvl4pPr>
            <a:lvl5pPr marL="1828655" defTabSz="914327">
              <a:defRPr sz="1800"/>
            </a:lvl5pPr>
            <a:lvl6pPr marL="2285818" defTabSz="914327">
              <a:defRPr sz="1800"/>
            </a:lvl6pPr>
            <a:lvl7pPr marL="2742982" defTabSz="914327">
              <a:defRPr sz="1800"/>
            </a:lvl7pPr>
            <a:lvl8pPr marL="3200146" defTabSz="914327">
              <a:defRPr sz="1800"/>
            </a:lvl8pPr>
            <a:lvl9pPr marL="3657309" defTabSz="914327">
              <a:defRPr sz="1800"/>
            </a:lvl9pPr>
          </a:lstStyle>
          <a:p>
            <a:pPr defTabSz="699645" eaLnBrk="0" latinLnBrk="0" hangingPunct="0">
              <a:spcBef>
                <a:spcPts val="200"/>
              </a:spcBef>
              <a:buSzPct val="80000"/>
              <a:tabLst>
                <a:tab pos="5186118" algn="l"/>
              </a:tabLst>
              <a:defRPr/>
            </a:pP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통합테스트 대상에 대해 지속적 코드 </a:t>
            </a:r>
            <a:r>
              <a:rPr lang="ko-KR" altLang="en-US" sz="900" dirty="0" err="1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인스펙션</a:t>
            </a: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 수행 </a:t>
            </a:r>
            <a:b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</a:b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→ 지속적 통합 및 배포</a:t>
            </a:r>
            <a: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(CI/CD)</a:t>
            </a: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로 품질 </a:t>
            </a:r>
            <a: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Risk </a:t>
            </a: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방지</a:t>
            </a:r>
          </a:p>
        </p:txBody>
      </p:sp>
      <p:sp>
        <p:nvSpPr>
          <p:cNvPr id="256" name="제목 170"/>
          <p:cNvSpPr txBox="1">
            <a:spLocks/>
          </p:cNvSpPr>
          <p:nvPr/>
        </p:nvSpPr>
        <p:spPr bwMode="auto">
          <a:xfrm>
            <a:off x="5683560" y="6041866"/>
            <a:ext cx="3456000" cy="276999"/>
          </a:xfrm>
          <a:prstGeom prst="rect">
            <a:avLst/>
          </a:prstGeom>
          <a:noFill/>
          <a:effectLst/>
        </p:spPr>
        <p:txBody>
          <a:bodyPr wrap="square" lIns="91434" tIns="0" rIns="89994" bIns="0" rtlCol="0" anchor="ctr" anchorCtr="0">
            <a:spAutoFit/>
          </a:bodyPr>
          <a:lstStyle>
            <a:defPPr>
              <a:defRPr lang="ko-KR"/>
            </a:defPPr>
            <a:lvl1pPr defTabSz="914327" fontAlgn="auto">
              <a:spcBef>
                <a:spcPts val="0"/>
              </a:spcBef>
              <a:spcAft>
                <a:spcPts val="0"/>
              </a:spcAft>
              <a:defRPr sz="2200"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45000">
                      <a:schemeClr val="accent1">
                        <a:lumMod val="75000"/>
                      </a:schemeClr>
                    </a:gs>
                    <a:gs pos="55000">
                      <a:schemeClr val="accent1">
                        <a:lumMod val="75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  <a:lvl2pPr marL="457164" defTabSz="914327">
              <a:defRPr sz="1800"/>
            </a:lvl2pPr>
            <a:lvl3pPr marL="914327" defTabSz="914327">
              <a:defRPr sz="1800"/>
            </a:lvl3pPr>
            <a:lvl4pPr marL="1371491" defTabSz="914327">
              <a:defRPr sz="1800"/>
            </a:lvl4pPr>
            <a:lvl5pPr marL="1828655" defTabSz="914327">
              <a:defRPr sz="1800"/>
            </a:lvl5pPr>
            <a:lvl6pPr marL="2285818" defTabSz="914327">
              <a:defRPr sz="1800"/>
            </a:lvl6pPr>
            <a:lvl7pPr marL="2742982" defTabSz="914327">
              <a:defRPr sz="1800"/>
            </a:lvl7pPr>
            <a:lvl8pPr marL="3200146" defTabSz="914327">
              <a:defRPr sz="1800"/>
            </a:lvl8pPr>
            <a:lvl9pPr marL="3657309" defTabSz="914327">
              <a:defRPr sz="1800"/>
            </a:lvl9pPr>
          </a:lstStyle>
          <a:p>
            <a:pPr defTabSz="699645" eaLnBrk="0" latinLnBrk="0" hangingPunct="0">
              <a:spcBef>
                <a:spcPts val="200"/>
              </a:spcBef>
              <a:buSzPct val="80000"/>
              <a:tabLst>
                <a:tab pos="5186118" algn="l"/>
              </a:tabLst>
              <a:defRPr/>
            </a:pP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체계적인 통합테스트 시나리오</a:t>
            </a:r>
            <a: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/</a:t>
            </a:r>
            <a:r>
              <a:rPr lang="ko-KR" altLang="en-US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케이스 관리 및 테스트 결함관리</a:t>
            </a:r>
            <a:b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</a:br>
            <a:r>
              <a:rPr lang="en-US" altLang="ko-KR" sz="900" dirty="0">
                <a:ln w="1143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→ 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Test Manager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와 연계하여 테스트 진척상황 제공</a:t>
            </a:r>
          </a:p>
        </p:txBody>
      </p:sp>
      <p:sp>
        <p:nvSpPr>
          <p:cNvPr id="257" name="타원 256"/>
          <p:cNvSpPr/>
          <p:nvPr/>
        </p:nvSpPr>
        <p:spPr>
          <a:xfrm>
            <a:off x="1590855" y="5682324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58" name="타원 257"/>
          <p:cNvSpPr/>
          <p:nvPr/>
        </p:nvSpPr>
        <p:spPr>
          <a:xfrm>
            <a:off x="1590855" y="6072390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59" name="타원 258"/>
          <p:cNvSpPr/>
          <p:nvPr/>
        </p:nvSpPr>
        <p:spPr>
          <a:xfrm>
            <a:off x="5423715" y="5682324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60" name="타원 259"/>
          <p:cNvSpPr/>
          <p:nvPr/>
        </p:nvSpPr>
        <p:spPr>
          <a:xfrm>
            <a:off x="5423715" y="6072390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62" name="사다리꼴 261">
            <a:extLst>
              <a:ext uri="{FF2B5EF4-FFF2-40B4-BE49-F238E27FC236}">
                <a16:creationId xmlns:a16="http://schemas.microsoft.com/office/drawing/2014/main" id="{05C9813F-0121-473C-9751-09502D2A6CB8}"/>
              </a:ext>
            </a:extLst>
          </p:cNvPr>
          <p:cNvSpPr/>
          <p:nvPr/>
        </p:nvSpPr>
        <p:spPr bwMode="auto">
          <a:xfrm>
            <a:off x="1305385" y="3070225"/>
            <a:ext cx="7435643" cy="234949"/>
          </a:xfrm>
          <a:prstGeom prst="trapezoid">
            <a:avLst>
              <a:gd name="adj" fmla="val 453830"/>
            </a:avLst>
          </a:prstGeom>
          <a:gradFill flip="none" rotWithShape="1">
            <a:gsLst>
              <a:gs pos="30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0">
              <a:defRPr/>
            </a:pPr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523876" y="1880828"/>
            <a:ext cx="8353560" cy="288000"/>
          </a:xfrm>
          <a:prstGeom prst="chevron">
            <a:avLst/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200" b="0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4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구축</a:t>
            </a:r>
          </a:p>
        </p:txBody>
      </p:sp>
      <p:cxnSp>
        <p:nvCxnSpPr>
          <p:cNvPr id="264" name="직선 연결선 297">
            <a:extLst>
              <a:ext uri="{FF2B5EF4-FFF2-40B4-BE49-F238E27FC236}">
                <a16:creationId xmlns:a16="http://schemas.microsoft.com/office/drawing/2014/main" id="{49FEBEDB-9909-45D2-9118-EADB8A470828}"/>
              </a:ext>
            </a:extLst>
          </p:cNvPr>
          <p:cNvCxnSpPr>
            <a:cxnSpLocks/>
            <a:stCxn id="278" idx="3"/>
            <a:endCxn id="277" idx="1"/>
          </p:cNvCxnSpPr>
          <p:nvPr/>
        </p:nvCxnSpPr>
        <p:spPr bwMode="auto">
          <a:xfrm>
            <a:off x="6598172" y="2456872"/>
            <a:ext cx="1135781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직선 연결선 297">
            <a:extLst>
              <a:ext uri="{FF2B5EF4-FFF2-40B4-BE49-F238E27FC236}">
                <a16:creationId xmlns:a16="http://schemas.microsoft.com/office/drawing/2014/main" id="{5F055703-D38D-4F0D-96B2-21B6BBC08D3D}"/>
              </a:ext>
            </a:extLst>
          </p:cNvPr>
          <p:cNvCxnSpPr>
            <a:cxnSpLocks/>
            <a:stCxn id="279" idx="3"/>
            <a:endCxn id="278" idx="1"/>
          </p:cNvCxnSpPr>
          <p:nvPr/>
        </p:nvCxnSpPr>
        <p:spPr bwMode="auto">
          <a:xfrm>
            <a:off x="4455316" y="2456872"/>
            <a:ext cx="1135781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  <a:stCxn id="280" idx="3"/>
            <a:endCxn id="279" idx="1"/>
          </p:cNvCxnSpPr>
          <p:nvPr/>
        </p:nvCxnSpPr>
        <p:spPr bwMode="auto">
          <a:xfrm>
            <a:off x="2312461" y="2456872"/>
            <a:ext cx="1135781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hape 110">
            <a:extLst>
              <a:ext uri="{FF2B5EF4-FFF2-40B4-BE49-F238E27FC236}">
                <a16:creationId xmlns:a16="http://schemas.microsoft.com/office/drawing/2014/main" id="{5ABA3BA5-0EA6-4558-8111-39BDE52E82AC}"/>
              </a:ext>
            </a:extLst>
          </p:cNvPr>
          <p:cNvCxnSpPr>
            <a:cxnSpLocks/>
            <a:stCxn id="280" idx="2"/>
            <a:endCxn id="272" idx="1"/>
          </p:cNvCxnSpPr>
          <p:nvPr/>
        </p:nvCxnSpPr>
        <p:spPr bwMode="auto">
          <a:xfrm rot="16200000" flipH="1">
            <a:off x="1978964" y="2466831"/>
            <a:ext cx="227809" cy="567889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hape 110">
            <a:extLst>
              <a:ext uri="{FF2B5EF4-FFF2-40B4-BE49-F238E27FC236}">
                <a16:creationId xmlns:a16="http://schemas.microsoft.com/office/drawing/2014/main" id="{AA8409BD-1727-4FFD-9914-FABF4C74B7AF}"/>
              </a:ext>
            </a:extLst>
          </p:cNvPr>
          <p:cNvCxnSpPr>
            <a:cxnSpLocks/>
            <a:stCxn id="272" idx="3"/>
            <a:endCxn id="279" idx="2"/>
          </p:cNvCxnSpPr>
          <p:nvPr/>
        </p:nvCxnSpPr>
        <p:spPr bwMode="auto">
          <a:xfrm flipV="1">
            <a:off x="3383887" y="2636872"/>
            <a:ext cx="567891" cy="227809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모서리가 둥근 직사각형 73">
            <a:extLst>
              <a:ext uri="{FF2B5EF4-FFF2-40B4-BE49-F238E27FC236}">
                <a16:creationId xmlns:a16="http://schemas.microsoft.com/office/drawing/2014/main" id="{5F564238-9956-43C5-9160-8EDF32F7C915}"/>
              </a:ext>
            </a:extLst>
          </p:cNvPr>
          <p:cNvSpPr/>
          <p:nvPr/>
        </p:nvSpPr>
        <p:spPr bwMode="auto">
          <a:xfrm>
            <a:off x="2376813" y="2684681"/>
            <a:ext cx="1007075" cy="360000"/>
          </a:xfrm>
          <a:prstGeom prst="rect">
            <a:avLst/>
          </a:prstGeom>
          <a:solidFill>
            <a:srgbClr val="56C6E9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소스코드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인스펙션</a:t>
            </a:r>
            <a:endParaRPr kumimoji="0" lang="ko-KR" altLang="en-US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3" name="모서리가 둥근 직사각형 74">
            <a:extLst>
              <a:ext uri="{FF2B5EF4-FFF2-40B4-BE49-F238E27FC236}">
                <a16:creationId xmlns:a16="http://schemas.microsoft.com/office/drawing/2014/main" id="{5B9FB4CF-09B0-4BC2-8A86-7CDA83BEEBBC}"/>
              </a:ext>
            </a:extLst>
          </p:cNvPr>
          <p:cNvSpPr/>
          <p:nvPr/>
        </p:nvSpPr>
        <p:spPr bwMode="auto">
          <a:xfrm>
            <a:off x="6662524" y="2684681"/>
            <a:ext cx="1007075" cy="360000"/>
          </a:xfrm>
          <a:prstGeom prst="rect">
            <a:avLst/>
          </a:prstGeom>
          <a:solidFill>
            <a:srgbClr val="56C6E9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코드 </a:t>
            </a: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품질점검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</a:t>
            </a: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결함관리</a:t>
            </a:r>
            <a:endParaRPr kumimoji="0" lang="ko-KR" altLang="en-US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74" name="Shape 110">
            <a:extLst>
              <a:ext uri="{FF2B5EF4-FFF2-40B4-BE49-F238E27FC236}">
                <a16:creationId xmlns:a16="http://schemas.microsoft.com/office/drawing/2014/main" id="{D4624104-F176-40D7-8D87-5F6C4EF749E0}"/>
              </a:ext>
            </a:extLst>
          </p:cNvPr>
          <p:cNvCxnSpPr>
            <a:cxnSpLocks/>
            <a:stCxn id="277" idx="2"/>
            <a:endCxn id="273" idx="3"/>
          </p:cNvCxnSpPr>
          <p:nvPr/>
        </p:nvCxnSpPr>
        <p:spPr bwMode="auto">
          <a:xfrm rot="5400000">
            <a:off x="7839641" y="2466831"/>
            <a:ext cx="227809" cy="567891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hape 110">
            <a:extLst>
              <a:ext uri="{FF2B5EF4-FFF2-40B4-BE49-F238E27FC236}">
                <a16:creationId xmlns:a16="http://schemas.microsoft.com/office/drawing/2014/main" id="{3BE9C44E-1EC8-4189-AF57-8B6947E56666}"/>
              </a:ext>
            </a:extLst>
          </p:cNvPr>
          <p:cNvCxnSpPr>
            <a:cxnSpLocks/>
            <a:stCxn id="278" idx="2"/>
            <a:endCxn id="273" idx="1"/>
          </p:cNvCxnSpPr>
          <p:nvPr/>
        </p:nvCxnSpPr>
        <p:spPr bwMode="auto">
          <a:xfrm rot="16200000" flipH="1">
            <a:off x="6264675" y="2466831"/>
            <a:ext cx="227809" cy="567890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모서리가 둥근 직사각형 22">
            <a:extLst>
              <a:ext uri="{FF2B5EF4-FFF2-40B4-BE49-F238E27FC236}">
                <a16:creationId xmlns:a16="http://schemas.microsoft.com/office/drawing/2014/main" id="{AD804A9C-B2A1-42EE-B089-A7A92E56C6E2}"/>
              </a:ext>
            </a:extLst>
          </p:cNvPr>
          <p:cNvSpPr/>
          <p:nvPr/>
        </p:nvSpPr>
        <p:spPr bwMode="auto">
          <a:xfrm>
            <a:off x="7733953" y="2276872"/>
            <a:ext cx="1007075" cy="360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이행테스트</a:t>
            </a:r>
            <a:endParaRPr kumimoji="0" lang="ko-KR" altLang="en-US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8" name="모서리가 둥근 직사각형 25">
            <a:extLst>
              <a:ext uri="{FF2B5EF4-FFF2-40B4-BE49-F238E27FC236}">
                <a16:creationId xmlns:a16="http://schemas.microsoft.com/office/drawing/2014/main" id="{D7BFF498-477E-472A-8CA8-67873EF8A6BC}"/>
              </a:ext>
            </a:extLst>
          </p:cNvPr>
          <p:cNvSpPr/>
          <p:nvPr/>
        </p:nvSpPr>
        <p:spPr bwMode="auto">
          <a:xfrm>
            <a:off x="5591098" y="2276872"/>
            <a:ext cx="1007075" cy="360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 테스트</a:t>
            </a:r>
          </a:p>
        </p:txBody>
      </p:sp>
      <p:sp>
        <p:nvSpPr>
          <p:cNvPr id="279" name="모서리가 둥근 직사각형 26">
            <a:extLst>
              <a:ext uri="{FF2B5EF4-FFF2-40B4-BE49-F238E27FC236}">
                <a16:creationId xmlns:a16="http://schemas.microsoft.com/office/drawing/2014/main" id="{A4E79DE1-65EA-4248-A76B-8ADDEE5831C9}"/>
              </a:ext>
            </a:extLst>
          </p:cNvPr>
          <p:cNvSpPr/>
          <p:nvPr/>
        </p:nvSpPr>
        <p:spPr bwMode="auto">
          <a:xfrm>
            <a:off x="3448241" y="2276872"/>
            <a:ext cx="1007075" cy="360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단위 테스트</a:t>
            </a:r>
          </a:p>
        </p:txBody>
      </p:sp>
      <p:sp>
        <p:nvSpPr>
          <p:cNvPr id="280" name="모서리가 둥근 직사각형 27">
            <a:extLst>
              <a:ext uri="{FF2B5EF4-FFF2-40B4-BE49-F238E27FC236}">
                <a16:creationId xmlns:a16="http://schemas.microsoft.com/office/drawing/2014/main" id="{0C862754-B87E-42DF-9BE6-2BF359C4AE3E}"/>
              </a:ext>
            </a:extLst>
          </p:cNvPr>
          <p:cNvSpPr/>
          <p:nvPr/>
        </p:nvSpPr>
        <p:spPr bwMode="auto">
          <a:xfrm>
            <a:off x="1305385" y="2276872"/>
            <a:ext cx="1007075" cy="360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프로그램 개발</a:t>
            </a:r>
          </a:p>
        </p:txBody>
      </p:sp>
      <p:sp>
        <p:nvSpPr>
          <p:cNvPr id="282" name="TextBox 281"/>
          <p:cNvSpPr txBox="1"/>
          <p:nvPr/>
        </p:nvSpPr>
        <p:spPr>
          <a:xfrm>
            <a:off x="1305385" y="3303497"/>
            <a:ext cx="2646393" cy="207237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>
            <a:defPPr>
              <a:defRPr lang="ko-KR"/>
            </a:defPPr>
            <a:lvl1pPr defTabSz="1090422">
              <a:defRPr sz="2100"/>
            </a:lvl1pPr>
            <a:lvl2pPr marL="0" lvl="1" algn="ctr" defTabSz="1067426">
              <a:lnSpc>
                <a:spcPct val="10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2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endParaRPr lang="en-US" altLang="ko-KR" dirty="0">
              <a:sym typeface="KoPub돋움체 Medium"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4127353" y="3303497"/>
            <a:ext cx="4613675" cy="2072373"/>
          </a:xfrm>
          <a:prstGeom prst="rect">
            <a:avLst/>
          </a:prstGeom>
          <a:solidFill>
            <a:schemeClr val="bg1"/>
          </a:solidFill>
          <a:ln w="19050">
            <a:solidFill>
              <a:srgbClr val="F8084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>
            <a:defPPr>
              <a:defRPr lang="ko-KR"/>
            </a:defPPr>
            <a:lvl1pPr defTabSz="1090422">
              <a:defRPr sz="2100"/>
            </a:lvl1pPr>
            <a:lvl2pPr marL="0" lvl="1" algn="ctr" defTabSz="1067426">
              <a:lnSpc>
                <a:spcPct val="10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2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endParaRPr lang="en-US" altLang="ko-KR" dirty="0">
              <a:sym typeface="KoPub돋움체 Medium"/>
            </a:endParaRPr>
          </a:p>
        </p:txBody>
      </p:sp>
      <p:sp>
        <p:nvSpPr>
          <p:cNvPr id="286" name="직사각형 285">
            <a:extLst>
              <a:ext uri="{FF2B5EF4-FFF2-40B4-BE49-F238E27FC236}">
                <a16:creationId xmlns:a16="http://schemas.microsoft.com/office/drawing/2014/main" id="{751210F4-2F39-4217-BC36-1A7F52CD7863}"/>
              </a:ext>
            </a:extLst>
          </p:cNvPr>
          <p:cNvSpPr/>
          <p:nvPr/>
        </p:nvSpPr>
        <p:spPr bwMode="auto">
          <a:xfrm>
            <a:off x="1439279" y="3457574"/>
            <a:ext cx="2378606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51625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endParaRPr lang="ko-KR" altLang="en-US" sz="9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87" name="Rectangle 1379">
            <a:extLst>
              <a:ext uri="{FF2B5EF4-FFF2-40B4-BE49-F238E27FC236}">
                <a16:creationId xmlns:a16="http://schemas.microsoft.com/office/drawing/2014/main" id="{71C179DC-C06B-41B7-A620-7F7FE5702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752" y="5178371"/>
            <a:ext cx="1141658" cy="131126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marL="0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78424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56849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35273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13698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92122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70547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48971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027396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104288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구현 환경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개발자 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PC)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288" name="Picture 2" descr="C:\Users\08194\Pictures\src01.PNG">
            <a:extLst>
              <a:ext uri="{FF2B5EF4-FFF2-40B4-BE49-F238E27FC236}">
                <a16:creationId xmlns:a16="http://schemas.microsoft.com/office/drawing/2014/main" id="{767C8F0B-8538-427B-9642-91672F3C0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55"/>
          <a:stretch>
            <a:fillRect/>
          </a:stretch>
        </p:blipFill>
        <p:spPr bwMode="auto">
          <a:xfrm>
            <a:off x="1510048" y="3779765"/>
            <a:ext cx="1014020" cy="98551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289" name="Rectangle 1379">
            <a:extLst>
              <a:ext uri="{FF2B5EF4-FFF2-40B4-BE49-F238E27FC236}">
                <a16:creationId xmlns:a16="http://schemas.microsoft.com/office/drawing/2014/main" id="{71C179DC-C06B-41B7-A620-7F7FE5702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54" y="3589047"/>
            <a:ext cx="787395" cy="153888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marL="0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78424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56849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35273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13698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92122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70547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48971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027396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소스코드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(Java)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660629" y="3580144"/>
            <a:ext cx="1086487" cy="1384762"/>
            <a:chOff x="2903832" y="3438463"/>
            <a:chExt cx="1396070" cy="1222375"/>
          </a:xfrm>
        </p:grpSpPr>
        <p:sp>
          <p:nvSpPr>
            <p:cNvPr id="292" name="직사각형 291">
              <a:extLst>
                <a:ext uri="{FF2B5EF4-FFF2-40B4-BE49-F238E27FC236}">
                  <a16:creationId xmlns:a16="http://schemas.microsoft.com/office/drawing/2014/main" id="{D6F61BE0-2E86-4E2D-85C8-5CED3C83EEFD}"/>
                </a:ext>
              </a:extLst>
            </p:cNvPr>
            <p:cNvSpPr/>
            <p:nvPr/>
          </p:nvSpPr>
          <p:spPr bwMode="auto">
            <a:xfrm>
              <a:off x="2903832" y="3438463"/>
              <a:ext cx="1396070" cy="1222375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95000"/>
                </a:schemeClr>
              </a:bgClr>
            </a:pattFill>
            <a:ln w="6350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ko-KR" altLang="en-US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endParaRP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2976207" y="3501656"/>
              <a:ext cx="1251321" cy="1095988"/>
              <a:chOff x="2976207" y="3497200"/>
              <a:chExt cx="1251321" cy="1095988"/>
            </a:xfrm>
          </p:grpSpPr>
          <p:sp>
            <p:nvSpPr>
              <p:cNvPr id="294" name="직사각형 293">
                <a:extLst>
                  <a:ext uri="{FF2B5EF4-FFF2-40B4-BE49-F238E27FC236}">
                    <a16:creationId xmlns:a16="http://schemas.microsoft.com/office/drawing/2014/main" id="{C84A2E6E-E928-4D93-84C0-0FD8A72E4362}"/>
                  </a:ext>
                </a:extLst>
              </p:cNvPr>
              <p:cNvSpPr/>
              <p:nvPr/>
            </p:nvSpPr>
            <p:spPr bwMode="auto">
              <a:xfrm>
                <a:off x="2976207" y="3497200"/>
                <a:ext cx="1251321" cy="18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9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소스 코드 작성</a:t>
                </a:r>
              </a:p>
            </p:txBody>
          </p:sp>
          <p:sp>
            <p:nvSpPr>
              <p:cNvPr id="295" name="직사각형 294">
                <a:extLst>
                  <a:ext uri="{FF2B5EF4-FFF2-40B4-BE49-F238E27FC236}">
                    <a16:creationId xmlns:a16="http://schemas.microsoft.com/office/drawing/2014/main" id="{A803CD97-328D-4BB7-AD10-025B943894F9}"/>
                  </a:ext>
                </a:extLst>
              </p:cNvPr>
              <p:cNvSpPr/>
              <p:nvPr/>
            </p:nvSpPr>
            <p:spPr bwMode="auto">
              <a:xfrm>
                <a:off x="2976207" y="3802529"/>
                <a:ext cx="1251321" cy="180000"/>
              </a:xfrm>
              <a:prstGeom prst="rect">
                <a:avLst/>
              </a:prstGeom>
              <a:solidFill>
                <a:srgbClr val="C7ECF8"/>
              </a:solidFill>
              <a:ln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테스트 코드 작성</a:t>
                </a:r>
              </a:p>
            </p:txBody>
          </p:sp>
          <p:sp>
            <p:nvSpPr>
              <p:cNvPr id="296" name="직사각형 295">
                <a:extLst>
                  <a:ext uri="{FF2B5EF4-FFF2-40B4-BE49-F238E27FC236}">
                    <a16:creationId xmlns:a16="http://schemas.microsoft.com/office/drawing/2014/main" id="{460B460E-1152-4240-9407-E6039154CD9C}"/>
                  </a:ext>
                </a:extLst>
              </p:cNvPr>
              <p:cNvSpPr/>
              <p:nvPr/>
            </p:nvSpPr>
            <p:spPr bwMode="auto">
              <a:xfrm>
                <a:off x="2976207" y="4107858"/>
                <a:ext cx="1251321" cy="18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9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단위 테스트 수행</a:t>
                </a:r>
              </a:p>
            </p:txBody>
          </p:sp>
          <p:sp>
            <p:nvSpPr>
              <p:cNvPr id="297" name="직사각형 296">
                <a:extLst>
                  <a:ext uri="{FF2B5EF4-FFF2-40B4-BE49-F238E27FC236}">
                    <a16:creationId xmlns:a16="http://schemas.microsoft.com/office/drawing/2014/main" id="{5E5D3585-43E0-4365-86F0-09A221114E54}"/>
                  </a:ext>
                </a:extLst>
              </p:cNvPr>
              <p:cNvSpPr/>
              <p:nvPr/>
            </p:nvSpPr>
            <p:spPr bwMode="auto">
              <a:xfrm>
                <a:off x="2976207" y="4413188"/>
                <a:ext cx="1251321" cy="180000"/>
              </a:xfrm>
              <a:prstGeom prst="rect">
                <a:avLst/>
              </a:prstGeom>
              <a:solidFill>
                <a:srgbClr val="C7ECF8"/>
              </a:solidFill>
              <a:ln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개발표준</a:t>
                </a:r>
                <a:r>
                  <a:rPr kumimoji="0"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점검</a:t>
                </a:r>
              </a:p>
            </p:txBody>
          </p:sp>
        </p:grpSp>
      </p:grpSp>
      <p:cxnSp>
        <p:nvCxnSpPr>
          <p:cNvPr id="298" name="직선 화살표 연결선 297">
            <a:extLst>
              <a:ext uri="{FF2B5EF4-FFF2-40B4-BE49-F238E27FC236}">
                <a16:creationId xmlns:a16="http://schemas.microsoft.com/office/drawing/2014/main" id="{661E94B5-5E32-48C5-B4F9-9126A511D69A}"/>
              </a:ext>
            </a:extLst>
          </p:cNvPr>
          <p:cNvCxnSpPr>
            <a:stCxn id="294" idx="2"/>
            <a:endCxn id="295" idx="0"/>
          </p:cNvCxnSpPr>
          <p:nvPr/>
        </p:nvCxnSpPr>
        <p:spPr bwMode="auto">
          <a:xfrm>
            <a:off x="3203873" y="3855644"/>
            <a:ext cx="0" cy="141979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직선 화살표 연결선 298">
            <a:extLst>
              <a:ext uri="{FF2B5EF4-FFF2-40B4-BE49-F238E27FC236}">
                <a16:creationId xmlns:a16="http://schemas.microsoft.com/office/drawing/2014/main" id="{CF6A2D2A-EF8E-4F3B-AE82-477FF2E02DF1}"/>
              </a:ext>
            </a:extLst>
          </p:cNvPr>
          <p:cNvCxnSpPr>
            <a:stCxn id="295" idx="2"/>
            <a:endCxn id="296" idx="0"/>
          </p:cNvCxnSpPr>
          <p:nvPr/>
        </p:nvCxnSpPr>
        <p:spPr bwMode="auto">
          <a:xfrm>
            <a:off x="3203873" y="4201535"/>
            <a:ext cx="0" cy="14197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직선 화살표 연결선 299">
            <a:extLst>
              <a:ext uri="{FF2B5EF4-FFF2-40B4-BE49-F238E27FC236}">
                <a16:creationId xmlns:a16="http://schemas.microsoft.com/office/drawing/2014/main" id="{13634439-3BFE-43FF-9BAC-AA8D50754203}"/>
              </a:ext>
            </a:extLst>
          </p:cNvPr>
          <p:cNvCxnSpPr>
            <a:stCxn id="296" idx="2"/>
            <a:endCxn id="297" idx="0"/>
          </p:cNvCxnSpPr>
          <p:nvPr/>
        </p:nvCxnSpPr>
        <p:spPr bwMode="auto">
          <a:xfrm>
            <a:off x="3203873" y="4547425"/>
            <a:ext cx="0" cy="14198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" name="TextBox 39">
            <a:extLst>
              <a:ext uri="{FF2B5EF4-FFF2-40B4-BE49-F238E27FC236}">
                <a16:creationId xmlns:a16="http://schemas.microsoft.com/office/drawing/2014/main" id="{26307792-D52E-4C1B-911F-AD6D1270B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410" y="4751591"/>
            <a:ext cx="71045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7556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7556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7556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7556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7556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lvl="1" indent="1588" algn="ctr" defTabSz="1299728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F8084D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퇴근 시</a:t>
            </a: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F8084D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F8084D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체크인</a:t>
            </a:r>
          </a:p>
        </p:txBody>
      </p:sp>
      <p:grpSp>
        <p:nvGrpSpPr>
          <p:cNvPr id="320" name="그룹 319"/>
          <p:cNvGrpSpPr/>
          <p:nvPr/>
        </p:nvGrpSpPr>
        <p:grpSpPr>
          <a:xfrm>
            <a:off x="4285190" y="3837165"/>
            <a:ext cx="926890" cy="863243"/>
            <a:chOff x="4285190" y="3908062"/>
            <a:chExt cx="926890" cy="863243"/>
          </a:xfrm>
        </p:grpSpPr>
        <p:sp>
          <p:nvSpPr>
            <p:cNvPr id="307" name="직사각형 306">
              <a:extLst>
                <a:ext uri="{FF2B5EF4-FFF2-40B4-BE49-F238E27FC236}">
                  <a16:creationId xmlns:a16="http://schemas.microsoft.com/office/drawing/2014/main" id="{60A5DEA6-A9D5-4245-9EF0-87B56ED4291E}"/>
                </a:ext>
              </a:extLst>
            </p:cNvPr>
            <p:cNvSpPr/>
            <p:nvPr/>
          </p:nvSpPr>
          <p:spPr bwMode="auto">
            <a:xfrm>
              <a:off x="4285190" y="3908062"/>
              <a:ext cx="926890" cy="8632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endParaRPr>
            </a:p>
          </p:txBody>
        </p:sp>
        <p:sp>
          <p:nvSpPr>
            <p:cNvPr id="312" name="Rectangle 1379">
              <a:extLst>
                <a:ext uri="{FF2B5EF4-FFF2-40B4-BE49-F238E27FC236}">
                  <a16:creationId xmlns:a16="http://schemas.microsoft.com/office/drawing/2014/main" id="{71C179DC-C06B-41B7-A620-7F7FE5702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875" y="4589100"/>
              <a:ext cx="641522" cy="138499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78424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56849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135273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513698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92122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270547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648971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027396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1299728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형상관리 도구</a:t>
              </a:r>
            </a:p>
          </p:txBody>
        </p:sp>
        <p:grpSp>
          <p:nvGrpSpPr>
            <p:cNvPr id="313" name="그룹 312"/>
            <p:cNvGrpSpPr/>
            <p:nvPr/>
          </p:nvGrpSpPr>
          <p:grpSpPr>
            <a:xfrm>
              <a:off x="4388441" y="4004786"/>
              <a:ext cx="720388" cy="466633"/>
              <a:chOff x="9350366" y="4328326"/>
              <a:chExt cx="949338" cy="812536"/>
            </a:xfrm>
            <a:effectLst>
              <a:outerShdw dist="38100" dir="2700000" algn="tl" rotWithShape="0">
                <a:schemeClr val="tx1">
                  <a:lumMod val="85000"/>
                  <a:lumOff val="15000"/>
                  <a:alpha val="57000"/>
                </a:schemeClr>
              </a:outerShdw>
            </a:effectLst>
          </p:grpSpPr>
          <p:grpSp>
            <p:nvGrpSpPr>
              <p:cNvPr id="314" name="그룹 80"/>
              <p:cNvGrpSpPr/>
              <p:nvPr/>
            </p:nvGrpSpPr>
            <p:grpSpPr>
              <a:xfrm>
                <a:off x="9350366" y="4328326"/>
                <a:ext cx="949338" cy="812536"/>
                <a:chOff x="8304253" y="2481255"/>
                <a:chExt cx="949338" cy="812536"/>
              </a:xfrm>
            </p:grpSpPr>
            <p:sp>
              <p:nvSpPr>
                <p:cNvPr id="316" name="순서도: 자기 디스크 315"/>
                <p:cNvSpPr/>
                <p:nvPr/>
              </p:nvSpPr>
              <p:spPr>
                <a:xfrm>
                  <a:off x="8304253" y="2481255"/>
                  <a:ext cx="949338" cy="812536"/>
                </a:xfrm>
                <a:prstGeom prst="flowChartMagneticDisk">
                  <a:avLst/>
                </a:prstGeom>
                <a:gradFill>
                  <a:gsLst>
                    <a:gs pos="88000">
                      <a:srgbClr val="FBFBFB"/>
                    </a:gs>
                    <a:gs pos="87000">
                      <a:srgbClr val="ECECEC"/>
                    </a:gs>
                  </a:gsLst>
                  <a:lin ang="10800000" scaled="1"/>
                </a:gradFill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810"/>
                  <a:endParaRPr lang="ko-KR" altLang="en-US" sz="120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17" name="타원 316"/>
                <p:cNvSpPr/>
                <p:nvPr/>
              </p:nvSpPr>
              <p:spPr>
                <a:xfrm>
                  <a:off x="8323356" y="2499058"/>
                  <a:ext cx="911132" cy="23616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</p:grpSp>
          <p:sp>
            <p:nvSpPr>
              <p:cNvPr id="315" name="AutoShape 114"/>
              <p:cNvSpPr>
                <a:spLocks noChangeArrowheads="1"/>
              </p:cNvSpPr>
              <p:nvPr/>
            </p:nvSpPr>
            <p:spPr bwMode="auto">
              <a:xfrm>
                <a:off x="9511937" y="4623070"/>
                <a:ext cx="635192" cy="482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1299728" eaLnBrk="0" hangingPunct="0"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형상관리</a:t>
                </a:r>
              </a:p>
              <a:p>
                <a:pPr marL="0" lvl="1" algn="ctr" defTabSz="1299728" eaLnBrk="0" hangingPunct="0"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저장소</a:t>
                </a:r>
              </a:p>
            </p:txBody>
          </p:sp>
        </p:grpSp>
      </p:grpSp>
      <p:sp>
        <p:nvSpPr>
          <p:cNvPr id="321" name="직사각형 320">
            <a:extLst>
              <a:ext uri="{FF2B5EF4-FFF2-40B4-BE49-F238E27FC236}">
                <a16:creationId xmlns:a16="http://schemas.microsoft.com/office/drawing/2014/main" id="{3403CE92-027C-43DA-9EB7-5C85B619CEDB}"/>
              </a:ext>
            </a:extLst>
          </p:cNvPr>
          <p:cNvSpPr/>
          <p:nvPr/>
        </p:nvSpPr>
        <p:spPr bwMode="auto">
          <a:xfrm>
            <a:off x="5639750" y="3390900"/>
            <a:ext cx="2995793" cy="18975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grpSp>
        <p:nvGrpSpPr>
          <p:cNvPr id="345" name="그룹 344"/>
          <p:cNvGrpSpPr/>
          <p:nvPr/>
        </p:nvGrpSpPr>
        <p:grpSpPr>
          <a:xfrm>
            <a:off x="8920582" y="3497224"/>
            <a:ext cx="460910" cy="716549"/>
            <a:chOff x="8867158" y="3551178"/>
            <a:chExt cx="460910" cy="716549"/>
          </a:xfrm>
        </p:grpSpPr>
        <p:pic>
          <p:nvPicPr>
            <p:cNvPr id="323" name="Picture 6" descr="C:\Documents and Settings\Administrator\바탕체 화면\아이콘\10-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7158" y="3551178"/>
              <a:ext cx="460910" cy="518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4" name="직사각형 82">
              <a:extLst>
                <a:ext uri="{FF2B5EF4-FFF2-40B4-BE49-F238E27FC236}">
                  <a16:creationId xmlns:a16="http://schemas.microsoft.com/office/drawing/2014/main" id="{9FEBA8C6-26FD-4EFE-BB0C-C0F3CFBF9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336" y="4113839"/>
              <a:ext cx="33855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관리자</a:t>
              </a:r>
            </a:p>
          </p:txBody>
        </p:sp>
      </p:grpSp>
      <p:grpSp>
        <p:nvGrpSpPr>
          <p:cNvPr id="346" name="그룹 345"/>
          <p:cNvGrpSpPr/>
          <p:nvPr/>
        </p:nvGrpSpPr>
        <p:grpSpPr>
          <a:xfrm>
            <a:off x="8920582" y="4465594"/>
            <a:ext cx="460910" cy="716549"/>
            <a:chOff x="8867158" y="4519548"/>
            <a:chExt cx="460910" cy="716549"/>
          </a:xfrm>
        </p:grpSpPr>
        <p:pic>
          <p:nvPicPr>
            <p:cNvPr id="326" name="Picture 6" descr="C:\Documents and Settings\Administrator\바탕체 화면\아이콘\10-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7158" y="4519548"/>
              <a:ext cx="460910" cy="518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7" name="직사각형 82">
              <a:extLst>
                <a:ext uri="{FF2B5EF4-FFF2-40B4-BE49-F238E27FC236}">
                  <a16:creationId xmlns:a16="http://schemas.microsoft.com/office/drawing/2014/main" id="{9FEBA8C6-26FD-4EFE-BB0C-C0F3CFBF9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336" y="5082209"/>
              <a:ext cx="33855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테스터</a:t>
              </a:r>
            </a:p>
          </p:txBody>
        </p:sp>
      </p:grpSp>
      <p:grpSp>
        <p:nvGrpSpPr>
          <p:cNvPr id="333" name="그룹 332"/>
          <p:cNvGrpSpPr/>
          <p:nvPr/>
        </p:nvGrpSpPr>
        <p:grpSpPr>
          <a:xfrm>
            <a:off x="5780579" y="3621495"/>
            <a:ext cx="1429846" cy="492569"/>
            <a:chOff x="5749646" y="3504950"/>
            <a:chExt cx="1565553" cy="559841"/>
          </a:xfrm>
        </p:grpSpPr>
        <p:sp>
          <p:nvSpPr>
            <p:cNvPr id="330" name="직사각형 329">
              <a:extLst>
                <a:ext uri="{FF2B5EF4-FFF2-40B4-BE49-F238E27FC236}">
                  <a16:creationId xmlns:a16="http://schemas.microsoft.com/office/drawing/2014/main" id="{E50BD895-437C-4B28-AB07-2ED44768F034}"/>
                </a:ext>
              </a:extLst>
            </p:cNvPr>
            <p:cNvSpPr/>
            <p:nvPr/>
          </p:nvSpPr>
          <p:spPr bwMode="auto">
            <a:xfrm>
              <a:off x="5749646" y="3504950"/>
              <a:ext cx="1565553" cy="5319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 defTabSz="1299728" eaLnBrk="0" hangingPunct="0"/>
              <a:endParaRPr lang="ko-KR" altLang="en-US" sz="12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endParaRPr>
            </a:p>
          </p:txBody>
        </p:sp>
        <p:sp>
          <p:nvSpPr>
            <p:cNvPr id="331" name="직사각형 330">
              <a:extLst>
                <a:ext uri="{FF2B5EF4-FFF2-40B4-BE49-F238E27FC236}">
                  <a16:creationId xmlns:a16="http://schemas.microsoft.com/office/drawing/2014/main" id="{8AB19149-AFD2-468D-9C47-0B53BEFBA0F9}"/>
                </a:ext>
              </a:extLst>
            </p:cNvPr>
            <p:cNvSpPr/>
            <p:nvPr/>
          </p:nvSpPr>
          <p:spPr>
            <a:xfrm>
              <a:off x="5795473" y="3540075"/>
              <a:ext cx="1257035" cy="5247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컴파일</a:t>
              </a:r>
            </a:p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코딩</a:t>
              </a:r>
              <a:r>
                <a:rPr lang="en-US" altLang="ko-KR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</a:t>
              </a: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표준</a:t>
              </a:r>
              <a:r>
                <a:rPr lang="en-US" altLang="ko-KR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, </a:t>
              </a: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</a:t>
              </a:r>
              <a:r>
                <a:rPr lang="en-US" altLang="ko-KR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) </a:t>
              </a: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점검</a:t>
              </a:r>
            </a:p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복잡도</a:t>
              </a:r>
              <a:r>
                <a:rPr lang="en-US" altLang="ko-KR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, </a:t>
              </a:r>
              <a:r>
                <a:rPr lang="ko-KR" altLang="en-US" sz="8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중복도 점검</a:t>
              </a:r>
            </a:p>
          </p:txBody>
        </p:sp>
      </p:grpSp>
      <p:sp>
        <p:nvSpPr>
          <p:cNvPr id="335" name="직사각형 334">
            <a:extLst>
              <a:ext uri="{FF2B5EF4-FFF2-40B4-BE49-F238E27FC236}">
                <a16:creationId xmlns:a16="http://schemas.microsoft.com/office/drawing/2014/main" id="{E50BD895-437C-4B28-AB07-2ED44768F034}"/>
              </a:ext>
            </a:extLst>
          </p:cNvPr>
          <p:cNvSpPr/>
          <p:nvPr/>
        </p:nvSpPr>
        <p:spPr bwMode="auto">
          <a:xfrm>
            <a:off x="5780579" y="4409815"/>
            <a:ext cx="1429846" cy="46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299728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서버</a:t>
            </a:r>
            <a:b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8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스테이징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서버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lang="ko-KR" altLang="en-US" sz="8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7" name="Rectangle 1379">
            <a:extLst>
              <a:ext uri="{FF2B5EF4-FFF2-40B4-BE49-F238E27FC236}">
                <a16:creationId xmlns:a16="http://schemas.microsoft.com/office/drawing/2014/main" id="{71C179DC-C06B-41B7-A620-7F7FE5702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942" y="4936862"/>
            <a:ext cx="811119" cy="25648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marL="0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78424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56849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35273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13698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92122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70547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48971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027396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104288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빌드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배포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b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환경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서버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</p:txBody>
      </p:sp>
      <p:pic>
        <p:nvPicPr>
          <p:cNvPr id="338" name="Picture 2">
            <a:extLst>
              <a:ext uri="{FF2B5EF4-FFF2-40B4-BE49-F238E27FC236}">
                <a16:creationId xmlns:a16="http://schemas.microsoft.com/office/drawing/2014/main" id="{A343F71B-3687-4304-A092-8EF6E272B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8448" y="4409815"/>
            <a:ext cx="907095" cy="468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339" name="Rectangle 1379">
            <a:extLst>
              <a:ext uri="{FF2B5EF4-FFF2-40B4-BE49-F238E27FC236}">
                <a16:creationId xmlns:a16="http://schemas.microsoft.com/office/drawing/2014/main" id="{71C179DC-C06B-41B7-A620-7F7FE5702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066" y="4936862"/>
            <a:ext cx="607859" cy="25648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marL="0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78424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56849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35273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13698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92122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70547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48971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027396" algn="l" defTabSz="756849" rtl="0" eaLnBrk="1" latinLnBrk="1" hangingPunct="1"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104288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테스트케이스</a:t>
            </a:r>
          </a:p>
          <a:p>
            <a:pPr marL="0" lvl="1" algn="ctr" defTabSz="104288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결함관리</a:t>
            </a:r>
          </a:p>
        </p:txBody>
      </p:sp>
      <p:grpSp>
        <p:nvGrpSpPr>
          <p:cNvPr id="342" name="그룹 341"/>
          <p:cNvGrpSpPr/>
          <p:nvPr/>
        </p:nvGrpSpPr>
        <p:grpSpPr>
          <a:xfrm>
            <a:off x="7651234" y="3627178"/>
            <a:ext cx="641522" cy="456641"/>
            <a:chOff x="7715739" y="3593469"/>
            <a:chExt cx="641522" cy="456641"/>
          </a:xfrm>
        </p:grpSpPr>
        <p:pic>
          <p:nvPicPr>
            <p:cNvPr id="340" name="Picture 33" descr="Microsoft Office - Exce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878574" y="3593469"/>
              <a:ext cx="315852" cy="315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1" name="Rectangle 1379">
              <a:extLst>
                <a:ext uri="{FF2B5EF4-FFF2-40B4-BE49-F238E27FC236}">
                  <a16:creationId xmlns:a16="http://schemas.microsoft.com/office/drawing/2014/main" id="{71C179DC-C06B-41B7-A620-7F7FE5702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5739" y="3921870"/>
              <a:ext cx="641522" cy="128240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78424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56849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135273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513698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92122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270547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648971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027396" algn="l" defTabSz="756849" rtl="0" eaLnBrk="1" latinLnBrk="1" hangingPunct="1">
                <a:defRPr sz="1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1042880" fontAlgn="auto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kumimoji="0"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코드 품질점검</a:t>
              </a:r>
            </a:p>
          </p:txBody>
        </p:sp>
      </p:grpSp>
      <p:sp>
        <p:nvSpPr>
          <p:cNvPr id="343" name="TextBox 60">
            <a:extLst>
              <a:ext uri="{FF2B5EF4-FFF2-40B4-BE49-F238E27FC236}">
                <a16:creationId xmlns:a16="http://schemas.microsoft.com/office/drawing/2014/main" id="{383284F8-5F94-409F-B22B-CEA0198DD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025" y="3472960"/>
            <a:ext cx="6174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299728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빌드</a:t>
            </a: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배포 도구</a:t>
            </a:r>
          </a:p>
        </p:txBody>
      </p:sp>
      <p:sp>
        <p:nvSpPr>
          <p:cNvPr id="344" name="TextBox 65">
            <a:extLst>
              <a:ext uri="{FF2B5EF4-FFF2-40B4-BE49-F238E27FC236}">
                <a16:creationId xmlns:a16="http://schemas.microsoft.com/office/drawing/2014/main" id="{8A3743E3-7A60-43BA-B5DE-E9589B6C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501" y="3472960"/>
            <a:ext cx="57098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299728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오류 </a:t>
            </a:r>
            <a:r>
              <a:rPr lang="ko-KR" altLang="en-US" sz="8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발생내역</a:t>
            </a:r>
            <a:endParaRPr lang="ko-KR" altLang="en-US" sz="8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348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</p:cNvCxnSpPr>
          <p:nvPr/>
        </p:nvCxnSpPr>
        <p:spPr bwMode="auto">
          <a:xfrm>
            <a:off x="7233502" y="3855498"/>
            <a:ext cx="491397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  <a:stCxn id="330" idx="2"/>
            <a:endCxn id="335" idx="0"/>
          </p:cNvCxnSpPr>
          <p:nvPr/>
        </p:nvCxnSpPr>
        <p:spPr bwMode="auto">
          <a:xfrm>
            <a:off x="6495502" y="4089498"/>
            <a:ext cx="0" cy="32031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</p:cNvCxnSpPr>
          <p:nvPr/>
        </p:nvCxnSpPr>
        <p:spPr bwMode="auto">
          <a:xfrm flipH="1">
            <a:off x="7210425" y="4643815"/>
            <a:ext cx="308023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  <a:endCxn id="338" idx="3"/>
          </p:cNvCxnSpPr>
          <p:nvPr/>
        </p:nvCxnSpPr>
        <p:spPr bwMode="auto">
          <a:xfrm flipH="1">
            <a:off x="8425543" y="4643815"/>
            <a:ext cx="613682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타원 362"/>
          <p:cNvSpPr/>
          <p:nvPr/>
        </p:nvSpPr>
        <p:spPr>
          <a:xfrm>
            <a:off x="8680712" y="3558158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64" name="타원 363"/>
          <p:cNvSpPr/>
          <p:nvPr/>
        </p:nvSpPr>
        <p:spPr>
          <a:xfrm>
            <a:off x="8680712" y="4399822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367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</p:cNvCxnSpPr>
          <p:nvPr/>
        </p:nvCxnSpPr>
        <p:spPr bwMode="auto">
          <a:xfrm flipH="1">
            <a:off x="8425543" y="3855498"/>
            <a:ext cx="613682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" name="Picture 4" descr="D:\Documents and Settings\jp\바탕체 화면\아이콘 준호대리님작업\png\6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2155" y="3645726"/>
            <a:ext cx="245782" cy="220814"/>
          </a:xfrm>
          <a:prstGeom prst="rect">
            <a:avLst/>
          </a:prstGeom>
          <a:noFill/>
        </p:spPr>
      </p:pic>
      <p:cxnSp>
        <p:nvCxnSpPr>
          <p:cNvPr id="369" name="Shape 110">
            <a:extLst>
              <a:ext uri="{FF2B5EF4-FFF2-40B4-BE49-F238E27FC236}">
                <a16:creationId xmlns:a16="http://schemas.microsoft.com/office/drawing/2014/main" id="{AA8409BD-1727-4FFD-9914-FABF4C74B7AF}"/>
              </a:ext>
            </a:extLst>
          </p:cNvPr>
          <p:cNvCxnSpPr>
            <a:cxnSpLocks/>
            <a:stCxn id="307" idx="3"/>
            <a:endCxn id="330" idx="1"/>
          </p:cNvCxnSpPr>
          <p:nvPr/>
        </p:nvCxnSpPr>
        <p:spPr bwMode="auto">
          <a:xfrm flipV="1">
            <a:off x="5212080" y="3855498"/>
            <a:ext cx="568499" cy="413289"/>
          </a:xfrm>
          <a:prstGeom prst="bentConnector3">
            <a:avLst>
              <a:gd name="adj1" fmla="val 50000"/>
            </a:avLst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TextBox 50">
            <a:extLst>
              <a:ext uri="{FF2B5EF4-FFF2-40B4-BE49-F238E27FC236}">
                <a16:creationId xmlns:a16="http://schemas.microsoft.com/office/drawing/2014/main" id="{E5BC9784-F504-409B-89E6-9B20E1AD7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8834" y="4121417"/>
            <a:ext cx="271228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지속적</a:t>
            </a:r>
            <a:endParaRPr kumimoji="0" lang="en-US" altLang="ko-KR" sz="8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배포</a:t>
            </a:r>
          </a:p>
        </p:txBody>
      </p:sp>
      <p:sp>
        <p:nvSpPr>
          <p:cNvPr id="373" name="타원 372"/>
          <p:cNvSpPr/>
          <p:nvPr/>
        </p:nvSpPr>
        <p:spPr>
          <a:xfrm>
            <a:off x="5699387" y="3520058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74" name="TextBox 65">
            <a:extLst>
              <a:ext uri="{FF2B5EF4-FFF2-40B4-BE49-F238E27FC236}">
                <a16:creationId xmlns:a16="http://schemas.microsoft.com/office/drawing/2014/main" id="{8A3743E3-7A60-43BA-B5DE-E9589B6C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4441" y="4225435"/>
            <a:ext cx="6351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299728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Test Manager</a:t>
            </a:r>
          </a:p>
        </p:txBody>
      </p:sp>
      <p:sp>
        <p:nvSpPr>
          <p:cNvPr id="375" name="원형 화살표 273">
            <a:extLst>
              <a:ext uri="{FF2B5EF4-FFF2-40B4-BE49-F238E27FC236}">
                <a16:creationId xmlns:a16="http://schemas.microsoft.com/office/drawing/2014/main" id="{A02AF6FE-F726-4486-9A76-C4149B4EAF97}"/>
              </a:ext>
            </a:extLst>
          </p:cNvPr>
          <p:cNvSpPr/>
          <p:nvPr/>
        </p:nvSpPr>
        <p:spPr bwMode="auto">
          <a:xfrm>
            <a:off x="6971911" y="3969092"/>
            <a:ext cx="216000" cy="216000"/>
          </a:xfrm>
          <a:prstGeom prst="circularArrow">
            <a:avLst>
              <a:gd name="adj1" fmla="val 9268"/>
              <a:gd name="adj2" fmla="val 2109533"/>
              <a:gd name="adj3" fmla="val 5353650"/>
              <a:gd name="adj4" fmla="val 10800000"/>
              <a:gd name="adj5" fmla="val 16306"/>
            </a:avLst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376" name="그룹 375"/>
          <p:cNvGrpSpPr/>
          <p:nvPr/>
        </p:nvGrpSpPr>
        <p:grpSpPr>
          <a:xfrm>
            <a:off x="523876" y="3981409"/>
            <a:ext cx="460910" cy="716549"/>
            <a:chOff x="8867158" y="4519548"/>
            <a:chExt cx="460910" cy="716549"/>
          </a:xfrm>
        </p:grpSpPr>
        <p:pic>
          <p:nvPicPr>
            <p:cNvPr id="377" name="Picture 6" descr="C:\Documents and Settings\Administrator\바탕체 화면\아이콘\10-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7158" y="4519548"/>
              <a:ext cx="460910" cy="518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8" name="직사각형 82">
              <a:extLst>
                <a:ext uri="{FF2B5EF4-FFF2-40B4-BE49-F238E27FC236}">
                  <a16:creationId xmlns:a16="http://schemas.microsoft.com/office/drawing/2014/main" id="{9FEBA8C6-26FD-4EFE-BB0C-C0F3CFBF9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336" y="5082209"/>
              <a:ext cx="33855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개발자</a:t>
              </a:r>
            </a:p>
          </p:txBody>
        </p:sp>
      </p:grpSp>
      <p:cxnSp>
        <p:nvCxnSpPr>
          <p:cNvPr id="380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  <a:stCxn id="377" idx="3"/>
            <a:endCxn id="288" idx="1"/>
          </p:cNvCxnSpPr>
          <p:nvPr/>
        </p:nvCxnSpPr>
        <p:spPr bwMode="auto">
          <a:xfrm>
            <a:off x="984786" y="4240825"/>
            <a:ext cx="525262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꺾인 연결선 265">
            <a:extLst>
              <a:ext uri="{FF2B5EF4-FFF2-40B4-BE49-F238E27FC236}">
                <a16:creationId xmlns:a16="http://schemas.microsoft.com/office/drawing/2014/main" id="{2ED52EDC-B71B-44AF-94D5-90FA784BA9E7}"/>
              </a:ext>
            </a:extLst>
          </p:cNvPr>
          <p:cNvCxnSpPr>
            <a:cxnSpLocks/>
          </p:cNvCxnSpPr>
          <p:nvPr/>
        </p:nvCxnSpPr>
        <p:spPr bwMode="auto">
          <a:xfrm>
            <a:off x="3817885" y="4268787"/>
            <a:ext cx="467305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TextBox 30">
            <a:extLst>
              <a:ext uri="{FF2B5EF4-FFF2-40B4-BE49-F238E27FC236}">
                <a16:creationId xmlns:a16="http://schemas.microsoft.com/office/drawing/2014/main" id="{76D06159-CC62-4BB4-8603-D63C4B142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615" y="3980965"/>
            <a:ext cx="203902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소스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코드</a:t>
            </a:r>
          </a:p>
        </p:txBody>
      </p:sp>
      <p:sp>
        <p:nvSpPr>
          <p:cNvPr id="212" name="TextBox 50">
            <a:extLst>
              <a:ext uri="{FF2B5EF4-FFF2-40B4-BE49-F238E27FC236}">
                <a16:creationId xmlns:a16="http://schemas.microsoft.com/office/drawing/2014/main" id="{E5BC9784-F504-409B-89E6-9B20E1AD7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032" y="3544441"/>
            <a:ext cx="271228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지속적 </a:t>
            </a:r>
          </a:p>
          <a:p>
            <a:pPr marL="0" lvl="1" indent="1588" algn="ctr" defTabSz="1042880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kumimoji="0"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</a:t>
            </a:r>
          </a:p>
        </p:txBody>
      </p:sp>
    </p:spTree>
    <p:extLst>
      <p:ext uri="{BB962C8B-B14F-4D97-AF65-F5344CB8AC3E}">
        <p14:creationId xmlns:p14="http://schemas.microsoft.com/office/powerpoint/2010/main" val="140350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그룹 256"/>
          <p:cNvGrpSpPr/>
          <p:nvPr/>
        </p:nvGrpSpPr>
        <p:grpSpPr>
          <a:xfrm>
            <a:off x="523875" y="1881188"/>
            <a:ext cx="4140000" cy="4535487"/>
            <a:chOff x="523875" y="1881188"/>
            <a:chExt cx="4212000" cy="4535487"/>
          </a:xfrm>
        </p:grpSpPr>
        <p:sp>
          <p:nvSpPr>
            <p:cNvPr id="258" name="직사각형 257"/>
            <p:cNvSpPr/>
            <p:nvPr/>
          </p:nvSpPr>
          <p:spPr bwMode="auto">
            <a:xfrm flipH="1">
              <a:off x="523875" y="1881189"/>
              <a:ext cx="4212000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59" name="TextBox 258"/>
            <p:cNvSpPr txBox="1"/>
            <p:nvPr/>
          </p:nvSpPr>
          <p:spPr>
            <a:xfrm>
              <a:off x="523875" y="1881188"/>
              <a:ext cx="4212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시나리오 도출 절차</a:t>
              </a:r>
              <a:r>
                <a:rPr lang="en-US" altLang="ko-KR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(</a:t>
              </a:r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현업</a:t>
              </a:r>
              <a:r>
                <a:rPr lang="en-US" altLang="ko-KR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/IT</a:t>
              </a:r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담당자</a:t>
              </a:r>
              <a:r>
                <a:rPr lang="en-US" altLang="ko-KR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)</a:t>
              </a: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46" name="그룹 245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5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51" name="직각 삼각형 250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52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47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및 종합 테스트</a:t>
              </a:r>
            </a:p>
          </p:txBody>
        </p:sp>
        <p:sp>
          <p:nvSpPr>
            <p:cNvPr id="248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1.6.4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통합 테스트 시나리오 작성 방안</a:t>
              </a:r>
            </a:p>
          </p:txBody>
        </p:sp>
        <p:sp>
          <p:nvSpPr>
            <p:cNvPr id="249" name="직각 삼각형 24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5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통합테스트 시나리오는 현업관점과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IT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관점을 상호 보완 하도록 현업과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IT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부서 담당자가 협력하여 작성한 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 현업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TFT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에서 업무프로세스 관점에서 시나리오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케이스를 추가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보완합니다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54" name="직사각형 25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TER-006</a:t>
            </a:r>
          </a:p>
        </p:txBody>
      </p:sp>
      <p:sp>
        <p:nvSpPr>
          <p:cNvPr id="255" name="직사각형 25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통합 및 종합 테스트</a:t>
            </a:r>
          </a:p>
        </p:txBody>
      </p:sp>
      <p:sp>
        <p:nvSpPr>
          <p:cNvPr id="256" name="타원 25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260" name="그룹 259"/>
          <p:cNvGrpSpPr/>
          <p:nvPr/>
        </p:nvGrpSpPr>
        <p:grpSpPr>
          <a:xfrm>
            <a:off x="5241492" y="1881188"/>
            <a:ext cx="4140000" cy="4535487"/>
            <a:chOff x="5170125" y="1881188"/>
            <a:chExt cx="4212000" cy="4535487"/>
          </a:xfrm>
        </p:grpSpPr>
        <p:sp>
          <p:nvSpPr>
            <p:cNvPr id="261" name="직사각형 260"/>
            <p:cNvSpPr/>
            <p:nvPr/>
          </p:nvSpPr>
          <p:spPr bwMode="auto">
            <a:xfrm flipH="1">
              <a:off x="5170125" y="1881189"/>
              <a:ext cx="4212000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5170125" y="1881188"/>
              <a:ext cx="4212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 시나리오 도출 절차</a:t>
              </a:r>
              <a:r>
                <a:rPr lang="en-US" altLang="ko-KR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(</a:t>
              </a:r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현업</a:t>
              </a:r>
              <a:r>
                <a:rPr lang="en-US" altLang="ko-KR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TFT)</a:t>
              </a:r>
            </a:p>
          </p:txBody>
        </p:sp>
      </p:grpSp>
      <p:sp>
        <p:nvSpPr>
          <p:cNvPr id="263" name="사다리꼴 262"/>
          <p:cNvSpPr/>
          <p:nvPr/>
        </p:nvSpPr>
        <p:spPr bwMode="auto">
          <a:xfrm rot="16200000" flipH="1" flipV="1">
            <a:off x="2497850" y="4040933"/>
            <a:ext cx="4535488" cy="216000"/>
          </a:xfrm>
          <a:prstGeom prst="trapezoid">
            <a:avLst>
              <a:gd name="adj" fmla="val 200515"/>
            </a:avLst>
          </a:prstGeom>
          <a:gradFill flip="none" rotWithShape="1">
            <a:gsLst>
              <a:gs pos="66000">
                <a:srgbClr val="DEDEDE"/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93962"/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64" name="사다리꼴 263"/>
          <p:cNvSpPr/>
          <p:nvPr/>
        </p:nvSpPr>
        <p:spPr bwMode="auto">
          <a:xfrm rot="5400000" flipV="1">
            <a:off x="2872662" y="4040933"/>
            <a:ext cx="4535488" cy="216000"/>
          </a:xfrm>
          <a:prstGeom prst="trapezoid">
            <a:avLst>
              <a:gd name="adj" fmla="val 200515"/>
            </a:avLst>
          </a:prstGeom>
          <a:gradFill flip="none" rotWithShape="1">
            <a:gsLst>
              <a:gs pos="66000">
                <a:srgbClr val="DEDEDE"/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596900" y="2276872"/>
            <a:ext cx="3993950" cy="4068366"/>
            <a:chOff x="596900" y="2276872"/>
            <a:chExt cx="3993950" cy="4068366"/>
          </a:xfrm>
        </p:grpSpPr>
        <p:grpSp>
          <p:nvGrpSpPr>
            <p:cNvPr id="266" name="그룹 265"/>
            <p:cNvGrpSpPr/>
            <p:nvPr/>
          </p:nvGrpSpPr>
          <p:grpSpPr>
            <a:xfrm>
              <a:off x="596900" y="2276872"/>
              <a:ext cx="1896136" cy="4068366"/>
              <a:chOff x="596900" y="3140968"/>
              <a:chExt cx="2661950" cy="4068366"/>
            </a:xfrm>
          </p:grpSpPr>
          <p:sp>
            <p:nvSpPr>
              <p:cNvPr id="268" name="TextBox 267"/>
              <p:cNvSpPr txBox="1"/>
              <p:nvPr/>
            </p:nvSpPr>
            <p:spPr>
              <a:xfrm>
                <a:off x="596900" y="3140968"/>
                <a:ext cx="2661950" cy="4068366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545211" defTabSz="1090422">
                  <a:defRPr sz="2100">
                    <a:solidFill>
                      <a:schemeClr val="lt1"/>
                    </a:solidFill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</a:defRPr>
                </a:lvl9pPr>
              </a:lstStyle>
              <a:p>
                <a:pPr marL="0" lvl="1" algn="ctr" defTabSz="1299728" eaLnBrk="0" hangingPunct="0"/>
                <a:endParaRPr lang="en-US" altLang="ko-KR" sz="12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69" name="TextBox 268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rgbClr val="8ED9F0"/>
              </a:solidFill>
              <a:ln w="6350">
                <a:solidFill>
                  <a:srgbClr val="8ED9F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수행절차</a:t>
                </a:r>
              </a:p>
            </p:txBody>
          </p:sp>
        </p:grpSp>
        <p:sp>
          <p:nvSpPr>
            <p:cNvPr id="291" name="Rectangle 14">
              <a:extLst>
                <a:ext uri="{FF2B5EF4-FFF2-40B4-BE49-F238E27FC236}">
                  <a16:creationId xmlns:a16="http://schemas.microsoft.com/office/drawing/2014/main" id="{E2DD9A78-A876-4259-8324-9623BF2DC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528" y="5356860"/>
              <a:ext cx="3886321" cy="920852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95000"/>
                </a:schemeClr>
              </a:bgClr>
            </a:pattFill>
            <a:ln w="6350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lvl="1"/>
              <a:endParaRPr lang="ko-KR" altLang="en-US" sz="1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Monotype Sorts"/>
              </a:endParaRPr>
            </a:p>
          </p:txBody>
        </p:sp>
        <p:grpSp>
          <p:nvGrpSpPr>
            <p:cNvPr id="273" name="그룹 272"/>
            <p:cNvGrpSpPr/>
            <p:nvPr/>
          </p:nvGrpSpPr>
          <p:grpSpPr>
            <a:xfrm>
              <a:off x="2694714" y="2276872"/>
              <a:ext cx="1896136" cy="2880000"/>
              <a:chOff x="3622025" y="4876106"/>
              <a:chExt cx="2661950" cy="2880000"/>
            </a:xfrm>
          </p:grpSpPr>
          <p:grpSp>
            <p:nvGrpSpPr>
              <p:cNvPr id="274" name="그룹 273"/>
              <p:cNvGrpSpPr/>
              <p:nvPr/>
            </p:nvGrpSpPr>
            <p:grpSpPr>
              <a:xfrm>
                <a:off x="3622025" y="4876106"/>
                <a:ext cx="2661950" cy="2880000"/>
                <a:chOff x="596900" y="3140968"/>
                <a:chExt cx="2661950" cy="2880000"/>
              </a:xfrm>
            </p:grpSpPr>
            <p:sp>
              <p:nvSpPr>
                <p:cNvPr id="276" name="TextBox 275"/>
                <p:cNvSpPr txBox="1"/>
                <p:nvPr/>
              </p:nvSpPr>
              <p:spPr>
                <a:xfrm>
                  <a:off x="596900" y="3140968"/>
                  <a:ext cx="2661950" cy="288000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277" name="TextBox 276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수행 </a:t>
                  </a:r>
                  <a:r>
                    <a:rPr kumimoji="1" lang="en-US" altLang="ko-KR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Task</a:t>
                  </a:r>
                </a:p>
              </p:txBody>
            </p:sp>
          </p:grpSp>
          <p:sp>
            <p:nvSpPr>
              <p:cNvPr id="275" name="Rectangle 28"/>
              <p:cNvSpPr>
                <a:spLocks noChangeArrowheads="1"/>
              </p:cNvSpPr>
              <p:nvPr/>
            </p:nvSpPr>
            <p:spPr bwMode="auto">
              <a:xfrm>
                <a:off x="3682671" y="5220730"/>
                <a:ext cx="2540659" cy="169277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각 부분별로 테스트 업무 구성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방안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목표수준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일정 계획 수립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업무별로 필요한 준비사항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환경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/DATA)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확인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수행작업 수립하고 일정과 선행작업 명기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대상을 업무별로 도출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도출된 업무를 시나리오로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Grouping</a:t>
                </a:r>
              </a:p>
            </p:txBody>
          </p:sp>
        </p:grpSp>
        <p:sp>
          <p:nvSpPr>
            <p:cNvPr id="287" name="TextBox 286"/>
            <p:cNvSpPr txBox="1"/>
            <p:nvPr/>
          </p:nvSpPr>
          <p:spPr>
            <a:xfrm>
              <a:off x="806968" y="2600908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업무별 테스트 </a:t>
              </a:r>
              <a:b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방안 수립</a:t>
              </a:r>
            </a:p>
          </p:txBody>
        </p:sp>
        <p:sp>
          <p:nvSpPr>
            <p:cNvPr id="288" name="TextBox 287"/>
            <p:cNvSpPr txBox="1"/>
            <p:nvPr/>
          </p:nvSpPr>
          <p:spPr>
            <a:xfrm>
              <a:off x="806968" y="3591875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업무별 </a:t>
              </a:r>
              <a:b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준비</a:t>
              </a:r>
              <a:r>
                <a:rPr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수행작업 수립</a:t>
              </a:r>
            </a:p>
          </p:txBody>
        </p:sp>
        <p:sp>
          <p:nvSpPr>
            <p:cNvPr id="289" name="TextBox 288"/>
            <p:cNvSpPr txBox="1"/>
            <p:nvPr/>
          </p:nvSpPr>
          <p:spPr>
            <a:xfrm>
              <a:off x="806968" y="4582842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시나리오</a:t>
              </a:r>
            </a:p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목록 작성</a:t>
              </a:r>
            </a:p>
          </p:txBody>
        </p:sp>
        <p:sp>
          <p:nvSpPr>
            <p:cNvPr id="290" name="TextBox 289"/>
            <p:cNvSpPr txBox="1"/>
            <p:nvPr/>
          </p:nvSpPr>
          <p:spPr>
            <a:xfrm>
              <a:off x="806968" y="5485535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 </a:t>
              </a:r>
              <a:b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시나리오 작성</a:t>
              </a:r>
            </a:p>
          </p:txBody>
        </p:sp>
        <p:sp>
          <p:nvSpPr>
            <p:cNvPr id="292" name="Rectangle 28"/>
            <p:cNvSpPr>
              <a:spLocks noChangeArrowheads="1"/>
            </p:cNvSpPr>
            <p:nvPr/>
          </p:nvSpPr>
          <p:spPr bwMode="auto">
            <a:xfrm>
              <a:off x="2383573" y="5547982"/>
              <a:ext cx="2150327" cy="5386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Group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별 사용되는 프로그램 확인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Group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별 테스트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data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준비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현업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TFT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작성 지원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교육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설명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</p:txBody>
        </p:sp>
        <p:sp>
          <p:nvSpPr>
            <p:cNvPr id="293" name="타원 292"/>
            <p:cNvSpPr/>
            <p:nvPr/>
          </p:nvSpPr>
          <p:spPr>
            <a:xfrm>
              <a:off x="882452" y="2824684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94" name="타원 293"/>
            <p:cNvSpPr/>
            <p:nvPr/>
          </p:nvSpPr>
          <p:spPr>
            <a:xfrm>
              <a:off x="882452" y="3815651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95" name="타원 294"/>
            <p:cNvSpPr/>
            <p:nvPr/>
          </p:nvSpPr>
          <p:spPr>
            <a:xfrm>
              <a:off x="882452" y="4806618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296" name="타원 295"/>
            <p:cNvSpPr/>
            <p:nvPr/>
          </p:nvSpPr>
          <p:spPr>
            <a:xfrm>
              <a:off x="882452" y="5709311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297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287" idx="2"/>
              <a:endCxn id="288" idx="0"/>
            </p:cNvCxnSpPr>
            <p:nvPr/>
          </p:nvCxnSpPr>
          <p:spPr bwMode="auto">
            <a:xfrm>
              <a:off x="1544968" y="3264410"/>
              <a:ext cx="0" cy="327465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288" idx="2"/>
              <a:endCxn id="289" idx="0"/>
            </p:cNvCxnSpPr>
            <p:nvPr/>
          </p:nvCxnSpPr>
          <p:spPr bwMode="auto">
            <a:xfrm>
              <a:off x="1544968" y="4255377"/>
              <a:ext cx="0" cy="327465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289" idx="2"/>
              <a:endCxn id="290" idx="0"/>
            </p:cNvCxnSpPr>
            <p:nvPr/>
          </p:nvCxnSpPr>
          <p:spPr bwMode="auto">
            <a:xfrm>
              <a:off x="1544968" y="5246344"/>
              <a:ext cx="0" cy="239191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그룹 299"/>
          <p:cNvGrpSpPr/>
          <p:nvPr/>
        </p:nvGrpSpPr>
        <p:grpSpPr>
          <a:xfrm>
            <a:off x="5314517" y="2276872"/>
            <a:ext cx="3993950" cy="4068366"/>
            <a:chOff x="596900" y="2276872"/>
            <a:chExt cx="3993950" cy="4068366"/>
          </a:xfrm>
        </p:grpSpPr>
        <p:grpSp>
          <p:nvGrpSpPr>
            <p:cNvPr id="301" name="그룹 300"/>
            <p:cNvGrpSpPr/>
            <p:nvPr/>
          </p:nvGrpSpPr>
          <p:grpSpPr>
            <a:xfrm>
              <a:off x="596900" y="2276872"/>
              <a:ext cx="1896136" cy="4068366"/>
              <a:chOff x="596900" y="3140968"/>
              <a:chExt cx="2661950" cy="4068366"/>
            </a:xfrm>
          </p:grpSpPr>
          <p:sp>
            <p:nvSpPr>
              <p:cNvPr id="320" name="TextBox 319"/>
              <p:cNvSpPr txBox="1"/>
              <p:nvPr/>
            </p:nvSpPr>
            <p:spPr>
              <a:xfrm>
                <a:off x="596900" y="3140968"/>
                <a:ext cx="2661950" cy="4068366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545211" defTabSz="1090422">
                  <a:defRPr sz="2100">
                    <a:solidFill>
                      <a:schemeClr val="lt1"/>
                    </a:solidFill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</a:defRPr>
                </a:lvl9pPr>
              </a:lstStyle>
              <a:p>
                <a:pPr marL="0" lvl="1" algn="ctr" defTabSz="1299728" eaLnBrk="0" hangingPunct="0"/>
                <a:endParaRPr lang="en-US" altLang="ko-KR" sz="12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321" name="TextBox 320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rgbClr val="8ED9F0"/>
              </a:solidFill>
              <a:ln w="6350">
                <a:solidFill>
                  <a:srgbClr val="8ED9F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수행절차</a:t>
                </a:r>
              </a:p>
            </p:txBody>
          </p:sp>
        </p:grpSp>
        <p:sp>
          <p:nvSpPr>
            <p:cNvPr id="302" name="Rectangle 14">
              <a:extLst>
                <a:ext uri="{FF2B5EF4-FFF2-40B4-BE49-F238E27FC236}">
                  <a16:creationId xmlns:a16="http://schemas.microsoft.com/office/drawing/2014/main" id="{E2DD9A78-A876-4259-8324-9623BF2DC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528" y="5356860"/>
              <a:ext cx="3886321" cy="920852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95000"/>
                </a:schemeClr>
              </a:bgClr>
            </a:pattFill>
            <a:ln w="6350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lvl="1"/>
              <a:endParaRPr lang="ko-KR" altLang="en-US" sz="1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Monotype Sorts"/>
              </a:endParaRPr>
            </a:p>
          </p:txBody>
        </p:sp>
        <p:grpSp>
          <p:nvGrpSpPr>
            <p:cNvPr id="303" name="그룹 302"/>
            <p:cNvGrpSpPr/>
            <p:nvPr/>
          </p:nvGrpSpPr>
          <p:grpSpPr>
            <a:xfrm>
              <a:off x="2694714" y="2276872"/>
              <a:ext cx="1896136" cy="2880000"/>
              <a:chOff x="3622025" y="4876106"/>
              <a:chExt cx="2661950" cy="2880000"/>
            </a:xfrm>
          </p:grpSpPr>
          <p:grpSp>
            <p:nvGrpSpPr>
              <p:cNvPr id="316" name="그룹 315"/>
              <p:cNvGrpSpPr/>
              <p:nvPr/>
            </p:nvGrpSpPr>
            <p:grpSpPr>
              <a:xfrm>
                <a:off x="3622025" y="4876106"/>
                <a:ext cx="2661950" cy="2880000"/>
                <a:chOff x="596900" y="3140968"/>
                <a:chExt cx="2661950" cy="2880000"/>
              </a:xfrm>
            </p:grpSpPr>
            <p:sp>
              <p:nvSpPr>
                <p:cNvPr id="318" name="TextBox 317"/>
                <p:cNvSpPr txBox="1"/>
                <p:nvPr/>
              </p:nvSpPr>
              <p:spPr>
                <a:xfrm>
                  <a:off x="596900" y="3140968"/>
                  <a:ext cx="2661950" cy="288000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319" name="TextBox 318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수행 </a:t>
                  </a:r>
                  <a:r>
                    <a:rPr kumimoji="1" lang="en-US" altLang="ko-KR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Task</a:t>
                  </a:r>
                </a:p>
              </p:txBody>
            </p:sp>
          </p:grpSp>
          <p:sp>
            <p:nvSpPr>
              <p:cNvPr id="317" name="Rectangle 28"/>
              <p:cNvSpPr>
                <a:spLocks noChangeArrowheads="1"/>
              </p:cNvSpPr>
              <p:nvPr/>
            </p:nvSpPr>
            <p:spPr bwMode="auto">
              <a:xfrm>
                <a:off x="3682671" y="5220730"/>
                <a:ext cx="2540659" cy="2308324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업무 프로세스 체계 및 프로세스 정의서 등을 참조하여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To-Be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업무 프로세스를 검토하고 테스트 범위를 설정함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IT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에서 제공하는 통합테스트 시나리오 적절성 검토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업무 수행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Flow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를 검토하여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Test Scenario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를 추가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Test Scenario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별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Test Case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생성 및 업무 범위와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매핑</a:t>
                </a:r>
                <a:endPara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Test Case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별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Condition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에 따른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Test Data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의 정의</a:t>
                </a:r>
                <a:b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데이터 이행 기준 도출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</p:txBody>
          </p:sp>
        </p:grpSp>
        <p:sp>
          <p:nvSpPr>
            <p:cNvPr id="304" name="TextBox 303"/>
            <p:cNvSpPr txBox="1"/>
            <p:nvPr/>
          </p:nvSpPr>
          <p:spPr>
            <a:xfrm>
              <a:off x="806968" y="2600908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현업 업무범위</a:t>
              </a:r>
              <a:br>
                <a:rPr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정의</a:t>
              </a:r>
            </a:p>
          </p:txBody>
        </p:sp>
        <p:sp>
          <p:nvSpPr>
            <p:cNvPr id="305" name="TextBox 304"/>
            <p:cNvSpPr txBox="1"/>
            <p:nvPr/>
          </p:nvSpPr>
          <p:spPr>
            <a:xfrm>
              <a:off x="806968" y="3591875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업무흐름 및 </a:t>
              </a:r>
              <a:b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Test Case </a:t>
              </a: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도출</a:t>
              </a:r>
            </a:p>
          </p:txBody>
        </p:sp>
        <p:sp>
          <p:nvSpPr>
            <p:cNvPr id="306" name="TextBox 305"/>
            <p:cNvSpPr txBox="1"/>
            <p:nvPr/>
          </p:nvSpPr>
          <p:spPr>
            <a:xfrm>
              <a:off x="806968" y="4582842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Test Condition</a:t>
              </a:r>
              <a:br>
                <a:rPr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도출</a:t>
              </a:r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806968" y="5485535"/>
              <a:ext cx="1476000" cy="66350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9600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algn="l"/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통합테스트 </a:t>
              </a:r>
              <a:b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시나리오 완료</a:t>
              </a:r>
            </a:p>
          </p:txBody>
        </p:sp>
        <p:sp>
          <p:nvSpPr>
            <p:cNvPr id="308" name="Rectangle 28"/>
            <p:cNvSpPr>
              <a:spLocks noChangeArrowheads="1"/>
            </p:cNvSpPr>
            <p:nvPr/>
          </p:nvSpPr>
          <p:spPr bwMode="auto">
            <a:xfrm>
              <a:off x="2383573" y="5586454"/>
              <a:ext cx="2150327" cy="4616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Test Condition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을 기준으로 수행 업무의 절차 및 시간 순서에 따라 테스트 시나리오를 작성</a:t>
              </a:r>
            </a:p>
          </p:txBody>
        </p:sp>
        <p:sp>
          <p:nvSpPr>
            <p:cNvPr id="309" name="타원 308"/>
            <p:cNvSpPr/>
            <p:nvPr/>
          </p:nvSpPr>
          <p:spPr>
            <a:xfrm>
              <a:off x="882452" y="2824684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5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10" name="타원 309"/>
            <p:cNvSpPr/>
            <p:nvPr/>
          </p:nvSpPr>
          <p:spPr>
            <a:xfrm>
              <a:off x="882452" y="3815651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6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11" name="타원 310"/>
            <p:cNvSpPr/>
            <p:nvPr/>
          </p:nvSpPr>
          <p:spPr>
            <a:xfrm>
              <a:off x="882452" y="4806618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7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12" name="타원 311"/>
            <p:cNvSpPr/>
            <p:nvPr/>
          </p:nvSpPr>
          <p:spPr>
            <a:xfrm>
              <a:off x="882452" y="5709311"/>
              <a:ext cx="216035" cy="21595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8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313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304" idx="2"/>
              <a:endCxn id="305" idx="0"/>
            </p:cNvCxnSpPr>
            <p:nvPr/>
          </p:nvCxnSpPr>
          <p:spPr bwMode="auto">
            <a:xfrm>
              <a:off x="1544968" y="3264410"/>
              <a:ext cx="0" cy="327465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305" idx="2"/>
              <a:endCxn id="306" idx="0"/>
            </p:cNvCxnSpPr>
            <p:nvPr/>
          </p:nvCxnSpPr>
          <p:spPr bwMode="auto">
            <a:xfrm>
              <a:off x="1544968" y="4255377"/>
              <a:ext cx="0" cy="327465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직선 화살표 연결선 661">
              <a:extLst>
                <a:ext uri="{FF2B5EF4-FFF2-40B4-BE49-F238E27FC236}">
                  <a16:creationId xmlns:a16="http://schemas.microsoft.com/office/drawing/2014/main" id="{6A0A4BE7-FA50-4922-B9BA-D8A915E56C85}"/>
                </a:ext>
              </a:extLst>
            </p:cNvPr>
            <p:cNvCxnSpPr>
              <a:stCxn id="306" idx="2"/>
              <a:endCxn id="307" idx="0"/>
            </p:cNvCxnSpPr>
            <p:nvPr/>
          </p:nvCxnSpPr>
          <p:spPr bwMode="auto">
            <a:xfrm>
              <a:off x="1544968" y="5246344"/>
              <a:ext cx="0" cy="239191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5300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Group 76">
            <a:extLst>
              <a:ext uri="{FF2B5EF4-FFF2-40B4-BE49-F238E27FC236}">
                <a16:creationId xmlns:a16="http://schemas.microsoft.com/office/drawing/2014/main" id="{E20D6CC8-220B-455D-B90D-A22AD1DAB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826986"/>
              </p:ext>
            </p:extLst>
          </p:nvPr>
        </p:nvGraphicFramePr>
        <p:xfrm>
          <a:off x="523878" y="1881188"/>
          <a:ext cx="4321172" cy="1621806"/>
        </p:xfrm>
        <a:graphic>
          <a:graphicData uri="http://schemas.openxmlformats.org/drawingml/2006/table">
            <a:tbl>
              <a:tblPr/>
              <a:tblGrid>
                <a:gridCol w="384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2388993268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3855644546"/>
                    </a:ext>
                  </a:extLst>
                </a:gridCol>
                <a:gridCol w="6561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통합테스트</a:t>
                      </a: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(4.5M)</a:t>
                      </a: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안정화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(0.5M)</a:t>
                      </a: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4606"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일정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2" name="표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701780"/>
              </p:ext>
            </p:extLst>
          </p:nvPr>
        </p:nvGraphicFramePr>
        <p:xfrm>
          <a:off x="524990" y="5349875"/>
          <a:ext cx="4319998" cy="1066800"/>
        </p:xfrm>
        <a:graphic>
          <a:graphicData uri="http://schemas.openxmlformats.org/drawingml/2006/table">
            <a:tbl>
              <a:tblPr/>
              <a:tblGrid>
                <a:gridCol w="1007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대외연계 구현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비고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/>
                        </a:rPr>
                        <a:t>자체</a:t>
                      </a: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/>
                        </a:rPr>
                        <a:t> </a:t>
                      </a: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시뮬레이터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개발환경에서 </a:t>
                      </a:r>
                      <a:r>
                        <a:rPr kumimoji="1" lang="ko-KR" altLang="en-US" sz="10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대외계</a:t>
                      </a:r>
                      <a:b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</a:b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연계 협의 필요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/>
                        </a:rPr>
                        <a:t>연계 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시뮬레이터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, </a:t>
                      </a:r>
                      <a:b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</a:b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테스트 라인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테스트 라인이 원칙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고객사</a:t>
                      </a: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 협의필요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marT="0" marB="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815504"/>
                  </a:ext>
                </a:extLst>
              </a:tr>
            </a:tbl>
          </a:graphicData>
        </a:graphic>
      </p:graphicFrame>
      <p:grpSp>
        <p:nvGrpSpPr>
          <p:cNvPr id="91" name="그룹 90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08" name="그룹 107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12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13" name="직각 삼각형 112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14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0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1.7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대외기관 연계 테스트</a:t>
              </a:r>
            </a:p>
          </p:txBody>
        </p:sp>
        <p:sp>
          <p:nvSpPr>
            <p:cNvPr id="11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1.7.1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대외기관 연계 테스트 수행 방안</a:t>
              </a:r>
            </a:p>
          </p:txBody>
        </p:sp>
        <p:sp>
          <p:nvSpPr>
            <p:cNvPr id="111" name="직각 삼각형 110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15" name="직사각형 11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TER-007</a:t>
            </a:r>
          </a:p>
        </p:txBody>
      </p:sp>
      <p:sp>
        <p:nvSpPr>
          <p:cNvPr id="116" name="직사각형 11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대외기관 연계 테스트</a:t>
            </a:r>
          </a:p>
        </p:txBody>
      </p:sp>
      <p:sp>
        <p:nvSpPr>
          <p:cNvPr id="117" name="타원 11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1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대외기관 연계 테스트는 시뮬레이터를 통해 자체 테스트를 진행하고 차수의 증가에 따라 점진적으로 대외 기관을 확대해 최종 전체 기관 모든 거래를 테스트를 완료하겠습니다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19" name="그룹 118"/>
          <p:cNvGrpSpPr/>
          <p:nvPr/>
        </p:nvGrpSpPr>
        <p:grpSpPr>
          <a:xfrm>
            <a:off x="5061491" y="1881188"/>
            <a:ext cx="4320001" cy="4535487"/>
            <a:chOff x="5061491" y="1881188"/>
            <a:chExt cx="4320001" cy="4535487"/>
          </a:xfrm>
        </p:grpSpPr>
        <p:sp>
          <p:nvSpPr>
            <p:cNvPr id="120" name="직사각형 119"/>
            <p:cNvSpPr/>
            <p:nvPr/>
          </p:nvSpPr>
          <p:spPr bwMode="auto">
            <a:xfrm flipH="1">
              <a:off x="5061491" y="1881189"/>
              <a:ext cx="4319999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대외기관 연계 테스트 방안</a:t>
              </a: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5133491" y="2258402"/>
            <a:ext cx="4176001" cy="873250"/>
            <a:chOff x="5133491" y="2258402"/>
            <a:chExt cx="4176001" cy="873250"/>
          </a:xfrm>
        </p:grpSpPr>
        <p:grpSp>
          <p:nvGrpSpPr>
            <p:cNvPr id="122" name="그룹 121"/>
            <p:cNvGrpSpPr/>
            <p:nvPr/>
          </p:nvGrpSpPr>
          <p:grpSpPr>
            <a:xfrm>
              <a:off x="5133491" y="2258402"/>
              <a:ext cx="4176000" cy="268402"/>
              <a:chOff x="872018" y="1619149"/>
              <a:chExt cx="3067425" cy="268402"/>
            </a:xfrm>
          </p:grpSpPr>
          <p:cxnSp>
            <p:nvCxnSpPr>
              <p:cNvPr id="123" name="직선 연결선 122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직사각형 123"/>
              <p:cNvSpPr>
                <a:spLocks noChangeArrowheads="1"/>
              </p:cNvSpPr>
              <p:nvPr/>
            </p:nvSpPr>
            <p:spPr bwMode="auto">
              <a:xfrm>
                <a:off x="872307" y="1619149"/>
                <a:ext cx="3066848" cy="21544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테스트 목적</a:t>
                </a:r>
              </a:p>
            </p:txBody>
          </p:sp>
        </p:grpSp>
        <p:sp>
          <p:nvSpPr>
            <p:cNvPr id="125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5386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거래 유형별 전문 검증 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온라인 인터페이스 프로세스 점검 및 거래 기능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배치작업을 통한 파일 송수신에 대한 데이터의 정합성 점검</a:t>
              </a:r>
            </a:p>
          </p:txBody>
        </p:sp>
      </p:grpSp>
      <p:grpSp>
        <p:nvGrpSpPr>
          <p:cNvPr id="126" name="그룹 125"/>
          <p:cNvGrpSpPr/>
          <p:nvPr/>
        </p:nvGrpSpPr>
        <p:grpSpPr>
          <a:xfrm>
            <a:off x="5133491" y="3465082"/>
            <a:ext cx="4176001" cy="1065610"/>
            <a:chOff x="5133491" y="2258402"/>
            <a:chExt cx="4176001" cy="1065610"/>
          </a:xfrm>
        </p:grpSpPr>
        <p:grpSp>
          <p:nvGrpSpPr>
            <p:cNvPr id="127" name="그룹 126"/>
            <p:cNvGrpSpPr/>
            <p:nvPr/>
          </p:nvGrpSpPr>
          <p:grpSpPr>
            <a:xfrm>
              <a:off x="5133491" y="2258402"/>
              <a:ext cx="4176000" cy="268402"/>
              <a:chOff x="872018" y="1619149"/>
              <a:chExt cx="3067425" cy="268402"/>
            </a:xfrm>
          </p:grpSpPr>
          <p:cxnSp>
            <p:nvCxnSpPr>
              <p:cNvPr id="129" name="직선 연결선 128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직사각형 129"/>
              <p:cNvSpPr>
                <a:spLocks noChangeArrowheads="1"/>
              </p:cNvSpPr>
              <p:nvPr/>
            </p:nvSpPr>
            <p:spPr bwMode="auto">
              <a:xfrm>
                <a:off x="872307" y="1619149"/>
                <a:ext cx="3066848" cy="21544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테스트 대상</a:t>
                </a:r>
              </a:p>
            </p:txBody>
          </p:sp>
        </p:grpSp>
        <p:sp>
          <p:nvSpPr>
            <p:cNvPr id="128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73096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전문관련 모든 온라인거래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한 전문을 여러 거래에서 발생시키는 경우에도 각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거래별로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테스트 수행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파일송수신관련 모든 배치작업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수신파일 처리 배치작업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송신파일 생성 배치작업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송신파일 전송 배치작업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5133491" y="4864122"/>
            <a:ext cx="4176001" cy="1219499"/>
            <a:chOff x="5133491" y="2258402"/>
            <a:chExt cx="4176001" cy="1219499"/>
          </a:xfrm>
        </p:grpSpPr>
        <p:grpSp>
          <p:nvGrpSpPr>
            <p:cNvPr id="132" name="그룹 131"/>
            <p:cNvGrpSpPr/>
            <p:nvPr/>
          </p:nvGrpSpPr>
          <p:grpSpPr>
            <a:xfrm>
              <a:off x="5133491" y="2258402"/>
              <a:ext cx="4176000" cy="268402"/>
              <a:chOff x="872018" y="1619149"/>
              <a:chExt cx="3067425" cy="268402"/>
            </a:xfrm>
          </p:grpSpPr>
          <p:cxnSp>
            <p:nvCxnSpPr>
              <p:cNvPr id="134" name="직선 연결선 133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직사각형 134"/>
              <p:cNvSpPr>
                <a:spLocks noChangeArrowheads="1"/>
              </p:cNvSpPr>
              <p:nvPr/>
            </p:nvSpPr>
            <p:spPr bwMode="auto">
              <a:xfrm>
                <a:off x="872307" y="1619149"/>
                <a:ext cx="3066848" cy="21544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고려 사항</a:t>
                </a:r>
              </a:p>
            </p:txBody>
          </p:sp>
        </p:grpSp>
        <p:sp>
          <p:nvSpPr>
            <p:cNvPr id="133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88485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대외계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시스템의 테스트 환경을 운영환경과 동일하게 준비 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대외취급거래 및 대외개설거래는 대외연계테스트 단위 정합성 검증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대외기관과 직접연결이 불가능한 경우나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대외기관과 테스트가 불가능한 경우 시뮬레이터를 활용함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.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대외기관의 협조 요청은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고객사에서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진행</a:t>
              </a:r>
            </a:p>
          </p:txBody>
        </p:sp>
      </p:grpSp>
      <p:sp>
        <p:nvSpPr>
          <p:cNvPr id="142" name="TextBox 141"/>
          <p:cNvSpPr txBox="1"/>
          <p:nvPr/>
        </p:nvSpPr>
        <p:spPr>
          <a:xfrm>
            <a:off x="967613" y="2394929"/>
            <a:ext cx="541272" cy="45511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자체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623251" y="2394929"/>
            <a:ext cx="541272" cy="45511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  <a:b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1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2278889" y="2394929"/>
            <a:ext cx="541272" cy="45511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  <a:b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2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934527" y="2394929"/>
            <a:ext cx="541272" cy="45511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통합</a:t>
            </a:r>
          </a:p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테스트</a:t>
            </a:r>
            <a:b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3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차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590165" y="2394929"/>
            <a:ext cx="541272" cy="45511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병행</a:t>
            </a:r>
            <a:r>
              <a:rPr lang="en-US" altLang="ko-KR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 테스트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4245801" y="2394928"/>
            <a:ext cx="541272" cy="1003685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안정화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967613" y="2943495"/>
            <a:ext cx="1196910" cy="455119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0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sz="900" dirty="0">
                <a:sym typeface="KoPub돋움체 Medium"/>
              </a:rPr>
              <a:t>대외기관 연계 </a:t>
            </a:r>
            <a:endParaRPr lang="en-US" altLang="ko-KR" sz="900" dirty="0">
              <a:sym typeface="KoPub돋움체 Medium"/>
            </a:endParaRPr>
          </a:p>
          <a:p>
            <a:pPr lvl="1"/>
            <a:r>
              <a:rPr lang="ko-KR" altLang="en-US" sz="900" dirty="0">
                <a:sym typeface="KoPub돋움체 Medium"/>
              </a:rPr>
              <a:t>자체 테스트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278889" y="2943495"/>
            <a:ext cx="541272" cy="455119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0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sz="900" spc="-60" dirty="0">
                <a:sym typeface="KoPub돋움체 Medium"/>
              </a:rPr>
              <a:t>대외기관</a:t>
            </a:r>
            <a:br>
              <a:rPr lang="en-US" altLang="ko-KR" sz="900" spc="-60" dirty="0">
                <a:sym typeface="KoPub돋움체 Medium"/>
              </a:rPr>
            </a:br>
            <a:r>
              <a:rPr lang="ko-KR" altLang="en-US" sz="900" spc="-60" dirty="0">
                <a:sym typeface="KoPub돋움체 Medium"/>
              </a:rPr>
              <a:t>연계</a:t>
            </a:r>
            <a:r>
              <a:rPr lang="en-US" altLang="ko-KR" sz="900" spc="-60" dirty="0">
                <a:sym typeface="KoPub돋움체 Medium"/>
              </a:rPr>
              <a:t> </a:t>
            </a:r>
            <a:r>
              <a:rPr lang="ko-KR" altLang="en-US" sz="900" spc="-60" dirty="0">
                <a:sym typeface="KoPub돋움체 Medium"/>
              </a:rPr>
              <a:t>테스트 </a:t>
            </a:r>
            <a:r>
              <a:rPr lang="en-US" altLang="ko-KR" sz="900" spc="-60" dirty="0">
                <a:sym typeface="KoPub돋움체 Medium"/>
              </a:rPr>
              <a:t>1</a:t>
            </a:r>
            <a:r>
              <a:rPr lang="ko-KR" altLang="en-US" sz="900" spc="-60" dirty="0">
                <a:sym typeface="KoPub돋움체 Medium"/>
              </a:rPr>
              <a:t>차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2934527" y="2943495"/>
            <a:ext cx="541272" cy="455119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0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sz="900" spc="-60" dirty="0">
                <a:sym typeface="KoPub돋움체 Medium"/>
              </a:rPr>
              <a:t>대외기관</a:t>
            </a:r>
            <a:br>
              <a:rPr lang="en-US" altLang="ko-KR" sz="900" spc="-60" dirty="0">
                <a:sym typeface="KoPub돋움체 Medium"/>
              </a:rPr>
            </a:br>
            <a:r>
              <a:rPr lang="ko-KR" altLang="en-US" sz="900" spc="-60" dirty="0">
                <a:sym typeface="KoPub돋움체 Medium"/>
              </a:rPr>
              <a:t>연계 테스트</a:t>
            </a:r>
            <a:br>
              <a:rPr lang="en-US" altLang="ko-KR" sz="900" spc="-60" dirty="0">
                <a:sym typeface="KoPub돋움체 Medium"/>
              </a:rPr>
            </a:br>
            <a:r>
              <a:rPr lang="en-US" altLang="ko-KR" sz="900" spc="-60" dirty="0">
                <a:sym typeface="KoPub돋움체 Medium"/>
              </a:rPr>
              <a:t>2</a:t>
            </a:r>
            <a:r>
              <a:rPr lang="ko-KR" altLang="en-US" sz="900" spc="-60" dirty="0">
                <a:sym typeface="KoPub돋움체 Medium"/>
              </a:rPr>
              <a:t>차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590165" y="2943495"/>
            <a:ext cx="541272" cy="455119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0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sz="900" spc="-60" dirty="0">
                <a:sym typeface="KoPub돋움체 Medium"/>
              </a:rPr>
              <a:t>대외기관</a:t>
            </a:r>
            <a:br>
              <a:rPr lang="en-US" altLang="ko-KR" sz="900" spc="-60" dirty="0">
                <a:sym typeface="KoPub돋움체 Medium"/>
              </a:rPr>
            </a:br>
            <a:r>
              <a:rPr lang="ko-KR" altLang="en-US" sz="900" spc="-60" dirty="0">
                <a:sym typeface="KoPub돋움체 Medium"/>
              </a:rPr>
              <a:t>연계 테스트 </a:t>
            </a:r>
            <a:r>
              <a:rPr lang="en-US" altLang="ko-KR" sz="900" spc="-60" dirty="0">
                <a:sym typeface="KoPub돋움체 Medium"/>
              </a:rPr>
              <a:t>3</a:t>
            </a:r>
            <a:r>
              <a:rPr lang="ko-KR" altLang="en-US" sz="900" spc="-60" dirty="0">
                <a:sym typeface="KoPub돋움체 Medium"/>
              </a:rPr>
              <a:t>차</a:t>
            </a:r>
          </a:p>
        </p:txBody>
      </p:sp>
      <p:grpSp>
        <p:nvGrpSpPr>
          <p:cNvPr id="152" name="그룹 151"/>
          <p:cNvGrpSpPr/>
          <p:nvPr/>
        </p:nvGrpSpPr>
        <p:grpSpPr>
          <a:xfrm>
            <a:off x="524989" y="3462989"/>
            <a:ext cx="4319998" cy="1744010"/>
            <a:chOff x="524989" y="1881188"/>
            <a:chExt cx="4319998" cy="1548000"/>
          </a:xfrm>
        </p:grpSpPr>
        <p:sp>
          <p:nvSpPr>
            <p:cNvPr id="153" name="직사각형 152"/>
            <p:cNvSpPr/>
            <p:nvPr/>
          </p:nvSpPr>
          <p:spPr bwMode="auto">
            <a:xfrm flipH="1">
              <a:off x="524989" y="1881188"/>
              <a:ext cx="4319998" cy="154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24989" y="1881188"/>
              <a:ext cx="4319998" cy="255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차수별</a:t>
              </a:r>
              <a:r>
                <a:rPr lang="ko-KR" altLang="en-US" sz="15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수행 내용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96901" y="3825044"/>
            <a:ext cx="4176176" cy="1287436"/>
            <a:chOff x="596900" y="3897313"/>
            <a:chExt cx="3752441" cy="1287436"/>
          </a:xfrm>
        </p:grpSpPr>
        <p:grpSp>
          <p:nvGrpSpPr>
            <p:cNvPr id="155" name="그룹 154"/>
            <p:cNvGrpSpPr/>
            <p:nvPr/>
          </p:nvGrpSpPr>
          <p:grpSpPr>
            <a:xfrm>
              <a:off x="596900" y="3897313"/>
              <a:ext cx="1799816" cy="1287436"/>
              <a:chOff x="596900" y="4876106"/>
              <a:chExt cx="2661950" cy="1287436"/>
            </a:xfrm>
          </p:grpSpPr>
          <p:grpSp>
            <p:nvGrpSpPr>
              <p:cNvPr id="156" name="그룹 155"/>
              <p:cNvGrpSpPr/>
              <p:nvPr/>
            </p:nvGrpSpPr>
            <p:grpSpPr>
              <a:xfrm>
                <a:off x="596900" y="4876106"/>
                <a:ext cx="2661950" cy="1287436"/>
                <a:chOff x="596900" y="3140968"/>
                <a:chExt cx="2661950" cy="1287436"/>
              </a:xfrm>
            </p:grpSpPr>
            <p:sp>
              <p:nvSpPr>
                <p:cNvPr id="158" name="TextBox 157"/>
                <p:cNvSpPr txBox="1"/>
                <p:nvPr/>
              </p:nvSpPr>
              <p:spPr>
                <a:xfrm>
                  <a:off x="596900" y="3140968"/>
                  <a:ext cx="2661950" cy="1287436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159" name="TextBox 158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자체 테스트</a:t>
                  </a:r>
                </a:p>
              </p:txBody>
            </p:sp>
          </p:grpSp>
          <p:sp>
            <p:nvSpPr>
              <p:cNvPr id="157" name="Rectangle 28"/>
              <p:cNvSpPr>
                <a:spLocks noChangeArrowheads="1"/>
              </p:cNvSpPr>
              <p:nvPr/>
            </p:nvSpPr>
            <p:spPr bwMode="auto">
              <a:xfrm>
                <a:off x="657546" y="5220730"/>
                <a:ext cx="2540659" cy="4539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주요 거래 대외연계 단위 정합성 검증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대외계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시뮬레이터 구성을 통한 검증</a:t>
                </a:r>
              </a:p>
            </p:txBody>
          </p:sp>
        </p:grpSp>
        <p:grpSp>
          <p:nvGrpSpPr>
            <p:cNvPr id="160" name="그룹 159"/>
            <p:cNvGrpSpPr/>
            <p:nvPr/>
          </p:nvGrpSpPr>
          <p:grpSpPr>
            <a:xfrm>
              <a:off x="2549525" y="3897313"/>
              <a:ext cx="1799816" cy="1287436"/>
              <a:chOff x="596900" y="4876106"/>
              <a:chExt cx="2661950" cy="1287436"/>
            </a:xfrm>
          </p:grpSpPr>
          <p:grpSp>
            <p:nvGrpSpPr>
              <p:cNvPr id="161" name="그룹 160"/>
              <p:cNvGrpSpPr/>
              <p:nvPr/>
            </p:nvGrpSpPr>
            <p:grpSpPr>
              <a:xfrm>
                <a:off x="596900" y="4876106"/>
                <a:ext cx="2661950" cy="1287436"/>
                <a:chOff x="596900" y="3140968"/>
                <a:chExt cx="2661950" cy="1287436"/>
              </a:xfrm>
            </p:grpSpPr>
            <p:sp>
              <p:nvSpPr>
                <p:cNvPr id="163" name="TextBox 162"/>
                <p:cNvSpPr txBox="1"/>
                <p:nvPr/>
              </p:nvSpPr>
              <p:spPr>
                <a:xfrm>
                  <a:off x="596900" y="3140968"/>
                  <a:ext cx="2661950" cy="1287436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164" name="TextBox 163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1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대외기관 연계 테스트</a:t>
                  </a:r>
                </a:p>
              </p:txBody>
            </p:sp>
          </p:grpSp>
          <p:sp>
            <p:nvSpPr>
              <p:cNvPr id="162" name="Rectangle 28"/>
              <p:cNvSpPr>
                <a:spLocks noChangeArrowheads="1"/>
              </p:cNvSpPr>
              <p:nvPr/>
            </p:nvSpPr>
            <p:spPr bwMode="auto">
              <a:xfrm>
                <a:off x="657546" y="5220730"/>
                <a:ext cx="2540659" cy="76944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전문 테스트 시뮬레이터 연계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통합테스트 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1,2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차 실 연계 테스트</a:t>
                </a:r>
                <a:b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일부 기관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통합테스트 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3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차 이후 실 연계 테스트</a:t>
                </a:r>
                <a:b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전체 기관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3810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Group 142">
            <a:extLst>
              <a:ext uri="{FF2B5EF4-FFF2-40B4-BE49-F238E27FC236}">
                <a16:creationId xmlns:a16="http://schemas.microsoft.com/office/drawing/2014/main" id="{5A4E1943-B623-4E93-9F1E-C5A35CDCD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32501"/>
              </p:ext>
            </p:extLst>
          </p:nvPr>
        </p:nvGraphicFramePr>
        <p:xfrm>
          <a:off x="525000" y="1880603"/>
          <a:ext cx="8856000" cy="4535149"/>
        </p:xfrm>
        <a:graphic>
          <a:graphicData uri="http://schemas.openxmlformats.org/drawingml/2006/table">
            <a:tbl>
              <a:tblPr/>
              <a:tblGrid>
                <a:gridCol w="1007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8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KoPub돋움체 Medium"/>
                        </a:rPr>
                        <a:t>구분</a:t>
                      </a:r>
                      <a:endParaRPr kumimoji="1" lang="en-US" altLang="ko-KR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KoPub돋움체 Medium"/>
                        </a:rPr>
                        <a:t>단계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KoPub돋움체 Medium"/>
                        </a:rPr>
                        <a:t>수행내용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679"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Step 1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 담당자와 테스트 일정 확인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 업무담당자와 협의하여 테스트 일자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데이터 등을 협의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업무담당자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리스트 및 연락처를 확보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367"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Step 2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해당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테스트 라인이 어디에 연결되어 있는지 확인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대외기관과의 테스트라인의 연결 여부 확인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4492"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Step 3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테스트 라인이 연결되어 있지 않으면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테스트 라인 전환 신청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신정 및 전환 절차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신청내용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예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1.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기관명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: KS-NET(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카드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2.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업무명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: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카드승인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3.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 연결방법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: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 회선연결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4.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회선전환요청일시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:  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5.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기타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: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5811"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Step 4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테스트 수행 및 결과 제출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1pPr>
                      <a:lvl2pPr marL="73755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2pPr>
                      <a:lvl3pPr marL="147511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3pPr>
                      <a:lvl4pPr marL="221266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4pPr>
                      <a:lvl5pPr marL="295022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5pPr>
                      <a:lvl6pPr marL="368777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6pPr>
                      <a:lvl7pPr marL="442533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7pPr>
                      <a:lvl8pPr marL="5162885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8pPr>
                      <a:lvl9pPr marL="5900440" algn="l" defTabSz="1475110" rtl="0" eaLnBrk="1" latinLnBrk="1" hangingPunct="1">
                        <a:defRPr sz="2900" kern="1200">
                          <a:solidFill>
                            <a:schemeClr val="tx1"/>
                          </a:solidFill>
                          <a:latin typeface="KoPub돋움체 Medium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개설거래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대외기관에서 송신 거래 수행 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개설거래 정상 수행여부 확인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취급거래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가능한 채널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(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기간계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인터넷창구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모바일 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)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에서 거래를 수행하고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대외기관으로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부터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수신된 응답전문 확인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및 취급응답거래 정상수행여부확인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파일송수신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배치작업수행을 통해 송신파일을 생성하고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이를 전송하여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 정상처리 여부 확인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대외기관이 전송한 수신파일이 정상 수신되었는지 확인하고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KoPub돋움체 Medium"/>
                        </a:rPr>
                        <a:t>배치작업수행을 통해 정상처리여부 확인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KoPub돋움체 Medium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3656856" y="3297734"/>
            <a:ext cx="4858356" cy="731833"/>
            <a:chOff x="3836876" y="3309610"/>
            <a:chExt cx="4858356" cy="731833"/>
          </a:xfrm>
        </p:grpSpPr>
        <p:sp>
          <p:nvSpPr>
            <p:cNvPr id="44" name="Rectangle 36">
              <a:extLst>
                <a:ext uri="{FF2B5EF4-FFF2-40B4-BE49-F238E27FC236}">
                  <a16:creationId xmlns:a16="http://schemas.microsoft.com/office/drawing/2014/main" id="{E5D695C3-F074-4789-A7BB-ED5490D5C6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36876" y="3309610"/>
              <a:ext cx="136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신청</a:t>
              </a:r>
            </a:p>
          </p:txBody>
        </p:sp>
        <p:sp>
          <p:nvSpPr>
            <p:cNvPr id="45" name="Rectangle 81">
              <a:extLst>
                <a:ext uri="{FF2B5EF4-FFF2-40B4-BE49-F238E27FC236}">
                  <a16:creationId xmlns:a16="http://schemas.microsoft.com/office/drawing/2014/main" id="{67B4462A-E848-432E-952F-A7E9BF65C84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75704" y="3309610"/>
              <a:ext cx="136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대외계 접수</a:t>
              </a:r>
            </a:p>
          </p:txBody>
        </p:sp>
        <p:sp>
          <p:nvSpPr>
            <p:cNvPr id="46" name="Rectangle 82">
              <a:extLst>
                <a:ext uri="{FF2B5EF4-FFF2-40B4-BE49-F238E27FC236}">
                  <a16:creationId xmlns:a16="http://schemas.microsoft.com/office/drawing/2014/main" id="{993AC606-6509-4DD4-9393-DD2B335F4C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14532" y="3309610"/>
              <a:ext cx="1368000" cy="288000"/>
            </a:xfrm>
            <a:prstGeom prst="rect">
              <a:avLst/>
            </a:prstGeom>
            <a:solidFill>
              <a:srgbClr val="D2D2D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회선 전환</a:t>
              </a:r>
            </a:p>
          </p:txBody>
        </p:sp>
        <p:cxnSp>
          <p:nvCxnSpPr>
            <p:cNvPr id="47" name="AutoShape 84">
              <a:extLst>
                <a:ext uri="{FF2B5EF4-FFF2-40B4-BE49-F238E27FC236}">
                  <a16:creationId xmlns:a16="http://schemas.microsoft.com/office/drawing/2014/main" id="{DCF63128-5343-4BD3-8FC0-162C493005C2}"/>
                </a:ext>
              </a:extLst>
            </p:cNvPr>
            <p:cNvCxnSpPr>
              <a:cxnSpLocks noChangeShapeType="1"/>
              <a:stCxn id="45" idx="3"/>
              <a:endCxn id="46" idx="1"/>
            </p:cNvCxnSpPr>
            <p:nvPr/>
          </p:nvCxnSpPr>
          <p:spPr bwMode="gray">
            <a:xfrm>
              <a:off x="6943704" y="3453610"/>
              <a:ext cx="370828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85">
              <a:extLst>
                <a:ext uri="{FF2B5EF4-FFF2-40B4-BE49-F238E27FC236}">
                  <a16:creationId xmlns:a16="http://schemas.microsoft.com/office/drawing/2014/main" id="{F5383BCE-D155-45AC-9A87-BF05C41BEE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77830" y="3753443"/>
              <a:ext cx="1368000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회선 연결 현황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게시</a:t>
              </a:r>
            </a:p>
          </p:txBody>
        </p:sp>
        <p:sp>
          <p:nvSpPr>
            <p:cNvPr id="49" name="Rectangle 87">
              <a:extLst>
                <a:ext uri="{FF2B5EF4-FFF2-40B4-BE49-F238E27FC236}">
                  <a16:creationId xmlns:a16="http://schemas.microsoft.com/office/drawing/2014/main" id="{C955A7EA-EFE8-4788-A07F-2D096D2E18C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14532" y="3753440"/>
              <a:ext cx="1368000" cy="288000"/>
            </a:xfrm>
            <a:prstGeom prst="rect">
              <a:avLst/>
            </a:prstGeom>
            <a:solidFill>
              <a:srgbClr val="BCBCBC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수행</a:t>
              </a:r>
            </a:p>
          </p:txBody>
        </p:sp>
        <p:cxnSp>
          <p:nvCxnSpPr>
            <p:cNvPr id="50" name="직선 화살표 연결선 176">
              <a:extLst>
                <a:ext uri="{FF2B5EF4-FFF2-40B4-BE49-F238E27FC236}">
                  <a16:creationId xmlns:a16="http://schemas.microsoft.com/office/drawing/2014/main" id="{029E1434-DF68-4036-8DFB-245914815BD0}"/>
                </a:ext>
              </a:extLst>
            </p:cNvPr>
            <p:cNvCxnSpPr>
              <a:cxnSpLocks noChangeShapeType="1"/>
              <a:stCxn id="44" idx="3"/>
              <a:endCxn id="45" idx="1"/>
            </p:cNvCxnSpPr>
            <p:nvPr/>
          </p:nvCxnSpPr>
          <p:spPr bwMode="auto">
            <a:xfrm>
              <a:off x="5204876" y="3453610"/>
              <a:ext cx="370828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177">
              <a:extLst>
                <a:ext uri="{FF2B5EF4-FFF2-40B4-BE49-F238E27FC236}">
                  <a16:creationId xmlns:a16="http://schemas.microsoft.com/office/drawing/2014/main" id="{D9C545E6-63EB-423D-8188-18F41BBD7C26}"/>
                </a:ext>
              </a:extLst>
            </p:cNvPr>
            <p:cNvCxnSpPr>
              <a:cxnSpLocks noChangeShapeType="1"/>
              <a:stCxn id="46" idx="3"/>
              <a:endCxn id="49" idx="3"/>
            </p:cNvCxnSpPr>
            <p:nvPr/>
          </p:nvCxnSpPr>
          <p:spPr bwMode="auto">
            <a:xfrm>
              <a:off x="8682532" y="3453610"/>
              <a:ext cx="12700" cy="443830"/>
            </a:xfrm>
            <a:prstGeom prst="bentConnector3">
              <a:avLst>
                <a:gd name="adj1" fmla="val 180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180">
              <a:extLst>
                <a:ext uri="{FF2B5EF4-FFF2-40B4-BE49-F238E27FC236}">
                  <a16:creationId xmlns:a16="http://schemas.microsoft.com/office/drawing/2014/main" id="{FB680FE2-21E9-4972-907E-84F6A90124F4}"/>
                </a:ext>
              </a:extLst>
            </p:cNvPr>
            <p:cNvCxnSpPr>
              <a:cxnSpLocks noChangeShapeType="1"/>
              <a:stCxn id="49" idx="1"/>
              <a:endCxn id="48" idx="3"/>
            </p:cNvCxnSpPr>
            <p:nvPr/>
          </p:nvCxnSpPr>
          <p:spPr bwMode="auto">
            <a:xfrm flipH="1">
              <a:off x="6945830" y="3897440"/>
              <a:ext cx="368702" cy="3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그룹 75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77" name="그룹 76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8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82" name="직각 삼각형 81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83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78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1.7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대외기관 연계 테스트</a:t>
              </a:r>
            </a:p>
          </p:txBody>
        </p:sp>
        <p:sp>
          <p:nvSpPr>
            <p:cNvPr id="7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1.7.2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대외기관 연계 테스트 결과 제출 방안</a:t>
              </a:r>
            </a:p>
          </p:txBody>
        </p:sp>
        <p:sp>
          <p:nvSpPr>
            <p:cNvPr id="80" name="직각 삼각형 7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84" name="직사각형 8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TER-007</a:t>
            </a:r>
          </a:p>
        </p:txBody>
      </p:sp>
      <p:sp>
        <p:nvSpPr>
          <p:cNvPr id="85" name="직사각형 8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대외기관 연계 테스트</a:t>
            </a:r>
          </a:p>
        </p:txBody>
      </p:sp>
      <p:sp>
        <p:nvSpPr>
          <p:cNvPr id="86" name="타원 8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8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대외계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테스트는 본격적으로 통합 테스트 기간에 아래와 같은 수행절차로 진행될 예정이며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실제 수행단계에서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대외계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담당조직과 긴밀한 협조를 통해 진행합니다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53" name="그룹 52"/>
          <p:cNvGrpSpPr/>
          <p:nvPr/>
        </p:nvGrpSpPr>
        <p:grpSpPr>
          <a:xfrm rot="20688584">
            <a:off x="8421595" y="1986338"/>
            <a:ext cx="852935" cy="377594"/>
            <a:chOff x="5580060" y="2956562"/>
            <a:chExt cx="858839" cy="380998"/>
          </a:xfrm>
        </p:grpSpPr>
        <p:sp>
          <p:nvSpPr>
            <p:cNvPr id="54" name="자유형 53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>
              <a:defPPr>
                <a:defRPr lang="ko-KR"/>
              </a:defPPr>
              <a:lvl1pPr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5555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2697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9839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6982" indent="1588" algn="l" defTabSz="912697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11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53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9996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38" algn="l" defTabSz="914284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55" name="그룹 5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57" name="액자 56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>
                <a:defPPr>
                  <a:defRPr lang="ko-KR"/>
                </a:defPPr>
                <a:lvl1pPr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5555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2697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839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982" indent="1588" algn="l" defTabSz="912697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11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853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996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138" algn="l" defTabSz="914284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3297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EF46DF0D-02BD-4DCF-AB4D-C8401454BC89}"/>
              </a:ext>
            </a:extLst>
          </p:cNvPr>
          <p:cNvGraphicFramePr>
            <a:graphicFrameLocks noGrp="1"/>
          </p:cNvGraphicFramePr>
          <p:nvPr/>
        </p:nvGraphicFramePr>
        <p:xfrm>
          <a:off x="525001" y="2276470"/>
          <a:ext cx="8855999" cy="4140380"/>
        </p:xfrm>
        <a:graphic>
          <a:graphicData uri="http://schemas.openxmlformats.org/drawingml/2006/table">
            <a:tbl>
              <a:tblPr/>
              <a:tblGrid>
                <a:gridCol w="6711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488">
                  <a:extLst>
                    <a:ext uri="{9D8B030D-6E8A-4147-A177-3AD203B41FA5}">
                      <a16:colId xmlns:a16="http://schemas.microsoft.com/office/drawing/2014/main" val="2577355105"/>
                    </a:ext>
                  </a:extLst>
                </a:gridCol>
                <a:gridCol w="1072488">
                  <a:extLst>
                    <a:ext uri="{9D8B030D-6E8A-4147-A177-3AD203B41FA5}">
                      <a16:colId xmlns:a16="http://schemas.microsoft.com/office/drawing/2014/main" val="3135616813"/>
                    </a:ext>
                  </a:extLst>
                </a:gridCol>
              </a:tblGrid>
              <a:tr h="3046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제안 요청 내용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수용 여부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비고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 테스트 수행방안 및 추진전략 제시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 테스트를 위한 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Tool 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및 활용방안 제시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62618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 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Tool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은 성능이 검증된 상용 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Tool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을 사용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175700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성능테스트 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Tool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은 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End To End 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측정이 가능해야 함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428808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목표 성능기준 제시 및 테스트 환경 구성방안 제시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요구되는 성능요건을 충족하여야 함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en-US" altLang="ko-KR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 테스트를 위해 검증된 전문 소프트웨어를 사용하여야 함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en-US" altLang="ko-KR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226464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최종 성능 측정결과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조치결과 포함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를 제출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530387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 테스트 수행방안 및 추진전략 제시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en-US" altLang="ko-KR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078456"/>
                  </a:ext>
                </a:extLst>
              </a:tr>
              <a:tr h="38355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볼륨 테스트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스트레스 테스트 등 시스템 테스트 후 결과 제출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수용</a:t>
                      </a:r>
                      <a:endParaRPr lang="en-US" altLang="ko-KR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1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7" name="그룹 36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38" name="그룹 37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42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43" name="직각 삼각형 42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44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3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요구사항</a:t>
              </a:r>
            </a:p>
          </p:txBody>
        </p:sp>
        <p:sp>
          <p:nvSpPr>
            <p:cNvPr id="4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 및 시스템 테스트</a:t>
              </a:r>
            </a:p>
          </p:txBody>
        </p:sp>
        <p:sp>
          <p:nvSpPr>
            <p:cNvPr id="41" name="직각 삼각형 40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45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성능테스트와 시스템 테스트를 수행하며 테스트 툴로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Borland - </a:t>
            </a:r>
            <a:r>
              <a:rPr lang="en-US" altLang="ko-KR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SilkPerformer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선정하였습니다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TER-008, TER-009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성능 테스트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시스템 테스트 </a:t>
            </a:r>
          </a:p>
        </p:txBody>
      </p:sp>
      <p:sp>
        <p:nvSpPr>
          <p:cNvPr id="50" name="타원 4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5000" y="1880626"/>
            <a:ext cx="8856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97667" algn="ctr" defTabSz="957701">
              <a:defRPr sz="14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5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제안 요청 및 요건 수용</a:t>
            </a:r>
          </a:p>
        </p:txBody>
      </p:sp>
    </p:spTree>
    <p:extLst>
      <p:ext uri="{BB962C8B-B14F-4D97-AF65-F5344CB8AC3E}">
        <p14:creationId xmlns:p14="http://schemas.microsoft.com/office/powerpoint/2010/main" val="334280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그룹 21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19" name="그룹 218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2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24" name="직각 삼각형 22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2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2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</a:t>
              </a:r>
            </a:p>
          </p:txBody>
        </p:sp>
        <p:sp>
          <p:nvSpPr>
            <p:cNvPr id="22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 수행 방안 및 전략</a:t>
              </a:r>
            </a:p>
          </p:txBody>
        </p:sp>
        <p:sp>
          <p:nvSpPr>
            <p:cNvPr id="222" name="직각 삼각형 22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2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 테스트를 거쳐 시스템의 성능을 확보하고 추가적으로 임계 성능 테스트를 통해 시스템 안정성을 검증합니다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또한 성능 측정의 정확성을 확보하기 위해 전문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Tool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을 사용하여 테스트를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27" name="직사각형 22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TER-008, TER-009</a:t>
            </a:r>
          </a:p>
        </p:txBody>
      </p:sp>
      <p:sp>
        <p:nvSpPr>
          <p:cNvPr id="228" name="직사각형 22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성능 테스트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시스템 테스트 </a:t>
            </a:r>
          </a:p>
        </p:txBody>
      </p:sp>
      <p:sp>
        <p:nvSpPr>
          <p:cNvPr id="229" name="타원 22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244" name="직각 삼각형 243"/>
          <p:cNvSpPr/>
          <p:nvPr/>
        </p:nvSpPr>
        <p:spPr bwMode="auto">
          <a:xfrm flipH="1">
            <a:off x="6882592" y="1881188"/>
            <a:ext cx="163705" cy="240395"/>
          </a:xfrm>
          <a:prstGeom prst="rtTriangle">
            <a:avLst/>
          </a:prstGeom>
          <a:solidFill>
            <a:srgbClr val="92A5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245" name="직선 연결선 244"/>
          <p:cNvCxnSpPr/>
          <p:nvPr/>
        </p:nvCxnSpPr>
        <p:spPr>
          <a:xfrm flipH="1">
            <a:off x="523874" y="2121583"/>
            <a:ext cx="6781801" cy="0"/>
          </a:xfrm>
          <a:prstGeom prst="line">
            <a:avLst/>
          </a:prstGeom>
          <a:ln w="15875" cap="sq">
            <a:solidFill>
              <a:srgbClr val="92A5B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6" name="그룹 145"/>
          <p:cNvGrpSpPr/>
          <p:nvPr/>
        </p:nvGrpSpPr>
        <p:grpSpPr>
          <a:xfrm>
            <a:off x="7046297" y="1881188"/>
            <a:ext cx="2335828" cy="4531564"/>
            <a:chOff x="2619046" y="1881188"/>
            <a:chExt cx="6763079" cy="4531564"/>
          </a:xfrm>
        </p:grpSpPr>
        <p:sp>
          <p:nvSpPr>
            <p:cNvPr id="247" name="직사각형 246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성능 확보 방안</a:t>
              </a:r>
            </a:p>
          </p:txBody>
        </p:sp>
        <p:cxnSp>
          <p:nvCxnSpPr>
            <p:cNvPr id="249" name="직선 연결선 248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0" name="TextBox 249"/>
          <p:cNvSpPr txBox="1"/>
          <p:nvPr/>
        </p:nvSpPr>
        <p:spPr>
          <a:xfrm flipH="1">
            <a:off x="523869" y="2008390"/>
            <a:ext cx="1764000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 테스트 수행 방안</a:t>
            </a:r>
          </a:p>
        </p:txBody>
      </p:sp>
      <p:grpSp>
        <p:nvGrpSpPr>
          <p:cNvPr id="252" name="그룹 142"/>
          <p:cNvGrpSpPr/>
          <p:nvPr/>
        </p:nvGrpSpPr>
        <p:grpSpPr>
          <a:xfrm>
            <a:off x="7119324" y="2265069"/>
            <a:ext cx="2196000" cy="608643"/>
            <a:chOff x="7365019" y="2296819"/>
            <a:chExt cx="1949603" cy="608643"/>
          </a:xfrm>
        </p:grpSpPr>
        <p:grpSp>
          <p:nvGrpSpPr>
            <p:cNvPr id="254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256" name="직선 연결선 255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7" name="직사각형 256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성능관리 효율화 기반조성</a:t>
                </a:r>
              </a:p>
            </p:txBody>
          </p:sp>
        </p:grpSp>
        <p:sp>
          <p:nvSpPr>
            <p:cNvPr id="255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spc="-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성능관점에서 추진해야 할 </a:t>
              </a:r>
              <a:r>
                <a:rPr lang="en-US" altLang="ko-KR" sz="1050" spc="-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Task</a:t>
              </a:r>
              <a:r>
                <a:rPr lang="ko-KR" altLang="en-US" sz="1050" spc="-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를 정의  하고 이를 총괄하는 조직과 지원환경 필요</a:t>
              </a:r>
            </a:p>
          </p:txBody>
        </p:sp>
      </p:grpSp>
      <p:grpSp>
        <p:nvGrpSpPr>
          <p:cNvPr id="354" name="그룹 142"/>
          <p:cNvGrpSpPr/>
          <p:nvPr/>
        </p:nvGrpSpPr>
        <p:grpSpPr>
          <a:xfrm>
            <a:off x="7119324" y="3008190"/>
            <a:ext cx="2196000" cy="608643"/>
            <a:chOff x="7365019" y="2296819"/>
            <a:chExt cx="1949603" cy="608643"/>
          </a:xfrm>
        </p:grpSpPr>
        <p:grpSp>
          <p:nvGrpSpPr>
            <p:cNvPr id="355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57" name="직선 연결선 356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8" name="직사각형 357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성능가이드</a:t>
                </a:r>
              </a:p>
            </p:txBody>
          </p:sp>
        </p:grpSp>
        <p:sp>
          <p:nvSpPr>
            <p:cNvPr id="356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32316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DB,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프로그램 설계 및 개발 시작과 함께 성능관련 가이드 제시</a:t>
              </a:r>
            </a:p>
          </p:txBody>
        </p:sp>
      </p:grpSp>
      <p:grpSp>
        <p:nvGrpSpPr>
          <p:cNvPr id="359" name="그룹 142"/>
          <p:cNvGrpSpPr/>
          <p:nvPr/>
        </p:nvGrpSpPr>
        <p:grpSpPr>
          <a:xfrm>
            <a:off x="7119324" y="3751311"/>
            <a:ext cx="2196000" cy="770226"/>
            <a:chOff x="7365019" y="2296819"/>
            <a:chExt cx="1949603" cy="770226"/>
          </a:xfrm>
        </p:grpSpPr>
        <p:grpSp>
          <p:nvGrpSpPr>
            <p:cNvPr id="360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62" name="직선 연결선 361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3" name="직사각형 362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en-US" altLang="ko-KR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SQL Inspection</a:t>
                </a:r>
              </a:p>
            </p:txBody>
          </p:sp>
        </p:grpSp>
        <p:sp>
          <p:nvSpPr>
            <p:cNvPr id="361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48474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SQL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에 대한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Data Access Path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를 점검하여 시스템테스트 이전에 최대한의 기본성능을 확보함</a:t>
              </a:r>
            </a:p>
          </p:txBody>
        </p:sp>
      </p:grpSp>
      <p:grpSp>
        <p:nvGrpSpPr>
          <p:cNvPr id="364" name="그룹 142"/>
          <p:cNvGrpSpPr/>
          <p:nvPr/>
        </p:nvGrpSpPr>
        <p:grpSpPr>
          <a:xfrm>
            <a:off x="7119324" y="4656015"/>
            <a:ext cx="2196000" cy="770226"/>
            <a:chOff x="7365019" y="2296819"/>
            <a:chExt cx="1949603" cy="770226"/>
          </a:xfrm>
        </p:grpSpPr>
        <p:grpSp>
          <p:nvGrpSpPr>
            <p:cNvPr id="365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67" name="직선 연결선 366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직사각형 367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처리 지연거래 </a:t>
                </a:r>
                <a:r>
                  <a:rPr lang="en-US" altLang="ko-KR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Tuning</a:t>
                </a:r>
              </a:p>
            </p:txBody>
          </p:sp>
        </p:grpSp>
        <p:sp>
          <p:nvSpPr>
            <p:cNvPr id="366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48474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SQL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수정을 통해 거래성능을 확보하고 목표성능에 못 미칠 경우 어플리케이션 및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DB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설계 변경을 검토함</a:t>
              </a:r>
            </a:p>
          </p:txBody>
        </p:sp>
      </p:grpSp>
      <p:grpSp>
        <p:nvGrpSpPr>
          <p:cNvPr id="369" name="그룹 142"/>
          <p:cNvGrpSpPr/>
          <p:nvPr/>
        </p:nvGrpSpPr>
        <p:grpSpPr>
          <a:xfrm>
            <a:off x="7119324" y="5560719"/>
            <a:ext cx="2196000" cy="770226"/>
            <a:chOff x="7365019" y="2296819"/>
            <a:chExt cx="1949603" cy="770226"/>
          </a:xfrm>
        </p:grpSpPr>
        <p:grpSp>
          <p:nvGrpSpPr>
            <p:cNvPr id="370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72" name="직선 연결선 371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3" name="직사각형 372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성능문제거래 조치 </a:t>
                </a:r>
              </a:p>
            </p:txBody>
          </p:sp>
        </p:grpSp>
        <p:sp>
          <p:nvSpPr>
            <p:cNvPr id="371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48474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타 거래 또는 시스템 전체에 영향을 줄 수 있는 거래유형을 파악하고 해당거래 또는 문제에 대해 조치를 취함</a:t>
              </a:r>
            </a:p>
          </p:txBody>
        </p:sp>
      </p:grpSp>
      <p:sp>
        <p:nvSpPr>
          <p:cNvPr id="415" name="Rectangle 22">
            <a:extLst>
              <a:ext uri="{FF2B5EF4-FFF2-40B4-BE49-F238E27FC236}">
                <a16:creationId xmlns:a16="http://schemas.microsoft.com/office/drawing/2014/main" id="{D9C221C5-B7DD-46A2-B42D-193D77F67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224" y="4316024"/>
            <a:ext cx="3565495" cy="46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16" name="Rectangle 25">
            <a:extLst>
              <a:ext uri="{FF2B5EF4-FFF2-40B4-BE49-F238E27FC236}">
                <a16:creationId xmlns:a16="http://schemas.microsoft.com/office/drawing/2014/main" id="{EA44DF77-823A-4CE8-8181-55CEDF593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283" y="4316024"/>
            <a:ext cx="1368000" cy="468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거래 성능 검증</a:t>
            </a:r>
          </a:p>
        </p:txBody>
      </p:sp>
      <p:sp>
        <p:nvSpPr>
          <p:cNvPr id="417" name="Rectangle 26">
            <a:extLst>
              <a:ext uri="{FF2B5EF4-FFF2-40B4-BE49-F238E27FC236}">
                <a16:creationId xmlns:a16="http://schemas.microsoft.com/office/drawing/2014/main" id="{F09CE99B-B6AB-4A1F-B2A6-97D4B8A75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0624" y="4857920"/>
            <a:ext cx="3559095" cy="46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18" name="Rectangle 27">
            <a:extLst>
              <a:ext uri="{FF2B5EF4-FFF2-40B4-BE49-F238E27FC236}">
                <a16:creationId xmlns:a16="http://schemas.microsoft.com/office/drawing/2014/main" id="{AB8A7D4D-7B76-4F4B-B205-AC27DCF38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283" y="4857920"/>
            <a:ext cx="1368000" cy="468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서버 성능 검증</a:t>
            </a:r>
          </a:p>
        </p:txBody>
      </p:sp>
      <p:sp>
        <p:nvSpPr>
          <p:cNvPr id="419" name="Rectangle 28">
            <a:extLst>
              <a:ext uri="{FF2B5EF4-FFF2-40B4-BE49-F238E27FC236}">
                <a16:creationId xmlns:a16="http://schemas.microsoft.com/office/drawing/2014/main" id="{1E47F073-2D88-4189-9967-55FDB3D84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0624" y="5399816"/>
            <a:ext cx="3559095" cy="46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20" name="Rectangle 29">
            <a:extLst>
              <a:ext uri="{FF2B5EF4-FFF2-40B4-BE49-F238E27FC236}">
                <a16:creationId xmlns:a16="http://schemas.microsoft.com/office/drawing/2014/main" id="{74FEE71B-FF6F-43EE-B74E-97DAA6D7C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283" y="5399816"/>
            <a:ext cx="1368000" cy="468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서버 안정성 검증</a:t>
            </a:r>
          </a:p>
        </p:txBody>
      </p:sp>
      <p:sp>
        <p:nvSpPr>
          <p:cNvPr id="421" name="Rectangle 30">
            <a:extLst>
              <a:ext uri="{FF2B5EF4-FFF2-40B4-BE49-F238E27FC236}">
                <a16:creationId xmlns:a16="http://schemas.microsoft.com/office/drawing/2014/main" id="{0646CB2E-0C3C-4802-9382-0C88B0941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8064" y="5941712"/>
            <a:ext cx="3561655" cy="46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22" name="Rectangle 31">
            <a:extLst>
              <a:ext uri="{FF2B5EF4-FFF2-40B4-BE49-F238E27FC236}">
                <a16:creationId xmlns:a16="http://schemas.microsoft.com/office/drawing/2014/main" id="{733F4F8C-1195-48B4-B6CF-4870A2D63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283" y="5941712"/>
            <a:ext cx="1368000" cy="468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성능 검증</a:t>
            </a:r>
          </a:p>
        </p:txBody>
      </p:sp>
      <p:sp>
        <p:nvSpPr>
          <p:cNvPr id="413" name="직사각형 505" descr="박스2">
            <a:extLst>
              <a:ext uri="{FF2B5EF4-FFF2-40B4-BE49-F238E27FC236}">
                <a16:creationId xmlns:a16="http://schemas.microsoft.com/office/drawing/2014/main" id="{DFB2DC2B-AD70-436C-9108-179FC0E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719" y="3953852"/>
            <a:ext cx="3564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marL="0" lvl="1" indent="-106363" algn="ctr" defTabSz="1042973"/>
            <a:r>
              <a:rPr lang="ko-KR" altLang="en-US" sz="14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내용</a:t>
            </a:r>
          </a:p>
        </p:txBody>
      </p:sp>
      <p:sp>
        <p:nvSpPr>
          <p:cNvPr id="411" name="직사각형 505" descr="박스2">
            <a:extLst>
              <a:ext uri="{FF2B5EF4-FFF2-40B4-BE49-F238E27FC236}">
                <a16:creationId xmlns:a16="http://schemas.microsoft.com/office/drawing/2014/main" id="{FE9F4480-5FD8-401A-9418-441F9E3FE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283" y="3953852"/>
            <a:ext cx="1368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marL="0" lvl="1" indent="-106363" algn="ctr" defTabSz="1042973"/>
            <a:r>
              <a:rPr lang="ko-KR" altLang="en-US" sz="14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목적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763019" y="2306638"/>
            <a:ext cx="5016700" cy="1469132"/>
            <a:chOff x="1763019" y="3855875"/>
            <a:chExt cx="5016700" cy="1469132"/>
          </a:xfrm>
        </p:grpSpPr>
        <p:grpSp>
          <p:nvGrpSpPr>
            <p:cNvPr id="4" name="그룹 3"/>
            <p:cNvGrpSpPr/>
            <p:nvPr/>
          </p:nvGrpSpPr>
          <p:grpSpPr>
            <a:xfrm>
              <a:off x="1763019" y="3855875"/>
              <a:ext cx="951246" cy="1469132"/>
              <a:chOff x="3622025" y="4876106"/>
              <a:chExt cx="2661950" cy="1469132"/>
            </a:xfrm>
          </p:grpSpPr>
          <p:grpSp>
            <p:nvGrpSpPr>
              <p:cNvPr id="432" name="그룹 431"/>
              <p:cNvGrpSpPr/>
              <p:nvPr/>
            </p:nvGrpSpPr>
            <p:grpSpPr>
              <a:xfrm>
                <a:off x="3622025" y="4876106"/>
                <a:ext cx="2661950" cy="1469132"/>
                <a:chOff x="596900" y="3140968"/>
                <a:chExt cx="2661950" cy="1469132"/>
              </a:xfrm>
            </p:grpSpPr>
            <p:sp>
              <p:nvSpPr>
                <p:cNvPr id="433" name="TextBox 432"/>
                <p:cNvSpPr txBox="1"/>
                <p:nvPr/>
              </p:nvSpPr>
              <p:spPr>
                <a:xfrm>
                  <a:off x="596900" y="3140968"/>
                  <a:ext cx="2661950" cy="146913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0" lvl="1" algn="ctr" defTabSz="1299728" eaLnBrk="0" hangingPunct="0">
                    <a:defRPr sz="1200" kern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endParaRPr lang="en-US" altLang="ko-KR" dirty="0">
                    <a:sym typeface="KoPub돋움체 Medium"/>
                  </a:endParaRPr>
                </a:p>
              </p:txBody>
            </p:sp>
            <p:sp>
              <p:nvSpPr>
                <p:cNvPr id="434" name="TextBox 433"/>
                <p:cNvSpPr txBox="1"/>
                <p:nvPr/>
              </p:nvSpPr>
              <p:spPr>
                <a:xfrm>
                  <a:off x="596900" y="3140968"/>
                  <a:ext cx="2661950" cy="360000"/>
                </a:xfrm>
                <a:prstGeom prst="rect">
                  <a:avLst/>
                </a:prstGeom>
                <a:solidFill>
                  <a:srgbClr val="BFBFBF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973">
                    <a:defRPr sz="1100" b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914400">
                    <a:defRPr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>
                    <a:defRPr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>
                    <a:defRPr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/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부하 모델링</a:t>
                  </a:r>
                  <a:b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</a:br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기법</a:t>
                  </a:r>
                </a:p>
              </p:txBody>
            </p:sp>
          </p:grpSp>
          <p:sp>
            <p:nvSpPr>
              <p:cNvPr id="435" name="Rectangle 28"/>
              <p:cNvSpPr>
                <a:spLocks noChangeArrowheads="1"/>
              </p:cNvSpPr>
              <p:nvPr/>
            </p:nvSpPr>
            <p:spPr bwMode="auto">
              <a:xfrm>
                <a:off x="3682669" y="5320854"/>
                <a:ext cx="2540660" cy="100800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72000" tIns="0" rIns="72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실 가동 상황에 근접한 부하 모델을 설계하고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이를 통해 성능 측정 오차 범위를 최소화 함</a:t>
                </a:r>
              </a:p>
            </p:txBody>
          </p:sp>
        </p:grpSp>
        <p:grpSp>
          <p:nvGrpSpPr>
            <p:cNvPr id="441" name="그룹 440"/>
            <p:cNvGrpSpPr/>
            <p:nvPr/>
          </p:nvGrpSpPr>
          <p:grpSpPr>
            <a:xfrm>
              <a:off x="2779383" y="3855875"/>
              <a:ext cx="951246" cy="1469132"/>
              <a:chOff x="3622025" y="4876106"/>
              <a:chExt cx="2661950" cy="1469132"/>
            </a:xfrm>
          </p:grpSpPr>
          <p:grpSp>
            <p:nvGrpSpPr>
              <p:cNvPr id="442" name="그룹 441"/>
              <p:cNvGrpSpPr/>
              <p:nvPr/>
            </p:nvGrpSpPr>
            <p:grpSpPr>
              <a:xfrm>
                <a:off x="3622025" y="4876106"/>
                <a:ext cx="2661950" cy="1469132"/>
                <a:chOff x="596900" y="3140968"/>
                <a:chExt cx="2661950" cy="1469132"/>
              </a:xfrm>
            </p:grpSpPr>
            <p:sp>
              <p:nvSpPr>
                <p:cNvPr id="444" name="TextBox 443"/>
                <p:cNvSpPr txBox="1"/>
                <p:nvPr/>
              </p:nvSpPr>
              <p:spPr>
                <a:xfrm>
                  <a:off x="596900" y="3140968"/>
                  <a:ext cx="2661950" cy="146913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0" lvl="1" algn="ctr" defTabSz="1299728" eaLnBrk="0" hangingPunct="0">
                    <a:defRPr sz="1200" kern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endParaRPr lang="en-US" altLang="ko-KR" dirty="0">
                    <a:sym typeface="KoPub돋움체 Medium"/>
                  </a:endParaRPr>
                </a:p>
              </p:txBody>
            </p:sp>
            <p:sp>
              <p:nvSpPr>
                <p:cNvPr id="445" name="TextBox 444"/>
                <p:cNvSpPr txBox="1"/>
                <p:nvPr/>
              </p:nvSpPr>
              <p:spPr>
                <a:xfrm>
                  <a:off x="596900" y="3140968"/>
                  <a:ext cx="2661950" cy="360000"/>
                </a:xfrm>
                <a:prstGeom prst="rect">
                  <a:avLst/>
                </a:prstGeom>
                <a:solidFill>
                  <a:srgbClr val="BFBFBF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973">
                    <a:defRPr sz="1300" b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914400">
                    <a:defRPr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>
                    <a:defRPr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>
                    <a:defRPr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/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부하발생</a:t>
                  </a:r>
                  <a:br>
                    <a:rPr lang="en-US" altLang="ko-KR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</a:br>
                  <a:r>
                    <a:rPr lang="en-US" altLang="ko-KR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Tool</a:t>
                  </a:r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사용</a:t>
                  </a:r>
                </a:p>
              </p:txBody>
            </p:sp>
          </p:grpSp>
          <p:sp>
            <p:nvSpPr>
              <p:cNvPr id="443" name="Rectangle 28"/>
              <p:cNvSpPr>
                <a:spLocks noChangeArrowheads="1"/>
              </p:cNvSpPr>
              <p:nvPr/>
            </p:nvSpPr>
            <p:spPr bwMode="auto">
              <a:xfrm>
                <a:off x="3682669" y="5320854"/>
                <a:ext cx="2540660" cy="100800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72000" tIns="0" rIns="72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목표거래비율의 대량 거래 입력 전문 생성 및 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Workload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를 제어하며 테스트 진행 </a:t>
                </a:r>
              </a:p>
            </p:txBody>
          </p:sp>
        </p:grpSp>
        <p:grpSp>
          <p:nvGrpSpPr>
            <p:cNvPr id="446" name="그룹 445"/>
            <p:cNvGrpSpPr/>
            <p:nvPr/>
          </p:nvGrpSpPr>
          <p:grpSpPr>
            <a:xfrm>
              <a:off x="3795747" y="3855875"/>
              <a:ext cx="951246" cy="1469132"/>
              <a:chOff x="3622025" y="4876106"/>
              <a:chExt cx="2661950" cy="1469132"/>
            </a:xfrm>
          </p:grpSpPr>
          <p:grpSp>
            <p:nvGrpSpPr>
              <p:cNvPr id="447" name="그룹 446"/>
              <p:cNvGrpSpPr/>
              <p:nvPr/>
            </p:nvGrpSpPr>
            <p:grpSpPr>
              <a:xfrm>
                <a:off x="3622025" y="4876106"/>
                <a:ext cx="2661950" cy="1469132"/>
                <a:chOff x="596900" y="3140968"/>
                <a:chExt cx="2661950" cy="1469132"/>
              </a:xfrm>
            </p:grpSpPr>
            <p:sp>
              <p:nvSpPr>
                <p:cNvPr id="449" name="TextBox 448"/>
                <p:cNvSpPr txBox="1"/>
                <p:nvPr/>
              </p:nvSpPr>
              <p:spPr>
                <a:xfrm>
                  <a:off x="596900" y="3140968"/>
                  <a:ext cx="2661950" cy="146913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0" lvl="1" algn="ctr" defTabSz="1299728" eaLnBrk="0" hangingPunct="0">
                    <a:defRPr sz="1200" kern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endParaRPr lang="en-US" altLang="ko-KR" dirty="0">
                    <a:sym typeface="KoPub돋움체 Medium"/>
                  </a:endParaRPr>
                </a:p>
              </p:txBody>
            </p:sp>
            <p:sp>
              <p:nvSpPr>
                <p:cNvPr id="450" name="TextBox 449"/>
                <p:cNvSpPr txBox="1"/>
                <p:nvPr/>
              </p:nvSpPr>
              <p:spPr>
                <a:xfrm>
                  <a:off x="596900" y="3140968"/>
                  <a:ext cx="2661950" cy="360000"/>
                </a:xfrm>
                <a:prstGeom prst="rect">
                  <a:avLst/>
                </a:prstGeom>
                <a:solidFill>
                  <a:srgbClr val="BFBFBF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973">
                    <a:defRPr sz="1100" b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914400">
                    <a:defRPr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>
                    <a:defRPr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>
                    <a:defRPr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/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테스트</a:t>
                  </a:r>
                  <a:b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</a:br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병렬수행</a:t>
                  </a:r>
                </a:p>
              </p:txBody>
            </p:sp>
          </p:grpSp>
          <p:sp>
            <p:nvSpPr>
              <p:cNvPr id="448" name="Rectangle 28"/>
              <p:cNvSpPr>
                <a:spLocks noChangeArrowheads="1"/>
              </p:cNvSpPr>
              <p:nvPr/>
            </p:nvSpPr>
            <p:spPr bwMode="auto">
              <a:xfrm>
                <a:off x="3682669" y="5320854"/>
                <a:ext cx="2540660" cy="100800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72000" tIns="0" rIns="72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단위 성능 테스트와 </a:t>
                </a:r>
                <a:b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시스템 성능 테스트를 병렬 수행하여 전체 테스트 시간을 단축함</a:t>
                </a:r>
              </a:p>
            </p:txBody>
          </p:sp>
        </p:grpSp>
        <p:grpSp>
          <p:nvGrpSpPr>
            <p:cNvPr id="451" name="그룹 450"/>
            <p:cNvGrpSpPr/>
            <p:nvPr/>
          </p:nvGrpSpPr>
          <p:grpSpPr>
            <a:xfrm>
              <a:off x="4812111" y="3855875"/>
              <a:ext cx="951246" cy="1469132"/>
              <a:chOff x="3622025" y="4876106"/>
              <a:chExt cx="2661950" cy="1469132"/>
            </a:xfrm>
          </p:grpSpPr>
          <p:grpSp>
            <p:nvGrpSpPr>
              <p:cNvPr id="452" name="그룹 451"/>
              <p:cNvGrpSpPr/>
              <p:nvPr/>
            </p:nvGrpSpPr>
            <p:grpSpPr>
              <a:xfrm>
                <a:off x="3622025" y="4876106"/>
                <a:ext cx="2661950" cy="1469132"/>
                <a:chOff x="596900" y="3140968"/>
                <a:chExt cx="2661950" cy="1469132"/>
              </a:xfrm>
            </p:grpSpPr>
            <p:sp>
              <p:nvSpPr>
                <p:cNvPr id="454" name="TextBox 453"/>
                <p:cNvSpPr txBox="1"/>
                <p:nvPr/>
              </p:nvSpPr>
              <p:spPr>
                <a:xfrm>
                  <a:off x="596900" y="3140968"/>
                  <a:ext cx="2661950" cy="146913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0" lvl="1" algn="ctr" defTabSz="1299728" eaLnBrk="0" hangingPunct="0">
                    <a:defRPr sz="1200" kern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endParaRPr lang="en-US" altLang="ko-KR" dirty="0">
                    <a:sym typeface="KoPub돋움체 Medium"/>
                  </a:endParaRPr>
                </a:p>
              </p:txBody>
            </p:sp>
            <p:sp>
              <p:nvSpPr>
                <p:cNvPr id="455" name="TextBox 454"/>
                <p:cNvSpPr txBox="1"/>
                <p:nvPr/>
              </p:nvSpPr>
              <p:spPr>
                <a:xfrm>
                  <a:off x="596900" y="3140968"/>
                  <a:ext cx="2661950" cy="360000"/>
                </a:xfrm>
                <a:prstGeom prst="rect">
                  <a:avLst/>
                </a:prstGeom>
                <a:solidFill>
                  <a:srgbClr val="BFBFBF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973">
                    <a:defRPr sz="1100" b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914400">
                    <a:defRPr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>
                    <a:defRPr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>
                    <a:defRPr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/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사전점검 강화 </a:t>
                  </a:r>
                </a:p>
              </p:txBody>
            </p:sp>
          </p:grpSp>
          <p:sp>
            <p:nvSpPr>
              <p:cNvPr id="453" name="Rectangle 28"/>
              <p:cNvSpPr>
                <a:spLocks noChangeArrowheads="1"/>
              </p:cNvSpPr>
              <p:nvPr/>
            </p:nvSpPr>
            <p:spPr bwMode="auto">
              <a:xfrm>
                <a:off x="3682669" y="5320853"/>
                <a:ext cx="2540660" cy="83099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72000" tIns="0" rIns="72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전 사전 점검을 통해 테스트 </a:t>
                </a: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오류율과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전체 테스트</a:t>
                </a:r>
                <a:b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시간을 단축함</a:t>
                </a:r>
              </a:p>
            </p:txBody>
          </p:sp>
        </p:grpSp>
        <p:grpSp>
          <p:nvGrpSpPr>
            <p:cNvPr id="456" name="그룹 455"/>
            <p:cNvGrpSpPr/>
            <p:nvPr/>
          </p:nvGrpSpPr>
          <p:grpSpPr>
            <a:xfrm>
              <a:off x="5828473" y="3855875"/>
              <a:ext cx="951246" cy="1469132"/>
              <a:chOff x="3622025" y="4876106"/>
              <a:chExt cx="2661950" cy="1469132"/>
            </a:xfrm>
          </p:grpSpPr>
          <p:grpSp>
            <p:nvGrpSpPr>
              <p:cNvPr id="457" name="그룹 456"/>
              <p:cNvGrpSpPr/>
              <p:nvPr/>
            </p:nvGrpSpPr>
            <p:grpSpPr>
              <a:xfrm>
                <a:off x="3622025" y="4876106"/>
                <a:ext cx="2661950" cy="1469132"/>
                <a:chOff x="596900" y="3140968"/>
                <a:chExt cx="2661950" cy="1469132"/>
              </a:xfrm>
            </p:grpSpPr>
            <p:sp>
              <p:nvSpPr>
                <p:cNvPr id="459" name="TextBox 458"/>
                <p:cNvSpPr txBox="1"/>
                <p:nvPr/>
              </p:nvSpPr>
              <p:spPr>
                <a:xfrm>
                  <a:off x="596900" y="3140968"/>
                  <a:ext cx="2661950" cy="146913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0" lvl="1" algn="ctr" defTabSz="1299728" eaLnBrk="0" hangingPunct="0">
                    <a:defRPr sz="1200" kern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endParaRPr lang="en-US" altLang="ko-KR" dirty="0">
                    <a:sym typeface="KoPub돋움체 Medium"/>
                  </a:endParaRPr>
                </a:p>
              </p:txBody>
            </p:sp>
            <p:sp>
              <p:nvSpPr>
                <p:cNvPr id="460" name="TextBox 459"/>
                <p:cNvSpPr txBox="1"/>
                <p:nvPr/>
              </p:nvSpPr>
              <p:spPr>
                <a:xfrm>
                  <a:off x="596900" y="3140968"/>
                  <a:ext cx="2661950" cy="360000"/>
                </a:xfrm>
                <a:prstGeom prst="rect">
                  <a:avLst/>
                </a:prstGeom>
                <a:solidFill>
                  <a:srgbClr val="BFBFBF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973">
                    <a:defRPr sz="1100" b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914400">
                    <a:defRPr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>
                    <a:defRPr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>
                    <a:defRPr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/>
                  <a: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Instance</a:t>
                  </a:r>
                  <a:b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</a:br>
                  <a: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Backup</a:t>
                  </a:r>
                </a:p>
              </p:txBody>
            </p:sp>
          </p:grpSp>
          <p:sp>
            <p:nvSpPr>
              <p:cNvPr id="458" name="Rectangle 28"/>
              <p:cNvSpPr>
                <a:spLocks noChangeArrowheads="1"/>
              </p:cNvSpPr>
              <p:nvPr/>
            </p:nvSpPr>
            <p:spPr bwMode="auto">
              <a:xfrm>
                <a:off x="3682669" y="5320853"/>
                <a:ext cx="2540660" cy="69249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72000" tIns="0" rIns="72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Instance Restore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를 </a:t>
                </a:r>
                <a:b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통해 반복 테스트 환경 구축함</a:t>
                </a:r>
              </a:p>
            </p:txBody>
          </p:sp>
        </p:grpSp>
      </p:grpSp>
      <p:sp>
        <p:nvSpPr>
          <p:cNvPr id="461" name="Rectangle 28"/>
          <p:cNvSpPr>
            <a:spLocks noChangeArrowheads="1"/>
          </p:cNvSpPr>
          <p:nvPr/>
        </p:nvSpPr>
        <p:spPr bwMode="auto">
          <a:xfrm>
            <a:off x="3267229" y="4376900"/>
            <a:ext cx="3490818" cy="34624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72000" tIns="0" rIns="72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Transaction(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거래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단위 성능 측정 및 최적화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동일 거래간 자원의 경합파악 및 조치</a:t>
            </a:r>
          </a:p>
        </p:txBody>
      </p:sp>
      <p:sp>
        <p:nvSpPr>
          <p:cNvPr id="462" name="Rectangle 28"/>
          <p:cNvSpPr>
            <a:spLocks noChangeArrowheads="1"/>
          </p:cNvSpPr>
          <p:nvPr/>
        </p:nvSpPr>
        <p:spPr bwMode="auto">
          <a:xfrm>
            <a:off x="3267229" y="4918796"/>
            <a:ext cx="3490818" cy="34624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72000" tIns="0" rIns="72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서버 단위 성능 측정 및 최적화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거래간 자원의 경합파악 및 조치</a:t>
            </a:r>
          </a:p>
        </p:txBody>
      </p:sp>
      <p:sp>
        <p:nvSpPr>
          <p:cNvPr id="463" name="Rectangle 28"/>
          <p:cNvSpPr>
            <a:spLocks noChangeArrowheads="1"/>
          </p:cNvSpPr>
          <p:nvPr/>
        </p:nvSpPr>
        <p:spPr bwMode="auto">
          <a:xfrm>
            <a:off x="3267229" y="5460692"/>
            <a:ext cx="3490818" cy="34624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72000" tIns="0" rIns="72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임계 부하 상황의 서버 안정성 검증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잠재적인 시스템 병목구간 파악 및 대응</a:t>
            </a:r>
          </a:p>
        </p:txBody>
      </p:sp>
      <p:sp>
        <p:nvSpPr>
          <p:cNvPr id="464" name="Rectangle 28"/>
          <p:cNvSpPr>
            <a:spLocks noChangeArrowheads="1"/>
          </p:cNvSpPr>
          <p:nvPr/>
        </p:nvSpPr>
        <p:spPr bwMode="auto">
          <a:xfrm>
            <a:off x="3267229" y="6002588"/>
            <a:ext cx="3490818" cy="34624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72000" tIns="0" rIns="72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서버간 연동성능 점검 및 최적화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구간별 성능 측정 및 병목구간 제거 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524509" y="4303043"/>
            <a:ext cx="1116000" cy="2106972"/>
            <a:chOff x="524509" y="1881188"/>
            <a:chExt cx="972000" cy="4528827"/>
          </a:xfrm>
        </p:grpSpPr>
        <p:sp>
          <p:nvSpPr>
            <p:cNvPr id="465" name="TextBox 464"/>
            <p:cNvSpPr txBox="1"/>
            <p:nvPr/>
          </p:nvSpPr>
          <p:spPr>
            <a:xfrm rot="5400000">
              <a:off x="385240" y="5298747"/>
              <a:ext cx="1250537" cy="972000"/>
            </a:xfrm>
            <a:prstGeom prst="chevron">
              <a:avLst>
                <a:gd name="adj" fmla="val 27157"/>
              </a:avLst>
            </a:prstGeom>
            <a:solidFill>
              <a:srgbClr val="1EB3E2"/>
            </a:solidFill>
            <a:ln>
              <a:noFill/>
            </a:ln>
          </p:spPr>
          <p:txBody>
            <a:bodyPr vert="vert270" wrap="square" lIns="0" tIns="0" rIns="0" bIns="0" rtlCol="0" anchor="ctr">
              <a:noAutofit/>
            </a:bodyPr>
            <a:lstStyle>
              <a:defPPr>
                <a:defRPr lang="ko-KR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1pPr>
              <a:lvl2pPr marL="0" lvl="1" algn="ctr" latinLnBrk="0">
                <a:spcAft>
                  <a:spcPts val="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90000"/>
                <a:defRPr sz="1200">
                  <a:solidFill>
                    <a:schemeClr val="bg1"/>
                  </a:solidFill>
                  <a:latin typeface="Rix고딕 B" pitchFamily="18" charset="-127"/>
                  <a:ea typeface="Rix고딕 B" pitchFamily="18" charset="-127"/>
                </a:defRPr>
              </a:lvl2pPr>
            </a:lstStyle>
            <a:p>
              <a:pPr lvl="1" latinLnBrk="1"/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 pitchFamily="2" charset="2"/>
                </a:rPr>
                <a:t>통합 성능 테스트</a:t>
              </a:r>
            </a:p>
          </p:txBody>
        </p:sp>
        <p:sp>
          <p:nvSpPr>
            <p:cNvPr id="466" name="TextBox 465"/>
            <p:cNvSpPr txBox="1"/>
            <p:nvPr/>
          </p:nvSpPr>
          <p:spPr>
            <a:xfrm rot="5400000">
              <a:off x="385240" y="4205983"/>
              <a:ext cx="1250537" cy="972000"/>
            </a:xfrm>
            <a:prstGeom prst="chevron">
              <a:avLst>
                <a:gd name="adj" fmla="val 27157"/>
              </a:avLst>
            </a:prstGeom>
            <a:solidFill>
              <a:srgbClr val="D9D9D9"/>
            </a:solidFill>
          </p:spPr>
          <p:txBody>
            <a:bodyPr vert="vert270" wrap="square" lIns="0" tIns="0" rIns="0" bIns="0" rtlCol="0" anchor="ctr">
              <a:noAutofit/>
            </a:bodyPr>
            <a:lstStyle>
              <a:defPPr>
                <a:defRPr lang="ko-KR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1pPr>
              <a:lvl2pPr marL="0" lvl="1" algn="ctr" latinLnBrk="0">
                <a:spcAft>
                  <a:spcPts val="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90000"/>
                <a:defRPr sz="1200">
                  <a:solidFill>
                    <a:schemeClr val="bg1"/>
                  </a:solidFill>
                  <a:latin typeface="Rix고딕 B" pitchFamily="18" charset="-127"/>
                  <a:ea typeface="Rix고딕 B" pitchFamily="18" charset="-127"/>
                </a:defRPr>
              </a:lvl2pPr>
            </a:lstStyle>
            <a:p>
              <a:pPr lvl="1" latinLnBrk="1"/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 pitchFamily="2" charset="2"/>
                </a:rPr>
                <a:t>임계 성능 테스트</a:t>
              </a:r>
            </a:p>
          </p:txBody>
        </p:sp>
        <p:sp>
          <p:nvSpPr>
            <p:cNvPr id="467" name="TextBox 466"/>
            <p:cNvSpPr txBox="1"/>
            <p:nvPr/>
          </p:nvSpPr>
          <p:spPr>
            <a:xfrm rot="5400000">
              <a:off x="385240" y="3113220"/>
              <a:ext cx="1250537" cy="972000"/>
            </a:xfrm>
            <a:prstGeom prst="chevron">
              <a:avLst>
                <a:gd name="adj" fmla="val 27157"/>
              </a:avLst>
            </a:prstGeom>
            <a:solidFill>
              <a:srgbClr val="D9D9D9"/>
            </a:solidFill>
          </p:spPr>
          <p:txBody>
            <a:bodyPr vert="vert270" wrap="square" lIns="0" tIns="0" rIns="0" bIns="0" rtlCol="0" anchor="ctr">
              <a:noAutofit/>
            </a:bodyPr>
            <a:lstStyle>
              <a:defPPr>
                <a:defRPr lang="ko-KR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1pPr>
              <a:lvl2pPr marL="0" lvl="1" algn="ctr" latinLnBrk="0">
                <a:spcAft>
                  <a:spcPts val="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90000"/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2pPr>
            </a:lstStyle>
            <a:p>
              <a:pPr lvl="1" latinLnBrk="1"/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 pitchFamily="2" charset="2"/>
                </a:rPr>
                <a:t>시스템 성능 테스트</a:t>
              </a:r>
            </a:p>
          </p:txBody>
        </p:sp>
        <p:sp>
          <p:nvSpPr>
            <p:cNvPr id="468" name="TextBox 467"/>
            <p:cNvSpPr txBox="1"/>
            <p:nvPr/>
          </p:nvSpPr>
          <p:spPr>
            <a:xfrm rot="5400000">
              <a:off x="385240" y="2020457"/>
              <a:ext cx="1250537" cy="972000"/>
            </a:xfrm>
            <a:prstGeom prst="chevron">
              <a:avLst>
                <a:gd name="adj" fmla="val 27157"/>
              </a:avLst>
            </a:prstGeom>
            <a:solidFill>
              <a:srgbClr val="D9D9D9"/>
            </a:solidFill>
          </p:spPr>
          <p:txBody>
            <a:bodyPr vert="vert270" wrap="square" lIns="0" tIns="0" rIns="0" bIns="0" rtlCol="0" anchor="ctr">
              <a:noAutofit/>
            </a:bodyPr>
            <a:lstStyle>
              <a:defPPr>
                <a:defRPr lang="ko-KR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1pPr>
              <a:lvl2pPr marL="0" lvl="1" algn="ctr" latinLnBrk="0">
                <a:spcAft>
                  <a:spcPts val="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90000"/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itchFamily="18" charset="-127"/>
                  <a:ea typeface="Rix고딕 B" pitchFamily="18" charset="-127"/>
                </a:defRPr>
              </a:lvl2pPr>
            </a:lstStyle>
            <a:p>
              <a:pPr lvl="1" latinLnBrk="1"/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 pitchFamily="2" charset="2"/>
                </a:rPr>
                <a:t>단위 성능 테스트</a:t>
              </a: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24508" y="3481958"/>
            <a:ext cx="478439" cy="709809"/>
            <a:chOff x="596516" y="3580464"/>
            <a:chExt cx="478439" cy="709809"/>
          </a:xfrm>
        </p:grpSpPr>
        <p:grpSp>
          <p:nvGrpSpPr>
            <p:cNvPr id="9" name="그룹 8"/>
            <p:cNvGrpSpPr/>
            <p:nvPr/>
          </p:nvGrpSpPr>
          <p:grpSpPr>
            <a:xfrm>
              <a:off x="769085" y="3751311"/>
              <a:ext cx="305870" cy="538962"/>
              <a:chOff x="11057580" y="4007034"/>
              <a:chExt cx="305870" cy="538962"/>
            </a:xfrm>
          </p:grpSpPr>
          <p:cxnSp>
            <p:nvCxnSpPr>
              <p:cNvPr id="480" name="AutoShape 35">
                <a:extLst>
                  <a:ext uri="{FF2B5EF4-FFF2-40B4-BE49-F238E27FC236}">
                    <a16:creationId xmlns:a16="http://schemas.microsoft.com/office/drawing/2014/main" id="{7A14251A-0FD0-49A8-8D0B-7BD8BE7950D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1093414" y="4007034"/>
                <a:ext cx="270036" cy="0"/>
              </a:xfrm>
              <a:prstGeom prst="straightConnector1">
                <a:avLst/>
              </a:prstGeom>
              <a:grp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AutoShape 36">
                <a:extLst>
                  <a:ext uri="{FF2B5EF4-FFF2-40B4-BE49-F238E27FC236}">
                    <a16:creationId xmlns:a16="http://schemas.microsoft.com/office/drawing/2014/main" id="{C33B1B0D-C130-436F-BBD8-840ADAAF772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0872302" y="4251937"/>
                <a:ext cx="479337" cy="108782"/>
              </a:xfrm>
              <a:prstGeom prst="bentConnector3">
                <a:avLst>
                  <a:gd name="adj1" fmla="val 100000"/>
                </a:avLst>
              </a:prstGeom>
              <a:grp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그룹 7"/>
            <p:cNvGrpSpPr/>
            <p:nvPr/>
          </p:nvGrpSpPr>
          <p:grpSpPr>
            <a:xfrm>
              <a:off x="596516" y="3580464"/>
              <a:ext cx="360000" cy="360000"/>
              <a:chOff x="-133048" y="3513555"/>
              <a:chExt cx="432000" cy="432000"/>
            </a:xfrm>
          </p:grpSpPr>
          <p:sp>
            <p:nvSpPr>
              <p:cNvPr id="473" name="타원 472"/>
              <p:cNvSpPr/>
              <p:nvPr/>
            </p:nvSpPr>
            <p:spPr>
              <a:xfrm>
                <a:off x="-133048" y="3513555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r="2700000" algn="t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77" name="그룹 476"/>
              <p:cNvGrpSpPr/>
              <p:nvPr/>
            </p:nvGrpSpPr>
            <p:grpSpPr>
              <a:xfrm>
                <a:off x="-56386" y="3590987"/>
                <a:ext cx="278677" cy="277136"/>
                <a:chOff x="2943285" y="1604849"/>
                <a:chExt cx="278677" cy="277136"/>
              </a:xfrm>
            </p:grpSpPr>
            <p:sp>
              <p:nvSpPr>
                <p:cNvPr id="478" name="모서리가 둥근 직사각형 477"/>
                <p:cNvSpPr/>
                <p:nvPr/>
              </p:nvSpPr>
              <p:spPr bwMode="auto">
                <a:xfrm>
                  <a:off x="3039416" y="1604849"/>
                  <a:ext cx="86414" cy="27713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EB3E2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000" tIns="44659" rIns="89319" bIns="44659" rtlCol="0" anchor="ctr"/>
                <a:lstStyle/>
                <a:p>
                  <a:pPr lvl="1"/>
                  <a:endParaRPr lang="ko-KR" altLang="en-US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479" name="모서리가 둥근 직사각형 478"/>
                <p:cNvSpPr/>
                <p:nvPr/>
              </p:nvSpPr>
              <p:spPr bwMode="auto">
                <a:xfrm rot="5400000">
                  <a:off x="3039028" y="1604079"/>
                  <a:ext cx="87191" cy="27867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EB3E2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000" tIns="44659" rIns="89319" bIns="44659" rtlCol="0" anchor="ctr"/>
                <a:lstStyle/>
                <a:p>
                  <a:pPr defTabSz="1042973"/>
                  <a:endPara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</p:grpSp>
        </p:grpSp>
      </p:grpSp>
      <p:sp>
        <p:nvSpPr>
          <p:cNvPr id="482" name="Rectangle 28"/>
          <p:cNvSpPr>
            <a:spLocks noChangeArrowheads="1"/>
          </p:cNvSpPr>
          <p:nvPr/>
        </p:nvSpPr>
        <p:spPr bwMode="auto">
          <a:xfrm>
            <a:off x="1042986" y="3585716"/>
            <a:ext cx="720000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marL="0" lvl="1" indent="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기술적 접근</a:t>
            </a:r>
          </a:p>
        </p:txBody>
      </p:sp>
      <p:sp>
        <p:nvSpPr>
          <p:cNvPr id="483" name="Rectangle 28"/>
          <p:cNvSpPr>
            <a:spLocks noChangeArrowheads="1"/>
          </p:cNvSpPr>
          <p:nvPr/>
        </p:nvSpPr>
        <p:spPr bwMode="auto">
          <a:xfrm>
            <a:off x="846136" y="4131816"/>
            <a:ext cx="720000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marL="0" lvl="1" indent="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단계적 접근</a:t>
            </a:r>
          </a:p>
        </p:txBody>
      </p:sp>
    </p:spTree>
    <p:extLst>
      <p:ext uri="{BB962C8B-B14F-4D97-AF65-F5344CB8AC3E}">
        <p14:creationId xmlns:p14="http://schemas.microsoft.com/office/powerpoint/2010/main" val="1236666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그룹 31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319" name="그룹 318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32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324" name="직각 삼각형 32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32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32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</a:t>
              </a:r>
            </a:p>
          </p:txBody>
        </p:sp>
        <p:sp>
          <p:nvSpPr>
            <p:cNvPr id="32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성능테스트를 위한 </a:t>
              </a:r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Tool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활용방안</a:t>
              </a:r>
            </a:p>
          </p:txBody>
        </p:sp>
        <p:sp>
          <p:nvSpPr>
            <p:cNvPr id="322" name="직각 삼각형 32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2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Borland - </a:t>
            </a:r>
            <a:r>
              <a:rPr lang="en-US" altLang="ko-KR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SilkPerformer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성능 테스트 툴로 활용하며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개발되는 어플리케이션 시스템의 부하 및 성능 테스트를 통하여 실제로 고객 사이트에서 운영되는 어플리케이션 시스템의 품질을 보증합니다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327" name="직사각형 32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TER-008, TER-009</a:t>
            </a:r>
          </a:p>
        </p:txBody>
      </p:sp>
      <p:sp>
        <p:nvSpPr>
          <p:cNvPr id="328" name="직사각형 32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성능 테스트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시스템 테스트 </a:t>
            </a:r>
          </a:p>
        </p:txBody>
      </p:sp>
      <p:sp>
        <p:nvSpPr>
          <p:cNvPr id="329" name="타원 32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330" name="직각 삼각형 329"/>
          <p:cNvSpPr/>
          <p:nvPr/>
        </p:nvSpPr>
        <p:spPr bwMode="auto">
          <a:xfrm flipH="1">
            <a:off x="6882592" y="1881188"/>
            <a:ext cx="163705" cy="240395"/>
          </a:xfrm>
          <a:prstGeom prst="rtTriangle">
            <a:avLst/>
          </a:prstGeom>
          <a:solidFill>
            <a:srgbClr val="92A5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331" name="직선 연결선 330"/>
          <p:cNvCxnSpPr/>
          <p:nvPr/>
        </p:nvCxnSpPr>
        <p:spPr>
          <a:xfrm flipH="1">
            <a:off x="523874" y="2121583"/>
            <a:ext cx="6781801" cy="0"/>
          </a:xfrm>
          <a:prstGeom prst="line">
            <a:avLst/>
          </a:prstGeom>
          <a:ln w="15875" cap="sq">
            <a:solidFill>
              <a:srgbClr val="92A5B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2" name="그룹 145"/>
          <p:cNvGrpSpPr/>
          <p:nvPr/>
        </p:nvGrpSpPr>
        <p:grpSpPr>
          <a:xfrm>
            <a:off x="7046297" y="1881188"/>
            <a:ext cx="2335828" cy="4531564"/>
            <a:chOff x="2619046" y="1881188"/>
            <a:chExt cx="6763079" cy="4531564"/>
          </a:xfrm>
        </p:grpSpPr>
        <p:sp>
          <p:nvSpPr>
            <p:cNvPr id="333" name="직사각형 332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334" name="TextBox 333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상세 구현 내용</a:t>
              </a:r>
            </a:p>
          </p:txBody>
        </p:sp>
        <p:cxnSp>
          <p:nvCxnSpPr>
            <p:cNvPr id="335" name="직선 연결선 334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6" name="TextBox 335"/>
          <p:cNvSpPr txBox="1"/>
          <p:nvPr/>
        </p:nvSpPr>
        <p:spPr>
          <a:xfrm flipH="1">
            <a:off x="523869" y="2008390"/>
            <a:ext cx="1944000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성능테스트 툴 활용 방안</a:t>
            </a:r>
          </a:p>
        </p:txBody>
      </p:sp>
      <p:grpSp>
        <p:nvGrpSpPr>
          <p:cNvPr id="337" name="그룹 142"/>
          <p:cNvGrpSpPr/>
          <p:nvPr/>
        </p:nvGrpSpPr>
        <p:grpSpPr>
          <a:xfrm>
            <a:off x="7119324" y="2265069"/>
            <a:ext cx="2196000" cy="1531973"/>
            <a:chOff x="7365019" y="2296819"/>
            <a:chExt cx="1949603" cy="1531973"/>
          </a:xfrm>
        </p:grpSpPr>
        <p:grpSp>
          <p:nvGrpSpPr>
            <p:cNvPr id="338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40" name="직선 연결선 339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1" name="직사각형 340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필요 기능</a:t>
                </a:r>
              </a:p>
            </p:txBody>
          </p:sp>
        </p:grpSp>
        <p:sp>
          <p:nvSpPr>
            <p:cNvPr id="339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124649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다양한 성능 테스트 지원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-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컴포넌트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어플리케이션 아키텍처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인프라스트럭처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End-to-end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스크립트 생성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-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자동 생성 및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GUI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방식 </a:t>
              </a:r>
              <a:r>
                <a:rPr lang="ko-KR" altLang="en-US" sz="105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커스터마이징</a:t>
              </a:r>
              <a:endPara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환경 구축을 위한 관리 기능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결과 진단 및 분석을 위한 다양한 기능 </a:t>
              </a:r>
            </a:p>
          </p:txBody>
        </p:sp>
      </p:grpSp>
      <p:grpSp>
        <p:nvGrpSpPr>
          <p:cNvPr id="347" name="그룹 142"/>
          <p:cNvGrpSpPr/>
          <p:nvPr/>
        </p:nvGrpSpPr>
        <p:grpSpPr>
          <a:xfrm>
            <a:off x="7119324" y="4291728"/>
            <a:ext cx="2196000" cy="1693556"/>
            <a:chOff x="7365019" y="2296819"/>
            <a:chExt cx="1949603" cy="1693556"/>
          </a:xfrm>
        </p:grpSpPr>
        <p:grpSp>
          <p:nvGrpSpPr>
            <p:cNvPr id="348" name="그룹 138"/>
            <p:cNvGrpSpPr/>
            <p:nvPr/>
          </p:nvGrpSpPr>
          <p:grpSpPr>
            <a:xfrm>
              <a:off x="7367151" y="2296819"/>
              <a:ext cx="1941950" cy="229985"/>
              <a:chOff x="872018" y="1657566"/>
              <a:chExt cx="3067425" cy="229985"/>
            </a:xfrm>
          </p:grpSpPr>
          <p:cxnSp>
            <p:nvCxnSpPr>
              <p:cNvPr id="350" name="직선 연결선 349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1" name="직사각형 350"/>
              <p:cNvSpPr>
                <a:spLocks noChangeArrowheads="1"/>
              </p:cNvSpPr>
              <p:nvPr/>
            </p:nvSpPr>
            <p:spPr bwMode="auto">
              <a:xfrm>
                <a:off x="872021" y="1657566"/>
                <a:ext cx="30674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2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선정기준</a:t>
                </a:r>
              </a:p>
            </p:txBody>
          </p:sp>
        </p:grpSp>
        <p:sp>
          <p:nvSpPr>
            <p:cNvPr id="349" name="Rectangle 28"/>
            <p:cNvSpPr>
              <a:spLocks noChangeArrowheads="1"/>
            </p:cNvSpPr>
            <p:nvPr/>
          </p:nvSpPr>
          <p:spPr bwMode="auto">
            <a:xfrm>
              <a:off x="7365019" y="2582297"/>
              <a:ext cx="1949603" cy="140807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어플리케이션 개발 시스템에서 이용되는 기술 전반을 지원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효율적인 성능 테스트 환경 구축 및 관리 편리성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다양한 테스트 시나리오를 적용한 성능 데이터 제공 및 분석 기능 제공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관리 제품과의 연동을 통한 요구 기반의 테스트 환경 구축</a:t>
              </a:r>
            </a:p>
          </p:txBody>
        </p:sp>
      </p:grpSp>
      <p:sp>
        <p:nvSpPr>
          <p:cNvPr id="418" name="Rectangle 3">
            <a:extLst>
              <a:ext uri="{FF2B5EF4-FFF2-40B4-BE49-F238E27FC236}">
                <a16:creationId xmlns:a16="http://schemas.microsoft.com/office/drawing/2014/main" id="{1CA87769-85EC-4AB4-935A-1810E3E38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92" y="2305257"/>
            <a:ext cx="1748422" cy="410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en-US" altLang="ko-KR" sz="2200" spc="-224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422" name="Rectangle 7">
            <a:extLst>
              <a:ext uri="{FF2B5EF4-FFF2-40B4-BE49-F238E27FC236}">
                <a16:creationId xmlns:a16="http://schemas.microsoft.com/office/drawing/2014/main" id="{9AFAE513-2BFE-4BDB-A8E9-7703CF983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03" y="2341260"/>
            <a:ext cx="1728000" cy="46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marL="115888" indent="-115888" defTabSz="1043056" fontAlgn="auto" latinLnBrk="0">
              <a:spcBef>
                <a:spcPts val="6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1. Virtual User Generator </a:t>
            </a: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를 실행한 후 레코딩 하고자 하는 어플리케이션의 프로토콜을 선택함</a:t>
            </a: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.</a:t>
            </a:r>
          </a:p>
        </p:txBody>
      </p:sp>
      <p:sp>
        <p:nvSpPr>
          <p:cNvPr id="423" name="Rectangle 8">
            <a:extLst>
              <a:ext uri="{FF2B5EF4-FFF2-40B4-BE49-F238E27FC236}">
                <a16:creationId xmlns:a16="http://schemas.microsoft.com/office/drawing/2014/main" id="{32E839BE-4F65-4D3D-BE28-10AF2A826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03" y="3717579"/>
            <a:ext cx="1728000" cy="59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marL="115888" indent="-115888" defTabSz="1043056" fontAlgn="auto" latinLnBrk="0">
              <a:spcBef>
                <a:spcPts val="6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100000"/>
              <a:defRPr/>
            </a:pP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2. </a:t>
            </a: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해당 어플리케이션을 실행하고 </a:t>
            </a:r>
            <a:b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부하 테스트할 비즈니스 프로세스를 실행하면 </a:t>
            </a: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VUG</a:t>
            </a: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이 자동으로 해당 프로세스를 레코딩</a:t>
            </a: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.</a:t>
            </a:r>
          </a:p>
        </p:txBody>
      </p:sp>
      <p:sp>
        <p:nvSpPr>
          <p:cNvPr id="424" name="Rectangle 9">
            <a:extLst>
              <a:ext uri="{FF2B5EF4-FFF2-40B4-BE49-F238E27FC236}">
                <a16:creationId xmlns:a16="http://schemas.microsoft.com/office/drawing/2014/main" id="{B6EE29B3-44AE-4FCE-B635-60D25B6E7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03" y="5217469"/>
            <a:ext cx="1728000" cy="46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marL="115888" indent="-115888" defTabSz="1043056" fontAlgn="auto" latinLnBrk="0">
              <a:spcBef>
                <a:spcPts val="6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100000"/>
            </a:pP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3. </a:t>
            </a:r>
            <a:r>
              <a:rPr kumimoji="0" lang="ko-KR" altLang="en-US" sz="8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레코딩된</a:t>
            </a: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스크립트에서 여러 개의 </a:t>
            </a:r>
            <a:b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 케이스를 실행하기 위한 </a:t>
            </a:r>
            <a:b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변수화 처리를 실시함</a:t>
            </a:r>
            <a:r>
              <a:rPr kumimoji="0"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592403" y="2818759"/>
            <a:ext cx="1620000" cy="3520469"/>
            <a:chOff x="605277" y="2818759"/>
            <a:chExt cx="1594253" cy="3520469"/>
          </a:xfrm>
        </p:grpSpPr>
        <p:pic>
          <p:nvPicPr>
            <p:cNvPr id="419" name="Picture 4">
              <a:extLst>
                <a:ext uri="{FF2B5EF4-FFF2-40B4-BE49-F238E27FC236}">
                  <a16:creationId xmlns:a16="http://schemas.microsoft.com/office/drawing/2014/main" id="{882EE639-50CA-45DE-BF73-602ACCB70254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403" y="2818759"/>
              <a:ext cx="756000" cy="648000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그룹 5"/>
            <p:cNvGrpSpPr/>
            <p:nvPr/>
          </p:nvGrpSpPr>
          <p:grpSpPr>
            <a:xfrm>
              <a:off x="605277" y="4318650"/>
              <a:ext cx="1594253" cy="648000"/>
              <a:chOff x="602612" y="4221160"/>
              <a:chExt cx="1594253" cy="648000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602612" y="4221160"/>
                <a:ext cx="756000" cy="648000"/>
                <a:chOff x="602612" y="4249788"/>
                <a:chExt cx="756000" cy="648000"/>
              </a:xfrm>
            </p:grpSpPr>
            <p:graphicFrame>
              <p:nvGraphicFramePr>
                <p:cNvPr id="420" name="Object 164">
                  <a:extLst>
                    <a:ext uri="{FF2B5EF4-FFF2-40B4-BE49-F238E27FC236}">
                      <a16:creationId xmlns:a16="http://schemas.microsoft.com/office/drawing/2014/main" id="{29242DB7-8FB9-48B2-B564-BA9EBBE52A81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602612" y="4249788"/>
                <a:ext cx="756000" cy="648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r:id="rId3" imgW="5885714" imgH="5285714" progId="PBrush">
                        <p:embed/>
                      </p:oleObj>
                    </mc:Choice>
                    <mc:Fallback>
                      <p:oleObj r:id="rId3" imgW="5885714" imgH="5285714" progId="PBrush">
                        <p:embed/>
                        <p:pic>
                          <p:nvPicPr>
                            <p:cNvPr id="420" name="Object 164">
                              <a:extLst>
                                <a:ext uri="{FF2B5EF4-FFF2-40B4-BE49-F238E27FC236}">
                                  <a16:creationId xmlns:a16="http://schemas.microsoft.com/office/drawing/2014/main" id="{29242DB7-8FB9-48B2-B564-BA9EBBE52A81}"/>
                                </a:ext>
                              </a:extLst>
                            </p:cNvPr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02612" y="4249788"/>
                              <a:ext cx="756000" cy="648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421" name="Picture 6">
                  <a:extLst>
                    <a:ext uri="{FF2B5EF4-FFF2-40B4-BE49-F238E27FC236}">
                      <a16:creationId xmlns:a16="http://schemas.microsoft.com/office/drawing/2014/main" id="{1AB9F72C-0CB3-419B-A9D4-0091C374C4EF}"/>
                    </a:ext>
                  </a:extLst>
                </p:cNvPr>
                <p:cNvPicPr preferRelativeResize="0">
                  <a:picLocks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8612" y="4384231"/>
                  <a:ext cx="540000" cy="72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25" name="Picture 10">
                <a:extLst>
                  <a:ext uri="{FF2B5EF4-FFF2-40B4-BE49-F238E27FC236}">
                    <a16:creationId xmlns:a16="http://schemas.microsoft.com/office/drawing/2014/main" id="{A6594D9F-DD4B-457C-85B2-0D801BF94852}"/>
                  </a:ext>
                </a:extLst>
              </p:cNvPr>
              <p:cNvPicPr preferRelativeResize="0"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865" y="4221160"/>
                <a:ext cx="756000" cy="648000"/>
              </a:xfrm>
              <a:prstGeom prst="rect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그룹 6"/>
            <p:cNvGrpSpPr/>
            <p:nvPr/>
          </p:nvGrpSpPr>
          <p:grpSpPr>
            <a:xfrm>
              <a:off x="605277" y="5689828"/>
              <a:ext cx="1594253" cy="649400"/>
              <a:chOff x="602612" y="5616612"/>
              <a:chExt cx="1594253" cy="649400"/>
            </a:xfrm>
          </p:grpSpPr>
          <p:graphicFrame>
            <p:nvGraphicFramePr>
              <p:cNvPr id="426" name="Object 165">
                <a:extLst>
                  <a:ext uri="{FF2B5EF4-FFF2-40B4-BE49-F238E27FC236}">
                    <a16:creationId xmlns:a16="http://schemas.microsoft.com/office/drawing/2014/main" id="{1B960A92-1A9E-4D29-B4ED-EE3DB459DE5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02612" y="5616612"/>
              <a:ext cx="756000" cy="648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비트맵 이미지" r:id="rId7" imgW="8907118" imgH="5495238" progId="PBrush">
                      <p:embed/>
                    </p:oleObj>
                  </mc:Choice>
                  <mc:Fallback>
                    <p:oleObj name="비트맵 이미지" r:id="rId7" imgW="8907118" imgH="5495238" progId="PBrush">
                      <p:embed/>
                      <p:pic>
                        <p:nvPicPr>
                          <p:cNvPr id="426" name="Object 165">
                            <a:extLst>
                              <a:ext uri="{FF2B5EF4-FFF2-40B4-BE49-F238E27FC236}">
                                <a16:creationId xmlns:a16="http://schemas.microsoft.com/office/drawing/2014/main" id="{1B960A92-1A9E-4D29-B4ED-EE3DB459DE50}"/>
                              </a:ext>
                            </a:extLst>
                          </p:cNvPr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02612" y="5616612"/>
                            <a:ext cx="756000" cy="648000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bg1">
                                <a:lumMod val="85000"/>
                              </a:schemeClr>
                            </a:solidFill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7" name="Object 166">
                <a:extLst>
                  <a:ext uri="{FF2B5EF4-FFF2-40B4-BE49-F238E27FC236}">
                    <a16:creationId xmlns:a16="http://schemas.microsoft.com/office/drawing/2014/main" id="{7E385438-1391-4896-89D0-8B8F923749C6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440865" y="5618012"/>
              <a:ext cx="756000" cy="648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비트맵 이미지" r:id="rId9" imgW="5342857" imgH="4466667" progId="PBrush">
                      <p:embed/>
                    </p:oleObj>
                  </mc:Choice>
                  <mc:Fallback>
                    <p:oleObj name="비트맵 이미지" r:id="rId9" imgW="5342857" imgH="4466667" progId="PBrush">
                      <p:embed/>
                      <p:pic>
                        <p:nvPicPr>
                          <p:cNvPr id="427" name="Object 166">
                            <a:extLst>
                              <a:ext uri="{FF2B5EF4-FFF2-40B4-BE49-F238E27FC236}">
                                <a16:creationId xmlns:a16="http://schemas.microsoft.com/office/drawing/2014/main" id="{7E385438-1391-4896-89D0-8B8F923749C6}"/>
                              </a:ext>
                            </a:extLst>
                          </p:cNvPr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40865" y="5618012"/>
                            <a:ext cx="756000" cy="648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28" name="Rectangle 13">
            <a:extLst>
              <a:ext uri="{FF2B5EF4-FFF2-40B4-BE49-F238E27FC236}">
                <a16:creationId xmlns:a16="http://schemas.microsoft.com/office/drawing/2014/main" id="{C24BDB37-0EDE-49B2-BECD-FB1A10872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524" y="2305257"/>
            <a:ext cx="4231669" cy="410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endParaRPr lang="en-US" altLang="ko-KR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33" name="AutoShape 19">
            <a:extLst>
              <a:ext uri="{FF2B5EF4-FFF2-40B4-BE49-F238E27FC236}">
                <a16:creationId xmlns:a16="http://schemas.microsoft.com/office/drawing/2014/main" id="{5CADFD28-4F90-4E95-BA26-04788F440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4870" y="3798563"/>
            <a:ext cx="612000" cy="1152000"/>
          </a:xfrm>
          <a:prstGeom prst="wedgeRectCallout">
            <a:avLst>
              <a:gd name="adj1" fmla="val -10135"/>
              <a:gd name="adj2" fmla="val -77058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042973"/>
            <a:endParaRPr lang="ko-KR" altLang="en-US" sz="21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lt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34" name="Text Box 20">
            <a:extLst>
              <a:ext uri="{FF2B5EF4-FFF2-40B4-BE49-F238E27FC236}">
                <a16:creationId xmlns:a16="http://schemas.microsoft.com/office/drawing/2014/main" id="{9D484078-8DDE-4ED1-950B-2FB625B1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256" y="2396497"/>
            <a:ext cx="349455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t">
            <a:spAutoFit/>
          </a:bodyPr>
          <a:lstStyle>
            <a:defPPr>
              <a:defRPr lang="ko-KR"/>
            </a:defPPr>
            <a:lvl2pPr marL="0" lvl="1" indent="0" algn="ctr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 sz="9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en-US" altLang="ko-KR" dirty="0">
                <a:sym typeface="Monotype Sorts" pitchFamily="2" charset="2"/>
              </a:rPr>
              <a:t>AP</a:t>
            </a:r>
            <a:r>
              <a:rPr lang="ko-KR" altLang="en-US" dirty="0">
                <a:sym typeface="Monotype Sorts" pitchFamily="2" charset="2"/>
              </a:rPr>
              <a:t>서버</a:t>
            </a:r>
          </a:p>
        </p:txBody>
      </p:sp>
      <p:sp>
        <p:nvSpPr>
          <p:cNvPr id="435" name="Text Box 21">
            <a:extLst>
              <a:ext uri="{FF2B5EF4-FFF2-40B4-BE49-F238E27FC236}">
                <a16:creationId xmlns:a16="http://schemas.microsoft.com/office/drawing/2014/main" id="{8DA1FB08-FC36-4F85-8E31-89C214DF4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5431" y="2396497"/>
            <a:ext cx="360675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t">
            <a:spAutoFit/>
          </a:bodyPr>
          <a:lstStyle>
            <a:defPPr>
              <a:defRPr lang="ko-KR"/>
            </a:defPPr>
            <a:lvl2pPr marL="0" lvl="1" indent="0" algn="ctr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 sz="9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en-US" altLang="ko-KR" dirty="0">
                <a:sym typeface="Monotype Sorts" pitchFamily="2" charset="2"/>
              </a:rPr>
              <a:t>DB</a:t>
            </a:r>
            <a:r>
              <a:rPr lang="ko-KR" altLang="en-US" dirty="0">
                <a:sym typeface="Monotype Sorts" pitchFamily="2" charset="2"/>
              </a:rPr>
              <a:t>서버</a:t>
            </a:r>
          </a:p>
        </p:txBody>
      </p:sp>
      <p:sp>
        <p:nvSpPr>
          <p:cNvPr id="436" name="Text Box 22">
            <a:extLst>
              <a:ext uri="{FF2B5EF4-FFF2-40B4-BE49-F238E27FC236}">
                <a16:creationId xmlns:a16="http://schemas.microsoft.com/office/drawing/2014/main" id="{EB4D16C3-3398-47E2-848D-3B110D721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992" y="2899981"/>
            <a:ext cx="508151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t">
            <a:spAutoFit/>
          </a:bodyPr>
          <a:lstStyle>
            <a:defPPr>
              <a:defRPr lang="ko-KR"/>
            </a:defPPr>
            <a:lvl2pPr marL="0" lvl="1" indent="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 sz="9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 algn="ctr">
              <a:defRPr/>
            </a:pPr>
            <a:r>
              <a:rPr lang="en-US" altLang="ko-KR" dirty="0">
                <a:sym typeface="Monotype Sorts" pitchFamily="2" charset="2"/>
              </a:rPr>
              <a:t>Controller</a:t>
            </a:r>
          </a:p>
        </p:txBody>
      </p:sp>
      <p:graphicFrame>
        <p:nvGraphicFramePr>
          <p:cNvPr id="438" name="Object 167">
            <a:extLst>
              <a:ext uri="{FF2B5EF4-FFF2-40B4-BE49-F238E27FC236}">
                <a16:creationId xmlns:a16="http://schemas.microsoft.com/office/drawing/2014/main" id="{6F2A80EB-3AA1-4195-913B-719823F290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6421" y="3903149"/>
          <a:ext cx="364843" cy="1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비트맵 이미지" r:id="rId11" imgW="5152381" imgH="209524" progId="PBrush">
                  <p:embed/>
                </p:oleObj>
              </mc:Choice>
              <mc:Fallback>
                <p:oleObj name="비트맵 이미지" r:id="rId11" imgW="5152381" imgH="209524" progId="PBrush">
                  <p:embed/>
                  <p:pic>
                    <p:nvPicPr>
                      <p:cNvPr id="438" name="Object 167">
                        <a:extLst>
                          <a:ext uri="{FF2B5EF4-FFF2-40B4-BE49-F238E27FC236}">
                            <a16:creationId xmlns:a16="http://schemas.microsoft.com/office/drawing/2014/main" id="{6F2A80EB-3AA1-4195-913B-719823F290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421" y="3903149"/>
                        <a:ext cx="364843" cy="168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  <a:ext uri="{53640926-AAD7-44D8-BBD7-CCE9431645EC}">
                          <a14:shadowObscured xmlns:a14="http://schemas.microsoft.com/office/drawing/2010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4" name="그룹 583"/>
          <p:cNvGrpSpPr/>
          <p:nvPr/>
        </p:nvGrpSpPr>
        <p:grpSpPr>
          <a:xfrm>
            <a:off x="5422746" y="3268754"/>
            <a:ext cx="750242" cy="121837"/>
            <a:chOff x="5422746" y="3268754"/>
            <a:chExt cx="750242" cy="121837"/>
          </a:xfrm>
        </p:grpSpPr>
        <p:sp>
          <p:nvSpPr>
            <p:cNvPr id="431" name="Line 16">
              <a:extLst>
                <a:ext uri="{FF2B5EF4-FFF2-40B4-BE49-F238E27FC236}">
                  <a16:creationId xmlns:a16="http://schemas.microsoft.com/office/drawing/2014/main" id="{7F88A684-5E60-402D-880F-8220096B07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5593" y="3268754"/>
              <a:ext cx="737395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8" name="Line 38">
              <a:extLst>
                <a:ext uri="{FF2B5EF4-FFF2-40B4-BE49-F238E27FC236}">
                  <a16:creationId xmlns:a16="http://schemas.microsoft.com/office/drawing/2014/main" id="{CA7C84D7-7F55-49C1-BE95-C440F75C1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5593" y="3268754"/>
              <a:ext cx="165721" cy="121837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9" name="Line 39">
              <a:extLst>
                <a:ext uri="{FF2B5EF4-FFF2-40B4-BE49-F238E27FC236}">
                  <a16:creationId xmlns:a16="http://schemas.microsoft.com/office/drawing/2014/main" id="{ED1CF85B-0A2A-49F7-BE47-873AD0F2F2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22746" y="3390591"/>
              <a:ext cx="178568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583" name="그룹 582"/>
          <p:cNvGrpSpPr/>
          <p:nvPr/>
        </p:nvGrpSpPr>
        <p:grpSpPr>
          <a:xfrm>
            <a:off x="5222339" y="3415194"/>
            <a:ext cx="416461" cy="114675"/>
            <a:chOff x="5222339" y="3361182"/>
            <a:chExt cx="416461" cy="114675"/>
          </a:xfrm>
        </p:grpSpPr>
        <p:sp>
          <p:nvSpPr>
            <p:cNvPr id="472" name="AutoShape 69">
              <a:extLst>
                <a:ext uri="{FF2B5EF4-FFF2-40B4-BE49-F238E27FC236}">
                  <a16:creationId xmlns:a16="http://schemas.microsoft.com/office/drawing/2014/main" id="{5500C249-B81E-4D8B-8174-466BDAE96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339" y="3361182"/>
              <a:ext cx="416461" cy="114675"/>
            </a:xfrm>
            <a:prstGeom prst="cube">
              <a:avLst>
                <a:gd name="adj" fmla="val 15440"/>
              </a:avLst>
            </a:prstGeom>
            <a:solidFill>
              <a:srgbClr val="236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99569" tIns="49785" rIns="99569" bIns="49785" anchor="ctr"/>
            <a:lstStyle>
              <a:lvl1pPr eaLnBrk="0" hangingPunct="0"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9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0" hangingPunct="1"/>
              <a:endParaRPr lang="ko-KR" altLang="en-US" sz="8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73" name="Picture 70" descr="Ace1803">
              <a:extLst>
                <a:ext uri="{FF2B5EF4-FFF2-40B4-BE49-F238E27FC236}">
                  <a16:creationId xmlns:a16="http://schemas.microsoft.com/office/drawing/2014/main" id="{C89C9F7D-B397-4187-A55D-12DC6FB03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lum bright="28000" contras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941"/>
            <a:stretch>
              <a:fillRect/>
            </a:stretch>
          </p:blipFill>
          <p:spPr bwMode="auto">
            <a:xfrm>
              <a:off x="5229482" y="3388912"/>
              <a:ext cx="378362" cy="8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4" name="Text Box 71">
            <a:extLst>
              <a:ext uri="{FF2B5EF4-FFF2-40B4-BE49-F238E27FC236}">
                <a16:creationId xmlns:a16="http://schemas.microsoft.com/office/drawing/2014/main" id="{343A540A-7512-4911-B299-9EE70B108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668" y="3557389"/>
            <a:ext cx="129843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t">
            <a:spAutoFit/>
          </a:bodyPr>
          <a:lstStyle>
            <a:defPPr>
              <a:defRPr lang="ko-KR"/>
            </a:defPPr>
            <a:lvl2pPr marL="0" lvl="1" indent="0" algn="ctr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 sz="9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en-US" altLang="ko-KR" dirty="0">
                <a:sym typeface="Monotype Sorts" pitchFamily="2" charset="2"/>
              </a:rPr>
              <a:t>L4</a:t>
            </a:r>
          </a:p>
        </p:txBody>
      </p:sp>
      <p:grpSp>
        <p:nvGrpSpPr>
          <p:cNvPr id="610" name="그룹 609"/>
          <p:cNvGrpSpPr/>
          <p:nvPr/>
        </p:nvGrpSpPr>
        <p:grpSpPr>
          <a:xfrm>
            <a:off x="5277036" y="4503603"/>
            <a:ext cx="1438212" cy="1074838"/>
            <a:chOff x="5422746" y="4747882"/>
            <a:chExt cx="1438212" cy="953315"/>
          </a:xfrm>
        </p:grpSpPr>
        <p:sp>
          <p:nvSpPr>
            <p:cNvPr id="484" name="Rectangle 89">
              <a:extLst>
                <a:ext uri="{FF2B5EF4-FFF2-40B4-BE49-F238E27FC236}">
                  <a16:creationId xmlns:a16="http://schemas.microsoft.com/office/drawing/2014/main" id="{C903D0EC-CBCD-4F32-B942-C409E0B4E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958" y="4747882"/>
              <a:ext cx="828000" cy="3192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0" rIns="36000" bIns="0" rtlCol="0" anchor="ctr">
              <a:no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목표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TPS *</a:t>
              </a:r>
              <a:b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</a:b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거래기동  간격</a:t>
              </a:r>
              <a:endPara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485" name="Rectangle 90">
              <a:extLst>
                <a:ext uri="{FF2B5EF4-FFF2-40B4-BE49-F238E27FC236}">
                  <a16:creationId xmlns:a16="http://schemas.microsoft.com/office/drawing/2014/main" id="{EBA45B7D-8ABD-446E-99BF-94DEAE487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746" y="4747882"/>
              <a:ext cx="610213" cy="319298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36000" tIns="0" rIns="3600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사용자 수</a:t>
              </a:r>
            </a:p>
          </p:txBody>
        </p:sp>
        <p:sp>
          <p:nvSpPr>
            <p:cNvPr id="486" name="Rectangle 91">
              <a:extLst>
                <a:ext uri="{FF2B5EF4-FFF2-40B4-BE49-F238E27FC236}">
                  <a16:creationId xmlns:a16="http://schemas.microsoft.com/office/drawing/2014/main" id="{9F8BCC24-552F-4D64-A21F-6AC6E0B6D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958" y="5062601"/>
              <a:ext cx="828000" cy="63859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0" rIns="36000" bIns="0" rtlCol="0" anchor="ctr">
              <a:no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10~15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초 </a:t>
              </a:r>
              <a:endPara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487" name="Rectangle 92">
              <a:extLst>
                <a:ext uri="{FF2B5EF4-FFF2-40B4-BE49-F238E27FC236}">
                  <a16:creationId xmlns:a16="http://schemas.microsoft.com/office/drawing/2014/main" id="{4D76FE71-8F39-44EB-AE17-44231659F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746" y="5062600"/>
              <a:ext cx="610213" cy="63859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0" rIns="3600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거래기동</a:t>
              </a:r>
              <a:b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</a:br>
              <a: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간격</a:t>
              </a:r>
              <a:br>
                <a:rPr lang="ko-KR" altLang="en-US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</a:br>
              <a: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(Request Interval)</a:t>
              </a:r>
            </a:p>
          </p:txBody>
        </p:sp>
      </p:grpSp>
      <p:grpSp>
        <p:nvGrpSpPr>
          <p:cNvPr id="542" name="그룹 91"/>
          <p:cNvGrpSpPr/>
          <p:nvPr/>
        </p:nvGrpSpPr>
        <p:grpSpPr>
          <a:xfrm rot="8100000">
            <a:off x="2286442" y="4263230"/>
            <a:ext cx="188054" cy="188054"/>
            <a:chOff x="2969961" y="496687"/>
            <a:chExt cx="252000" cy="252000"/>
          </a:xfrm>
        </p:grpSpPr>
        <p:sp>
          <p:nvSpPr>
            <p:cNvPr id="543" name="모서리가 둥근 직사각형 542"/>
            <p:cNvSpPr/>
            <p:nvPr/>
          </p:nvSpPr>
          <p:spPr bwMode="auto">
            <a:xfrm>
              <a:off x="2969961" y="49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544" name="모서리가 둥근 직사각형 543"/>
            <p:cNvSpPr/>
            <p:nvPr/>
          </p:nvSpPr>
          <p:spPr bwMode="auto">
            <a:xfrm rot="5400000">
              <a:off x="3059961" y="40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pic>
        <p:nvPicPr>
          <p:cNvPr id="545" name="Picture 7" descr="C:\Documents and Settings\Administrator\바탕체 화면\아이콘\13-0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10" y="3000835"/>
            <a:ext cx="547514" cy="56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" name="Picture 18">
            <a:extLst>
              <a:ext uri="{FF2B5EF4-FFF2-40B4-BE49-F238E27FC236}">
                <a16:creationId xmlns:a16="http://schemas.microsoft.com/office/drawing/2014/main" id="{25BFF5DC-2409-4C3B-882C-EA164289E30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32" y="4264481"/>
            <a:ext cx="540000" cy="50400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7" name="Picture 23" descr="newController2">
            <a:extLst>
              <a:ext uri="{FF2B5EF4-FFF2-40B4-BE49-F238E27FC236}">
                <a16:creationId xmlns:a16="http://schemas.microsoft.com/office/drawing/2014/main" id="{787520C0-E3C7-4C18-BC04-5CDA86ECBE4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32" y="3841212"/>
            <a:ext cx="540000" cy="3941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0" name="Rectangle 61">
            <a:extLst>
              <a:ext uri="{FF2B5EF4-FFF2-40B4-BE49-F238E27FC236}">
                <a16:creationId xmlns:a16="http://schemas.microsoft.com/office/drawing/2014/main" id="{BDDA0A6D-723F-4E09-A908-94950254C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233" y="4795686"/>
            <a:ext cx="426399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t">
            <a:spAutoFit/>
          </a:bodyPr>
          <a:lstStyle/>
          <a:p>
            <a:pPr marL="0" lvl="1" indent="0" algn="ctr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tabLst>
                <a:tab pos="944655" algn="l"/>
              </a:tabLst>
              <a:defRPr/>
            </a:pP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Analysis</a:t>
            </a:r>
          </a:p>
        </p:txBody>
      </p:sp>
      <p:sp>
        <p:nvSpPr>
          <p:cNvPr id="430" name="Rectangle 15">
            <a:extLst>
              <a:ext uri="{FF2B5EF4-FFF2-40B4-BE49-F238E27FC236}">
                <a16:creationId xmlns:a16="http://schemas.microsoft.com/office/drawing/2014/main" id="{D9475CA0-93F9-4FEA-9851-59EC478A5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483" y="2675029"/>
            <a:ext cx="1610964" cy="93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439" name="Oval 25">
            <a:extLst>
              <a:ext uri="{FF2B5EF4-FFF2-40B4-BE49-F238E27FC236}">
                <a16:creationId xmlns:a16="http://schemas.microsoft.com/office/drawing/2014/main" id="{0A3FE2A8-0860-4C4A-8BC1-E51E03C60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046" y="3213016"/>
            <a:ext cx="525426" cy="360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Agent</a:t>
            </a:r>
          </a:p>
          <a:p>
            <a:pPr marL="0" lvl="1" algn="ctr" defTabSz="1299728" eaLnBrk="0" hangingPunct="0"/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Daemon</a:t>
            </a:r>
          </a:p>
        </p:txBody>
      </p:sp>
      <p:sp>
        <p:nvSpPr>
          <p:cNvPr id="440" name="AutoShape 27">
            <a:extLst>
              <a:ext uri="{FF2B5EF4-FFF2-40B4-BE49-F238E27FC236}">
                <a16:creationId xmlns:a16="http://schemas.microsoft.com/office/drawing/2014/main" id="{3BA812A0-93E7-4C87-AF5C-8D6438E76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404" y="2948756"/>
            <a:ext cx="396000" cy="144000"/>
          </a:xfrm>
          <a:prstGeom prst="rect">
            <a:avLst/>
          </a:prstGeom>
          <a:solidFill>
            <a:srgbClr val="8ED9F0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Vuser</a:t>
            </a:r>
          </a:p>
        </p:txBody>
      </p:sp>
      <p:sp>
        <p:nvSpPr>
          <p:cNvPr id="441" name="AutoShape 28">
            <a:extLst>
              <a:ext uri="{FF2B5EF4-FFF2-40B4-BE49-F238E27FC236}">
                <a16:creationId xmlns:a16="http://schemas.microsoft.com/office/drawing/2014/main" id="{8458A4B2-68E1-40B5-8651-A34D60052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404" y="3411300"/>
            <a:ext cx="396000" cy="144000"/>
          </a:xfrm>
          <a:prstGeom prst="rect">
            <a:avLst/>
          </a:prstGeom>
          <a:solidFill>
            <a:srgbClr val="8ED9F0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Vuser</a:t>
            </a:r>
          </a:p>
        </p:txBody>
      </p:sp>
      <p:sp>
        <p:nvSpPr>
          <p:cNvPr id="480" name="Rectangle 30">
            <a:extLst>
              <a:ext uri="{FF2B5EF4-FFF2-40B4-BE49-F238E27FC236}">
                <a16:creationId xmlns:a16="http://schemas.microsoft.com/office/drawing/2014/main" id="{528AA503-F7DE-44CF-B778-B85A852A5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4953" y="2732942"/>
            <a:ext cx="819612" cy="28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Windows</a:t>
            </a:r>
            <a:b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Service</a:t>
            </a:r>
          </a:p>
        </p:txBody>
      </p:sp>
      <p:sp>
        <p:nvSpPr>
          <p:cNvPr id="483" name="AutoShape 26">
            <a:extLst>
              <a:ext uri="{FF2B5EF4-FFF2-40B4-BE49-F238E27FC236}">
                <a16:creationId xmlns:a16="http://schemas.microsoft.com/office/drawing/2014/main" id="{2BE4A59B-AF7A-47C6-9157-4CB3EF27E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404" y="2732942"/>
            <a:ext cx="396000" cy="144000"/>
          </a:xfrm>
          <a:prstGeom prst="rect">
            <a:avLst/>
          </a:prstGeom>
          <a:solidFill>
            <a:srgbClr val="8ED9F0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Vuser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565888" y="2388253"/>
            <a:ext cx="753329" cy="320667"/>
            <a:chOff x="3515595" y="2388253"/>
            <a:chExt cx="753329" cy="320667"/>
          </a:xfrm>
        </p:grpSpPr>
        <p:sp>
          <p:nvSpPr>
            <p:cNvPr id="443" name="Text Box 32">
              <a:extLst>
                <a:ext uri="{FF2B5EF4-FFF2-40B4-BE49-F238E27FC236}">
                  <a16:creationId xmlns:a16="http://schemas.microsoft.com/office/drawing/2014/main" id="{21B02F21-A062-4702-8002-4CD78B628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9545" y="2479337"/>
              <a:ext cx="309379" cy="13849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none" lIns="0" tIns="0" rIns="0" bIns="0" anchor="t">
              <a:spAutoFit/>
            </a:bodyPr>
            <a:lstStyle>
              <a:defPPr>
                <a:defRPr lang="ko-KR"/>
              </a:defPPr>
              <a:lvl2pPr marL="0" lvl="1" indent="0" algn="ctr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tabLst>
                  <a:tab pos="944655" algn="l"/>
                </a:tabLst>
                <a:defRPr sz="90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</a:lstStyle>
            <a:p>
              <a:pPr lvl="1">
                <a:defRPr/>
              </a:pPr>
              <a:r>
                <a:rPr lang="en-US" altLang="ko-KR" dirty="0">
                  <a:sym typeface="Monotype Sorts" pitchFamily="2" charset="2"/>
                </a:rPr>
                <a:t>Agent</a:t>
              </a: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3515595" y="2388253"/>
              <a:ext cx="408705" cy="320667"/>
              <a:chOff x="2924664" y="2799529"/>
              <a:chExt cx="1103094" cy="865480"/>
            </a:xfrm>
          </p:grpSpPr>
          <p:pic>
            <p:nvPicPr>
              <p:cNvPr id="546" name="Picture 5" descr="D:\Documents and Settings\jp\바탕 화면\아이콘 준호대리님작업\png\92.pn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556012" y="2799529"/>
                <a:ext cx="471746" cy="865480"/>
              </a:xfrm>
              <a:prstGeom prst="rect">
                <a:avLst/>
              </a:prstGeom>
              <a:noFill/>
            </p:spPr>
          </p:pic>
          <p:pic>
            <p:nvPicPr>
              <p:cNvPr id="547" name="Picture 12" descr="D:\Documents and Settings\jp\바탕 화면\아이콘 준호대리님작업\png\94.png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2924664" y="3009782"/>
                <a:ext cx="795908" cy="655227"/>
              </a:xfrm>
              <a:prstGeom prst="rect">
                <a:avLst/>
              </a:prstGeom>
              <a:noFill/>
            </p:spPr>
          </p:pic>
        </p:grpSp>
      </p:grpSp>
      <p:cxnSp>
        <p:nvCxnSpPr>
          <p:cNvPr id="16" name="직선 연결선 15"/>
          <p:cNvCxnSpPr>
            <a:stCxn id="440" idx="2"/>
            <a:endCxn id="441" idx="0"/>
          </p:cNvCxnSpPr>
          <p:nvPr/>
        </p:nvCxnSpPr>
        <p:spPr>
          <a:xfrm>
            <a:off x="4820404" y="3092756"/>
            <a:ext cx="0" cy="318544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직선 연결선 547"/>
          <p:cNvCxnSpPr>
            <a:stCxn id="480" idx="2"/>
            <a:endCxn id="439" idx="0"/>
          </p:cNvCxnSpPr>
          <p:nvPr/>
        </p:nvCxnSpPr>
        <p:spPr>
          <a:xfrm>
            <a:off x="4014759" y="3020942"/>
            <a:ext cx="0" cy="192074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548"/>
          <p:cNvCxnSpPr>
            <a:stCxn id="439" idx="6"/>
            <a:endCxn id="441" idx="1"/>
          </p:cNvCxnSpPr>
          <p:nvPr/>
        </p:nvCxnSpPr>
        <p:spPr>
          <a:xfrm>
            <a:off x="4277472" y="3393016"/>
            <a:ext cx="344932" cy="90284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549"/>
          <p:cNvCxnSpPr>
            <a:stCxn id="439" idx="6"/>
            <a:endCxn id="440" idx="1"/>
          </p:cNvCxnSpPr>
          <p:nvPr/>
        </p:nvCxnSpPr>
        <p:spPr>
          <a:xfrm flipV="1">
            <a:off x="4277472" y="3020756"/>
            <a:ext cx="344932" cy="37226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직선 연결선 550"/>
          <p:cNvCxnSpPr>
            <a:stCxn id="439" idx="6"/>
            <a:endCxn id="483" idx="1"/>
          </p:cNvCxnSpPr>
          <p:nvPr/>
        </p:nvCxnSpPr>
        <p:spPr>
          <a:xfrm flipV="1">
            <a:off x="4277472" y="2804942"/>
            <a:ext cx="344932" cy="588074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3" name="직선 연결선 622"/>
          <p:cNvCxnSpPr>
            <a:stCxn id="483" idx="3"/>
          </p:cNvCxnSpPr>
          <p:nvPr/>
        </p:nvCxnSpPr>
        <p:spPr>
          <a:xfrm>
            <a:off x="5018404" y="2804942"/>
            <a:ext cx="338456" cy="593578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직선 연결선 551"/>
          <p:cNvCxnSpPr>
            <a:endCxn id="480" idx="1"/>
          </p:cNvCxnSpPr>
          <p:nvPr/>
        </p:nvCxnSpPr>
        <p:spPr>
          <a:xfrm flipV="1">
            <a:off x="3101975" y="2876942"/>
            <a:ext cx="502978" cy="707633"/>
          </a:xfrm>
          <a:prstGeom prst="line">
            <a:avLst/>
          </a:prstGeom>
          <a:ln w="9525">
            <a:solidFill>
              <a:srgbClr val="F808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직선 연결선 552"/>
          <p:cNvCxnSpPr>
            <a:stCxn id="439" idx="2"/>
          </p:cNvCxnSpPr>
          <p:nvPr/>
        </p:nvCxnSpPr>
        <p:spPr>
          <a:xfrm flipH="1">
            <a:off x="3105150" y="3393016"/>
            <a:ext cx="646896" cy="239184"/>
          </a:xfrm>
          <a:prstGeom prst="line">
            <a:avLst/>
          </a:prstGeom>
          <a:ln w="9525">
            <a:solidFill>
              <a:srgbClr val="F808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1" name="그룹 560"/>
          <p:cNvGrpSpPr/>
          <p:nvPr/>
        </p:nvGrpSpPr>
        <p:grpSpPr>
          <a:xfrm>
            <a:off x="3522483" y="3861048"/>
            <a:ext cx="1610964" cy="1222776"/>
            <a:chOff x="3522483" y="2388253"/>
            <a:chExt cx="1610964" cy="1222776"/>
          </a:xfrm>
        </p:grpSpPr>
        <p:sp>
          <p:nvSpPr>
            <p:cNvPr id="562" name="Rectangle 15">
              <a:extLst>
                <a:ext uri="{FF2B5EF4-FFF2-40B4-BE49-F238E27FC236}">
                  <a16:creationId xmlns:a16="http://schemas.microsoft.com/office/drawing/2014/main" id="{D9475CA0-93F9-4FEA-9851-59EC478A5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2483" y="2675029"/>
              <a:ext cx="1610964" cy="936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22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563" name="Oval 25">
              <a:extLst>
                <a:ext uri="{FF2B5EF4-FFF2-40B4-BE49-F238E27FC236}">
                  <a16:creationId xmlns:a16="http://schemas.microsoft.com/office/drawing/2014/main" id="{0A3FE2A8-0860-4C4A-8BC1-E51E03C60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046" y="3213016"/>
              <a:ext cx="525426" cy="36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Agent</a:t>
              </a:r>
            </a:p>
            <a:p>
              <a:pPr marL="0" lvl="1" algn="ctr" defTabSz="1299728" eaLnBrk="0" hangingPunct="0"/>
              <a: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Daemon</a:t>
              </a:r>
            </a:p>
          </p:txBody>
        </p:sp>
        <p:sp>
          <p:nvSpPr>
            <p:cNvPr id="564" name="AutoShape 27">
              <a:extLst>
                <a:ext uri="{FF2B5EF4-FFF2-40B4-BE49-F238E27FC236}">
                  <a16:creationId xmlns:a16="http://schemas.microsoft.com/office/drawing/2014/main" id="{3BA812A0-93E7-4C87-AF5C-8D6438E76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404" y="2948756"/>
              <a:ext cx="396000" cy="144000"/>
            </a:xfrm>
            <a:prstGeom prst="rect">
              <a:avLst/>
            </a:prstGeom>
            <a:solidFill>
              <a:srgbClr val="8ED9F0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Vuser</a:t>
              </a:r>
            </a:p>
          </p:txBody>
        </p:sp>
        <p:sp>
          <p:nvSpPr>
            <p:cNvPr id="565" name="AutoShape 28">
              <a:extLst>
                <a:ext uri="{FF2B5EF4-FFF2-40B4-BE49-F238E27FC236}">
                  <a16:creationId xmlns:a16="http://schemas.microsoft.com/office/drawing/2014/main" id="{8458A4B2-68E1-40B5-8651-A34D60052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404" y="3411300"/>
              <a:ext cx="396000" cy="144000"/>
            </a:xfrm>
            <a:prstGeom prst="rect">
              <a:avLst/>
            </a:prstGeom>
            <a:solidFill>
              <a:srgbClr val="8ED9F0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Vuser</a:t>
              </a:r>
            </a:p>
          </p:txBody>
        </p:sp>
        <p:sp>
          <p:nvSpPr>
            <p:cNvPr id="566" name="Rectangle 30">
              <a:extLst>
                <a:ext uri="{FF2B5EF4-FFF2-40B4-BE49-F238E27FC236}">
                  <a16:creationId xmlns:a16="http://schemas.microsoft.com/office/drawing/2014/main" id="{528AA503-F7DE-44CF-B778-B85A852A5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4953" y="2732942"/>
              <a:ext cx="819612" cy="288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Windows</a:t>
              </a:r>
              <a:b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en-US" altLang="ko-KR" sz="9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Service</a:t>
              </a:r>
            </a:p>
          </p:txBody>
        </p:sp>
        <p:sp>
          <p:nvSpPr>
            <p:cNvPr id="567" name="AutoShape 26">
              <a:extLst>
                <a:ext uri="{FF2B5EF4-FFF2-40B4-BE49-F238E27FC236}">
                  <a16:creationId xmlns:a16="http://schemas.microsoft.com/office/drawing/2014/main" id="{2BE4A59B-AF7A-47C6-9157-4CB3EF27E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404" y="2732942"/>
              <a:ext cx="396000" cy="144000"/>
            </a:xfrm>
            <a:prstGeom prst="rect">
              <a:avLst/>
            </a:prstGeom>
            <a:solidFill>
              <a:srgbClr val="8ED9F0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Vuser</a:t>
              </a:r>
              <a:endPara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68" name="그룹 567"/>
            <p:cNvGrpSpPr/>
            <p:nvPr/>
          </p:nvGrpSpPr>
          <p:grpSpPr>
            <a:xfrm>
              <a:off x="3565888" y="2388253"/>
              <a:ext cx="753329" cy="320667"/>
              <a:chOff x="3515595" y="2388253"/>
              <a:chExt cx="753329" cy="320667"/>
            </a:xfrm>
          </p:grpSpPr>
          <p:sp>
            <p:nvSpPr>
              <p:cNvPr id="574" name="Text Box 32">
                <a:extLst>
                  <a:ext uri="{FF2B5EF4-FFF2-40B4-BE49-F238E27FC236}">
                    <a16:creationId xmlns:a16="http://schemas.microsoft.com/office/drawing/2014/main" id="{21B02F21-A062-4702-8002-4CD78B628D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9545" y="2479337"/>
                <a:ext cx="309379" cy="13849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none" lIns="0" tIns="0" rIns="0" bIns="0" anchor="t">
                <a:spAutoFit/>
              </a:bodyPr>
              <a:lstStyle>
                <a:defPPr>
                  <a:defRPr lang="ko-KR"/>
                </a:defPPr>
                <a:lvl2pPr marL="0" lvl="1" indent="0" algn="ctr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tabLst>
                    <a:tab pos="944655" algn="l"/>
                  </a:tabLst>
                  <a:defRPr sz="90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</a:lstStyle>
              <a:p>
                <a:pPr lvl="1">
                  <a:defRPr/>
                </a:pPr>
                <a:r>
                  <a:rPr lang="en-US" altLang="ko-KR" dirty="0">
                    <a:sym typeface="Monotype Sorts" pitchFamily="2" charset="2"/>
                  </a:rPr>
                  <a:t>Agent</a:t>
                </a:r>
              </a:p>
            </p:txBody>
          </p:sp>
          <p:grpSp>
            <p:nvGrpSpPr>
              <p:cNvPr id="575" name="그룹 574"/>
              <p:cNvGrpSpPr/>
              <p:nvPr/>
            </p:nvGrpSpPr>
            <p:grpSpPr>
              <a:xfrm>
                <a:off x="3515595" y="2388253"/>
                <a:ext cx="408705" cy="320667"/>
                <a:chOff x="2924664" y="2799529"/>
                <a:chExt cx="1103094" cy="865480"/>
              </a:xfrm>
            </p:grpSpPr>
            <p:pic>
              <p:nvPicPr>
                <p:cNvPr id="576" name="Picture 5" descr="D:\Documents and Settings\jp\바탕 화면\아이콘 준호대리님작업\png\92.png"/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3556012" y="2799529"/>
                  <a:ext cx="471746" cy="865480"/>
                </a:xfrm>
                <a:prstGeom prst="rect">
                  <a:avLst/>
                </a:prstGeom>
                <a:noFill/>
              </p:spPr>
            </p:pic>
            <p:pic>
              <p:nvPicPr>
                <p:cNvPr id="577" name="Picture 12" descr="D:\Documents and Settings\jp\바탕 화면\아이콘 준호대리님작업\png\94.png"/>
                <p:cNvPicPr>
                  <a:picLocks noChangeAspect="1" noChangeArrowheads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>
                  <a:off x="2924664" y="3009782"/>
                  <a:ext cx="795908" cy="655227"/>
                </a:xfrm>
                <a:prstGeom prst="rect">
                  <a:avLst/>
                </a:prstGeom>
                <a:noFill/>
              </p:spPr>
            </p:pic>
          </p:grpSp>
        </p:grpSp>
        <p:cxnSp>
          <p:nvCxnSpPr>
            <p:cNvPr id="569" name="직선 연결선 568"/>
            <p:cNvCxnSpPr>
              <a:stCxn id="564" idx="2"/>
              <a:endCxn id="565" idx="0"/>
            </p:cNvCxnSpPr>
            <p:nvPr/>
          </p:nvCxnSpPr>
          <p:spPr>
            <a:xfrm>
              <a:off x="4820404" y="3092756"/>
              <a:ext cx="0" cy="318544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0" name="직선 연결선 569"/>
            <p:cNvCxnSpPr>
              <a:stCxn id="566" idx="2"/>
              <a:endCxn id="563" idx="0"/>
            </p:cNvCxnSpPr>
            <p:nvPr/>
          </p:nvCxnSpPr>
          <p:spPr>
            <a:xfrm>
              <a:off x="4014759" y="3020942"/>
              <a:ext cx="0" cy="192074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1" name="직선 연결선 570"/>
            <p:cNvCxnSpPr>
              <a:stCxn id="563" idx="6"/>
              <a:endCxn id="565" idx="1"/>
            </p:cNvCxnSpPr>
            <p:nvPr/>
          </p:nvCxnSpPr>
          <p:spPr>
            <a:xfrm>
              <a:off x="4277472" y="3393016"/>
              <a:ext cx="344932" cy="90284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직선 연결선 571"/>
            <p:cNvCxnSpPr>
              <a:stCxn id="563" idx="6"/>
              <a:endCxn id="564" idx="1"/>
            </p:cNvCxnSpPr>
            <p:nvPr/>
          </p:nvCxnSpPr>
          <p:spPr>
            <a:xfrm flipV="1">
              <a:off x="4277472" y="3020756"/>
              <a:ext cx="344932" cy="37226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3" name="직선 연결선 572"/>
            <p:cNvCxnSpPr>
              <a:stCxn id="563" idx="6"/>
              <a:endCxn id="567" idx="1"/>
            </p:cNvCxnSpPr>
            <p:nvPr/>
          </p:nvCxnSpPr>
          <p:spPr>
            <a:xfrm flipV="1">
              <a:off x="4277472" y="2804942"/>
              <a:ext cx="344932" cy="588074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8" name="직선 연결선 557"/>
          <p:cNvCxnSpPr>
            <a:endCxn id="566" idx="1"/>
          </p:cNvCxnSpPr>
          <p:nvPr/>
        </p:nvCxnSpPr>
        <p:spPr>
          <a:xfrm>
            <a:off x="3101975" y="3682113"/>
            <a:ext cx="502978" cy="667624"/>
          </a:xfrm>
          <a:prstGeom prst="line">
            <a:avLst/>
          </a:prstGeom>
          <a:ln w="9525">
            <a:solidFill>
              <a:srgbClr val="F808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직선 연결선 579"/>
          <p:cNvCxnSpPr>
            <a:stCxn id="563" idx="2"/>
          </p:cNvCxnSpPr>
          <p:nvPr/>
        </p:nvCxnSpPr>
        <p:spPr>
          <a:xfrm flipH="1" flipV="1">
            <a:off x="3101975" y="3741508"/>
            <a:ext cx="650071" cy="1124303"/>
          </a:xfrm>
          <a:prstGeom prst="line">
            <a:avLst/>
          </a:prstGeom>
          <a:ln w="9525">
            <a:solidFill>
              <a:srgbClr val="F808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5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66160" y="2541929"/>
            <a:ext cx="224551" cy="341430"/>
          </a:xfrm>
          <a:prstGeom prst="rect">
            <a:avLst/>
          </a:prstGeom>
          <a:noFill/>
        </p:spPr>
      </p:pic>
      <p:pic>
        <p:nvPicPr>
          <p:cNvPr id="586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925431" y="2541929"/>
            <a:ext cx="224551" cy="341430"/>
          </a:xfrm>
          <a:prstGeom prst="rect">
            <a:avLst/>
          </a:prstGeom>
          <a:noFill/>
        </p:spPr>
      </p:pic>
      <p:pic>
        <p:nvPicPr>
          <p:cNvPr id="587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66160" y="2901497"/>
            <a:ext cx="224551" cy="341430"/>
          </a:xfrm>
          <a:prstGeom prst="rect">
            <a:avLst/>
          </a:prstGeom>
          <a:noFill/>
        </p:spPr>
      </p:pic>
      <p:pic>
        <p:nvPicPr>
          <p:cNvPr id="588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925431" y="2901497"/>
            <a:ext cx="224551" cy="341430"/>
          </a:xfrm>
          <a:prstGeom prst="rect">
            <a:avLst/>
          </a:prstGeom>
          <a:noFill/>
        </p:spPr>
      </p:pic>
      <p:pic>
        <p:nvPicPr>
          <p:cNvPr id="589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66160" y="3420610"/>
            <a:ext cx="224551" cy="341430"/>
          </a:xfrm>
          <a:prstGeom prst="rect">
            <a:avLst/>
          </a:prstGeom>
          <a:noFill/>
        </p:spPr>
      </p:pic>
      <p:pic>
        <p:nvPicPr>
          <p:cNvPr id="590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925431" y="3420610"/>
            <a:ext cx="224551" cy="341430"/>
          </a:xfrm>
          <a:prstGeom prst="rect">
            <a:avLst/>
          </a:prstGeom>
          <a:noFill/>
        </p:spPr>
      </p:pic>
      <p:pic>
        <p:nvPicPr>
          <p:cNvPr id="591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66160" y="3780178"/>
            <a:ext cx="224551" cy="341430"/>
          </a:xfrm>
          <a:prstGeom prst="rect">
            <a:avLst/>
          </a:prstGeom>
          <a:noFill/>
        </p:spPr>
      </p:pic>
      <p:pic>
        <p:nvPicPr>
          <p:cNvPr id="592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925431" y="3780178"/>
            <a:ext cx="224551" cy="341430"/>
          </a:xfrm>
          <a:prstGeom prst="rect">
            <a:avLst/>
          </a:prstGeom>
          <a:noFill/>
        </p:spPr>
      </p:pic>
      <p:grpSp>
        <p:nvGrpSpPr>
          <p:cNvPr id="595" name="그룹 594"/>
          <p:cNvGrpSpPr/>
          <p:nvPr/>
        </p:nvGrpSpPr>
        <p:grpSpPr>
          <a:xfrm>
            <a:off x="6304243" y="3187768"/>
            <a:ext cx="396000" cy="288000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596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598" name="순서도: 자기 디스크 597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599" name="타원 598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597" name="AutoShape 114"/>
            <p:cNvSpPr>
              <a:spLocks noChangeArrowheads="1"/>
            </p:cNvSpPr>
            <p:nvPr/>
          </p:nvSpPr>
          <p:spPr bwMode="auto">
            <a:xfrm>
              <a:off x="9511938" y="4607833"/>
              <a:ext cx="635191" cy="434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DB</a:t>
              </a:r>
            </a:p>
          </p:txBody>
        </p:sp>
      </p:grpSp>
      <p:cxnSp>
        <p:nvCxnSpPr>
          <p:cNvPr id="593" name="직선 연결선 592"/>
          <p:cNvCxnSpPr>
            <a:stCxn id="586" idx="3"/>
          </p:cNvCxnSpPr>
          <p:nvPr/>
        </p:nvCxnSpPr>
        <p:spPr>
          <a:xfrm>
            <a:off x="6149982" y="2712644"/>
            <a:ext cx="171170" cy="491266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직선 연결선 600"/>
          <p:cNvCxnSpPr>
            <a:stCxn id="588" idx="3"/>
            <a:endCxn id="598" idx="2"/>
          </p:cNvCxnSpPr>
          <p:nvPr/>
        </p:nvCxnSpPr>
        <p:spPr>
          <a:xfrm>
            <a:off x="6149982" y="3072212"/>
            <a:ext cx="154261" cy="259556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4" name="직선 연결선 603"/>
          <p:cNvCxnSpPr>
            <a:stCxn id="590" idx="3"/>
            <a:endCxn id="598" idx="2"/>
          </p:cNvCxnSpPr>
          <p:nvPr/>
        </p:nvCxnSpPr>
        <p:spPr>
          <a:xfrm flipV="1">
            <a:off x="6149982" y="3331768"/>
            <a:ext cx="154261" cy="25955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직선 연결선 606"/>
          <p:cNvCxnSpPr>
            <a:stCxn id="592" idx="3"/>
          </p:cNvCxnSpPr>
          <p:nvPr/>
        </p:nvCxnSpPr>
        <p:spPr>
          <a:xfrm flipV="1">
            <a:off x="6149982" y="3461546"/>
            <a:ext cx="171170" cy="48934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7" name="그룹 616"/>
          <p:cNvGrpSpPr/>
          <p:nvPr/>
        </p:nvGrpSpPr>
        <p:grpSpPr>
          <a:xfrm>
            <a:off x="2648744" y="5194959"/>
            <a:ext cx="3082377" cy="1208538"/>
            <a:chOff x="2664635" y="5194959"/>
            <a:chExt cx="3082377" cy="1208538"/>
          </a:xfrm>
        </p:grpSpPr>
        <p:sp>
          <p:nvSpPr>
            <p:cNvPr id="471" name="Text Box 62">
              <a:extLst>
                <a:ext uri="{FF2B5EF4-FFF2-40B4-BE49-F238E27FC236}">
                  <a16:creationId xmlns:a16="http://schemas.microsoft.com/office/drawing/2014/main" id="{24BC19DE-0BEB-40D0-9936-24D76697B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9624" y="5194959"/>
              <a:ext cx="3007388" cy="1208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9569" tIns="49785" rIns="99569" bIns="49785" anchor="ctr">
              <a:spAutoFit/>
            </a:bodyPr>
            <a:lstStyle/>
            <a:p>
              <a:pPr latinLnBrk="0">
                <a:lnSpc>
                  <a:spcPct val="150000"/>
                </a:lnSpc>
                <a:defRPr/>
              </a:pP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Controller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가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load Agent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의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Remote login 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접속</a:t>
              </a:r>
            </a:p>
            <a:p>
              <a:pPr latinLnBrk="0">
                <a:lnSpc>
                  <a:spcPct val="150000"/>
                </a:lnSpc>
                <a:defRPr/>
              </a:pP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Load Agent 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의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Agent Daemon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을 실행</a:t>
              </a:r>
            </a:p>
            <a:p>
              <a:pPr latinLnBrk="0">
                <a:lnSpc>
                  <a:spcPct val="150000"/>
                </a:lnSpc>
                <a:defRPr/>
              </a:pP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Controller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에서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Assign 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받은 스크립트대로 가상 사용자 발생</a:t>
              </a:r>
            </a:p>
            <a:p>
              <a:pPr latinLnBrk="0">
                <a:lnSpc>
                  <a:spcPct val="150000"/>
                </a:lnSpc>
                <a:defRPr/>
              </a:pP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가상 사용자는 스크립트에 저장되어 있는 비즈니스 프로세스를 실행</a:t>
              </a:r>
            </a:p>
            <a:p>
              <a:pPr latinLnBrk="0">
                <a:lnSpc>
                  <a:spcPct val="150000"/>
                </a:lnSpc>
                <a:defRPr/>
              </a:pP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실행된 결과는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Agent Daemon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에 의해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Load Agent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에 모아짐</a:t>
              </a:r>
            </a:p>
            <a:p>
              <a:pPr latinLnBrk="0">
                <a:lnSpc>
                  <a:spcPct val="150000"/>
                </a:lnSpc>
                <a:defRPr/>
              </a:pP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Load Agent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에 모아진 결과 데이터는 </a:t>
              </a:r>
              <a:r>
                <a:rPr kumimoji="0"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Controller</a:t>
              </a:r>
              <a:r>
                <a:rPr kumimoji="0"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로 보내짐</a:t>
              </a:r>
            </a:p>
          </p:txBody>
        </p:sp>
        <p:sp>
          <p:nvSpPr>
            <p:cNvPr id="611" name="타원 610"/>
            <p:cNvSpPr/>
            <p:nvPr/>
          </p:nvSpPr>
          <p:spPr>
            <a:xfrm>
              <a:off x="2664635" y="5280574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12" name="타원 611"/>
            <p:cNvSpPr/>
            <p:nvPr/>
          </p:nvSpPr>
          <p:spPr>
            <a:xfrm>
              <a:off x="2664635" y="5464089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13" name="타원 612"/>
            <p:cNvSpPr/>
            <p:nvPr/>
          </p:nvSpPr>
          <p:spPr>
            <a:xfrm>
              <a:off x="2664635" y="5647604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14" name="타원 613"/>
            <p:cNvSpPr/>
            <p:nvPr/>
          </p:nvSpPr>
          <p:spPr>
            <a:xfrm>
              <a:off x="2664635" y="5831119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15" name="타원 614"/>
            <p:cNvSpPr/>
            <p:nvPr/>
          </p:nvSpPr>
          <p:spPr>
            <a:xfrm>
              <a:off x="2664635" y="6014634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5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16" name="타원 615"/>
            <p:cNvSpPr/>
            <p:nvPr/>
          </p:nvSpPr>
          <p:spPr>
            <a:xfrm>
              <a:off x="2664635" y="6198149"/>
              <a:ext cx="144000" cy="144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6</a:t>
              </a:r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618" name="타원 617"/>
          <p:cNvSpPr/>
          <p:nvPr/>
        </p:nvSpPr>
        <p:spPr>
          <a:xfrm>
            <a:off x="3361204" y="3858952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19" name="타원 618"/>
          <p:cNvSpPr/>
          <p:nvPr/>
        </p:nvSpPr>
        <p:spPr>
          <a:xfrm>
            <a:off x="3260812" y="4365104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20" name="타원 619"/>
          <p:cNvSpPr/>
          <p:nvPr/>
        </p:nvSpPr>
        <p:spPr>
          <a:xfrm>
            <a:off x="4085104" y="4521892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21" name="타원 620"/>
          <p:cNvSpPr/>
          <p:nvPr/>
        </p:nvSpPr>
        <p:spPr>
          <a:xfrm>
            <a:off x="4382284" y="4293292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22" name="타원 621"/>
          <p:cNvSpPr/>
          <p:nvPr/>
        </p:nvSpPr>
        <p:spPr>
          <a:xfrm>
            <a:off x="4443244" y="4712392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626" name="직선 연결선 625"/>
          <p:cNvCxnSpPr>
            <a:stCxn id="440" idx="3"/>
          </p:cNvCxnSpPr>
          <p:nvPr/>
        </p:nvCxnSpPr>
        <p:spPr>
          <a:xfrm>
            <a:off x="5018404" y="3020756"/>
            <a:ext cx="230252" cy="380812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9" name="직선 연결선 628"/>
          <p:cNvCxnSpPr>
            <a:stCxn id="441" idx="3"/>
          </p:cNvCxnSpPr>
          <p:nvPr/>
        </p:nvCxnSpPr>
        <p:spPr>
          <a:xfrm flipV="1">
            <a:off x="5018404" y="3480816"/>
            <a:ext cx="199772" cy="2484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2" name="직선 연결선 631"/>
          <p:cNvCxnSpPr>
            <a:stCxn id="567" idx="3"/>
          </p:cNvCxnSpPr>
          <p:nvPr/>
        </p:nvCxnSpPr>
        <p:spPr>
          <a:xfrm flipV="1">
            <a:off x="5018404" y="3541776"/>
            <a:ext cx="205868" cy="73596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" name="직선 연결선 634"/>
          <p:cNvCxnSpPr>
            <a:stCxn id="564" idx="3"/>
          </p:cNvCxnSpPr>
          <p:nvPr/>
        </p:nvCxnSpPr>
        <p:spPr>
          <a:xfrm flipV="1">
            <a:off x="5018404" y="3543300"/>
            <a:ext cx="272734" cy="95025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직선 연결선 638"/>
          <p:cNvCxnSpPr>
            <a:stCxn id="565" idx="3"/>
          </p:cNvCxnSpPr>
          <p:nvPr/>
        </p:nvCxnSpPr>
        <p:spPr>
          <a:xfrm flipV="1">
            <a:off x="5018404" y="3547872"/>
            <a:ext cx="333884" cy="1408223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타원 341"/>
          <p:cNvSpPr/>
          <p:nvPr/>
        </p:nvSpPr>
        <p:spPr>
          <a:xfrm>
            <a:off x="5113804" y="3786944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9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1145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24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25" name="직각 삼각형 124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6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2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</a:t>
              </a:r>
            </a:p>
          </p:txBody>
        </p:sp>
        <p:sp>
          <p:nvSpPr>
            <p:cNvPr id="12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1.8.3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성능 테스트 결과 측정 및 활용 방안</a:t>
              </a:r>
            </a:p>
          </p:txBody>
        </p:sp>
        <p:sp>
          <p:nvSpPr>
            <p:cNvPr id="123" name="직각 삼각형 122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2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 테스트는 성능을 검증할 수 있는 단위 성능 테스트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성능 테스트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배치 성능 테스트와 안정성을 검증하는 온라인 임계 성능 테스트로 구분하여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28" name="직사각형 12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TER-008, TER-009</a:t>
            </a:r>
          </a:p>
        </p:txBody>
      </p:sp>
      <p:sp>
        <p:nvSpPr>
          <p:cNvPr id="129" name="직사각형 12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성능 테스트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시스템 테스트 </a:t>
            </a:r>
          </a:p>
        </p:txBody>
      </p:sp>
      <p:sp>
        <p:nvSpPr>
          <p:cNvPr id="130" name="타원 12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131" name="그룹 130"/>
          <p:cNvGrpSpPr/>
          <p:nvPr/>
        </p:nvGrpSpPr>
        <p:grpSpPr>
          <a:xfrm>
            <a:off x="524989" y="1881188"/>
            <a:ext cx="4319998" cy="4535487"/>
            <a:chOff x="524989" y="1881188"/>
            <a:chExt cx="4319998" cy="4535487"/>
          </a:xfrm>
        </p:grpSpPr>
        <p:sp>
          <p:nvSpPr>
            <p:cNvPr id="132" name="직사각형 131"/>
            <p:cNvSpPr/>
            <p:nvPr/>
          </p:nvSpPr>
          <p:spPr bwMode="auto">
            <a:xfrm flipH="1">
              <a:off x="524989" y="1881189"/>
              <a:ext cx="4319998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 latinLnBrk="0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latinLnBrk="0"/>
              <a:r>
                <a:rPr lang="ko-KR" altLang="en-US" sz="15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성능 튜닝 포인트 점검</a:t>
              </a:r>
            </a:p>
          </p:txBody>
        </p:sp>
      </p:grpSp>
      <p:sp>
        <p:nvSpPr>
          <p:cNvPr id="136" name="TextBox 135"/>
          <p:cNvSpPr txBox="1"/>
          <p:nvPr/>
        </p:nvSpPr>
        <p:spPr>
          <a:xfrm>
            <a:off x="5061493" y="1881188"/>
            <a:ext cx="4319999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875" latinLnBrk="0">
              <a:defRPr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 latinLnBrk="1"/>
            <a:r>
              <a:rPr lang="ko-KR" altLang="en-US" sz="15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성능 테스트 결과 활용 방안</a:t>
            </a:r>
          </a:p>
        </p:txBody>
      </p:sp>
      <p:graphicFrame>
        <p:nvGraphicFramePr>
          <p:cNvPr id="137" name="Group 66">
            <a:extLst>
              <a:ext uri="{FF2B5EF4-FFF2-40B4-BE49-F238E27FC236}">
                <a16:creationId xmlns:a16="http://schemas.microsoft.com/office/drawing/2014/main" id="{7A008606-0F6B-4C29-BF3A-776B8D9F43C6}"/>
              </a:ext>
            </a:extLst>
          </p:cNvPr>
          <p:cNvGraphicFramePr>
            <a:graphicFrameLocks noGrp="1"/>
          </p:cNvGraphicFramePr>
          <p:nvPr/>
        </p:nvGraphicFramePr>
        <p:xfrm>
          <a:off x="5061491" y="2273963"/>
          <a:ext cx="4320217" cy="4143572"/>
        </p:xfrm>
        <a:graphic>
          <a:graphicData uri="http://schemas.openxmlformats.org/drawingml/2006/table">
            <a:tbl>
              <a:tblPr/>
              <a:tblGrid>
                <a:gridCol w="6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633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담당자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주요 </a:t>
                      </a: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Task</a:t>
                      </a: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소속팀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Output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59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성능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(Performance)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단위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성능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단위 성능 검증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+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튜닝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point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도출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 측정 대상 어플리케이션의 개별 성능 측정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개별 목표 성능 도달 시 시나리오 방식의 성능 테스트 시작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시스템 성능 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검증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+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부하분산 검증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(L4)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Symbol" pitchFamily="18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70%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부하 량의 성능 측정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Network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구간 별 병목 및 적정 용량 측정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5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배치 성능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배치 성능 검증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장시간 운영되는 배치 시간 측정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요구 실행 시간 동안의 시스템 성능을 측정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15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안정성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(Availability)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온라인 </a:t>
                      </a:r>
                      <a:b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</a:b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임계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성능 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Symbol" pitchFamily="18" charset="2"/>
                        </a:rPr>
                        <a:t>시스템 안정성 검증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임계 부하 상황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(100%)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의 시스템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(Server, Storage)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의 안정성 검증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3" name="Rectangle 66">
            <a:extLst>
              <a:ext uri="{FF2B5EF4-FFF2-40B4-BE49-F238E27FC236}">
                <a16:creationId xmlns:a16="http://schemas.microsoft.com/office/drawing/2014/main" id="{2CA7454F-7D90-48EA-99C5-8721813E8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2636912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반복적으로 실행</a:t>
            </a:r>
          </a:p>
        </p:txBody>
      </p:sp>
      <p:sp>
        <p:nvSpPr>
          <p:cNvPr id="164" name="Rectangle 67">
            <a:extLst>
              <a:ext uri="{FF2B5EF4-FFF2-40B4-BE49-F238E27FC236}">
                <a16:creationId xmlns:a16="http://schemas.microsoft.com/office/drawing/2014/main" id="{0547E5E7-915B-45E1-9C9B-C6125432C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4270946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끝이 없는 작업이므로 체계를 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정비하고 인력을 확보</a:t>
            </a:r>
          </a:p>
        </p:txBody>
      </p:sp>
      <p:sp>
        <p:nvSpPr>
          <p:cNvPr id="165" name="Rectangle 68">
            <a:extLst>
              <a:ext uri="{FF2B5EF4-FFF2-40B4-BE49-F238E27FC236}">
                <a16:creationId xmlns:a16="http://schemas.microsoft.com/office/drawing/2014/main" id="{E90F8E81-8368-4DF0-A635-F2260466B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3181590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한번에 하나씩 조정함</a:t>
            </a:r>
          </a:p>
        </p:txBody>
      </p:sp>
      <p:sp>
        <p:nvSpPr>
          <p:cNvPr id="166" name="Rectangle 69">
            <a:extLst>
              <a:ext uri="{FF2B5EF4-FFF2-40B4-BE49-F238E27FC236}">
                <a16:creationId xmlns:a16="http://schemas.microsoft.com/office/drawing/2014/main" id="{42D65B03-CB61-4E70-81E0-A92CE96BC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3726268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측정 가능한 목표와 대상을 결정</a:t>
            </a:r>
          </a:p>
        </p:txBody>
      </p:sp>
      <p:sp>
        <p:nvSpPr>
          <p:cNvPr id="167" name="Rectangle 70">
            <a:extLst>
              <a:ext uri="{FF2B5EF4-FFF2-40B4-BE49-F238E27FC236}">
                <a16:creationId xmlns:a16="http://schemas.microsoft.com/office/drawing/2014/main" id="{CC00F525-7259-48CB-AB86-ADC540C4A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4815624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Hot-Spot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를 찾는다</a:t>
            </a: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</a:p>
        </p:txBody>
      </p:sp>
      <p:sp>
        <p:nvSpPr>
          <p:cNvPr id="168" name="Rectangle 71">
            <a:extLst>
              <a:ext uri="{FF2B5EF4-FFF2-40B4-BE49-F238E27FC236}">
                <a16:creationId xmlns:a16="http://schemas.microsoft.com/office/drawing/2014/main" id="{69CBA54F-3BB0-435D-A6E4-6B776204A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5360302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이미 잘 알려진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중요한 부분부터 점검</a:t>
            </a:r>
            <a:endParaRPr lang="en-US" altLang="ko-KR" sz="10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69" name="Rectangle 72">
            <a:extLst>
              <a:ext uri="{FF2B5EF4-FFF2-40B4-BE49-F238E27FC236}">
                <a16:creationId xmlns:a16="http://schemas.microsoft.com/office/drawing/2014/main" id="{E32DE097-8819-4ADA-AB60-ABCC4CFDC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5904978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감당할 수 있는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Workload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를 결정</a:t>
            </a:r>
            <a:endParaRPr lang="en-US" altLang="ko-KR" sz="10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56" name="Rectangle 74">
            <a:extLst>
              <a:ext uri="{FF2B5EF4-FFF2-40B4-BE49-F238E27FC236}">
                <a16:creationId xmlns:a16="http://schemas.microsoft.com/office/drawing/2014/main" id="{866A1A8C-70AD-4D05-B691-DBF7320D4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2636912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단계적 성능테스트 실시</a:t>
            </a:r>
            <a:endParaRPr lang="en-US" altLang="ko-KR" sz="10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57" name="Rectangle 75">
            <a:extLst>
              <a:ext uri="{FF2B5EF4-FFF2-40B4-BE49-F238E27FC236}">
                <a16:creationId xmlns:a16="http://schemas.microsoft.com/office/drawing/2014/main" id="{6A6AE269-B54C-43C2-9F78-E797AC4C2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3726268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조직과 </a:t>
            </a: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R&amp;R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의 명확한 정의</a:t>
            </a:r>
          </a:p>
        </p:txBody>
      </p:sp>
      <p:sp>
        <p:nvSpPr>
          <p:cNvPr id="158" name="Rectangle 76">
            <a:extLst>
              <a:ext uri="{FF2B5EF4-FFF2-40B4-BE49-F238E27FC236}">
                <a16:creationId xmlns:a16="http://schemas.microsoft.com/office/drawing/2014/main" id="{D1DBBD00-C7B3-4829-ACE7-2BE55C9D6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3181590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성능 목표 항목 도출과 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성능 목표치 설정</a:t>
            </a:r>
          </a:p>
        </p:txBody>
      </p:sp>
      <p:sp>
        <p:nvSpPr>
          <p:cNvPr id="159" name="Rectangle 77">
            <a:extLst>
              <a:ext uri="{FF2B5EF4-FFF2-40B4-BE49-F238E27FC236}">
                <a16:creationId xmlns:a16="http://schemas.microsoft.com/office/drawing/2014/main" id="{DF388DC9-DDD0-4AD7-8092-FAE819B23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4270946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Tuning 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전문가 투입 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(Infra/Application)</a:t>
            </a:r>
          </a:p>
        </p:txBody>
      </p:sp>
      <p:sp>
        <p:nvSpPr>
          <p:cNvPr id="160" name="Rectangle 78">
            <a:extLst>
              <a:ext uri="{FF2B5EF4-FFF2-40B4-BE49-F238E27FC236}">
                <a16:creationId xmlns:a16="http://schemas.microsoft.com/office/drawing/2014/main" id="{1DAE9E16-2323-4B39-B9AD-50D2595EE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5904978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성능 테스트 추진 방향 수립</a:t>
            </a:r>
            <a:endParaRPr lang="en-US" altLang="ko-KR" sz="10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61" name="Rectangle 83">
            <a:extLst>
              <a:ext uri="{FF2B5EF4-FFF2-40B4-BE49-F238E27FC236}">
                <a16:creationId xmlns:a16="http://schemas.microsoft.com/office/drawing/2014/main" id="{6635D8CC-59E4-41EF-BFF6-600343FA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4815624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노력 대비 효과에 근거한 </a:t>
            </a:r>
            <a:b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성능 테스트 대상 선정</a:t>
            </a:r>
            <a:endParaRPr lang="en-US" altLang="ko-KR" sz="10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62" name="Rectangle 84">
            <a:extLst>
              <a:ext uri="{FF2B5EF4-FFF2-40B4-BE49-F238E27FC236}">
                <a16:creationId xmlns:a16="http://schemas.microsoft.com/office/drawing/2014/main" id="{1984EB09-841E-48EA-8216-B93078AB1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5360302"/>
            <a:ext cx="180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Workload Modeling </a:t>
            </a:r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기법 적용</a:t>
            </a:r>
          </a:p>
        </p:txBody>
      </p:sp>
      <p:cxnSp>
        <p:nvCxnSpPr>
          <p:cNvPr id="141" name="AutoShape 79">
            <a:extLst>
              <a:ext uri="{FF2B5EF4-FFF2-40B4-BE49-F238E27FC236}">
                <a16:creationId xmlns:a16="http://schemas.microsoft.com/office/drawing/2014/main" id="{6010A5DA-196C-491C-A3EB-09A87536D4E9}"/>
              </a:ext>
            </a:extLst>
          </p:cNvPr>
          <p:cNvCxnSpPr>
            <a:cxnSpLocks noChangeShapeType="1"/>
            <a:stCxn id="163" idx="3"/>
            <a:endCxn id="156" idx="1"/>
          </p:cNvCxnSpPr>
          <p:nvPr/>
        </p:nvCxnSpPr>
        <p:spPr bwMode="auto">
          <a:xfrm>
            <a:off x="2405463" y="2852912"/>
            <a:ext cx="546129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AutoShape 80">
            <a:extLst>
              <a:ext uri="{FF2B5EF4-FFF2-40B4-BE49-F238E27FC236}">
                <a16:creationId xmlns:a16="http://schemas.microsoft.com/office/drawing/2014/main" id="{FB5A5354-132B-4D42-8816-65297EB6B615}"/>
              </a:ext>
            </a:extLst>
          </p:cNvPr>
          <p:cNvCxnSpPr>
            <a:cxnSpLocks noChangeShapeType="1"/>
            <a:stCxn id="165" idx="3"/>
            <a:endCxn id="156" idx="1"/>
          </p:cNvCxnSpPr>
          <p:nvPr/>
        </p:nvCxnSpPr>
        <p:spPr bwMode="auto">
          <a:xfrm flipV="1">
            <a:off x="2405463" y="2852912"/>
            <a:ext cx="546129" cy="54467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81">
            <a:extLst>
              <a:ext uri="{FF2B5EF4-FFF2-40B4-BE49-F238E27FC236}">
                <a16:creationId xmlns:a16="http://schemas.microsoft.com/office/drawing/2014/main" id="{968A66B4-D53B-44A8-A4CD-98D99A39F9F6}"/>
              </a:ext>
            </a:extLst>
          </p:cNvPr>
          <p:cNvCxnSpPr>
            <a:cxnSpLocks noChangeShapeType="1"/>
            <a:stCxn id="166" idx="3"/>
            <a:endCxn id="158" idx="1"/>
          </p:cNvCxnSpPr>
          <p:nvPr/>
        </p:nvCxnSpPr>
        <p:spPr bwMode="auto">
          <a:xfrm flipV="1">
            <a:off x="2405463" y="3397590"/>
            <a:ext cx="546129" cy="54467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AutoShape 82">
            <a:extLst>
              <a:ext uri="{FF2B5EF4-FFF2-40B4-BE49-F238E27FC236}">
                <a16:creationId xmlns:a16="http://schemas.microsoft.com/office/drawing/2014/main" id="{3C49D521-EAE8-4610-801A-54B33E2E8FC5}"/>
              </a:ext>
            </a:extLst>
          </p:cNvPr>
          <p:cNvCxnSpPr>
            <a:cxnSpLocks noChangeShapeType="1"/>
            <a:stCxn id="164" idx="3"/>
            <a:endCxn id="157" idx="1"/>
          </p:cNvCxnSpPr>
          <p:nvPr/>
        </p:nvCxnSpPr>
        <p:spPr bwMode="auto">
          <a:xfrm flipV="1">
            <a:off x="2405463" y="3942268"/>
            <a:ext cx="546129" cy="54467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AutoShape 85">
            <a:extLst>
              <a:ext uri="{FF2B5EF4-FFF2-40B4-BE49-F238E27FC236}">
                <a16:creationId xmlns:a16="http://schemas.microsoft.com/office/drawing/2014/main" id="{96B278DA-3938-4CE1-A067-CB3E43399990}"/>
              </a:ext>
            </a:extLst>
          </p:cNvPr>
          <p:cNvCxnSpPr>
            <a:cxnSpLocks noChangeShapeType="1"/>
            <a:stCxn id="167" idx="3"/>
            <a:endCxn id="159" idx="1"/>
          </p:cNvCxnSpPr>
          <p:nvPr/>
        </p:nvCxnSpPr>
        <p:spPr bwMode="auto">
          <a:xfrm flipV="1">
            <a:off x="2405463" y="4486946"/>
            <a:ext cx="546129" cy="54467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AutoShape 86">
            <a:extLst>
              <a:ext uri="{FF2B5EF4-FFF2-40B4-BE49-F238E27FC236}">
                <a16:creationId xmlns:a16="http://schemas.microsoft.com/office/drawing/2014/main" id="{889FC583-A11B-4293-BE62-143B3C633B6E}"/>
              </a:ext>
            </a:extLst>
          </p:cNvPr>
          <p:cNvCxnSpPr>
            <a:cxnSpLocks noChangeShapeType="1"/>
            <a:stCxn id="168" idx="3"/>
            <a:endCxn id="159" idx="1"/>
          </p:cNvCxnSpPr>
          <p:nvPr/>
        </p:nvCxnSpPr>
        <p:spPr bwMode="auto">
          <a:xfrm flipV="1">
            <a:off x="2405463" y="4486946"/>
            <a:ext cx="546129" cy="1089356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AutoShape 87">
            <a:extLst>
              <a:ext uri="{FF2B5EF4-FFF2-40B4-BE49-F238E27FC236}">
                <a16:creationId xmlns:a16="http://schemas.microsoft.com/office/drawing/2014/main" id="{B3AC2C63-E8D0-476D-82B5-909962622E25}"/>
              </a:ext>
            </a:extLst>
          </p:cNvPr>
          <p:cNvCxnSpPr>
            <a:cxnSpLocks noChangeShapeType="1"/>
            <a:stCxn id="169" idx="3"/>
            <a:endCxn id="161" idx="1"/>
          </p:cNvCxnSpPr>
          <p:nvPr/>
        </p:nvCxnSpPr>
        <p:spPr bwMode="auto">
          <a:xfrm flipV="1">
            <a:off x="2405463" y="5031624"/>
            <a:ext cx="546129" cy="1089354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AutoShape 88">
            <a:extLst>
              <a:ext uri="{FF2B5EF4-FFF2-40B4-BE49-F238E27FC236}">
                <a16:creationId xmlns:a16="http://schemas.microsoft.com/office/drawing/2014/main" id="{3ACBCA11-CEC7-4D17-BD64-C2C79551776B}"/>
              </a:ext>
            </a:extLst>
          </p:cNvPr>
          <p:cNvCxnSpPr>
            <a:cxnSpLocks noChangeShapeType="1"/>
            <a:stCxn id="169" idx="3"/>
            <a:endCxn id="162" idx="1"/>
          </p:cNvCxnSpPr>
          <p:nvPr/>
        </p:nvCxnSpPr>
        <p:spPr bwMode="auto">
          <a:xfrm flipV="1">
            <a:off x="2405463" y="5576302"/>
            <a:ext cx="546129" cy="544676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AutoShape 89">
            <a:extLst>
              <a:ext uri="{FF2B5EF4-FFF2-40B4-BE49-F238E27FC236}">
                <a16:creationId xmlns:a16="http://schemas.microsoft.com/office/drawing/2014/main" id="{5191283C-121C-48D6-8502-268353078E48}"/>
              </a:ext>
            </a:extLst>
          </p:cNvPr>
          <p:cNvCxnSpPr>
            <a:cxnSpLocks noChangeShapeType="1"/>
            <a:stCxn id="169" idx="3"/>
            <a:endCxn id="160" idx="1"/>
          </p:cNvCxnSpPr>
          <p:nvPr/>
        </p:nvCxnSpPr>
        <p:spPr bwMode="auto">
          <a:xfrm>
            <a:off x="2405463" y="6120978"/>
            <a:ext cx="546129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직사각형 505" descr="박스2">
            <a:extLst>
              <a:ext uri="{FF2B5EF4-FFF2-40B4-BE49-F238E27FC236}">
                <a16:creationId xmlns:a16="http://schemas.microsoft.com/office/drawing/2014/main" id="{FBFFBEDD-4DB9-4501-88F5-145CF638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92" y="2273963"/>
            <a:ext cx="1800000" cy="28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042973" latinLnBrk="0"/>
            <a:r>
              <a: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대응방안 및 </a:t>
            </a:r>
            <a:r>
              <a:rPr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Task</a:t>
            </a:r>
          </a:p>
        </p:txBody>
      </p:sp>
      <p:sp>
        <p:nvSpPr>
          <p:cNvPr id="152" name="직사각형 505" descr="박스2">
            <a:extLst>
              <a:ext uri="{FF2B5EF4-FFF2-40B4-BE49-F238E27FC236}">
                <a16:creationId xmlns:a16="http://schemas.microsoft.com/office/drawing/2014/main" id="{B15D8702-8BCE-4996-8444-D771889A5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63" y="2273963"/>
            <a:ext cx="1800000" cy="28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042973" latinLnBrk="0"/>
            <a:r>
              <a: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 튜닝 </a:t>
            </a:r>
            <a:r>
              <a:rPr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Point</a:t>
            </a:r>
          </a:p>
        </p:txBody>
      </p:sp>
    </p:spTree>
    <p:extLst>
      <p:ext uri="{BB962C8B-B14F-4D97-AF65-F5344CB8AC3E}">
        <p14:creationId xmlns:p14="http://schemas.microsoft.com/office/powerpoint/2010/main" val="1244041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그룹 59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61" name="그룹 60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6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66" name="직각 삼각형 65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67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6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테스트</a:t>
              </a:r>
            </a:p>
          </p:txBody>
        </p:sp>
        <p:sp>
          <p:nvSpPr>
            <p:cNvPr id="6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 테스트 개요</a:t>
              </a:r>
            </a:p>
          </p:txBody>
        </p:sp>
        <p:sp>
          <p:nvSpPr>
            <p:cNvPr id="64" name="직각 삼각형 6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68" name="직사각형 6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69" name="직사각형 6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70" name="타원 6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7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 테스트는 업무 관점에서 시스템의 오픈 가능성을 판단하기 위한 의사결정 근거로 활용되는 중요한 테스트입니다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다양한 병행 테스트 경험 및 지식을 바탕으로 효과적인 병행처리 테스트를 수행하겠습니다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49000" y="1881263"/>
            <a:ext cx="2808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106363" algn="ctr" defTabSz="1042973">
              <a:defRPr sz="15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병행 테스트 수행요소</a:t>
            </a:r>
          </a:p>
        </p:txBody>
      </p:sp>
      <p:grpSp>
        <p:nvGrpSpPr>
          <p:cNvPr id="78" name="그룹 77"/>
          <p:cNvGrpSpPr/>
          <p:nvPr/>
        </p:nvGrpSpPr>
        <p:grpSpPr>
          <a:xfrm>
            <a:off x="6574125" y="1881188"/>
            <a:ext cx="2808000" cy="4535487"/>
            <a:chOff x="6574125" y="1881188"/>
            <a:chExt cx="2808000" cy="4535487"/>
          </a:xfrm>
        </p:grpSpPr>
        <p:sp>
          <p:nvSpPr>
            <p:cNvPr id="79" name="직사각형 78"/>
            <p:cNvSpPr/>
            <p:nvPr/>
          </p:nvSpPr>
          <p:spPr bwMode="auto">
            <a:xfrm flipH="1">
              <a:off x="657412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57412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병행 테스트 절차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523875" y="1881188"/>
            <a:ext cx="2808000" cy="4535487"/>
            <a:chOff x="523875" y="1881188"/>
            <a:chExt cx="2808000" cy="4535487"/>
          </a:xfrm>
        </p:grpSpPr>
        <p:grpSp>
          <p:nvGrpSpPr>
            <p:cNvPr id="72" name="그룹 71"/>
            <p:cNvGrpSpPr/>
            <p:nvPr/>
          </p:nvGrpSpPr>
          <p:grpSpPr>
            <a:xfrm>
              <a:off x="523875" y="1881188"/>
              <a:ext cx="2808000" cy="4535487"/>
              <a:chOff x="523875" y="1881188"/>
              <a:chExt cx="2808000" cy="4535487"/>
            </a:xfrm>
          </p:grpSpPr>
          <p:sp>
            <p:nvSpPr>
              <p:cNvPr id="73" name="직사각형 72"/>
              <p:cNvSpPr/>
              <p:nvPr/>
            </p:nvSpPr>
            <p:spPr bwMode="auto">
              <a:xfrm flipH="1">
                <a:off x="523875" y="1881188"/>
                <a:ext cx="2808000" cy="45354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sz="1400"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sz="15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병행 테스트</a:t>
                </a:r>
              </a:p>
            </p:txBody>
          </p:sp>
        </p:grpSp>
        <p:sp>
          <p:nvSpPr>
            <p:cNvPr id="81" name="Rectangle 28"/>
            <p:cNvSpPr>
              <a:spLocks noChangeArrowheads="1"/>
            </p:cNvSpPr>
            <p:nvPr/>
          </p:nvSpPr>
          <p:spPr bwMode="auto">
            <a:xfrm>
              <a:off x="596900" y="2258402"/>
              <a:ext cx="2661950" cy="156966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원칙적으로 최종 시스템이 기능요구 사양과 품질보증 계획에 명시된 품질 목표를 충족하고 있음을 확인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지점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본부 부서 인력이 직접 테스트하여 검증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 중심 정보시스템이 현업 업무 수행을 완벽하게 지원하는지 확인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 중심 정보시스템이 온라인 화면에 대하여 실 사용자의 관점에서 사용 편의성 및  시스템의  완벽성 검증 </a:t>
              </a:r>
            </a:p>
          </p:txBody>
        </p:sp>
      </p:grpSp>
      <p:graphicFrame>
        <p:nvGraphicFramePr>
          <p:cNvPr id="82" name="표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870068"/>
              </p:ext>
            </p:extLst>
          </p:nvPr>
        </p:nvGraphicFramePr>
        <p:xfrm>
          <a:off x="3549000" y="2276474"/>
          <a:ext cx="2808000" cy="4140200"/>
        </p:xfrm>
        <a:graphic>
          <a:graphicData uri="http://schemas.openxmlformats.org/drawingml/2006/table">
            <a:tbl>
              <a:tblPr/>
              <a:tblGrid>
                <a:gridCol w="1029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담당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지점 사용자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관리자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대상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H/W , S/W,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시스템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44881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시점</a:t>
                      </a:r>
                      <a:endParaRPr kumimoji="1" lang="en-US" altLang="ko-KR" sz="11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완료 및 </a:t>
                      </a:r>
                      <a:b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환경에 준하는 환경 구축 완료 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환경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차부터 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5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5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32831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데이터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이행 데이터 </a:t>
                      </a:r>
                      <a:b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실제운영환경에서 사용할 수 있는 데이터</a:t>
                      </a:r>
                      <a:r>
                        <a:rPr lang="en-US" altLang="ko-KR" sz="105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3" name="TextBox 82"/>
          <p:cNvSpPr txBox="1"/>
          <p:nvPr/>
        </p:nvSpPr>
        <p:spPr>
          <a:xfrm>
            <a:off x="6647150" y="2276872"/>
            <a:ext cx="2661950" cy="51846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병행처리 테스트 계획에 의하여 시간대별 </a:t>
            </a:r>
          </a:p>
          <a:p>
            <a:pPr lvl="1"/>
            <a:r>
              <a:rPr lang="ko-KR" altLang="en-US" dirty="0">
                <a:sym typeface="KoPub돋움체 Medium"/>
              </a:rPr>
              <a:t>테스트 시나리오</a:t>
            </a:r>
            <a:r>
              <a:rPr lang="en-US" altLang="ko-KR" dirty="0">
                <a:sym typeface="KoPub돋움체 Medium"/>
              </a:rPr>
              <a:t>/</a:t>
            </a:r>
            <a:r>
              <a:rPr lang="ko-KR" altLang="en-US" dirty="0">
                <a:sym typeface="KoPub돋움체 Medium"/>
              </a:rPr>
              <a:t>케이스 작성 및 데이터 준비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647150" y="2944926"/>
            <a:ext cx="2661950" cy="51846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지점별 별로 시간대별 </a:t>
            </a:r>
          </a:p>
          <a:p>
            <a:pPr lvl="1"/>
            <a:r>
              <a:rPr lang="ko-KR" altLang="en-US" dirty="0">
                <a:sym typeface="KoPub돋움체 Medium"/>
              </a:rPr>
              <a:t>테스트 시나리오</a:t>
            </a:r>
            <a:r>
              <a:rPr lang="en-US" altLang="ko-KR" dirty="0">
                <a:sym typeface="KoPub돋움체 Medium"/>
              </a:rPr>
              <a:t>/</a:t>
            </a:r>
            <a:r>
              <a:rPr lang="ko-KR" altLang="en-US" dirty="0">
                <a:sym typeface="KoPub돋움체 Medium"/>
              </a:rPr>
              <a:t>케이스</a:t>
            </a:r>
            <a:r>
              <a:rPr lang="en-US" altLang="ko-KR" dirty="0">
                <a:sym typeface="KoPub돋움체 Medium"/>
              </a:rPr>
              <a:t>/</a:t>
            </a:r>
            <a:r>
              <a:rPr lang="ko-KR" altLang="en-US" dirty="0">
                <a:sym typeface="KoPub돋움체 Medium"/>
              </a:rPr>
              <a:t>데이터를 실행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647150" y="3612980"/>
            <a:ext cx="2661950" cy="51846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테스트 시나리오상의 테스트결과를 기록</a:t>
            </a:r>
            <a:r>
              <a:rPr lang="en-US" altLang="ko-KR" dirty="0">
                <a:sym typeface="KoPub돋움체 Medium"/>
              </a:rPr>
              <a:t>, </a:t>
            </a:r>
            <a:r>
              <a:rPr lang="ko-KR" altLang="en-US" dirty="0">
                <a:sym typeface="KoPub돋움체 Medium"/>
              </a:rPr>
              <a:t>명시된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예상 결과대로 실행이 되지 않은 경우</a:t>
            </a:r>
            <a:r>
              <a:rPr lang="en-US" altLang="ko-KR" dirty="0">
                <a:sym typeface="KoPub돋움체 Medium"/>
              </a:rPr>
              <a:t>,</a:t>
            </a:r>
            <a:br>
              <a:rPr lang="en-US" altLang="ko-KR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결함원인 조사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647150" y="5290604"/>
            <a:ext cx="2661950" cy="1054634"/>
          </a:xfrm>
          <a:prstGeom prst="rect">
            <a:avLst/>
          </a:prstGeom>
          <a:solidFill>
            <a:srgbClr val="BFD3E3"/>
          </a:solidFill>
          <a:ln>
            <a:solidFill>
              <a:srgbClr val="01508F"/>
            </a:solidFill>
          </a:ln>
        </p:spPr>
        <p:txBody>
          <a:bodyPr wrap="square" lIns="72000" tIns="0" rIns="72000" bIns="0" rtlCol="0" anchor="ctr">
            <a:noAutofit/>
          </a:bodyPr>
          <a:lstStyle>
            <a:defPPr>
              <a:defRPr lang="ko-KR"/>
            </a:def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0"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테스트 시나리오의 예상결과대로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실행된 경우이거나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결함 항목이 모두 수정되고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재 테스트가 성공적으로 </a:t>
            </a:r>
            <a:br>
              <a:rPr lang="ko-KR" altLang="en-US" dirty="0">
                <a:sym typeface="KoPub돋움체 Medium"/>
              </a:rPr>
            </a:br>
            <a:r>
              <a:rPr lang="ko-KR" altLang="en-US" dirty="0">
                <a:sym typeface="KoPub돋움체 Medium"/>
              </a:rPr>
              <a:t>수행된 경우 테스트가 종료됨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7062971" y="4281034"/>
            <a:ext cx="2246129" cy="518468"/>
            <a:chOff x="6647150" y="4281034"/>
            <a:chExt cx="2661950" cy="518468"/>
          </a:xfrm>
        </p:grpSpPr>
        <p:sp>
          <p:nvSpPr>
            <p:cNvPr id="90" name="TextBox 89"/>
            <p:cNvSpPr txBox="1"/>
            <p:nvPr/>
          </p:nvSpPr>
          <p:spPr>
            <a:xfrm>
              <a:off x="6647150" y="4281034"/>
              <a:ext cx="2661950" cy="518468"/>
            </a:xfrm>
            <a:prstGeom prst="rect">
              <a:avLst/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>
                  <a:lumMod val="95000"/>
                </a:schemeClr>
              </a:bgClr>
            </a:pattFill>
            <a:ln w="952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ko-KR"/>
              </a:defPPr>
            </a:lstStyle>
            <a:p>
              <a:pPr lvl="1"/>
              <a:endParaRPr lang="ko-KR" altLang="en-US" sz="1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91" name="Rectangle 9"/>
            <p:cNvSpPr>
              <a:spLocks noChangeArrowheads="1"/>
            </p:cNvSpPr>
            <p:nvPr/>
          </p:nvSpPr>
          <p:spPr bwMode="auto">
            <a:xfrm>
              <a:off x="6726525" y="4324268"/>
              <a:ext cx="2503200" cy="432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72000" tIns="0" rIns="7200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케이스</a:t>
              </a:r>
              <a:r>
                <a:rPr kumimoji="0"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데이터 결함 </a:t>
              </a: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Wingdings" pitchFamily="2" charset="2"/>
                </a:rPr>
                <a:t>→ </a:t>
              </a:r>
              <a:b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Wingdings" pitchFamily="2" charset="2"/>
                </a:rPr>
              </a:b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Wingdings" pitchFamily="2" charset="2"/>
                </a:rPr>
                <a:t>테스트 케이스 수정 후 테스트 진행</a:t>
              </a:r>
            </a:p>
          </p:txBody>
        </p:sp>
      </p:grpSp>
      <p:sp>
        <p:nvSpPr>
          <p:cNvPr id="92" name="아래쪽 화살표 91"/>
          <p:cNvSpPr/>
          <p:nvPr/>
        </p:nvSpPr>
        <p:spPr>
          <a:xfrm rot="10800000" flipH="1" flipV="1">
            <a:off x="6647151" y="4281033"/>
            <a:ext cx="398374" cy="942279"/>
          </a:xfrm>
          <a:prstGeom prst="down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605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그룹 170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72" name="그룹 171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76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77" name="직각 삼각형 176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78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7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 수립</a:t>
              </a:r>
            </a:p>
          </p:txBody>
        </p:sp>
        <p:sp>
          <p:nvSpPr>
            <p:cNvPr id="17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1.2.1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수행 일정</a:t>
              </a:r>
            </a:p>
          </p:txBody>
        </p:sp>
        <p:sp>
          <p:nvSpPr>
            <p:cNvPr id="175" name="직각 삼각형 17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aphicFrame>
        <p:nvGraphicFramePr>
          <p:cNvPr id="82" name="표 81">
            <a:extLst>
              <a:ext uri="{FF2B5EF4-FFF2-40B4-BE49-F238E27FC236}">
                <a16:creationId xmlns:a16="http://schemas.microsoft.com/office/drawing/2014/main" id="{31275756-60A7-4745-A153-C48A447DF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894852"/>
              </p:ext>
            </p:extLst>
          </p:nvPr>
        </p:nvGraphicFramePr>
        <p:xfrm>
          <a:off x="523876" y="1880236"/>
          <a:ext cx="8858257" cy="4530915"/>
        </p:xfrm>
        <a:graphic>
          <a:graphicData uri="http://schemas.openxmlformats.org/drawingml/2006/table">
            <a:tbl>
              <a:tblPr/>
              <a:tblGrid>
                <a:gridCol w="496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7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697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83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82968">
                  <a:extLst>
                    <a:ext uri="{9D8B030D-6E8A-4147-A177-3AD203B41FA5}">
                      <a16:colId xmlns:a16="http://schemas.microsoft.com/office/drawing/2014/main" val="2308756901"/>
                    </a:ext>
                  </a:extLst>
                </a:gridCol>
              </a:tblGrid>
              <a:tr h="396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인프라 구축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(2M)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분석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설계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(5M)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개발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(6M)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통합테스트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(4.5M)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안정화</a:t>
                      </a:r>
                      <a:b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</a:b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(0.5M)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기능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데이터이행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2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비기능</a:t>
                      </a:r>
                      <a:br>
                        <a:rPr kumimoji="1" lang="en-US" altLang="ko-KR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</a:br>
                      <a:r>
                        <a:rPr kumimoji="1" lang="ko-KR" altLang="en-US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414177"/>
                  </a:ext>
                </a:extLst>
              </a:tr>
              <a:tr h="618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테스트환경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운영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전환</a:t>
                      </a:r>
                      <a:endParaRPr kumimoji="1" lang="en-US" altLang="ko-KR" sz="9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9" name="직사각형 188">
            <a:extLst>
              <a:ext uri="{FF2B5EF4-FFF2-40B4-BE49-F238E27FC236}">
                <a16:creationId xmlns:a16="http://schemas.microsoft.com/office/drawing/2014/main" id="{A2237099-EB7F-4DB1-B86B-BA20EC75F273}"/>
              </a:ext>
            </a:extLst>
          </p:cNvPr>
          <p:cNvSpPr/>
          <p:nvPr/>
        </p:nvSpPr>
        <p:spPr bwMode="auto">
          <a:xfrm>
            <a:off x="3584574" y="2536792"/>
            <a:ext cx="2594853" cy="39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0800" rIns="0" bIns="0" rtlCol="0" anchor="t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단위테스트</a:t>
            </a:r>
            <a: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endParaRPr lang="ko-KR" altLang="en-US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88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2676" y="2713288"/>
            <a:ext cx="2518650" cy="180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구축 및 테스트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90" name="AutoShape 216">
            <a:extLst>
              <a:ext uri="{FF2B5EF4-FFF2-40B4-BE49-F238E27FC236}">
                <a16:creationId xmlns:a16="http://schemas.microsoft.com/office/drawing/2014/main" id="{C804512E-3616-43FD-A79A-6116814E5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54" y="2758372"/>
            <a:ext cx="576296" cy="180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650" spc="-7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케이스작성</a:t>
            </a:r>
            <a:r>
              <a:rPr kumimoji="0" lang="en-US" altLang="ko-KR" sz="650" spc="-7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650" spc="-7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검토</a:t>
            </a:r>
          </a:p>
        </p:txBody>
      </p:sp>
      <p:sp>
        <p:nvSpPr>
          <p:cNvPr id="191" name="AutoShape 216">
            <a:extLst>
              <a:ext uri="{FF2B5EF4-FFF2-40B4-BE49-F238E27FC236}">
                <a16:creationId xmlns:a16="http://schemas.microsoft.com/office/drawing/2014/main" id="{311237B9-B575-4016-993D-B195DF427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013" y="2536792"/>
            <a:ext cx="673837" cy="180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계획수립</a:t>
            </a:r>
          </a:p>
        </p:txBody>
      </p:sp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213D382D-D5CE-4ED4-8BEB-7726289D29AA}"/>
              </a:ext>
            </a:extLst>
          </p:cNvPr>
          <p:cNvSpPr/>
          <p:nvPr/>
        </p:nvSpPr>
        <p:spPr bwMode="auto">
          <a:xfrm>
            <a:off x="1877277" y="2536792"/>
            <a:ext cx="914216" cy="180000"/>
          </a:xfrm>
          <a:prstGeom prst="rect">
            <a:avLst/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테스트전략수립</a:t>
            </a:r>
          </a:p>
        </p:txBody>
      </p:sp>
      <p:sp>
        <p:nvSpPr>
          <p:cNvPr id="193" name="AutoShape 216">
            <a:extLst>
              <a:ext uri="{FF2B5EF4-FFF2-40B4-BE49-F238E27FC236}">
                <a16:creationId xmlns:a16="http://schemas.microsoft.com/office/drawing/2014/main" id="{72E72FA3-0A44-4E75-8EE6-AEE8BB24A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0166" y="2758372"/>
            <a:ext cx="513547" cy="180000"/>
          </a:xfrm>
          <a:prstGeom prst="homePlate">
            <a:avLst>
              <a:gd name="adj" fmla="val 22274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65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인수기준수립</a:t>
            </a:r>
            <a:endParaRPr kumimoji="0" lang="en-US" altLang="ko-KR" sz="65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4" y="2977008"/>
            <a:ext cx="5070242" cy="16012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테스트팀</a:t>
            </a:r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운영</a:t>
            </a:r>
            <a: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(</a:t>
            </a:r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테스트관리</a:t>
            </a:r>
            <a: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)</a:t>
            </a:r>
            <a:endParaRPr lang="ko-KR" altLang="en-US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28" name="AutoShape 216">
            <a:extLst>
              <a:ext uri="{FF2B5EF4-FFF2-40B4-BE49-F238E27FC236}">
                <a16:creationId xmlns:a16="http://schemas.microsoft.com/office/drawing/2014/main" id="{2AE28420-4ED2-490B-A0F2-8A1EC5BC7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8208" y="3393169"/>
            <a:ext cx="560652" cy="216000"/>
          </a:xfrm>
          <a:prstGeom prst="homePlate">
            <a:avLst>
              <a:gd name="adj" fmla="val 22302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</a:t>
            </a: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수립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35" name="AutoShape 216">
            <a:extLst>
              <a:ext uri="{FF2B5EF4-FFF2-40B4-BE49-F238E27FC236}">
                <a16:creationId xmlns:a16="http://schemas.microsoft.com/office/drawing/2014/main" id="{3C63C549-A3C5-4B33-94B8-7F2B8D4C2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8207" y="3652283"/>
            <a:ext cx="952687" cy="216000"/>
          </a:xfrm>
          <a:prstGeom prst="homePlate">
            <a:avLst>
              <a:gd name="adj" fmla="val 22347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시나리오</a:t>
            </a: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케이스</a:t>
            </a: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작성</a:t>
            </a: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검토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36" name="직사각형 235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3949" y="2536792"/>
            <a:ext cx="638175" cy="16532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안정화</a:t>
            </a:r>
          </a:p>
        </p:txBody>
      </p:sp>
      <p:sp>
        <p:nvSpPr>
          <p:cNvPr id="238" name="직사각형 237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525" y="2536792"/>
            <a:ext cx="958526" cy="16749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7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상황실 운영</a:t>
            </a:r>
          </a:p>
        </p:txBody>
      </p:sp>
      <p:sp>
        <p:nvSpPr>
          <p:cNvPr id="239" name="AutoShape 216">
            <a:extLst>
              <a:ext uri="{FF2B5EF4-FFF2-40B4-BE49-F238E27FC236}">
                <a16:creationId xmlns:a16="http://schemas.microsoft.com/office/drawing/2014/main" id="{3CC4AFBB-757C-493D-8775-F02025923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964" y="2536792"/>
            <a:ext cx="971848" cy="167497"/>
          </a:xfrm>
          <a:prstGeom prst="homePlate">
            <a:avLst>
              <a:gd name="adj" fmla="val 22551"/>
            </a:avLst>
          </a:prstGeom>
          <a:solidFill>
            <a:schemeClr val="bg1">
              <a:lumMod val="85000"/>
            </a:schemeClr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상황실운영계획수립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A2237099-EB7F-4DB1-B86B-BA20EC75F273}"/>
              </a:ext>
            </a:extLst>
          </p:cNvPr>
          <p:cNvSpPr/>
          <p:nvPr/>
        </p:nvSpPr>
        <p:spPr bwMode="auto">
          <a:xfrm>
            <a:off x="6250781" y="3181350"/>
            <a:ext cx="2404034" cy="99484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0800" rIns="0" bIns="0" rtlCol="0" anchor="t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통합테스트</a:t>
            </a:r>
            <a: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[</a:t>
            </a:r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전기능</a:t>
            </a:r>
            <a: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]</a:t>
            </a:r>
            <a:endParaRPr lang="ko-KR" altLang="en-US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49" name="AutoShape 216">
            <a:extLst>
              <a:ext uri="{FF2B5EF4-FFF2-40B4-BE49-F238E27FC236}">
                <a16:creationId xmlns:a16="http://schemas.microsoft.com/office/drawing/2014/main" id="{9A88F67D-3CE4-4D4C-B842-2C3184875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54" y="4339186"/>
            <a:ext cx="576296" cy="403330"/>
          </a:xfrm>
          <a:prstGeom prst="homePlate">
            <a:avLst>
              <a:gd name="adj" fmla="val 22275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데이터이행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계획수립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53" name="오각형 254">
            <a:extLst>
              <a:ext uri="{FF2B5EF4-FFF2-40B4-BE49-F238E27FC236}">
                <a16:creationId xmlns:a16="http://schemas.microsoft.com/office/drawing/2014/main" id="{431B9CFD-8D58-4102-B605-F8C3FEFC6D80}"/>
              </a:ext>
            </a:extLst>
          </p:cNvPr>
          <p:cNvSpPr/>
          <p:nvPr/>
        </p:nvSpPr>
        <p:spPr bwMode="auto">
          <a:xfrm>
            <a:off x="8743950" y="2977009"/>
            <a:ext cx="638175" cy="3008932"/>
          </a:xfrm>
          <a:prstGeom prst="homePlate">
            <a:avLst>
              <a:gd name="adj" fmla="val 24075"/>
            </a:avLst>
          </a:prstGeom>
          <a:solidFill>
            <a:srgbClr val="56C6E9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안정화</a:t>
            </a:r>
          </a:p>
        </p:txBody>
      </p:sp>
      <p:sp>
        <p:nvSpPr>
          <p:cNvPr id="254" name="직사각형 253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4" y="5733284"/>
            <a:ext cx="3652076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임시 </a:t>
            </a:r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개발서버</a:t>
            </a:r>
            <a:endParaRPr lang="ko-KR" altLang="en-US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55" name="직사각형 254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44" y="5733284"/>
            <a:ext cx="462330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운영</a:t>
            </a:r>
            <a:b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개발서버</a:t>
            </a:r>
          </a:p>
        </p:txBody>
      </p:sp>
      <p:sp>
        <p:nvSpPr>
          <p:cNvPr id="256" name="직사각형 255">
            <a:extLst>
              <a:ext uri="{FF2B5EF4-FFF2-40B4-BE49-F238E27FC236}">
                <a16:creationId xmlns:a16="http://schemas.microsoft.com/office/drawing/2014/main" id="{C84F1568-F9BF-4274-A674-0A30866A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365" y="5733284"/>
            <a:ext cx="884685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운영 </a:t>
            </a:r>
            <a:r>
              <a:rPr lang="ko-KR" altLang="en-US" sz="800" kern="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테스트서버</a:t>
            </a:r>
            <a:endParaRPr lang="ko-KR" altLang="en-US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58" name="AutoShape 216">
            <a:extLst>
              <a:ext uri="{FF2B5EF4-FFF2-40B4-BE49-F238E27FC236}">
                <a16:creationId xmlns:a16="http://schemas.microsoft.com/office/drawing/2014/main" id="{44BAB2C1-BC78-4631-92CC-B5C701B96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7990" y="6105965"/>
            <a:ext cx="612963" cy="252000"/>
          </a:xfrm>
          <a:prstGeom prst="homePlate">
            <a:avLst>
              <a:gd name="adj" fmla="val 2233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운영전환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계획수립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59" name="AutoShape 216">
            <a:extLst>
              <a:ext uri="{FF2B5EF4-FFF2-40B4-BE49-F238E27FC236}">
                <a16:creationId xmlns:a16="http://schemas.microsoft.com/office/drawing/2014/main" id="{68AEF799-8B95-4282-ADFF-768FA5724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563" y="6105965"/>
            <a:ext cx="343830" cy="252000"/>
          </a:xfrm>
          <a:prstGeom prst="homePlate">
            <a:avLst>
              <a:gd name="adj" fmla="val 22385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선이헹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60" name="AutoShape 216">
            <a:extLst>
              <a:ext uri="{FF2B5EF4-FFF2-40B4-BE49-F238E27FC236}">
                <a16:creationId xmlns:a16="http://schemas.microsoft.com/office/drawing/2014/main" id="{4E6083D0-B251-4D2C-9419-6B0B7CA62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9528" y="6105965"/>
            <a:ext cx="343830" cy="252000"/>
          </a:xfrm>
          <a:prstGeom prst="chevron">
            <a:avLst>
              <a:gd name="adj" fmla="val 22677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none" lIns="3600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본이행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61" name="AutoShape 216">
            <a:extLst>
              <a:ext uri="{FF2B5EF4-FFF2-40B4-BE49-F238E27FC236}">
                <a16:creationId xmlns:a16="http://schemas.microsoft.com/office/drawing/2014/main" id="{49F444D3-F59A-4E57-B134-6662C34F1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3495" y="6105965"/>
            <a:ext cx="343830" cy="252000"/>
          </a:xfrm>
          <a:prstGeom prst="chevron">
            <a:avLst>
              <a:gd name="adj" fmla="val 21627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none" lIns="3600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후이행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62" name="이등변 삼각형 261">
            <a:extLst>
              <a:ext uri="{FF2B5EF4-FFF2-40B4-BE49-F238E27FC236}">
                <a16:creationId xmlns:a16="http://schemas.microsoft.com/office/drawing/2014/main" id="{817798D1-FEB2-4C3E-BCD1-81E83D66E588}"/>
              </a:ext>
            </a:extLst>
          </p:cNvPr>
          <p:cNvSpPr/>
          <p:nvPr/>
        </p:nvSpPr>
        <p:spPr bwMode="auto">
          <a:xfrm>
            <a:off x="8583575" y="2731100"/>
            <a:ext cx="108000" cy="108000"/>
          </a:xfrm>
          <a:prstGeom prst="triangle">
            <a:avLst/>
          </a:pr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63" name="직사각형 168">
            <a:extLst>
              <a:ext uri="{FF2B5EF4-FFF2-40B4-BE49-F238E27FC236}">
                <a16:creationId xmlns:a16="http://schemas.microsoft.com/office/drawing/2014/main" id="{7837F24B-2A2D-45D8-9947-8E7E51982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1588" y="2815493"/>
            <a:ext cx="103197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spcBef>
                <a:spcPct val="20000"/>
              </a:spcBef>
            </a:pPr>
            <a:r>
              <a:rPr lang="en-US" altLang="ko-KR" sz="6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F8084D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Go-Live </a:t>
            </a:r>
            <a:r>
              <a:rPr lang="ko-KR" altLang="en-US" sz="6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F8084D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최종결정</a:t>
            </a:r>
            <a:endParaRPr lang="en-US" altLang="ko-KR" sz="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F8084D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64" name="직사각형 263">
            <a:extLst>
              <a:ext uri="{FF2B5EF4-FFF2-40B4-BE49-F238E27FC236}">
                <a16:creationId xmlns:a16="http://schemas.microsoft.com/office/drawing/2014/main" id="{86D81C2D-8778-4E07-A6BD-F32C72FAD5F7}"/>
              </a:ext>
            </a:extLst>
          </p:cNvPr>
          <p:cNvSpPr/>
          <p:nvPr/>
        </p:nvSpPr>
        <p:spPr bwMode="auto">
          <a:xfrm>
            <a:off x="8512175" y="4267200"/>
            <a:ext cx="142875" cy="14097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최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종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이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행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및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운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영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</a:t>
            </a:r>
            <a:endParaRPr lang="en-US" altLang="ko-KR" sz="8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환</a:t>
            </a:r>
          </a:p>
        </p:txBody>
      </p:sp>
      <p:sp>
        <p:nvSpPr>
          <p:cNvPr id="267" name="직사각형 266">
            <a:extLst>
              <a:ext uri="{FF2B5EF4-FFF2-40B4-BE49-F238E27FC236}">
                <a16:creationId xmlns:a16="http://schemas.microsoft.com/office/drawing/2014/main" id="{AB590C62-3AE0-4DE6-BE8B-90B93B6D9824}"/>
              </a:ext>
            </a:extLst>
          </p:cNvPr>
          <p:cNvSpPr/>
          <p:nvPr/>
        </p:nvSpPr>
        <p:spPr bwMode="auto">
          <a:xfrm>
            <a:off x="6250781" y="4848225"/>
            <a:ext cx="1839576" cy="53975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성능</a:t>
            </a:r>
            <a:br>
              <a:rPr lang="en-US" altLang="ko-KR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7108029" y="4891088"/>
            <a:ext cx="950122" cy="454024"/>
            <a:chOff x="7115174" y="4891088"/>
            <a:chExt cx="935831" cy="454024"/>
          </a:xfrm>
        </p:grpSpPr>
        <p:sp>
          <p:nvSpPr>
            <p:cNvPr id="269" name="AutoShape 216">
              <a:extLst>
                <a:ext uri="{FF2B5EF4-FFF2-40B4-BE49-F238E27FC236}">
                  <a16:creationId xmlns:a16="http://schemas.microsoft.com/office/drawing/2014/main" id="{A4CC5D3E-E912-4F67-A491-62E9A6617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5174" y="4891088"/>
              <a:ext cx="465268" cy="454024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1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성능테스트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271" name="AutoShape 216">
              <a:extLst>
                <a:ext uri="{FF2B5EF4-FFF2-40B4-BE49-F238E27FC236}">
                  <a16:creationId xmlns:a16="http://schemas.microsoft.com/office/drawing/2014/main" id="{F5E10B03-531A-426C-9D44-C5E378D51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2587" y="4891088"/>
              <a:ext cx="508418" cy="454024"/>
            </a:xfrm>
            <a:prstGeom prst="chevron">
              <a:avLst>
                <a:gd name="adj" fmla="val 21437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2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성능테스트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</p:grpSp>
      <p:sp>
        <p:nvSpPr>
          <p:cNvPr id="293" name="AutoShape 216">
            <a:extLst>
              <a:ext uri="{FF2B5EF4-FFF2-40B4-BE49-F238E27FC236}">
                <a16:creationId xmlns:a16="http://schemas.microsoft.com/office/drawing/2014/main" id="{9A88F67D-3CE4-4D4C-B842-2C3184875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146" y="2847716"/>
            <a:ext cx="657879" cy="497671"/>
          </a:xfrm>
          <a:prstGeom prst="homePlate">
            <a:avLst>
              <a:gd name="adj" fmla="val 22275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임시서버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Upgrade 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및 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294" name="직사각형 293">
            <a:extLst>
              <a:ext uri="{FF2B5EF4-FFF2-40B4-BE49-F238E27FC236}">
                <a16:creationId xmlns:a16="http://schemas.microsoft.com/office/drawing/2014/main" id="{213D382D-D5CE-4ED4-8BEB-7726289D29AA}"/>
              </a:ext>
            </a:extLst>
          </p:cNvPr>
          <p:cNvSpPr/>
          <p:nvPr/>
        </p:nvSpPr>
        <p:spPr bwMode="auto">
          <a:xfrm>
            <a:off x="1066146" y="2536792"/>
            <a:ext cx="532253" cy="271612"/>
          </a:xfrm>
          <a:prstGeom prst="rect">
            <a:avLst/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Upgrade </a:t>
            </a:r>
            <a:br>
              <a:rPr kumimoji="0" lang="en-US" altLang="ko-KR" sz="8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</a:br>
            <a:r>
              <a:rPr kumimoji="0" lang="ko-KR" altLang="en-US" sz="8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전략 수립 </a:t>
            </a:r>
          </a:p>
        </p:txBody>
      </p:sp>
      <p:sp>
        <p:nvSpPr>
          <p:cNvPr id="291" name="AutoShape 216">
            <a:extLst>
              <a:ext uri="{FF2B5EF4-FFF2-40B4-BE49-F238E27FC236}">
                <a16:creationId xmlns:a16="http://schemas.microsoft.com/office/drawing/2014/main" id="{3CC4AFBB-757C-493D-8775-F02025923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81" y="3383471"/>
            <a:ext cx="1847696" cy="216000"/>
          </a:xfrm>
          <a:prstGeom prst="homePlate">
            <a:avLst>
              <a:gd name="adj" fmla="val 22551"/>
            </a:avLst>
          </a:prstGeom>
          <a:solidFill>
            <a:schemeClr val="bg1">
              <a:lumMod val="85000"/>
            </a:schemeClr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3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자 테스트</a:t>
            </a:r>
            <a:endParaRPr kumimoji="0" lang="en-US" altLang="ko-KR" sz="7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95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81" y="3647347"/>
            <a:ext cx="439391" cy="216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자체 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246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0144" y="3647347"/>
            <a:ext cx="439391" cy="216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1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차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247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407" y="3647347"/>
            <a:ext cx="439391" cy="216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2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차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248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670" y="3647347"/>
            <a:ext cx="439391" cy="216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3</a:t>
            </a: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차</a:t>
            </a:r>
            <a:br>
              <a: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74" name="AutoShape 216">
            <a:extLst>
              <a:ext uri="{FF2B5EF4-FFF2-40B4-BE49-F238E27FC236}">
                <a16:creationId xmlns:a16="http://schemas.microsoft.com/office/drawing/2014/main" id="{7044BF25-20F3-4ABF-B189-F828517A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3933" y="3647347"/>
            <a:ext cx="439391" cy="216000"/>
          </a:xfrm>
          <a:prstGeom prst="homePlate">
            <a:avLst>
              <a:gd name="adj" fmla="val 22489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4</a:t>
            </a:r>
            <a:r>
              <a:rPr kumimoji="0" lang="ko-KR" altLang="en-US" sz="6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차 테스트</a:t>
            </a:r>
            <a:endParaRPr kumimoji="0" lang="en-US" altLang="ko-KR" sz="6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(</a:t>
            </a:r>
            <a:r>
              <a:rPr kumimoji="0" lang="ko-KR" altLang="en-US" sz="6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최종 점검</a:t>
            </a:r>
            <a:r>
              <a:rPr kumimoji="0" lang="en-US" altLang="ko-KR" sz="6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)</a:t>
            </a:r>
            <a:endParaRPr kumimoji="0" lang="ko-KR" altLang="en-US" sz="6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7231407" y="3911223"/>
            <a:ext cx="1255233" cy="216000"/>
            <a:chOff x="7231407" y="3886828"/>
            <a:chExt cx="1255233" cy="216000"/>
          </a:xfrm>
          <a:solidFill>
            <a:srgbClr val="8ED9F0"/>
          </a:solidFill>
        </p:grpSpPr>
        <p:sp>
          <p:nvSpPr>
            <p:cNvPr id="75" name="AutoShape 216">
              <a:extLst>
                <a:ext uri="{FF2B5EF4-FFF2-40B4-BE49-F238E27FC236}">
                  <a16:creationId xmlns:a16="http://schemas.microsoft.com/office/drawing/2014/main" id="{7044BF25-20F3-4ABF-B189-F828517A3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1407" y="3886828"/>
              <a:ext cx="312707" cy="216000"/>
            </a:xfrm>
            <a:prstGeom prst="homePlate">
              <a:avLst>
                <a:gd name="adj" fmla="val 22489"/>
              </a:avLst>
            </a:prstGeom>
            <a:grpFill/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1</a:t>
              </a:r>
              <a:r>
                <a:rPr kumimoji="0" lang="ko-KR" altLang="en-US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 병행 테스트</a:t>
              </a:r>
            </a:p>
          </p:txBody>
        </p:sp>
        <p:sp>
          <p:nvSpPr>
            <p:cNvPr id="76" name="AutoShape 216">
              <a:extLst>
                <a:ext uri="{FF2B5EF4-FFF2-40B4-BE49-F238E27FC236}">
                  <a16:creationId xmlns:a16="http://schemas.microsoft.com/office/drawing/2014/main" id="{7044BF25-20F3-4ABF-B189-F828517A3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6524" y="3886828"/>
              <a:ext cx="312707" cy="216000"/>
            </a:xfrm>
            <a:prstGeom prst="homePlate">
              <a:avLst>
                <a:gd name="adj" fmla="val 22489"/>
              </a:avLst>
            </a:prstGeom>
            <a:grpFill/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2</a:t>
              </a:r>
              <a:r>
                <a:rPr kumimoji="0" lang="ko-KR" altLang="en-US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 병행 테스트</a:t>
              </a:r>
            </a:p>
          </p:txBody>
        </p:sp>
        <p:sp>
          <p:nvSpPr>
            <p:cNvPr id="77" name="AutoShape 216">
              <a:extLst>
                <a:ext uri="{FF2B5EF4-FFF2-40B4-BE49-F238E27FC236}">
                  <a16:creationId xmlns:a16="http://schemas.microsoft.com/office/drawing/2014/main" id="{7044BF25-20F3-4ABF-B189-F828517A3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3933" y="3886828"/>
              <a:ext cx="312707" cy="216000"/>
            </a:xfrm>
            <a:prstGeom prst="homePlate">
              <a:avLst>
                <a:gd name="adj" fmla="val 22489"/>
              </a:avLst>
            </a:prstGeom>
            <a:grpFill/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3</a:t>
              </a:r>
              <a:r>
                <a:rPr kumimoji="0" lang="ko-KR" altLang="en-US" sz="6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 병행 테스트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6257925" y="4230958"/>
            <a:ext cx="250907" cy="543072"/>
            <a:chOff x="6239165" y="4104429"/>
            <a:chExt cx="265316" cy="553030"/>
          </a:xfrm>
        </p:grpSpPr>
        <p:sp>
          <p:nvSpPr>
            <p:cNvPr id="277" name="AutoShape 216">
              <a:extLst>
                <a:ext uri="{FF2B5EF4-FFF2-40B4-BE49-F238E27FC236}">
                  <a16:creationId xmlns:a16="http://schemas.microsoft.com/office/drawing/2014/main" id="{B13BE224-7E9F-44A4-9726-6F7820242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65" y="4303833"/>
              <a:ext cx="265316" cy="353626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1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이행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278" name="구부러진 연결선 159">
              <a:extLst>
                <a:ext uri="{FF2B5EF4-FFF2-40B4-BE49-F238E27FC236}">
                  <a16:creationId xmlns:a16="http://schemas.microsoft.com/office/drawing/2014/main" id="{13987F0A-35C9-4CB6-8C11-4FBEC6BDEEC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6199875" y="4151273"/>
              <a:ext cx="190755" cy="97068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그룹 79"/>
          <p:cNvGrpSpPr/>
          <p:nvPr/>
        </p:nvGrpSpPr>
        <p:grpSpPr>
          <a:xfrm>
            <a:off x="6738716" y="4230959"/>
            <a:ext cx="250907" cy="543070"/>
            <a:chOff x="6239165" y="4113078"/>
            <a:chExt cx="265316" cy="553028"/>
          </a:xfrm>
        </p:grpSpPr>
        <p:sp>
          <p:nvSpPr>
            <p:cNvPr id="81" name="AutoShape 216">
              <a:extLst>
                <a:ext uri="{FF2B5EF4-FFF2-40B4-BE49-F238E27FC236}">
                  <a16:creationId xmlns:a16="http://schemas.microsoft.com/office/drawing/2014/main" id="{B13BE224-7E9F-44A4-9726-6F7820242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65" y="4312481"/>
              <a:ext cx="265316" cy="353625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2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이행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83" name="구부러진 연결선 159">
              <a:extLst>
                <a:ext uri="{FF2B5EF4-FFF2-40B4-BE49-F238E27FC236}">
                  <a16:creationId xmlns:a16="http://schemas.microsoft.com/office/drawing/2014/main" id="{13987F0A-35C9-4CB6-8C11-4FBEC6BDEEC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6195552" y="4164245"/>
              <a:ext cx="199401" cy="97068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그룹 83"/>
          <p:cNvGrpSpPr/>
          <p:nvPr/>
        </p:nvGrpSpPr>
        <p:grpSpPr>
          <a:xfrm>
            <a:off x="7219507" y="4230959"/>
            <a:ext cx="250907" cy="543070"/>
            <a:chOff x="6239166" y="4113078"/>
            <a:chExt cx="265316" cy="553028"/>
          </a:xfrm>
        </p:grpSpPr>
        <p:sp>
          <p:nvSpPr>
            <p:cNvPr id="85" name="AutoShape 216">
              <a:extLst>
                <a:ext uri="{FF2B5EF4-FFF2-40B4-BE49-F238E27FC236}">
                  <a16:creationId xmlns:a16="http://schemas.microsoft.com/office/drawing/2014/main" id="{B13BE224-7E9F-44A4-9726-6F7820242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66" y="4312481"/>
              <a:ext cx="265316" cy="353625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3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이행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86" name="구부러진 연결선 159">
              <a:extLst>
                <a:ext uri="{FF2B5EF4-FFF2-40B4-BE49-F238E27FC236}">
                  <a16:creationId xmlns:a16="http://schemas.microsoft.com/office/drawing/2014/main" id="{13987F0A-35C9-4CB6-8C11-4FBEC6BDEEC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6195552" y="4164245"/>
              <a:ext cx="199401" cy="97068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그룹 86"/>
          <p:cNvGrpSpPr/>
          <p:nvPr/>
        </p:nvGrpSpPr>
        <p:grpSpPr>
          <a:xfrm>
            <a:off x="7700298" y="4230958"/>
            <a:ext cx="250907" cy="543072"/>
            <a:chOff x="6239166" y="4104430"/>
            <a:chExt cx="265316" cy="553030"/>
          </a:xfrm>
        </p:grpSpPr>
        <p:sp>
          <p:nvSpPr>
            <p:cNvPr id="88" name="AutoShape 216">
              <a:extLst>
                <a:ext uri="{FF2B5EF4-FFF2-40B4-BE49-F238E27FC236}">
                  <a16:creationId xmlns:a16="http://schemas.microsoft.com/office/drawing/2014/main" id="{B13BE224-7E9F-44A4-9726-6F7820242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66" y="4303834"/>
              <a:ext cx="265316" cy="353626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4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이행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89" name="구부러진 연결선 159">
              <a:extLst>
                <a:ext uri="{FF2B5EF4-FFF2-40B4-BE49-F238E27FC236}">
                  <a16:creationId xmlns:a16="http://schemas.microsoft.com/office/drawing/2014/main" id="{13987F0A-35C9-4CB6-8C11-4FBEC6BDEEC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6199875" y="4151274"/>
              <a:ext cx="190756" cy="97068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그룹 89"/>
          <p:cNvGrpSpPr/>
          <p:nvPr/>
        </p:nvGrpSpPr>
        <p:grpSpPr>
          <a:xfrm>
            <a:off x="8181087" y="4230958"/>
            <a:ext cx="250907" cy="543072"/>
            <a:chOff x="6239166" y="4104430"/>
            <a:chExt cx="265316" cy="553030"/>
          </a:xfrm>
        </p:grpSpPr>
        <p:sp>
          <p:nvSpPr>
            <p:cNvPr id="91" name="AutoShape 216">
              <a:extLst>
                <a:ext uri="{FF2B5EF4-FFF2-40B4-BE49-F238E27FC236}">
                  <a16:creationId xmlns:a16="http://schemas.microsoft.com/office/drawing/2014/main" id="{B13BE224-7E9F-44A4-9726-6F7820242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66" y="4303834"/>
              <a:ext cx="265316" cy="353626"/>
            </a:xfrm>
            <a:prstGeom prst="homePlate">
              <a:avLst>
                <a:gd name="adj" fmla="val 22634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5</a:t>
              </a: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차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이행</a:t>
              </a:r>
              <a:endParaRPr kumimoji="0" lang="en-US" altLang="ko-KR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92" name="구부러진 연결선 159">
              <a:extLst>
                <a:ext uri="{FF2B5EF4-FFF2-40B4-BE49-F238E27FC236}">
                  <a16:creationId xmlns:a16="http://schemas.microsoft.com/office/drawing/2014/main" id="{13987F0A-35C9-4CB6-8C11-4FBEC6BDEEC3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6199875" y="4151274"/>
              <a:ext cx="190756" cy="97068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1" name="Rectangle 78">
            <a:extLst>
              <a:ext uri="{FF2B5EF4-FFF2-40B4-BE49-F238E27FC236}">
                <a16:creationId xmlns:a16="http://schemas.microsoft.com/office/drawing/2014/main" id="{1B4F2892-953D-4F68-B734-C1BAA079E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4" y="4550830"/>
            <a:ext cx="2240217" cy="223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단계별 데이터 이행 및 검증 프로그램 개발</a:t>
            </a:r>
          </a:p>
        </p:txBody>
      </p:sp>
      <p:sp>
        <p:nvSpPr>
          <p:cNvPr id="252" name="AutoShape 216">
            <a:extLst>
              <a:ext uri="{FF2B5EF4-FFF2-40B4-BE49-F238E27FC236}">
                <a16:creationId xmlns:a16="http://schemas.microsoft.com/office/drawing/2014/main" id="{9991C106-F6D5-4896-B644-96C956FA2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4" y="4324617"/>
            <a:ext cx="2594853" cy="180000"/>
          </a:xfrm>
          <a:prstGeom prst="homePlate">
            <a:avLst>
              <a:gd name="adj" fmla="val 22500"/>
            </a:avLst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데이터 이행 프로그램 개발 및 테스트</a:t>
            </a:r>
          </a:p>
        </p:txBody>
      </p:sp>
      <p:sp>
        <p:nvSpPr>
          <p:cNvPr id="93" name="Rectangle 78">
            <a:extLst>
              <a:ext uri="{FF2B5EF4-FFF2-40B4-BE49-F238E27FC236}">
                <a16:creationId xmlns:a16="http://schemas.microsoft.com/office/drawing/2014/main" id="{1B4F2892-953D-4F68-B734-C1BAA079E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791" y="4550830"/>
            <a:ext cx="354636" cy="2232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5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Full </a:t>
            </a:r>
            <a:r>
              <a:rPr kumimoji="0" lang="ko-KR" altLang="en-US" sz="65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이행테스트</a:t>
            </a:r>
            <a:endParaRPr kumimoji="0" lang="ko-KR" altLang="en-US" sz="65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94" name="이등변 삼각형 93">
            <a:extLst>
              <a:ext uri="{FF2B5EF4-FFF2-40B4-BE49-F238E27FC236}">
                <a16:creationId xmlns:a16="http://schemas.microsoft.com/office/drawing/2014/main" id="{817798D1-FEB2-4C3E-BCD1-81E83D66E588}"/>
              </a:ext>
            </a:extLst>
          </p:cNvPr>
          <p:cNvSpPr/>
          <p:nvPr/>
        </p:nvSpPr>
        <p:spPr bwMode="auto">
          <a:xfrm flipV="1">
            <a:off x="7200498" y="5693838"/>
            <a:ext cx="108000" cy="108000"/>
          </a:xfrm>
          <a:prstGeom prst="triangle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96" name="직사각형 168">
            <a:extLst>
              <a:ext uri="{FF2B5EF4-FFF2-40B4-BE49-F238E27FC236}">
                <a16:creationId xmlns:a16="http://schemas.microsoft.com/office/drawing/2014/main" id="{7837F24B-2A2D-45D8-9947-8E7E51982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476" y="5409220"/>
            <a:ext cx="6560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spcBef>
                <a:spcPts val="0"/>
              </a:spcBef>
            </a:pPr>
            <a:r>
              <a:rPr lang="en-US" altLang="ko-KR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r>
              <a:rPr lang="ko-KR" altLang="en-US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 인프라 </a:t>
            </a:r>
            <a:endParaRPr lang="en-US" altLang="ko-KR" sz="7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latinLnBrk="0">
              <a:spcBef>
                <a:spcPts val="0"/>
              </a:spcBef>
            </a:pPr>
            <a:r>
              <a:rPr lang="ko-KR" altLang="en-US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전환 테스트</a:t>
            </a:r>
            <a:endParaRPr lang="en-US" altLang="ko-KR" sz="7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97" name="직사각형 168">
            <a:extLst>
              <a:ext uri="{FF2B5EF4-FFF2-40B4-BE49-F238E27FC236}">
                <a16:creationId xmlns:a16="http://schemas.microsoft.com/office/drawing/2014/main" id="{7837F24B-2A2D-45D8-9947-8E7E51982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4500" y="5409220"/>
            <a:ext cx="6560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1279525" eaLnBrk="0" hangingPunct="0"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spcBef>
                <a:spcPts val="0"/>
              </a:spcBef>
            </a:pPr>
            <a:r>
              <a:rPr lang="en-US" altLang="ko-KR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 인프라 </a:t>
            </a:r>
            <a:endParaRPr lang="en-US" altLang="ko-KR" sz="7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latinLnBrk="0">
              <a:spcBef>
                <a:spcPts val="0"/>
              </a:spcBef>
            </a:pPr>
            <a:r>
              <a:rPr lang="ko-KR" altLang="en-US" sz="7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전환 테스트</a:t>
            </a:r>
            <a:endParaRPr lang="en-US" altLang="ko-KR" sz="7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98" name="이등변 삼각형 97">
            <a:extLst>
              <a:ext uri="{FF2B5EF4-FFF2-40B4-BE49-F238E27FC236}">
                <a16:creationId xmlns:a16="http://schemas.microsoft.com/office/drawing/2014/main" id="{817798D1-FEB2-4C3E-BCD1-81E83D66E588}"/>
              </a:ext>
            </a:extLst>
          </p:cNvPr>
          <p:cNvSpPr/>
          <p:nvPr/>
        </p:nvSpPr>
        <p:spPr bwMode="auto">
          <a:xfrm flipV="1">
            <a:off x="7698523" y="5693838"/>
            <a:ext cx="108000" cy="108000"/>
          </a:xfrm>
          <a:prstGeom prst="triangle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7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영역은 어플리케이션 계층구조에 따라 단위테스트부터 통합테스트까지 프로젝트 개발 단계별로 아래와 같은 계획으로 테스트를 수행하며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기능 테스트와 연계한 데이터이행 테스트 및 </a:t>
            </a: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비기능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 계획을 수립하여 수행합니다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80" name="직사각형 17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TER-002</a:t>
            </a:r>
          </a:p>
        </p:txBody>
      </p:sp>
      <p:sp>
        <p:nvSpPr>
          <p:cNvPr id="181" name="직사각형 18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계획 수립</a:t>
            </a:r>
          </a:p>
        </p:txBody>
      </p:sp>
      <p:sp>
        <p:nvSpPr>
          <p:cNvPr id="182" name="타원 18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71461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그룹 142"/>
          <p:cNvGrpSpPr/>
          <p:nvPr/>
        </p:nvGrpSpPr>
        <p:grpSpPr>
          <a:xfrm>
            <a:off x="523873" y="1879845"/>
            <a:ext cx="4321173" cy="4536830"/>
            <a:chOff x="515694" y="1881186"/>
            <a:chExt cx="4337302" cy="4536830"/>
          </a:xfrm>
        </p:grpSpPr>
        <p:sp>
          <p:nvSpPr>
            <p:cNvPr id="144" name="직사각형 143"/>
            <p:cNvSpPr/>
            <p:nvPr/>
          </p:nvSpPr>
          <p:spPr bwMode="auto">
            <a:xfrm flipH="1">
              <a:off x="515694" y="2082631"/>
              <a:ext cx="4337302" cy="43353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병행 테스트</a:t>
              </a:r>
            </a:p>
          </p:txBody>
        </p:sp>
      </p:grpSp>
      <p:sp>
        <p:nvSpPr>
          <p:cNvPr id="151" name="Rectangle 21"/>
          <p:cNvSpPr>
            <a:spLocks noChangeArrowheads="1"/>
          </p:cNvSpPr>
          <p:nvPr/>
        </p:nvSpPr>
        <p:spPr bwMode="auto">
          <a:xfrm>
            <a:off x="2180459" y="2276904"/>
            <a:ext cx="1008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 </a:t>
            </a:r>
            <a:r>
              <a: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</a:t>
            </a:r>
          </a:p>
        </p:txBody>
      </p:sp>
      <p:graphicFrame>
        <p:nvGraphicFramePr>
          <p:cNvPr id="91" name="표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30438"/>
              </p:ext>
            </p:extLst>
          </p:nvPr>
        </p:nvGraphicFramePr>
        <p:xfrm>
          <a:off x="5060949" y="1879845"/>
          <a:ext cx="4321174" cy="4535376"/>
        </p:xfrm>
        <a:graphic>
          <a:graphicData uri="http://schemas.openxmlformats.org/drawingml/2006/table">
            <a:tbl>
              <a:tblPr/>
              <a:tblGrid>
                <a:gridCol w="797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470">
                  <a:extLst>
                    <a:ext uri="{9D8B030D-6E8A-4147-A177-3AD203B41FA5}">
                      <a16:colId xmlns:a16="http://schemas.microsoft.com/office/drawing/2014/main" val="546562964"/>
                    </a:ext>
                  </a:extLst>
                </a:gridCol>
                <a:gridCol w="27908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구성원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역할 및 책임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7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 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평가</a:t>
                      </a: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관리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고객사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/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</a:b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제안사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PM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Wingdings 2" pitchFamily="18" charset="2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계획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결과 검토 및 승인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530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PMO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Wingdings 2" pitchFamily="18" charset="2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전략 및 계획 수립 지원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관련 진행 상황 모니터링 및 이슈 사항 처리 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설문조사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결과 분석 및 개선방안 마련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004108"/>
                  </a:ext>
                </a:extLst>
              </a:tr>
              <a:tr h="811532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통합이행팀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Wingdings 2" pitchFamily="18" charset="2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전략 및 계획 수립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실행계획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일정 관리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 대상 테스트 교육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시 발생하는 결함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결과에 대한 전체 관리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지점테스트를 위한 사전 데이터 이행 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406770"/>
                  </a:ext>
                </a:extLst>
              </a:tr>
              <a:tr h="245918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품질 담당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진행 지원 및 결함 보고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관리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44881"/>
                  </a:ext>
                </a:extLst>
              </a:tr>
              <a:tr h="95908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 수행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지점 사용자 및 책임자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관련 사전 교육 참여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시나리오에 근거한 거래 발생 및 단말상의 데이터 검증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 발생시 결함 등록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진행 상황 점검 및 테스트 완료 보고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994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업무 개발팀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현업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시나리오 작성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현업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결함에 대한 조치 및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Help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Desk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지원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시범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시 테스트 지원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32831"/>
                  </a:ext>
                </a:extLst>
              </a:tr>
              <a:tr h="459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 지원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Wingdings 2" pitchFamily="18" charset="2"/>
                        </a:rPr>
                        <a:t>인프라 팀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지점테스트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환경 구축 및 관리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시 발생하는 인프라 관련 장애대처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5" name="그룹 124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3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31" name="직각 삼각형 130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32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27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테스트</a:t>
              </a:r>
            </a:p>
          </p:txBody>
        </p:sp>
        <p:sp>
          <p:nvSpPr>
            <p:cNvPr id="128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 테스트 조직</a:t>
              </a:r>
            </a:p>
          </p:txBody>
        </p:sp>
        <p:sp>
          <p:nvSpPr>
            <p:cNvPr id="129" name="직각 삼각형 12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33" name="직사각형 132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40" name="직사각형 13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41" name="타원 140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4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병행테스트 수행은 지점 사용자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책임자에 의해 진행되며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지점 사용자를 중심으로 테스트가 진행됩니다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병행테스트는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시범점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대표점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대스트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전점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테스트로 구성되며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차수별로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확대 적용합니다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50" name="Rectangle 9"/>
          <p:cNvSpPr>
            <a:spLocks noChangeArrowheads="1"/>
          </p:cNvSpPr>
          <p:nvPr/>
        </p:nvSpPr>
        <p:spPr bwMode="auto">
          <a:xfrm>
            <a:off x="596515" y="5049161"/>
            <a:ext cx="252000" cy="1296001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수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행</a:t>
            </a:r>
            <a:endParaRPr kumimoji="0" lang="en-US" altLang="ko-KR" sz="10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</a:t>
            </a:r>
          </a:p>
        </p:txBody>
      </p:sp>
      <p:sp>
        <p:nvSpPr>
          <p:cNvPr id="152" name="Rectangle 22"/>
          <p:cNvSpPr>
            <a:spLocks noChangeArrowheads="1"/>
          </p:cNvSpPr>
          <p:nvPr/>
        </p:nvSpPr>
        <p:spPr bwMode="auto">
          <a:xfrm>
            <a:off x="2180459" y="6057324"/>
            <a:ext cx="1008000" cy="288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 </a:t>
            </a:r>
            <a:r>
              <a: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</a:t>
            </a:r>
          </a:p>
        </p:txBody>
      </p:sp>
      <p:sp>
        <p:nvSpPr>
          <p:cNvPr id="160" name="Rectangle 40"/>
          <p:cNvSpPr>
            <a:spLocks noChangeArrowheads="1"/>
          </p:cNvSpPr>
          <p:nvPr/>
        </p:nvSpPr>
        <p:spPr bwMode="auto">
          <a:xfrm>
            <a:off x="3319517" y="2666599"/>
            <a:ext cx="1008000" cy="288000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PMO</a:t>
            </a:r>
            <a:endParaRPr kumimoji="0" lang="ko-KR" altLang="en-US" sz="1000" dirty="0" err="1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011892" y="5049162"/>
            <a:ext cx="3345135" cy="288001"/>
            <a:chOff x="1011892" y="4905163"/>
            <a:chExt cx="3345135" cy="288001"/>
          </a:xfrm>
        </p:grpSpPr>
        <p:sp>
          <p:nvSpPr>
            <p:cNvPr id="156" name="Rectangle 27"/>
            <p:cNvSpPr>
              <a:spLocks noChangeArrowheads="1"/>
            </p:cNvSpPr>
            <p:nvPr/>
          </p:nvSpPr>
          <p:spPr bwMode="auto">
            <a:xfrm>
              <a:off x="2180459" y="4905164"/>
              <a:ext cx="1008000" cy="288000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통합이행팀</a:t>
              </a:r>
              <a:endPara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9" name="Rectangle 43" descr="강-5단"/>
            <p:cNvSpPr>
              <a:spLocks noChangeArrowheads="1"/>
            </p:cNvSpPr>
            <p:nvPr/>
          </p:nvSpPr>
          <p:spPr bwMode="auto">
            <a:xfrm>
              <a:off x="1011892" y="4905163"/>
              <a:ext cx="1008000" cy="288000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인프라팀</a:t>
              </a:r>
              <a:endPara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5" name="Rectangle 28"/>
            <p:cNvSpPr>
              <a:spLocks noChangeArrowheads="1"/>
            </p:cNvSpPr>
            <p:nvPr/>
          </p:nvSpPr>
          <p:spPr bwMode="auto">
            <a:xfrm>
              <a:off x="3349027" y="4905163"/>
              <a:ext cx="1008000" cy="288000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업무 개발팀</a:t>
              </a:r>
              <a:endPara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011892" y="3254413"/>
            <a:ext cx="3345135" cy="288000"/>
            <a:chOff x="1011892" y="3254413"/>
            <a:chExt cx="3345135" cy="288000"/>
          </a:xfrm>
        </p:grpSpPr>
        <p:sp>
          <p:nvSpPr>
            <p:cNvPr id="153" name="Rectangle 31"/>
            <p:cNvSpPr>
              <a:spLocks noChangeArrowheads="1"/>
            </p:cNvSpPr>
            <p:nvPr/>
          </p:nvSpPr>
          <p:spPr bwMode="auto">
            <a:xfrm>
              <a:off x="2180459" y="3254413"/>
              <a:ext cx="10080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현행 운영팀</a:t>
              </a:r>
              <a:endPara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4" name="Rectangle 31"/>
            <p:cNvSpPr>
              <a:spLocks noChangeArrowheads="1"/>
            </p:cNvSpPr>
            <p:nvPr/>
          </p:nvSpPr>
          <p:spPr bwMode="auto">
            <a:xfrm>
              <a:off x="1011892" y="3254413"/>
              <a:ext cx="10080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기획팀</a:t>
              </a:r>
              <a:endParaRPr kumimoji="0" lang="en-US" altLang="ko-KR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63" name="Rectangle 31"/>
            <p:cNvSpPr>
              <a:spLocks noChangeArrowheads="1"/>
            </p:cNvSpPr>
            <p:nvPr/>
          </p:nvSpPr>
          <p:spPr bwMode="auto">
            <a:xfrm>
              <a:off x="3349027" y="3254413"/>
              <a:ext cx="10080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고객 </a:t>
              </a:r>
              <a:r>
                <a:rPr kumimoji="0"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TF</a:t>
              </a: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팀</a:t>
              </a:r>
              <a:endPara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165" name="Rectangle 31"/>
          <p:cNvSpPr>
            <a:spLocks noChangeArrowheads="1"/>
          </p:cNvSpPr>
          <p:nvPr/>
        </p:nvSpPr>
        <p:spPr bwMode="auto">
          <a:xfrm>
            <a:off x="1945497" y="4072823"/>
            <a:ext cx="1477924" cy="44592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지점 사용자</a:t>
            </a:r>
            <a:r>
              <a: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kumimoji="0"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책임자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01931" y="3947991"/>
            <a:ext cx="736082" cy="695592"/>
            <a:chOff x="408719" y="4013200"/>
            <a:chExt cx="736082" cy="695592"/>
          </a:xfrm>
        </p:grpSpPr>
        <p:pic>
          <p:nvPicPr>
            <p:cNvPr id="174" name="Picture 8" descr="C:\Documents and Settings\Administrator\바탕체 화면\아이콘\14-01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84" b="12684"/>
            <a:stretch/>
          </p:blipFill>
          <p:spPr bwMode="auto">
            <a:xfrm>
              <a:off x="408719" y="4013200"/>
              <a:ext cx="736082" cy="568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5" name="Text Box 167"/>
            <p:cNvSpPr txBox="1">
              <a:spLocks noChangeArrowheads="1"/>
            </p:cNvSpPr>
            <p:nvPr/>
          </p:nvSpPr>
          <p:spPr bwMode="auto">
            <a:xfrm>
              <a:off x="552340" y="4554904"/>
              <a:ext cx="448841" cy="153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SzPct val="80000"/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사업관리</a:t>
              </a:r>
            </a:p>
          </p:txBody>
        </p:sp>
      </p:grpSp>
      <p:grpSp>
        <p:nvGrpSpPr>
          <p:cNvPr id="176" name="그룹 175"/>
          <p:cNvGrpSpPr/>
          <p:nvPr/>
        </p:nvGrpSpPr>
        <p:grpSpPr>
          <a:xfrm>
            <a:off x="3930906" y="3947991"/>
            <a:ext cx="736082" cy="695592"/>
            <a:chOff x="408719" y="4013200"/>
            <a:chExt cx="736082" cy="695592"/>
          </a:xfrm>
        </p:grpSpPr>
        <p:pic>
          <p:nvPicPr>
            <p:cNvPr id="177" name="Picture 8" descr="C:\Documents and Settings\Administrator\바탕체 화면\아이콘\14-01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84" b="12684"/>
            <a:stretch/>
          </p:blipFill>
          <p:spPr bwMode="auto">
            <a:xfrm>
              <a:off x="408719" y="4013200"/>
              <a:ext cx="736082" cy="568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8" name="Text Box 167"/>
            <p:cNvSpPr txBox="1">
              <a:spLocks noChangeArrowheads="1"/>
            </p:cNvSpPr>
            <p:nvPr/>
          </p:nvSpPr>
          <p:spPr bwMode="auto">
            <a:xfrm>
              <a:off x="533906" y="4554904"/>
              <a:ext cx="485710" cy="153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SzPct val="80000"/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담당</a:t>
              </a:r>
            </a:p>
          </p:txBody>
        </p:sp>
      </p:grpSp>
      <p:cxnSp>
        <p:nvCxnSpPr>
          <p:cNvPr id="179" name="직선 화살표 연결선 661"/>
          <p:cNvCxnSpPr/>
          <p:nvPr/>
        </p:nvCxnSpPr>
        <p:spPr bwMode="auto">
          <a:xfrm>
            <a:off x="1438013" y="4295787"/>
            <a:ext cx="507484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직선 화살표 연결선 661"/>
          <p:cNvCxnSpPr/>
          <p:nvPr/>
        </p:nvCxnSpPr>
        <p:spPr bwMode="auto">
          <a:xfrm flipH="1">
            <a:off x="3423421" y="4295787"/>
            <a:ext cx="507485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직사각형 180"/>
          <p:cNvSpPr/>
          <p:nvPr/>
        </p:nvSpPr>
        <p:spPr>
          <a:xfrm>
            <a:off x="1945497" y="4072823"/>
            <a:ext cx="1477924" cy="445929"/>
          </a:xfrm>
          <a:prstGeom prst="rect">
            <a:avLst/>
          </a:prstGeom>
          <a:noFill/>
          <a:ln w="19050">
            <a:solidFill>
              <a:srgbClr val="F8084D"/>
            </a:solidFill>
            <a:prstDash val="sysDash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182" name="AutoShape 47"/>
          <p:cNvCxnSpPr>
            <a:cxnSpLocks noChangeShapeType="1"/>
            <a:stCxn id="151" idx="2"/>
            <a:endCxn id="163" idx="0"/>
          </p:cNvCxnSpPr>
          <p:nvPr/>
        </p:nvCxnSpPr>
        <p:spPr bwMode="auto">
          <a:xfrm rot="16200000" flipH="1">
            <a:off x="2923989" y="2325374"/>
            <a:ext cx="689509" cy="1168568"/>
          </a:xfrm>
          <a:prstGeom prst="bentConnector3">
            <a:avLst>
              <a:gd name="adj1" fmla="val 78734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AutoShape 47"/>
          <p:cNvCxnSpPr>
            <a:cxnSpLocks noChangeShapeType="1"/>
            <a:stCxn id="151" idx="2"/>
            <a:endCxn id="154" idx="0"/>
          </p:cNvCxnSpPr>
          <p:nvPr/>
        </p:nvCxnSpPr>
        <p:spPr bwMode="auto">
          <a:xfrm rot="5400000">
            <a:off x="1755422" y="2325375"/>
            <a:ext cx="689509" cy="1168567"/>
          </a:xfrm>
          <a:prstGeom prst="bentConnector3">
            <a:avLst>
              <a:gd name="adj1" fmla="val 78734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AutoShape 47"/>
          <p:cNvCxnSpPr>
            <a:cxnSpLocks noChangeShapeType="1"/>
            <a:stCxn id="151" idx="2"/>
            <a:endCxn id="160" idx="1"/>
          </p:cNvCxnSpPr>
          <p:nvPr/>
        </p:nvCxnSpPr>
        <p:spPr bwMode="auto">
          <a:xfrm rot="16200000" flipH="1">
            <a:off x="2879141" y="2370222"/>
            <a:ext cx="245695" cy="635058"/>
          </a:xfrm>
          <a:prstGeom prst="bentConnector2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AutoShape 47"/>
          <p:cNvCxnSpPr>
            <a:cxnSpLocks noChangeShapeType="1"/>
            <a:stCxn id="152" idx="0"/>
            <a:endCxn id="155" idx="2"/>
          </p:cNvCxnSpPr>
          <p:nvPr/>
        </p:nvCxnSpPr>
        <p:spPr bwMode="auto">
          <a:xfrm rot="5400000" flipH="1" flipV="1">
            <a:off x="2908662" y="5112959"/>
            <a:ext cx="720162" cy="1168568"/>
          </a:xfrm>
          <a:prstGeom prst="bentConnector3">
            <a:avLst>
              <a:gd name="adj1" fmla="val 5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AutoShape 47"/>
          <p:cNvCxnSpPr>
            <a:cxnSpLocks noChangeShapeType="1"/>
            <a:stCxn id="152" idx="0"/>
            <a:endCxn id="159" idx="2"/>
          </p:cNvCxnSpPr>
          <p:nvPr/>
        </p:nvCxnSpPr>
        <p:spPr bwMode="auto">
          <a:xfrm rot="16200000" flipV="1">
            <a:off x="1740095" y="5112959"/>
            <a:ext cx="720162" cy="1168567"/>
          </a:xfrm>
          <a:prstGeom prst="bentConnector3">
            <a:avLst>
              <a:gd name="adj1" fmla="val 5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7" name="그룹 167"/>
          <p:cNvGrpSpPr/>
          <p:nvPr/>
        </p:nvGrpSpPr>
        <p:grpSpPr>
          <a:xfrm rot="20688584">
            <a:off x="3901049" y="2003193"/>
            <a:ext cx="852935" cy="377594"/>
            <a:chOff x="5580060" y="2956562"/>
            <a:chExt cx="858839" cy="380998"/>
          </a:xfrm>
        </p:grpSpPr>
        <p:sp>
          <p:nvSpPr>
            <p:cNvPr id="188" name="자유형 187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89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90" name="직사각형 189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1" name="액자 190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0216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913941"/>
              </p:ext>
            </p:extLst>
          </p:nvPr>
        </p:nvGraphicFramePr>
        <p:xfrm>
          <a:off x="525000" y="1880828"/>
          <a:ext cx="8856000" cy="4535371"/>
        </p:xfrm>
        <a:graphic>
          <a:graphicData uri="http://schemas.openxmlformats.org/drawingml/2006/table">
            <a:tbl>
              <a:tblPr/>
              <a:tblGrid>
                <a:gridCol w="177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200">
                  <a:extLst>
                    <a:ext uri="{9D8B030D-6E8A-4147-A177-3AD203B41FA5}">
                      <a16:colId xmlns:a16="http://schemas.microsoft.com/office/drawing/2014/main" val="1953841094"/>
                    </a:ext>
                  </a:extLst>
                </a:gridCol>
                <a:gridCol w="1771200">
                  <a:extLst>
                    <a:ext uri="{9D8B030D-6E8A-4147-A177-3AD203B41FA5}">
                      <a16:colId xmlns:a16="http://schemas.microsoft.com/office/drawing/2014/main" val="2388172240"/>
                    </a:ext>
                  </a:extLst>
                </a:gridCol>
                <a:gridCol w="1771200">
                  <a:extLst>
                    <a:ext uri="{9D8B030D-6E8A-4147-A177-3AD203B41FA5}">
                      <a16:colId xmlns:a16="http://schemas.microsoft.com/office/drawing/2014/main" val="1060637436"/>
                    </a:ext>
                  </a:extLst>
                </a:gridCol>
                <a:gridCol w="1771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인프라팀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통합이행팀</a:t>
                      </a:r>
                      <a:endParaRPr kumimoji="1" lang="ko-KR" altLang="en-US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현업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업무개발팀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지점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사용자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/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책임자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PMO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78919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57838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43675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915677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394596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873515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352434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831353" algn="l" defTabSz="957838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 PM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544"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92075" algn="l"/>
                        </a:tabLst>
                        <a:defRPr/>
                      </a:pPr>
                      <a:endParaRPr lang="en-US" altLang="ko-KR" sz="8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0027">
                <a:tc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en-US" altLang="ko-KR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92075" algn="l"/>
                        </a:tabLst>
                        <a:defRPr/>
                      </a:pPr>
                      <a:endParaRPr lang="en-US" altLang="ko-KR" sz="8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32831"/>
                  </a:ext>
                </a:extLst>
              </a:tr>
            </a:tbl>
          </a:graphicData>
        </a:graphic>
      </p:graphicFrame>
      <p:sp>
        <p:nvSpPr>
          <p:cNvPr id="52" name="모서리가 둥근 직사각형 140"/>
          <p:cNvSpPr>
            <a:spLocks noChangeArrowheads="1"/>
          </p:cNvSpPr>
          <p:nvPr/>
        </p:nvSpPr>
        <p:spPr bwMode="auto">
          <a:xfrm>
            <a:off x="2385128" y="4264000"/>
            <a:ext cx="1584000" cy="1017564"/>
          </a:xfrm>
          <a:prstGeom prst="rect">
            <a:avLst/>
          </a:prstGeom>
          <a:pattFill prst="dkUpDiag">
            <a:fgClr>
              <a:srgbClr val="D2D2D2"/>
            </a:fgClr>
            <a:bgClr>
              <a:schemeClr val="bg1"/>
            </a:bgClr>
          </a:patt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53" name="Rectangle 41" descr="강-3단"/>
          <p:cNvSpPr>
            <a:spLocks noChangeArrowheads="1"/>
          </p:cNvSpPr>
          <p:nvPr/>
        </p:nvSpPr>
        <p:spPr bwMode="auto">
          <a:xfrm>
            <a:off x="614553" y="2276475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환경구성</a:t>
            </a:r>
          </a:p>
        </p:txBody>
      </p:sp>
      <p:sp>
        <p:nvSpPr>
          <p:cNvPr id="54" name="Rectangle 41" descr="강-3단"/>
          <p:cNvSpPr>
            <a:spLocks noChangeArrowheads="1"/>
          </p:cNvSpPr>
          <p:nvPr/>
        </p:nvSpPr>
        <p:spPr bwMode="auto">
          <a:xfrm>
            <a:off x="614553" y="2765483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데이터 이행</a:t>
            </a:r>
          </a:p>
        </p:txBody>
      </p:sp>
      <p:sp>
        <p:nvSpPr>
          <p:cNvPr id="55" name="Rectangle 41" descr="강-3단"/>
          <p:cNvSpPr>
            <a:spLocks noChangeArrowheads="1"/>
          </p:cNvSpPr>
          <p:nvPr/>
        </p:nvSpPr>
        <p:spPr bwMode="auto">
          <a:xfrm>
            <a:off x="2385128" y="2520979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시나리오 작성</a:t>
            </a:r>
          </a:p>
        </p:txBody>
      </p:sp>
      <p:cxnSp>
        <p:nvCxnSpPr>
          <p:cNvPr id="57" name="AutoShape 58"/>
          <p:cNvCxnSpPr>
            <a:cxnSpLocks noChangeShapeType="1"/>
          </p:cNvCxnSpPr>
          <p:nvPr/>
        </p:nvCxnSpPr>
        <p:spPr bwMode="auto">
          <a:xfrm>
            <a:off x="1406553" y="2564475"/>
            <a:ext cx="0" cy="201008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AutoShape 58"/>
          <p:cNvCxnSpPr>
            <a:cxnSpLocks noChangeShapeType="1"/>
            <a:stCxn id="55" idx="2"/>
            <a:endCxn id="56" idx="0"/>
          </p:cNvCxnSpPr>
          <p:nvPr/>
        </p:nvCxnSpPr>
        <p:spPr bwMode="auto">
          <a:xfrm rot="5400000">
            <a:off x="2042591" y="2172942"/>
            <a:ext cx="498501" cy="1770575"/>
          </a:xfrm>
          <a:prstGeom prst="bentConnector3">
            <a:avLst>
              <a:gd name="adj1" fmla="val 64012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AutoShape 58"/>
          <p:cNvCxnSpPr>
            <a:cxnSpLocks noChangeShapeType="1"/>
            <a:stCxn id="56" idx="3"/>
            <a:endCxn id="59" idx="1"/>
          </p:cNvCxnSpPr>
          <p:nvPr/>
        </p:nvCxnSpPr>
        <p:spPr bwMode="auto">
          <a:xfrm>
            <a:off x="2198553" y="3451480"/>
            <a:ext cx="195715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AutoShape 58"/>
          <p:cNvCxnSpPr>
            <a:cxnSpLocks noChangeShapeType="1"/>
            <a:stCxn id="59" idx="2"/>
            <a:endCxn id="60" idx="0"/>
          </p:cNvCxnSpPr>
          <p:nvPr/>
        </p:nvCxnSpPr>
        <p:spPr bwMode="auto">
          <a:xfrm>
            <a:off x="4947703" y="3595480"/>
            <a:ext cx="0" cy="17030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41" descr="강-3단"/>
          <p:cNvSpPr>
            <a:spLocks noChangeArrowheads="1"/>
          </p:cNvSpPr>
          <p:nvPr/>
        </p:nvSpPr>
        <p:spPr bwMode="auto">
          <a:xfrm>
            <a:off x="4155703" y="4224094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작업 완료</a:t>
            </a:r>
          </a:p>
        </p:txBody>
      </p:sp>
      <p:cxnSp>
        <p:nvCxnSpPr>
          <p:cNvPr id="64" name="AutoShape 58"/>
          <p:cNvCxnSpPr>
            <a:cxnSpLocks noChangeShapeType="1"/>
            <a:stCxn id="60" idx="2"/>
            <a:endCxn id="63" idx="0"/>
          </p:cNvCxnSpPr>
          <p:nvPr/>
        </p:nvCxnSpPr>
        <p:spPr bwMode="auto">
          <a:xfrm>
            <a:off x="4947703" y="4053787"/>
            <a:ext cx="0" cy="17030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41" descr="강-3단"/>
          <p:cNvSpPr>
            <a:spLocks noChangeArrowheads="1"/>
          </p:cNvSpPr>
          <p:nvPr/>
        </p:nvSpPr>
        <p:spPr bwMode="auto">
          <a:xfrm>
            <a:off x="614553" y="3307480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b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시나리오 배포 및 교육</a:t>
            </a:r>
          </a:p>
        </p:txBody>
      </p:sp>
      <p:sp>
        <p:nvSpPr>
          <p:cNvPr id="59" name="Rectangle 41" descr="강-3단"/>
          <p:cNvSpPr>
            <a:spLocks noChangeArrowheads="1"/>
          </p:cNvSpPr>
          <p:nvPr/>
        </p:nvSpPr>
        <p:spPr bwMode="auto">
          <a:xfrm>
            <a:off x="4155703" y="3307480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수행</a:t>
            </a:r>
          </a:p>
        </p:txBody>
      </p:sp>
      <p:sp>
        <p:nvSpPr>
          <p:cNvPr id="65" name="Rectangle 41" descr="강-3단"/>
          <p:cNvSpPr>
            <a:spLocks noChangeArrowheads="1"/>
          </p:cNvSpPr>
          <p:nvPr/>
        </p:nvSpPr>
        <p:spPr bwMode="auto">
          <a:xfrm>
            <a:off x="5926278" y="3307480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진척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현황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 관리</a:t>
            </a:r>
          </a:p>
        </p:txBody>
      </p:sp>
      <p:cxnSp>
        <p:nvCxnSpPr>
          <p:cNvPr id="66" name="AutoShape 58"/>
          <p:cNvCxnSpPr>
            <a:cxnSpLocks noChangeShapeType="1"/>
            <a:stCxn id="60" idx="3"/>
            <a:endCxn id="65" idx="1"/>
          </p:cNvCxnSpPr>
          <p:nvPr/>
        </p:nvCxnSpPr>
        <p:spPr bwMode="auto">
          <a:xfrm flipV="1">
            <a:off x="5739703" y="3451480"/>
            <a:ext cx="186575" cy="458307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41" descr="강-3단"/>
          <p:cNvSpPr>
            <a:spLocks noChangeArrowheads="1"/>
          </p:cNvSpPr>
          <p:nvPr/>
        </p:nvSpPr>
        <p:spPr bwMode="auto">
          <a:xfrm>
            <a:off x="4155703" y="4682401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설문 작성</a:t>
            </a:r>
          </a:p>
        </p:txBody>
      </p:sp>
      <p:sp>
        <p:nvSpPr>
          <p:cNvPr id="68" name="Rectangle 41" descr="강-3단"/>
          <p:cNvSpPr>
            <a:spLocks noChangeArrowheads="1"/>
          </p:cNvSpPr>
          <p:nvPr/>
        </p:nvSpPr>
        <p:spPr bwMode="auto">
          <a:xfrm>
            <a:off x="5926278" y="4682401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설문 취합 및 설문 결과 분석</a:t>
            </a:r>
          </a:p>
        </p:txBody>
      </p:sp>
      <p:cxnSp>
        <p:nvCxnSpPr>
          <p:cNvPr id="69" name="AutoShape 58"/>
          <p:cNvCxnSpPr>
            <a:cxnSpLocks noChangeShapeType="1"/>
            <a:stCxn id="63" idx="2"/>
            <a:endCxn id="67" idx="0"/>
          </p:cNvCxnSpPr>
          <p:nvPr/>
        </p:nvCxnSpPr>
        <p:spPr bwMode="auto">
          <a:xfrm>
            <a:off x="4947703" y="4512094"/>
            <a:ext cx="0" cy="17030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AutoShape 58"/>
          <p:cNvCxnSpPr>
            <a:cxnSpLocks noChangeShapeType="1"/>
            <a:stCxn id="67" idx="3"/>
            <a:endCxn id="68" idx="1"/>
          </p:cNvCxnSpPr>
          <p:nvPr/>
        </p:nvCxnSpPr>
        <p:spPr bwMode="auto">
          <a:xfrm>
            <a:off x="5739703" y="4826401"/>
            <a:ext cx="186575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41" descr="강-3단"/>
          <p:cNvSpPr>
            <a:spLocks noChangeArrowheads="1"/>
          </p:cNvSpPr>
          <p:nvPr/>
        </p:nvSpPr>
        <p:spPr bwMode="auto">
          <a:xfrm>
            <a:off x="614553" y="6057324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결과보고</a:t>
            </a:r>
          </a:p>
        </p:txBody>
      </p:sp>
      <p:cxnSp>
        <p:nvCxnSpPr>
          <p:cNvPr id="72" name="AutoShape 58"/>
          <p:cNvCxnSpPr>
            <a:cxnSpLocks noChangeShapeType="1"/>
            <a:stCxn id="63" idx="3"/>
            <a:endCxn id="65" idx="1"/>
          </p:cNvCxnSpPr>
          <p:nvPr/>
        </p:nvCxnSpPr>
        <p:spPr bwMode="auto">
          <a:xfrm flipV="1">
            <a:off x="5739703" y="3451480"/>
            <a:ext cx="186575" cy="916614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41" descr="강-3단"/>
          <p:cNvSpPr>
            <a:spLocks noChangeArrowheads="1"/>
          </p:cNvSpPr>
          <p:nvPr/>
        </p:nvSpPr>
        <p:spPr bwMode="auto">
          <a:xfrm>
            <a:off x="4155703" y="3765787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 보고서 작성</a:t>
            </a:r>
          </a:p>
        </p:txBody>
      </p:sp>
      <p:sp>
        <p:nvSpPr>
          <p:cNvPr id="73" name="Rectangle 41" descr="강-3단"/>
          <p:cNvSpPr>
            <a:spLocks noChangeArrowheads="1"/>
          </p:cNvSpPr>
          <p:nvPr/>
        </p:nvSpPr>
        <p:spPr bwMode="auto">
          <a:xfrm>
            <a:off x="614552" y="3765787"/>
            <a:ext cx="3354575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결과 분석 및 협의</a:t>
            </a:r>
          </a:p>
        </p:txBody>
      </p:sp>
      <p:cxnSp>
        <p:nvCxnSpPr>
          <p:cNvPr id="74" name="AutoShape 58"/>
          <p:cNvCxnSpPr>
            <a:cxnSpLocks noChangeShapeType="1"/>
            <a:stCxn id="60" idx="1"/>
            <a:endCxn id="73" idx="3"/>
          </p:cNvCxnSpPr>
          <p:nvPr/>
        </p:nvCxnSpPr>
        <p:spPr bwMode="auto">
          <a:xfrm flipH="1">
            <a:off x="3969127" y="3909787"/>
            <a:ext cx="186576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2992175" y="4707158"/>
            <a:ext cx="724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84138" indent="-84138" eaLnBrk="0" hangingPunct="0"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indent="1588" algn="ctr" defTabSz="1042880" fontAlgn="auto"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5648325" algn="l"/>
              </a:tabLs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Y</a:t>
            </a:r>
          </a:p>
        </p:txBody>
      </p:sp>
      <p:sp>
        <p:nvSpPr>
          <p:cNvPr id="76" name="Rectangle 41" descr="강-3단"/>
          <p:cNvSpPr>
            <a:spLocks noChangeArrowheads="1"/>
          </p:cNvSpPr>
          <p:nvPr/>
        </p:nvSpPr>
        <p:spPr bwMode="auto">
          <a:xfrm>
            <a:off x="2626246" y="4350213"/>
            <a:ext cx="1101764" cy="348212"/>
          </a:xfrm>
          <a:prstGeom prst="flowChartDecision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여부</a:t>
            </a:r>
          </a:p>
        </p:txBody>
      </p:sp>
      <p:sp>
        <p:nvSpPr>
          <p:cNvPr id="77" name="Rectangle 41" descr="강-3단"/>
          <p:cNvSpPr>
            <a:spLocks noChangeArrowheads="1"/>
          </p:cNvSpPr>
          <p:nvPr/>
        </p:nvSpPr>
        <p:spPr bwMode="auto">
          <a:xfrm>
            <a:off x="2457128" y="4907351"/>
            <a:ext cx="1440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 수정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보완</a:t>
            </a:r>
          </a:p>
        </p:txBody>
      </p:sp>
      <p:cxnSp>
        <p:nvCxnSpPr>
          <p:cNvPr id="78" name="AutoShape 58"/>
          <p:cNvCxnSpPr>
            <a:cxnSpLocks noChangeShapeType="1"/>
            <a:stCxn id="73" idx="2"/>
            <a:endCxn id="76" idx="0"/>
          </p:cNvCxnSpPr>
          <p:nvPr/>
        </p:nvCxnSpPr>
        <p:spPr bwMode="auto">
          <a:xfrm rot="16200000" flipH="1">
            <a:off x="2586271" y="3759356"/>
            <a:ext cx="296426" cy="885288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44"/>
          <p:cNvSpPr>
            <a:spLocks noChangeArrowheads="1"/>
          </p:cNvSpPr>
          <p:nvPr/>
        </p:nvSpPr>
        <p:spPr bwMode="auto">
          <a:xfrm>
            <a:off x="4155703" y="5140708"/>
            <a:ext cx="1584000" cy="288000"/>
          </a:xfrm>
          <a:prstGeom prst="rect">
            <a:avLst/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종료</a:t>
            </a:r>
          </a:p>
        </p:txBody>
      </p:sp>
      <p:sp>
        <p:nvSpPr>
          <p:cNvPr id="80" name="Rectangle 41" descr="강-3단"/>
          <p:cNvSpPr>
            <a:spLocks noChangeArrowheads="1"/>
          </p:cNvSpPr>
          <p:nvPr/>
        </p:nvSpPr>
        <p:spPr bwMode="auto">
          <a:xfrm>
            <a:off x="7696853" y="6057324"/>
            <a:ext cx="1584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결과 승인</a:t>
            </a:r>
          </a:p>
        </p:txBody>
      </p:sp>
      <p:cxnSp>
        <p:nvCxnSpPr>
          <p:cNvPr id="81" name="AutoShape 58"/>
          <p:cNvCxnSpPr>
            <a:cxnSpLocks noChangeShapeType="1"/>
            <a:stCxn id="71" idx="3"/>
            <a:endCxn id="80" idx="1"/>
          </p:cNvCxnSpPr>
          <p:nvPr/>
        </p:nvCxnSpPr>
        <p:spPr bwMode="auto">
          <a:xfrm>
            <a:off x="2198553" y="6201324"/>
            <a:ext cx="549830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AutoShape 58"/>
          <p:cNvCxnSpPr>
            <a:cxnSpLocks noChangeShapeType="1"/>
            <a:stCxn id="67" idx="2"/>
            <a:endCxn id="79" idx="0"/>
          </p:cNvCxnSpPr>
          <p:nvPr/>
        </p:nvCxnSpPr>
        <p:spPr bwMode="auto">
          <a:xfrm>
            <a:off x="4947703" y="4970401"/>
            <a:ext cx="0" cy="17030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41" descr="강-3단"/>
          <p:cNvSpPr>
            <a:spLocks noChangeArrowheads="1"/>
          </p:cNvSpPr>
          <p:nvPr/>
        </p:nvSpPr>
        <p:spPr bwMode="auto">
          <a:xfrm>
            <a:off x="1506700" y="5599015"/>
            <a:ext cx="4850456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지점테스트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결과 협의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결함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이슈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설문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84" name="AutoShape 58"/>
          <p:cNvCxnSpPr>
            <a:cxnSpLocks noChangeShapeType="1"/>
            <a:stCxn id="65" idx="2"/>
            <a:endCxn id="68" idx="0"/>
          </p:cNvCxnSpPr>
          <p:nvPr/>
        </p:nvCxnSpPr>
        <p:spPr bwMode="auto">
          <a:xfrm>
            <a:off x="6718278" y="3595480"/>
            <a:ext cx="0" cy="1086921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AutoShape 58"/>
          <p:cNvCxnSpPr>
            <a:cxnSpLocks noChangeShapeType="1"/>
          </p:cNvCxnSpPr>
          <p:nvPr/>
        </p:nvCxnSpPr>
        <p:spPr bwMode="auto">
          <a:xfrm rot="10800000" flipV="1">
            <a:off x="1340801" y="5751184"/>
            <a:ext cx="131503" cy="306140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AutoShape 58"/>
          <p:cNvCxnSpPr>
            <a:cxnSpLocks noChangeShapeType="1"/>
            <a:stCxn id="68" idx="2"/>
            <a:endCxn id="83" idx="3"/>
          </p:cNvCxnSpPr>
          <p:nvPr/>
        </p:nvCxnSpPr>
        <p:spPr bwMode="auto">
          <a:xfrm rot="5400000">
            <a:off x="6151410" y="5176147"/>
            <a:ext cx="772614" cy="361122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AutoShape 58"/>
          <p:cNvCxnSpPr>
            <a:cxnSpLocks noChangeShapeType="1"/>
            <a:stCxn id="76" idx="2"/>
            <a:endCxn id="77" idx="0"/>
          </p:cNvCxnSpPr>
          <p:nvPr/>
        </p:nvCxnSpPr>
        <p:spPr bwMode="auto">
          <a:xfrm>
            <a:off x="3177128" y="4698425"/>
            <a:ext cx="0" cy="208926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AutoShape 58"/>
          <p:cNvCxnSpPr>
            <a:cxnSpLocks noChangeShapeType="1"/>
            <a:stCxn id="59" idx="3"/>
            <a:endCxn id="65" idx="1"/>
          </p:cNvCxnSpPr>
          <p:nvPr/>
        </p:nvCxnSpPr>
        <p:spPr bwMode="auto">
          <a:xfrm>
            <a:off x="5739703" y="3451480"/>
            <a:ext cx="186575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텍스트 개체 틀 12"/>
          <p:cNvSpPr txBox="1">
            <a:spLocks/>
          </p:cNvSpPr>
          <p:nvPr/>
        </p:nvSpPr>
        <p:spPr>
          <a:xfrm>
            <a:off x="517654" y="1104187"/>
            <a:ext cx="9115296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오픈을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준비하기 위한 테스트로 실제 운영환경에 준하는 환경을 준비하고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 지점의 테스터들을 교육 후 테스트를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테스트가 완료되면 테스터들에게 설문을 받아 그 결과를 차기 지점테스트에 반영합니다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37" name="그룹 136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38" name="그룹 137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42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43" name="직각 삼각형 142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44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3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병행처리 테스트</a:t>
              </a:r>
            </a:p>
          </p:txBody>
        </p:sp>
        <p:sp>
          <p:nvSpPr>
            <p:cNvPr id="14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 테스트 절차</a:t>
              </a:r>
            </a:p>
          </p:txBody>
        </p:sp>
        <p:sp>
          <p:nvSpPr>
            <p:cNvPr id="141" name="직각 삼각형 140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5" name="직사각형 14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46" name="직사각형 14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47" name="타원 14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cxnSp>
        <p:nvCxnSpPr>
          <p:cNvPr id="90" name="AutoShape 58"/>
          <p:cNvCxnSpPr>
            <a:cxnSpLocks noChangeShapeType="1"/>
            <a:stCxn id="52" idx="3"/>
            <a:endCxn id="59" idx="1"/>
          </p:cNvCxnSpPr>
          <p:nvPr/>
        </p:nvCxnSpPr>
        <p:spPr bwMode="auto">
          <a:xfrm flipV="1">
            <a:off x="3969128" y="3451480"/>
            <a:ext cx="186575" cy="1321302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881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텍스트 개체 틀 12"/>
          <p:cNvSpPr txBox="1">
            <a:spLocks/>
          </p:cNvSpPr>
          <p:nvPr/>
        </p:nvSpPr>
        <p:spPr>
          <a:xfrm>
            <a:off x="517654" y="1104187"/>
            <a:ext cx="9115296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 테스트는 </a:t>
            </a:r>
            <a:r>
              <a:rPr lang="en-US" altLang="ko-KR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r>
              <a: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회에 걸쳐 수행되며</a:t>
            </a:r>
            <a:r>
              <a:rPr lang="en-US" altLang="ko-KR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시범점</a:t>
            </a:r>
            <a:r>
              <a: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테스트를 먼저 수행하여 대표지점 테스트를 대비한 점검을 수행하고</a:t>
            </a:r>
            <a:r>
              <a:rPr lang="en-US" altLang="ko-KR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br>
              <a:rPr lang="en-US" altLang="ko-KR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이후 </a:t>
            </a:r>
            <a:r>
              <a:rPr lang="ko-KR" altLang="en-US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전점을</a:t>
            </a:r>
            <a:r>
              <a: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대상으로 테스트를 수행합니다</a:t>
            </a:r>
            <a:r>
              <a:rPr lang="en-US" altLang="ko-KR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19" name="그룹 118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20" name="그룹 119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24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25" name="직각 삼각형 124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6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2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병행처리 테스트</a:t>
              </a:r>
            </a:p>
          </p:txBody>
        </p:sp>
        <p:sp>
          <p:nvSpPr>
            <p:cNvPr id="12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1.9.1.4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 테스트 진행 방안</a:t>
              </a:r>
            </a:p>
          </p:txBody>
        </p:sp>
        <p:sp>
          <p:nvSpPr>
            <p:cNvPr id="123" name="직각 삼각형 122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27" name="직사각형 12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28" name="직사각형 12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29" name="타원 12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grpSp>
        <p:nvGrpSpPr>
          <p:cNvPr id="130" name="그룹 129"/>
          <p:cNvGrpSpPr/>
          <p:nvPr/>
        </p:nvGrpSpPr>
        <p:grpSpPr>
          <a:xfrm>
            <a:off x="523872" y="3537323"/>
            <a:ext cx="4321173" cy="2879351"/>
            <a:chOff x="515693" y="1881185"/>
            <a:chExt cx="4337302" cy="2879351"/>
          </a:xfrm>
        </p:grpSpPr>
        <p:sp>
          <p:nvSpPr>
            <p:cNvPr id="131" name="직사각형 130"/>
            <p:cNvSpPr/>
            <p:nvPr/>
          </p:nvSpPr>
          <p:spPr bwMode="auto">
            <a:xfrm flipH="1">
              <a:off x="515693" y="1881185"/>
              <a:ext cx="4337302" cy="28793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 err="1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차수별</a:t>
              </a:r>
              <a:r>
                <a:rPr lang="ko-KR" altLang="en-US" sz="15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수행 내용</a:t>
              </a:r>
            </a:p>
          </p:txBody>
        </p:sp>
      </p:grpSp>
      <p:grpSp>
        <p:nvGrpSpPr>
          <p:cNvPr id="133" name="그룹 132"/>
          <p:cNvGrpSpPr/>
          <p:nvPr/>
        </p:nvGrpSpPr>
        <p:grpSpPr>
          <a:xfrm>
            <a:off x="5060949" y="1881189"/>
            <a:ext cx="4321174" cy="4535486"/>
            <a:chOff x="5052290" y="1881188"/>
            <a:chExt cx="4337301" cy="4535486"/>
          </a:xfrm>
        </p:grpSpPr>
        <p:sp>
          <p:nvSpPr>
            <p:cNvPr id="134" name="직사각형 133"/>
            <p:cNvSpPr/>
            <p:nvPr/>
          </p:nvSpPr>
          <p:spPr bwMode="auto">
            <a:xfrm flipH="1">
              <a:off x="5052290" y="2090133"/>
              <a:ext cx="4337301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052290" y="1881188"/>
              <a:ext cx="4336123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지점 테스트 진행방안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5128418" y="2276872"/>
            <a:ext cx="4180682" cy="684000"/>
            <a:chOff x="5128418" y="2276872"/>
            <a:chExt cx="4180682" cy="684000"/>
          </a:xfrm>
        </p:grpSpPr>
        <p:sp>
          <p:nvSpPr>
            <p:cNvPr id="138" name="Rectangle 28"/>
            <p:cNvSpPr>
              <a:spLocks noChangeArrowheads="1"/>
            </p:cNvSpPr>
            <p:nvPr/>
          </p:nvSpPr>
          <p:spPr bwMode="auto">
            <a:xfrm>
              <a:off x="5951207" y="2541928"/>
              <a:ext cx="3357893" cy="15388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수행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지점 사용자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지점 관리자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128418" y="2276872"/>
              <a:ext cx="720000" cy="684000"/>
            </a:xfrm>
            <a:prstGeom prst="rect">
              <a:avLst/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주관</a:t>
              </a: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5128418" y="3081022"/>
            <a:ext cx="4180682" cy="684000"/>
            <a:chOff x="5128418" y="2984951"/>
            <a:chExt cx="4180682" cy="684000"/>
          </a:xfrm>
        </p:grpSpPr>
        <p:sp>
          <p:nvSpPr>
            <p:cNvPr id="141" name="TextBox 140"/>
            <p:cNvSpPr txBox="1"/>
            <p:nvPr/>
          </p:nvSpPr>
          <p:spPr>
            <a:xfrm>
              <a:off x="5128418" y="2984951"/>
              <a:ext cx="720000" cy="684000"/>
            </a:xfrm>
            <a:prstGeom prst="rect">
              <a:avLst/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승인</a:t>
              </a:r>
            </a:p>
          </p:txBody>
        </p:sp>
        <p:sp>
          <p:nvSpPr>
            <p:cNvPr id="144" name="Rectangle 28"/>
            <p:cNvSpPr>
              <a:spLocks noChangeArrowheads="1"/>
            </p:cNvSpPr>
            <p:nvPr/>
          </p:nvSpPr>
          <p:spPr bwMode="auto">
            <a:xfrm>
              <a:off x="5951207" y="3250007"/>
              <a:ext cx="3357893" cy="15388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승인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PM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5128418" y="3885172"/>
            <a:ext cx="4180682" cy="684000"/>
            <a:chOff x="5128418" y="3693030"/>
            <a:chExt cx="4180682" cy="684000"/>
          </a:xfrm>
        </p:grpSpPr>
        <p:sp>
          <p:nvSpPr>
            <p:cNvPr id="142" name="TextBox 141"/>
            <p:cNvSpPr txBox="1"/>
            <p:nvPr/>
          </p:nvSpPr>
          <p:spPr>
            <a:xfrm>
              <a:off x="5128418" y="3693030"/>
              <a:ext cx="720000" cy="684000"/>
            </a:xfrm>
            <a:prstGeom prst="rect">
              <a:avLst/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횟수</a:t>
              </a:r>
            </a:p>
          </p:txBody>
        </p:sp>
        <p:sp>
          <p:nvSpPr>
            <p:cNvPr id="145" name="Rectangle 28"/>
            <p:cNvSpPr>
              <a:spLocks noChangeArrowheads="1"/>
            </p:cNvSpPr>
            <p:nvPr/>
          </p:nvSpPr>
          <p:spPr bwMode="auto">
            <a:xfrm>
              <a:off x="5951207" y="3765725"/>
              <a:ext cx="3357893" cy="5386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시범점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테스트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1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대표지점 테스트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1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전점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테스트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1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5128418" y="4689324"/>
            <a:ext cx="4180682" cy="1656000"/>
            <a:chOff x="5128418" y="4401108"/>
            <a:chExt cx="4180682" cy="1656000"/>
          </a:xfrm>
        </p:grpSpPr>
        <p:sp>
          <p:nvSpPr>
            <p:cNvPr id="143" name="TextBox 142"/>
            <p:cNvSpPr txBox="1"/>
            <p:nvPr/>
          </p:nvSpPr>
          <p:spPr>
            <a:xfrm>
              <a:off x="5128418" y="4401108"/>
              <a:ext cx="720000" cy="1656000"/>
            </a:xfrm>
            <a:prstGeom prst="rect">
              <a:avLst/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300" b="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내용</a:t>
              </a:r>
            </a:p>
          </p:txBody>
        </p:sp>
        <p:sp>
          <p:nvSpPr>
            <p:cNvPr id="146" name="Rectangle 28"/>
            <p:cNvSpPr>
              <a:spLocks noChangeArrowheads="1"/>
            </p:cNvSpPr>
            <p:nvPr/>
          </p:nvSpPr>
          <p:spPr bwMode="auto">
            <a:xfrm>
              <a:off x="5951207" y="4536611"/>
              <a:ext cx="3357893" cy="138499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그룹의 가이드에 따라 테스트 수행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운영환경에 준하는 환경에서 진행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3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 수행하며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1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차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시범점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대상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2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차 대표 지점 대상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        3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차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전점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대상</a:t>
              </a:r>
              <a:b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자세한 일정 및 테스트 지점 선별 협의 필요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전체 병행테스트는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3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일 수행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잔여기간은 정비 및 다음차수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준비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특정일 영업 결과를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As-Is &amp; To-Be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대사 실시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5951207" y="3020947"/>
            <a:ext cx="3357893" cy="1608300"/>
            <a:chOff x="5951207" y="3020947"/>
            <a:chExt cx="4464000" cy="1608300"/>
          </a:xfrm>
        </p:grpSpPr>
        <p:sp>
          <p:nvSpPr>
            <p:cNvPr id="153" name="Line 60"/>
            <p:cNvSpPr>
              <a:spLocks noChangeShapeType="1"/>
            </p:cNvSpPr>
            <p:nvPr/>
          </p:nvSpPr>
          <p:spPr bwMode="auto">
            <a:xfrm>
              <a:off x="5951207" y="3020947"/>
              <a:ext cx="4464000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8" name="Line 60"/>
            <p:cNvSpPr>
              <a:spLocks noChangeShapeType="1"/>
            </p:cNvSpPr>
            <p:nvPr/>
          </p:nvSpPr>
          <p:spPr bwMode="auto">
            <a:xfrm>
              <a:off x="5951207" y="3825097"/>
              <a:ext cx="4464000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3" name="Line 60"/>
            <p:cNvSpPr>
              <a:spLocks noChangeShapeType="1"/>
            </p:cNvSpPr>
            <p:nvPr/>
          </p:nvSpPr>
          <p:spPr bwMode="auto">
            <a:xfrm>
              <a:off x="5951207" y="4629247"/>
              <a:ext cx="4464000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96900" y="3897052"/>
            <a:ext cx="4175118" cy="2448186"/>
            <a:chOff x="596900" y="3897052"/>
            <a:chExt cx="4175118" cy="2285268"/>
          </a:xfrm>
        </p:grpSpPr>
        <p:grpSp>
          <p:nvGrpSpPr>
            <p:cNvPr id="32" name="그룹 31"/>
            <p:cNvGrpSpPr/>
            <p:nvPr/>
          </p:nvGrpSpPr>
          <p:grpSpPr>
            <a:xfrm>
              <a:off x="596900" y="3897052"/>
              <a:ext cx="4175118" cy="720000"/>
              <a:chOff x="596900" y="3897052"/>
              <a:chExt cx="4175118" cy="720000"/>
            </a:xfrm>
          </p:grpSpPr>
          <p:sp>
            <p:nvSpPr>
              <p:cNvPr id="195" name="TextBox 194"/>
              <p:cNvSpPr txBox="1"/>
              <p:nvPr/>
            </p:nvSpPr>
            <p:spPr>
              <a:xfrm>
                <a:off x="596900" y="3897052"/>
                <a:ext cx="4175118" cy="72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0" lvl="1" algn="ctr" defTabSz="1299728" eaLnBrk="0" hangingPunct="0">
                  <a:defRPr sz="1200" kern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lvl="1"/>
                <a:endParaRPr lang="en-US" altLang="ko-KR" dirty="0">
                  <a:sym typeface="KoPub돋움체 Medium"/>
                </a:endParaRPr>
              </a:p>
            </p:txBody>
          </p:sp>
          <p:sp>
            <p:nvSpPr>
              <p:cNvPr id="196" name="TextBox 195"/>
              <p:cNvSpPr txBox="1"/>
              <p:nvPr/>
            </p:nvSpPr>
            <p:spPr>
              <a:xfrm>
                <a:off x="596900" y="3897052"/>
                <a:ext cx="828000" cy="720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973">
                  <a:defRPr sz="1300" b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914400">
                  <a:defRPr>
                    <a:ea typeface="KoPub돋움체 Medium" charset="-127"/>
                  </a:defRPr>
                </a:lvl3pPr>
                <a:lvl4pPr marL="1371600">
                  <a:defRPr>
                    <a:ea typeface="KoPub돋움체 Medium" charset="-127"/>
                  </a:defRPr>
                </a:lvl4pPr>
                <a:lvl5pPr marL="1828800">
                  <a:defRPr>
                    <a:ea typeface="KoPub돋움체 Medium" charset="-127"/>
                  </a:defRPr>
                </a:lvl5pPr>
                <a:lvl6pPr marL="2286000" defTabSz="914400">
                  <a:defRPr>
                    <a:ea typeface="KoPub돋움체 Medium" charset="-127"/>
                  </a:defRPr>
                </a:lvl6pPr>
                <a:lvl7pPr marL="2743200" defTabSz="914400">
                  <a:defRPr>
                    <a:ea typeface="KoPub돋움체 Medium" charset="-127"/>
                  </a:defRPr>
                </a:lvl7pPr>
                <a:lvl8pPr marL="3200400" defTabSz="914400">
                  <a:defRPr>
                    <a:ea typeface="KoPub돋움체 Medium" charset="-127"/>
                  </a:defRPr>
                </a:lvl8pPr>
                <a:lvl9pPr marL="3657600" defTabSz="914400">
                  <a:defRPr>
                    <a:ea typeface="KoPub돋움체 Medium" charset="-127"/>
                  </a:defRPr>
                </a:lvl9pPr>
              </a:lstStyle>
              <a:p>
                <a:pPr lvl="1"/>
                <a:r>
                  <a:rPr lang="ko-KR" altLang="en-US" dirty="0" err="1">
                    <a:sym typeface="KoPub돋움체 Medium"/>
                  </a:rPr>
                  <a:t>시범점</a:t>
                </a:r>
                <a:br>
                  <a:rPr lang="ko-KR" altLang="en-US" dirty="0">
                    <a:sym typeface="KoPub돋움체 Medium"/>
                  </a:rPr>
                </a:br>
                <a:r>
                  <a:rPr lang="ko-KR" altLang="en-US" dirty="0">
                    <a:sym typeface="KoPub돋움체 Medium"/>
                  </a:rPr>
                  <a:t>테스트</a:t>
                </a:r>
              </a:p>
            </p:txBody>
          </p:sp>
          <p:sp>
            <p:nvSpPr>
              <p:cNvPr id="197" name="제목 170"/>
              <p:cNvSpPr txBox="1">
                <a:spLocks/>
              </p:cNvSpPr>
              <p:nvPr/>
            </p:nvSpPr>
            <p:spPr bwMode="auto">
              <a:xfrm>
                <a:off x="1530350" y="3961556"/>
                <a:ext cx="3143250" cy="590991"/>
              </a:xfrm>
              <a:prstGeom prst="rect">
                <a:avLst/>
              </a:prstGeom>
              <a:noFill/>
              <a:effectLst/>
            </p:spPr>
            <p:txBody>
              <a:bodyPr wrap="square" lIns="91434" tIns="46800" rIns="89994" bIns="46800" rtlCol="0" anchor="ctr" anchorCtr="0">
                <a:spAutoFit/>
              </a:bodyPr>
              <a:lstStyle>
                <a:defPPr>
                  <a:defRPr lang="ko-KR"/>
                </a:defPPr>
                <a:lvl1pPr defTabSz="914327" fontAlgn="auto">
                  <a:spcBef>
                    <a:spcPts val="0"/>
                  </a:spcBef>
                  <a:spcAft>
                    <a:spcPts val="0"/>
                  </a:spcAft>
                  <a:defRPr sz="2200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45000">
                          <a:schemeClr val="accent1">
                            <a:lumMod val="75000"/>
                          </a:schemeClr>
                        </a:gs>
                        <a:gs pos="55000">
                          <a:schemeClr val="accent1">
                            <a:lumMod val="75000"/>
                          </a:scheme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lin ang="5400000" scaled="0"/>
                    </a:gradFill>
                    <a:latin typeface="나눔고딕 ExtraBold" pitchFamily="50" charset="-127"/>
                    <a:ea typeface="나눔고딕 ExtraBold" pitchFamily="50" charset="-127"/>
                  </a:defRPr>
                </a:lvl1pPr>
                <a:lvl2pPr marL="457164" defTabSz="914327">
                  <a:defRPr sz="1800"/>
                </a:lvl2pPr>
                <a:lvl3pPr marL="914327" defTabSz="914327">
                  <a:defRPr sz="1800"/>
                </a:lvl3pPr>
                <a:lvl4pPr marL="1371491" defTabSz="914327">
                  <a:defRPr sz="1800"/>
                </a:lvl4pPr>
                <a:lvl5pPr marL="1828655" defTabSz="914327">
                  <a:defRPr sz="1800"/>
                </a:lvl5pPr>
                <a:lvl6pPr marL="2285818" defTabSz="914327">
                  <a:defRPr sz="1800"/>
                </a:lvl6pPr>
                <a:lvl7pPr marL="2742982" defTabSz="914327">
                  <a:defRPr sz="1800"/>
                </a:lvl7pPr>
                <a:lvl8pPr marL="3200146" defTabSz="914327">
                  <a:defRPr sz="1800"/>
                </a:lvl8pPr>
                <a:lvl9pPr marL="3657309" defTabSz="914327">
                  <a:defRPr sz="1800"/>
                </a:lvl9pPr>
              </a:lstStyle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고객사에서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시범점을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선정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대표 지점 테스트의 사전 리허설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실제 지점 직원에 의한 지점 일일 업무 프로세스 검증 </a:t>
                </a:r>
              </a:p>
            </p:txBody>
          </p:sp>
        </p:grpSp>
        <p:grpSp>
          <p:nvGrpSpPr>
            <p:cNvPr id="30" name="그룹 29"/>
            <p:cNvGrpSpPr/>
            <p:nvPr/>
          </p:nvGrpSpPr>
          <p:grpSpPr>
            <a:xfrm>
              <a:off x="596900" y="4742320"/>
              <a:ext cx="4175118" cy="1440000"/>
              <a:chOff x="596900" y="4869320"/>
              <a:chExt cx="4175118" cy="1440000"/>
            </a:xfrm>
          </p:grpSpPr>
          <p:sp>
            <p:nvSpPr>
              <p:cNvPr id="199" name="TextBox 198"/>
              <p:cNvSpPr txBox="1"/>
              <p:nvPr/>
            </p:nvSpPr>
            <p:spPr>
              <a:xfrm>
                <a:off x="596900" y="4869320"/>
                <a:ext cx="4175118" cy="144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0" lvl="1" algn="ctr" defTabSz="1299728" eaLnBrk="0" hangingPunct="0">
                  <a:defRPr sz="1200" kern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lvl="1"/>
                <a:endParaRPr lang="en-US" altLang="ko-KR" dirty="0">
                  <a:sym typeface="KoPub돋움체 Medium"/>
                </a:endParaRPr>
              </a:p>
            </p:txBody>
          </p:sp>
          <p:sp>
            <p:nvSpPr>
              <p:cNvPr id="200" name="TextBox 199"/>
              <p:cNvSpPr txBox="1"/>
              <p:nvPr/>
            </p:nvSpPr>
            <p:spPr>
              <a:xfrm>
                <a:off x="596900" y="4869320"/>
                <a:ext cx="828000" cy="1440000"/>
              </a:xfrm>
              <a:prstGeom prst="rect">
                <a:avLst/>
              </a:prstGeom>
              <a:solidFill>
                <a:srgbClr val="8ED9F0"/>
              </a:solidFill>
              <a:ln w="6350">
                <a:solidFill>
                  <a:srgbClr val="8ED9F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973">
                  <a:defRPr sz="1300" b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914400">
                  <a:defRPr>
                    <a:ea typeface="KoPub돋움체 Medium" charset="-127"/>
                  </a:defRPr>
                </a:lvl3pPr>
                <a:lvl4pPr marL="1371600">
                  <a:defRPr>
                    <a:ea typeface="KoPub돋움체 Medium" charset="-127"/>
                  </a:defRPr>
                </a:lvl4pPr>
                <a:lvl5pPr marL="1828800">
                  <a:defRPr>
                    <a:ea typeface="KoPub돋움체 Medium" charset="-127"/>
                  </a:defRPr>
                </a:lvl5pPr>
                <a:lvl6pPr marL="2286000" defTabSz="914400">
                  <a:defRPr>
                    <a:ea typeface="KoPub돋움체 Medium" charset="-127"/>
                  </a:defRPr>
                </a:lvl6pPr>
                <a:lvl7pPr marL="2743200" defTabSz="914400">
                  <a:defRPr>
                    <a:ea typeface="KoPub돋움체 Medium" charset="-127"/>
                  </a:defRPr>
                </a:lvl7pPr>
                <a:lvl8pPr marL="3200400" defTabSz="914400">
                  <a:defRPr>
                    <a:ea typeface="KoPub돋움체 Medium" charset="-127"/>
                  </a:defRPr>
                </a:lvl8pPr>
                <a:lvl9pPr marL="3657600" defTabSz="914400">
                  <a:defRPr>
                    <a:ea typeface="KoPub돋움체 Medium" charset="-127"/>
                  </a:defRPr>
                </a:lvl9pPr>
              </a:lstStyle>
              <a:p>
                <a:pPr lvl="1"/>
                <a:r>
                  <a:rPr lang="ko-KR" altLang="en-US" dirty="0">
                    <a:sym typeface="KoPub돋움체 Medium"/>
                  </a:rPr>
                  <a:t>대표</a:t>
                </a:r>
                <a:r>
                  <a:rPr lang="en-US" altLang="ko-KR" dirty="0">
                    <a:sym typeface="KoPub돋움체 Medium"/>
                  </a:rPr>
                  <a:t>/</a:t>
                </a:r>
                <a:r>
                  <a:rPr lang="ko-KR" altLang="en-US" dirty="0" err="1">
                    <a:sym typeface="KoPub돋움체 Medium"/>
                  </a:rPr>
                  <a:t>전점</a:t>
                </a:r>
                <a:br>
                  <a:rPr lang="ko-KR" altLang="en-US" dirty="0">
                    <a:sym typeface="KoPub돋움체 Medium"/>
                  </a:rPr>
                </a:br>
                <a:r>
                  <a:rPr lang="ko-KR" altLang="en-US" dirty="0">
                    <a:sym typeface="KoPub돋움체 Medium"/>
                  </a:rPr>
                  <a:t>테스트</a:t>
                </a:r>
              </a:p>
            </p:txBody>
          </p:sp>
          <p:sp>
            <p:nvSpPr>
              <p:cNvPr id="201" name="제목 170"/>
              <p:cNvSpPr txBox="1">
                <a:spLocks/>
              </p:cNvSpPr>
              <p:nvPr/>
            </p:nvSpPr>
            <p:spPr bwMode="auto">
              <a:xfrm>
                <a:off x="1530350" y="4983772"/>
                <a:ext cx="3143250" cy="1211097"/>
              </a:xfrm>
              <a:prstGeom prst="rect">
                <a:avLst/>
              </a:prstGeom>
              <a:noFill/>
              <a:effectLst/>
            </p:spPr>
            <p:txBody>
              <a:bodyPr wrap="square" lIns="91434" tIns="89994" rIns="89994" bIns="89994" rtlCol="0" anchor="ctr" anchorCtr="0">
                <a:spAutoFit/>
              </a:bodyPr>
              <a:lstStyle>
                <a:defPPr>
                  <a:defRPr lang="ko-KR"/>
                </a:defPPr>
                <a:lvl1pPr defTabSz="914327" fontAlgn="auto">
                  <a:spcBef>
                    <a:spcPts val="0"/>
                  </a:spcBef>
                  <a:spcAft>
                    <a:spcPts val="0"/>
                  </a:spcAft>
                  <a:defRPr sz="2200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45000">
                          <a:schemeClr val="accent1">
                            <a:lumMod val="75000"/>
                          </a:schemeClr>
                        </a:gs>
                        <a:gs pos="55000">
                          <a:schemeClr val="accent1">
                            <a:lumMod val="75000"/>
                          </a:scheme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lin ang="5400000" scaled="0"/>
                    </a:gradFill>
                    <a:latin typeface="나눔고딕 ExtraBold" pitchFamily="50" charset="-127"/>
                    <a:ea typeface="나눔고딕 ExtraBold" pitchFamily="50" charset="-127"/>
                  </a:defRPr>
                </a:lvl1pPr>
                <a:lvl2pPr marL="457164" defTabSz="914327">
                  <a:defRPr sz="1800"/>
                </a:lvl2pPr>
                <a:lvl3pPr marL="914327" defTabSz="914327">
                  <a:defRPr sz="1800"/>
                </a:lvl3pPr>
                <a:lvl4pPr marL="1371491" defTabSz="914327">
                  <a:defRPr sz="1800"/>
                </a:lvl4pPr>
                <a:lvl5pPr marL="1828655" defTabSz="914327">
                  <a:defRPr sz="1800"/>
                </a:lvl5pPr>
                <a:lvl6pPr marL="2285818" defTabSz="914327">
                  <a:defRPr sz="1800"/>
                </a:lvl6pPr>
                <a:lvl7pPr marL="2742982" defTabSz="914327">
                  <a:defRPr sz="1800"/>
                </a:lvl7pPr>
                <a:lvl8pPr marL="3200146" defTabSz="914327">
                  <a:defRPr sz="1800"/>
                </a:lvl8pPr>
                <a:lvl9pPr marL="3657309" defTabSz="914327">
                  <a:defRPr sz="1800"/>
                </a:lvl9pPr>
              </a:lstStyle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대표지점 테스트 </a:t>
                </a:r>
              </a:p>
              <a:p>
                <a:pPr marL="173038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18" charset="-127"/>
                  <a:buChar char="-"/>
                  <a:tabLst>
                    <a:tab pos="944655" algn="l"/>
                  </a:tabLst>
                  <a:defRPr/>
                </a:pP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계정계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실 거래 테스트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지점 일일 업무 테스트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b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</a:b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본부 부서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지점 간 연계 테스트</a:t>
                </a:r>
              </a:p>
              <a:p>
                <a:pPr marL="173038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18" charset="-127"/>
                  <a:buChar char="-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데이터 정합성 검증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일 마감 검증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전점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테스트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전체 업무 범위 테스트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)</a:t>
                </a:r>
              </a:p>
              <a:p>
                <a:pPr marL="173038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18" charset="-127"/>
                  <a:buChar char="-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전체 업무에 대한 점검 및 이행 준비 상황 평가</a:t>
                </a:r>
              </a:p>
              <a:p>
                <a:pPr marL="173038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18" charset="-127"/>
                  <a:buChar char="-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일 마감 업무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시스템 운영 상황 점검</a:t>
                </a:r>
              </a:p>
            </p:txBody>
          </p:sp>
        </p:grpSp>
      </p:grpSp>
      <p:graphicFrame>
        <p:nvGraphicFramePr>
          <p:cNvPr id="49" name="Group 2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47142"/>
              </p:ext>
            </p:extLst>
          </p:nvPr>
        </p:nvGraphicFramePr>
        <p:xfrm>
          <a:off x="523873" y="1881189"/>
          <a:ext cx="4321179" cy="1466844"/>
        </p:xfrm>
        <a:graphic>
          <a:graphicData uri="http://schemas.openxmlformats.org/drawingml/2006/table">
            <a:tbl>
              <a:tblPr/>
              <a:tblGrid>
                <a:gridCol w="46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3845445701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440550318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1104350935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1924855627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1683662190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3065298570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937995909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102700436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238620971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1917849448"/>
                    </a:ext>
                  </a:extLst>
                </a:gridCol>
                <a:gridCol w="321041">
                  <a:extLst>
                    <a:ext uri="{9D8B030D-6E8A-4147-A177-3AD203B41FA5}">
                      <a16:colId xmlns:a16="http://schemas.microsoft.com/office/drawing/2014/main" val="3453491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 테스트 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차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 테스트 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3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차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통합 테스트 </a:t>
                      </a:r>
                      <a:r>
                        <a:rPr kumimoji="1" lang="en-US" altLang="ko-KR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4</a:t>
                      </a: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차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98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b="0" kern="1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45710" marB="4571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9B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일정</a:t>
                      </a:r>
                    </a:p>
                  </a:txBody>
                  <a:tcPr marL="45720" marR="45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endParaRPr lang="ko-KR" altLang="en-US" sz="9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" name="Rectangle 9">
            <a:extLst>
              <a:ext uri="{FF2B5EF4-FFF2-40B4-BE49-F238E27FC236}">
                <a16:creationId xmlns:a16="http://schemas.microsoft.com/office/drawing/2014/main" id="{E57CDB94-A45C-44F3-B3CC-FC31C7B11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027" y="2438400"/>
            <a:ext cx="643605" cy="651746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시범점</a:t>
            </a:r>
            <a:br>
              <a:rPr kumimoji="0"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E57CDB94-A45C-44F3-B3CC-FC31C7B11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179" y="2438400"/>
            <a:ext cx="643605" cy="651746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대표지점</a:t>
            </a:r>
            <a:br>
              <a:rPr kumimoji="0"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E57CDB94-A45C-44F3-B3CC-FC31C7B11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15" y="2438400"/>
            <a:ext cx="643605" cy="651746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전점</a:t>
            </a:r>
            <a:br>
              <a:rPr kumimoji="0"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kumimoji="0"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</a:t>
            </a:r>
          </a:p>
        </p:txBody>
      </p:sp>
    </p:spTree>
    <p:extLst>
      <p:ext uri="{BB962C8B-B14F-4D97-AF65-F5344CB8AC3E}">
        <p14:creationId xmlns:p14="http://schemas.microsoft.com/office/powerpoint/2010/main" val="54241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Box 761"/>
          <p:cNvSpPr txBox="1">
            <a:spLocks noChangeArrowheads="1"/>
          </p:cNvSpPr>
          <p:nvPr/>
        </p:nvSpPr>
        <p:spPr bwMode="auto">
          <a:xfrm>
            <a:off x="2643980" y="1945991"/>
            <a:ext cx="4618041" cy="283631"/>
          </a:xfrm>
          <a:prstGeom prst="roundRect">
            <a:avLst>
              <a:gd name="adj" fmla="val 0"/>
            </a:avLst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 lIns="93982" tIns="46991" rIns="93982" bIns="46991" anchor="ctr"/>
          <a:lstStyle/>
          <a:p>
            <a:pPr marL="0" lvl="1" indent="0" algn="ctr" latinLnBrk="0">
              <a:lnSpc>
                <a:spcPct val="120000"/>
              </a:lnSpc>
              <a:buClr>
                <a:prstClr val="black"/>
              </a:buClr>
              <a:buSzPct val="140000"/>
              <a:tabLst>
                <a:tab pos="5648325" algn="l"/>
              </a:tabLst>
              <a:defRPr/>
            </a:pPr>
            <a:r>
              <a: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 pitchFamily="2" charset="2"/>
              </a:rPr>
              <a:t>고객 중심 정보시스템 고도화 사업 성공적 이행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2414348" y="1688108"/>
            <a:ext cx="5077304" cy="386637"/>
            <a:chOff x="2485726" y="1592796"/>
            <a:chExt cx="5077304" cy="386637"/>
          </a:xfrm>
        </p:grpSpPr>
        <p:sp>
          <p:nvSpPr>
            <p:cNvPr id="106" name="Text Box 761"/>
            <p:cNvSpPr txBox="1">
              <a:spLocks noChangeArrowheads="1"/>
            </p:cNvSpPr>
            <p:nvPr/>
          </p:nvSpPr>
          <p:spPr bwMode="auto">
            <a:xfrm>
              <a:off x="7115573" y="1592796"/>
              <a:ext cx="447457" cy="386637"/>
            </a:xfrm>
            <a:prstGeom prst="roundRect">
              <a:avLst>
                <a:gd name="adj" fmla="val 0"/>
              </a:avLst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93982" tIns="46991" rIns="93982" bIns="46991" anchor="t"/>
            <a:lstStyle/>
            <a:p>
              <a:pPr marL="0" lvl="1" indent="0" algn="ctr" latinLnBrk="0">
                <a:lnSpc>
                  <a:spcPct val="120000"/>
                </a:lnSpc>
                <a:buClr>
                  <a:prstClr val="black"/>
                </a:buClr>
                <a:buSzPct val="140000"/>
                <a:tabLst>
                  <a:tab pos="5648325" algn="l"/>
                </a:tabLst>
                <a:defRPr/>
              </a:pPr>
              <a:r>
                <a:rPr lang="en-US" altLang="ko-KR" sz="36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”</a:t>
              </a:r>
              <a:endParaRPr lang="ko-KR" altLang="en-US" sz="3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 pitchFamily="2" charset="2"/>
              </a:endParaRPr>
            </a:p>
          </p:txBody>
        </p:sp>
        <p:sp>
          <p:nvSpPr>
            <p:cNvPr id="107" name="Text Box 761"/>
            <p:cNvSpPr txBox="1">
              <a:spLocks noChangeArrowheads="1"/>
            </p:cNvSpPr>
            <p:nvPr/>
          </p:nvSpPr>
          <p:spPr bwMode="auto">
            <a:xfrm>
              <a:off x="2485726" y="1592796"/>
              <a:ext cx="447457" cy="386637"/>
            </a:xfrm>
            <a:prstGeom prst="roundRect">
              <a:avLst>
                <a:gd name="adj" fmla="val 0"/>
              </a:avLst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93982" tIns="46991" rIns="93982" bIns="46991" anchor="t"/>
            <a:lstStyle/>
            <a:p>
              <a:pPr marL="0" lvl="1" indent="0" algn="ctr" latinLnBrk="0">
                <a:lnSpc>
                  <a:spcPct val="120000"/>
                </a:lnSpc>
                <a:buClr>
                  <a:prstClr val="black"/>
                </a:buClr>
                <a:buSzPct val="140000"/>
                <a:tabLst>
                  <a:tab pos="5648325" algn="l"/>
                </a:tabLst>
                <a:defRPr/>
              </a:pPr>
              <a:r>
                <a:rPr lang="en-US" altLang="ko-KR" sz="36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1EB3E2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“</a:t>
              </a:r>
              <a:endParaRPr lang="ko-KR" altLang="en-US" sz="3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 pitchFamily="2" charset="2"/>
              </a:endParaRPr>
            </a:p>
          </p:txBody>
        </p:sp>
      </p:grpSp>
      <p:grpSp>
        <p:nvGrpSpPr>
          <p:cNvPr id="83" name="그룹 82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84" name="그룹 83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18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19" name="직각 삼각형 118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0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1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1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방안</a:t>
              </a:r>
            </a:p>
          </p:txBody>
        </p:sp>
        <p:sp>
          <p:nvSpPr>
            <p:cNvPr id="117" name="직각 삼각형 116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21" name="직사각형 12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22" name="직사각형 12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23" name="타원 12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37" name="Rectangle 473"/>
          <p:cNvSpPr>
            <a:spLocks noChangeArrowheads="1"/>
          </p:cNvSpPr>
          <p:nvPr/>
        </p:nvSpPr>
        <p:spPr bwMode="auto">
          <a:xfrm>
            <a:off x="2217000" y="2816932"/>
            <a:ext cx="5472000" cy="32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06363" algn="ctr" defTabSz="1042875" latinLnBrk="0">
              <a:spcAft>
                <a:spcPts val="0"/>
              </a:spcAft>
              <a:buSzPct val="80000"/>
              <a:tabLst>
                <a:tab pos="6021697" algn="l"/>
              </a:tabLst>
              <a:defRPr/>
            </a:pPr>
            <a:r>
              <a:rPr lang="ko-KR" altLang="en-US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반복적 리허설을 통한 이행 목표 시간 내 정상 가동 목표 완성</a:t>
            </a:r>
          </a:p>
        </p:txBody>
      </p:sp>
      <p:grpSp>
        <p:nvGrpSpPr>
          <p:cNvPr id="139" name="그룹 91"/>
          <p:cNvGrpSpPr/>
          <p:nvPr/>
        </p:nvGrpSpPr>
        <p:grpSpPr>
          <a:xfrm rot="2700000">
            <a:off x="4827000" y="2397277"/>
            <a:ext cx="252000" cy="252000"/>
            <a:chOff x="2969961" y="496687"/>
            <a:chExt cx="252000" cy="252000"/>
          </a:xfrm>
        </p:grpSpPr>
        <p:sp>
          <p:nvSpPr>
            <p:cNvPr id="140" name="모서리가 둥근 직사각형 139"/>
            <p:cNvSpPr/>
            <p:nvPr/>
          </p:nvSpPr>
          <p:spPr bwMode="auto">
            <a:xfrm>
              <a:off x="2969961" y="49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41" name="모서리가 둥근 직사각형 140"/>
            <p:cNvSpPr/>
            <p:nvPr/>
          </p:nvSpPr>
          <p:spPr bwMode="auto">
            <a:xfrm rot="5400000">
              <a:off x="3059961" y="40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25000" y="3465004"/>
            <a:ext cx="2034810" cy="2952000"/>
            <a:chOff x="523875" y="3477352"/>
            <a:chExt cx="2808000" cy="2952000"/>
          </a:xfrm>
        </p:grpSpPr>
        <p:grpSp>
          <p:nvGrpSpPr>
            <p:cNvPr id="142" name="그룹 141"/>
            <p:cNvGrpSpPr/>
            <p:nvPr/>
          </p:nvGrpSpPr>
          <p:grpSpPr>
            <a:xfrm>
              <a:off x="523875" y="3477352"/>
              <a:ext cx="2808000" cy="2952000"/>
              <a:chOff x="523875" y="1881188"/>
              <a:chExt cx="2808000" cy="2952000"/>
            </a:xfrm>
          </p:grpSpPr>
          <p:sp>
            <p:nvSpPr>
              <p:cNvPr id="143" name="직사각형 142"/>
              <p:cNvSpPr/>
              <p:nvPr/>
            </p:nvSpPr>
            <p:spPr bwMode="auto">
              <a:xfrm flipH="1">
                <a:off x="523875" y="1881188"/>
                <a:ext cx="2808000" cy="295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indent="-97667" algn="ctr" defTabSz="957701">
                  <a:defRPr sz="15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/>
                  </a:rPr>
                  <a:t>이행계획 수립</a:t>
                </a:r>
              </a:p>
            </p:txBody>
          </p:sp>
        </p:grpSp>
        <p:sp>
          <p:nvSpPr>
            <p:cNvPr id="145" name="Rectangle 28"/>
            <p:cNvSpPr>
              <a:spLocks noChangeArrowheads="1"/>
            </p:cNvSpPr>
            <p:nvPr/>
          </p:nvSpPr>
          <p:spPr bwMode="auto">
            <a:xfrm>
              <a:off x="596899" y="3854566"/>
              <a:ext cx="2661950" cy="56169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 이행대상 정의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일정 계획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수행방향 정의</a:t>
              </a:r>
            </a:p>
          </p:txBody>
        </p:sp>
      </p:grpSp>
      <p:grpSp>
        <p:nvGrpSpPr>
          <p:cNvPr id="146" name="그룹 145"/>
          <p:cNvGrpSpPr/>
          <p:nvPr/>
        </p:nvGrpSpPr>
        <p:grpSpPr>
          <a:xfrm>
            <a:off x="2798730" y="3465004"/>
            <a:ext cx="2034810" cy="2952000"/>
            <a:chOff x="523875" y="3477352"/>
            <a:chExt cx="2808000" cy="2952000"/>
          </a:xfrm>
        </p:grpSpPr>
        <p:grpSp>
          <p:nvGrpSpPr>
            <p:cNvPr id="147" name="그룹 146"/>
            <p:cNvGrpSpPr/>
            <p:nvPr/>
          </p:nvGrpSpPr>
          <p:grpSpPr>
            <a:xfrm>
              <a:off x="523875" y="3477352"/>
              <a:ext cx="2808000" cy="2952000"/>
              <a:chOff x="523875" y="1881188"/>
              <a:chExt cx="2808000" cy="2952000"/>
            </a:xfrm>
          </p:grpSpPr>
          <p:sp>
            <p:nvSpPr>
              <p:cNvPr id="149" name="직사각형 148"/>
              <p:cNvSpPr/>
              <p:nvPr/>
            </p:nvSpPr>
            <p:spPr bwMode="auto">
              <a:xfrm flipH="1">
                <a:off x="523875" y="1881188"/>
                <a:ext cx="2808000" cy="295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indent="-97667" algn="ctr" defTabSz="957701">
                  <a:defRPr sz="15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/>
                  </a:rPr>
                  <a:t>이행절차 수립</a:t>
                </a:r>
              </a:p>
            </p:txBody>
          </p:sp>
        </p:grpSp>
        <p:sp>
          <p:nvSpPr>
            <p:cNvPr id="148" name="Rectangle 28"/>
            <p:cNvSpPr>
              <a:spLocks noChangeArrowheads="1"/>
            </p:cNvSpPr>
            <p:nvPr/>
          </p:nvSpPr>
          <p:spPr bwMode="auto">
            <a:xfrm>
              <a:off x="596899" y="3854566"/>
              <a:ext cx="2661950" cy="9618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준비작업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환경구축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어플리케이션 이행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및 정합성 검증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이행결과 확인</a:t>
              </a:r>
            </a:p>
          </p:txBody>
        </p:sp>
      </p:grpSp>
      <p:grpSp>
        <p:nvGrpSpPr>
          <p:cNvPr id="151" name="그룹 150"/>
          <p:cNvGrpSpPr/>
          <p:nvPr/>
        </p:nvGrpSpPr>
        <p:grpSpPr>
          <a:xfrm>
            <a:off x="5072461" y="3465004"/>
            <a:ext cx="2034810" cy="2952000"/>
            <a:chOff x="523875" y="3477352"/>
            <a:chExt cx="2808000" cy="2952000"/>
          </a:xfrm>
        </p:grpSpPr>
        <p:grpSp>
          <p:nvGrpSpPr>
            <p:cNvPr id="152" name="그룹 151"/>
            <p:cNvGrpSpPr/>
            <p:nvPr/>
          </p:nvGrpSpPr>
          <p:grpSpPr>
            <a:xfrm>
              <a:off x="523875" y="3477352"/>
              <a:ext cx="2808000" cy="2952000"/>
              <a:chOff x="523875" y="1881188"/>
              <a:chExt cx="2808000" cy="2952000"/>
            </a:xfrm>
          </p:grpSpPr>
          <p:sp>
            <p:nvSpPr>
              <p:cNvPr id="154" name="직사각형 153"/>
              <p:cNvSpPr/>
              <p:nvPr/>
            </p:nvSpPr>
            <p:spPr bwMode="auto">
              <a:xfrm flipH="1">
                <a:off x="523875" y="1881188"/>
                <a:ext cx="2808000" cy="295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5" name="TextBox 154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indent="-97667" algn="ctr" defTabSz="957701">
                  <a:defRPr sz="15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/>
                  </a:rPr>
                  <a:t>이행조직 구성</a:t>
                </a:r>
              </a:p>
            </p:txBody>
          </p:sp>
        </p:grpSp>
        <p:sp>
          <p:nvSpPr>
            <p:cNvPr id="153" name="Rectangle 28"/>
            <p:cNvSpPr>
              <a:spLocks noChangeArrowheads="1"/>
            </p:cNvSpPr>
            <p:nvPr/>
          </p:nvSpPr>
          <p:spPr bwMode="auto">
            <a:xfrm>
              <a:off x="596899" y="3854566"/>
              <a:ext cx="2661950" cy="9618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조직 조기 구성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사전 이행 경험 활용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종합상황실 운영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통제 및 조정 역할 강화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전사적 협력체계 구축</a:t>
              </a:r>
            </a:p>
          </p:txBody>
        </p:sp>
      </p:grpSp>
      <p:grpSp>
        <p:nvGrpSpPr>
          <p:cNvPr id="156" name="그룹 155"/>
          <p:cNvGrpSpPr/>
          <p:nvPr/>
        </p:nvGrpSpPr>
        <p:grpSpPr>
          <a:xfrm>
            <a:off x="7346190" y="3465004"/>
            <a:ext cx="2034810" cy="2952000"/>
            <a:chOff x="523875" y="3477352"/>
            <a:chExt cx="2808000" cy="2952000"/>
          </a:xfrm>
        </p:grpSpPr>
        <p:grpSp>
          <p:nvGrpSpPr>
            <p:cNvPr id="157" name="그룹 156"/>
            <p:cNvGrpSpPr/>
            <p:nvPr/>
          </p:nvGrpSpPr>
          <p:grpSpPr>
            <a:xfrm>
              <a:off x="523875" y="3477352"/>
              <a:ext cx="2808000" cy="2952000"/>
              <a:chOff x="523875" y="1881188"/>
              <a:chExt cx="2808000" cy="2952000"/>
            </a:xfrm>
          </p:grpSpPr>
          <p:sp>
            <p:nvSpPr>
              <p:cNvPr id="159" name="직사각형 158"/>
              <p:cNvSpPr/>
              <p:nvPr/>
            </p:nvSpPr>
            <p:spPr bwMode="auto">
              <a:xfrm flipH="1">
                <a:off x="523875" y="1881188"/>
                <a:ext cx="2808000" cy="295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523875" y="1881263"/>
                <a:ext cx="2808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indent="-97667" algn="ctr" defTabSz="957701">
                  <a:defRPr sz="15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/>
                  </a:rPr>
                  <a:t>비상계획 수립</a:t>
                </a:r>
              </a:p>
            </p:txBody>
          </p:sp>
        </p:grpSp>
        <p:sp>
          <p:nvSpPr>
            <p:cNvPr id="158" name="Rectangle 28"/>
            <p:cNvSpPr>
              <a:spLocks noChangeArrowheads="1"/>
            </p:cNvSpPr>
            <p:nvPr/>
          </p:nvSpPr>
          <p:spPr bwMode="auto">
            <a:xfrm>
              <a:off x="596899" y="3854566"/>
              <a:ext cx="2661950" cy="56169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위험요소 및 대처방안 수립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복구 방안 수립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복구 절차 수립</a:t>
              </a:r>
            </a:p>
          </p:txBody>
        </p:sp>
      </p:grpSp>
      <p:sp>
        <p:nvSpPr>
          <p:cNvPr id="162" name="TextBox 161"/>
          <p:cNvSpPr txBox="1"/>
          <p:nvPr/>
        </p:nvSpPr>
        <p:spPr>
          <a:xfrm>
            <a:off x="5144361" y="5193196"/>
            <a:ext cx="1891010" cy="115212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이행전문가 투입 및 본사 </a:t>
            </a:r>
            <a:b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기술지원조직 활용</a:t>
            </a:r>
            <a: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사용자의</a:t>
            </a:r>
            <a:b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신규 시스템 환경에 조기 적응유도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2870630" y="5193196"/>
            <a:ext cx="1891010" cy="115212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 시나리오 최적화</a:t>
            </a:r>
            <a: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b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철저한 시간관리</a:t>
            </a:r>
            <a: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b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목표 시간 내 데이터이행으로 </a:t>
            </a:r>
            <a:b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 시간 준수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596900" y="5193196"/>
            <a:ext cx="1891010" cy="115212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지점 테스트 및 이행리허설을 </a:t>
            </a:r>
            <a:b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통한 이행요소 확정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418090" y="5193196"/>
            <a:ext cx="1891010" cy="1152128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 체크리스트</a:t>
            </a:r>
            <a: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비상계획</a:t>
            </a:r>
            <a:b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점검 및 원활한 조직간 의사소통을</a:t>
            </a:r>
            <a:br>
              <a:rPr lang="en-US" altLang="ko-KR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통한 이행 </a:t>
            </a:r>
            <a:r>
              <a:rPr lang="ko-KR" altLang="en-US" sz="10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리스크</a:t>
            </a:r>
            <a:r>
              <a:rPr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최소화</a:t>
            </a:r>
          </a:p>
        </p:txBody>
      </p:sp>
      <p:sp>
        <p:nvSpPr>
          <p:cNvPr id="85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이행계획 및 절차를 정확히 정의하고 이행담당 조직의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R&amp;R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을 사전에 확정합니다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테스트단계에 이행계획에 근거한 리허설을 반복적으로 실시하여 검증함으로써 절차상 위험요소를 최소화합니다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5538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2"/>
          <p:cNvSpPr txBox="1">
            <a:spLocks/>
          </p:cNvSpPr>
          <p:nvPr/>
        </p:nvSpPr>
        <p:spPr>
          <a:xfrm>
            <a:off x="517654" y="1104187"/>
            <a:ext cx="9115296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최종이행을 위해 총괄 담당자를 선발하고 이를 중심으로 이행조직을 구성합니다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 조직은 반복적인 리허설을 통해 이행의 효율성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이행의 안전성을 고려한 최종이행계획을 수립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정제하여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본이행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시 문제없는 전환을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40" name="그룹 139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41" name="그룹 140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4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46" name="직각 삼각형 145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47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4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4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조직</a:t>
              </a:r>
            </a:p>
          </p:txBody>
        </p:sp>
        <p:sp>
          <p:nvSpPr>
            <p:cNvPr id="144" name="직각 삼각형 14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8" name="직사각형 14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49" name="직사각형 14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50" name="타원 14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053000" y="1881263"/>
            <a:ext cx="1800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97667" algn="ctr" defTabSz="957701">
              <a:defRPr sz="15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이행 총괄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1317035" y="2463264"/>
            <a:ext cx="2268000" cy="288000"/>
          </a:xfrm>
          <a:prstGeom prst="rect">
            <a:avLst/>
          </a:prstGeom>
          <a:solidFill>
            <a:srgbClr val="8ED9F0"/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이행 사업관리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6320965" y="2463264"/>
            <a:ext cx="2268000" cy="288000"/>
          </a:xfrm>
          <a:prstGeom prst="rect">
            <a:avLst/>
          </a:prstGeom>
          <a:solidFill>
            <a:srgbClr val="8ED9F0"/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제안사</a:t>
            </a:r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 지원조직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317035" y="2898523"/>
            <a:ext cx="2268000" cy="288000"/>
          </a:xfrm>
          <a:prstGeom prst="rect">
            <a:avLst/>
          </a:prstGeom>
          <a:solidFill>
            <a:srgbClr val="8ED9F0"/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비상대책 종합상황실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6320965" y="2898523"/>
            <a:ext cx="2268000" cy="288000"/>
          </a:xfrm>
          <a:prstGeom prst="rect">
            <a:avLst/>
          </a:prstGeom>
          <a:solidFill>
            <a:srgbClr val="8ED9F0"/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en-US" altLang="ko-KR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H/W, S/W</a:t>
            </a:r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업체 지원조직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4052754" y="4152824"/>
            <a:ext cx="1800000" cy="288000"/>
          </a:xfrm>
          <a:prstGeom prst="rect">
            <a:avLst/>
          </a:prstGeom>
          <a:solidFill>
            <a:srgbClr val="8ED9F0"/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인터페이스 부문</a:t>
            </a:r>
          </a:p>
        </p:txBody>
      </p:sp>
      <p:grpSp>
        <p:nvGrpSpPr>
          <p:cNvPr id="162" name="그룹 161"/>
          <p:cNvGrpSpPr/>
          <p:nvPr/>
        </p:nvGrpSpPr>
        <p:grpSpPr>
          <a:xfrm>
            <a:off x="524508" y="3594824"/>
            <a:ext cx="1512000" cy="1404000"/>
            <a:chOff x="596900" y="4876106"/>
            <a:chExt cx="2661950" cy="1404000"/>
          </a:xfrm>
        </p:grpSpPr>
        <p:grpSp>
          <p:nvGrpSpPr>
            <p:cNvPr id="163" name="그룹 162"/>
            <p:cNvGrpSpPr/>
            <p:nvPr/>
          </p:nvGrpSpPr>
          <p:grpSpPr>
            <a:xfrm>
              <a:off x="596900" y="4876106"/>
              <a:ext cx="2661950" cy="1404000"/>
              <a:chOff x="596900" y="3140968"/>
              <a:chExt cx="2661950" cy="1404000"/>
            </a:xfrm>
          </p:grpSpPr>
          <p:sp>
            <p:nvSpPr>
              <p:cNvPr id="165" name="TextBox 164"/>
              <p:cNvSpPr txBox="1"/>
              <p:nvPr/>
            </p:nvSpPr>
            <p:spPr>
              <a:xfrm>
                <a:off x="596900" y="3140968"/>
                <a:ext cx="2661950" cy="14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응용시스템 부문</a:t>
                </a:r>
              </a:p>
            </p:txBody>
          </p:sp>
        </p:grpSp>
        <p:sp>
          <p:nvSpPr>
            <p:cNvPr id="164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80791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이전환경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 프로그램 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Library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프로그램 이전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점검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</a:t>
              </a:r>
            </a:p>
          </p:txBody>
        </p:sp>
      </p:grpSp>
      <p:grpSp>
        <p:nvGrpSpPr>
          <p:cNvPr id="167" name="그룹 166"/>
          <p:cNvGrpSpPr/>
          <p:nvPr/>
        </p:nvGrpSpPr>
        <p:grpSpPr>
          <a:xfrm>
            <a:off x="2288631" y="3594824"/>
            <a:ext cx="1512000" cy="1404000"/>
            <a:chOff x="596900" y="4876106"/>
            <a:chExt cx="2661950" cy="1404000"/>
          </a:xfrm>
        </p:grpSpPr>
        <p:grpSp>
          <p:nvGrpSpPr>
            <p:cNvPr id="168" name="그룹 167"/>
            <p:cNvGrpSpPr/>
            <p:nvPr/>
          </p:nvGrpSpPr>
          <p:grpSpPr>
            <a:xfrm>
              <a:off x="596900" y="4876106"/>
              <a:ext cx="2661950" cy="1404000"/>
              <a:chOff x="596900" y="3140968"/>
              <a:chExt cx="2661950" cy="1404000"/>
            </a:xfrm>
          </p:grpSpPr>
          <p:sp>
            <p:nvSpPr>
              <p:cNvPr id="170" name="TextBox 169"/>
              <p:cNvSpPr txBox="1"/>
              <p:nvPr/>
            </p:nvSpPr>
            <p:spPr>
              <a:xfrm>
                <a:off x="596900" y="3140968"/>
                <a:ext cx="2661950" cy="14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데이터 부문</a:t>
                </a:r>
              </a:p>
            </p:txBody>
          </p:sp>
        </p:grpSp>
        <p:sp>
          <p:nvSpPr>
            <p:cNvPr id="169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84638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전환환경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전환 테스트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전환 시나리오 준비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 전환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전환결과 점검</a:t>
              </a:r>
            </a:p>
          </p:txBody>
        </p:sp>
      </p:grpSp>
      <p:grpSp>
        <p:nvGrpSpPr>
          <p:cNvPr id="174" name="그룹 173"/>
          <p:cNvGrpSpPr/>
          <p:nvPr/>
        </p:nvGrpSpPr>
        <p:grpSpPr>
          <a:xfrm>
            <a:off x="6104877" y="3594824"/>
            <a:ext cx="1512000" cy="1404000"/>
            <a:chOff x="596900" y="4876106"/>
            <a:chExt cx="2661950" cy="1404000"/>
          </a:xfrm>
        </p:grpSpPr>
        <p:grpSp>
          <p:nvGrpSpPr>
            <p:cNvPr id="180" name="그룹 179"/>
            <p:cNvGrpSpPr/>
            <p:nvPr/>
          </p:nvGrpSpPr>
          <p:grpSpPr>
            <a:xfrm>
              <a:off x="596900" y="4876106"/>
              <a:ext cx="2661950" cy="1404000"/>
              <a:chOff x="596900" y="3140968"/>
              <a:chExt cx="2661950" cy="1404000"/>
            </a:xfrm>
          </p:grpSpPr>
          <p:sp>
            <p:nvSpPr>
              <p:cNvPr id="182" name="TextBox 181"/>
              <p:cNvSpPr txBox="1"/>
              <p:nvPr/>
            </p:nvSpPr>
            <p:spPr>
              <a:xfrm>
                <a:off x="596900" y="3140968"/>
                <a:ext cx="2661950" cy="14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83" name="TextBox 182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인프라 부문</a:t>
                </a:r>
              </a:p>
            </p:txBody>
          </p:sp>
        </p:grpSp>
        <p:sp>
          <p:nvSpPr>
            <p:cNvPr id="181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기반환경 구축 및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 및 데이터 전환 지원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가동 점검 및 복구</a:t>
              </a:r>
            </a:p>
          </p:txBody>
        </p:sp>
      </p:grpSp>
      <p:grpSp>
        <p:nvGrpSpPr>
          <p:cNvPr id="175" name="그룹 174"/>
          <p:cNvGrpSpPr/>
          <p:nvPr/>
        </p:nvGrpSpPr>
        <p:grpSpPr>
          <a:xfrm>
            <a:off x="7869000" y="3594824"/>
            <a:ext cx="1512000" cy="1404000"/>
            <a:chOff x="596900" y="4876106"/>
            <a:chExt cx="2661950" cy="1404000"/>
          </a:xfrm>
        </p:grpSpPr>
        <p:grpSp>
          <p:nvGrpSpPr>
            <p:cNvPr id="176" name="그룹 175"/>
            <p:cNvGrpSpPr/>
            <p:nvPr/>
          </p:nvGrpSpPr>
          <p:grpSpPr>
            <a:xfrm>
              <a:off x="596900" y="4876106"/>
              <a:ext cx="2661950" cy="1404000"/>
              <a:chOff x="596900" y="3140968"/>
              <a:chExt cx="2661950" cy="1404000"/>
            </a:xfrm>
          </p:grpSpPr>
          <p:sp>
            <p:nvSpPr>
              <p:cNvPr id="178" name="TextBox 177"/>
              <p:cNvSpPr txBox="1"/>
              <p:nvPr/>
            </p:nvSpPr>
            <p:spPr>
              <a:xfrm>
                <a:off x="596900" y="3140968"/>
                <a:ext cx="2661950" cy="14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79" name="TextBox 178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H/W, S/W </a:t>
                </a: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업체</a:t>
                </a:r>
              </a:p>
            </p:txBody>
          </p:sp>
        </p:grpSp>
        <p:sp>
          <p:nvSpPr>
            <p:cNvPr id="177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63094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이행 지원을 위한 비상대기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필요 자원 지원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장애발생 시 복구 지원</a:t>
              </a:r>
            </a:p>
          </p:txBody>
        </p:sp>
      </p:grpSp>
      <p:grpSp>
        <p:nvGrpSpPr>
          <p:cNvPr id="184" name="그룹 183"/>
          <p:cNvGrpSpPr/>
          <p:nvPr/>
        </p:nvGrpSpPr>
        <p:grpSpPr>
          <a:xfrm>
            <a:off x="2509589" y="5445224"/>
            <a:ext cx="1512000" cy="972000"/>
            <a:chOff x="596900" y="4876106"/>
            <a:chExt cx="2661950" cy="972000"/>
          </a:xfrm>
        </p:grpSpPr>
        <p:grpSp>
          <p:nvGrpSpPr>
            <p:cNvPr id="185" name="그룹 184"/>
            <p:cNvGrpSpPr/>
            <p:nvPr/>
          </p:nvGrpSpPr>
          <p:grpSpPr>
            <a:xfrm>
              <a:off x="596900" y="4876106"/>
              <a:ext cx="2661950" cy="972000"/>
              <a:chOff x="596900" y="3140968"/>
              <a:chExt cx="2661950" cy="972000"/>
            </a:xfrm>
          </p:grpSpPr>
          <p:sp>
            <p:nvSpPr>
              <p:cNvPr id="187" name="TextBox 186"/>
              <p:cNvSpPr txBox="1"/>
              <p:nvPr/>
            </p:nvSpPr>
            <p:spPr>
              <a:xfrm>
                <a:off x="596900" y="3140968"/>
                <a:ext cx="2661950" cy="9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채널통합</a:t>
                </a:r>
              </a:p>
            </p:txBody>
          </p:sp>
        </p:grpSp>
        <p:sp>
          <p:nvSpPr>
            <p:cNvPr id="186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환경 구축 및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통합단말 설치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점검</a:t>
              </a:r>
            </a:p>
          </p:txBody>
        </p:sp>
      </p:grpSp>
      <p:grpSp>
        <p:nvGrpSpPr>
          <p:cNvPr id="189" name="그룹 188"/>
          <p:cNvGrpSpPr/>
          <p:nvPr/>
        </p:nvGrpSpPr>
        <p:grpSpPr>
          <a:xfrm>
            <a:off x="4197001" y="5445224"/>
            <a:ext cx="1512000" cy="972000"/>
            <a:chOff x="596900" y="4876106"/>
            <a:chExt cx="2661950" cy="972000"/>
          </a:xfrm>
        </p:grpSpPr>
        <p:grpSp>
          <p:nvGrpSpPr>
            <p:cNvPr id="190" name="그룹 189"/>
            <p:cNvGrpSpPr/>
            <p:nvPr/>
          </p:nvGrpSpPr>
          <p:grpSpPr>
            <a:xfrm>
              <a:off x="596900" y="4876106"/>
              <a:ext cx="2661950" cy="972000"/>
              <a:chOff x="596900" y="3140968"/>
              <a:chExt cx="2661950" cy="972000"/>
            </a:xfrm>
          </p:grpSpPr>
          <p:sp>
            <p:nvSpPr>
              <p:cNvPr id="192" name="TextBox 191"/>
              <p:cNvSpPr txBox="1"/>
              <p:nvPr/>
            </p:nvSpPr>
            <p:spPr>
              <a:xfrm>
                <a:off x="596900" y="3140968"/>
                <a:ext cx="2661950" cy="9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93" name="TextBox 192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대내인터페이스</a:t>
                </a:r>
              </a:p>
            </p:txBody>
          </p:sp>
        </p:grpSp>
        <p:sp>
          <p:nvSpPr>
            <p:cNvPr id="191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환경 구축 및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통합단말 설치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점검</a:t>
              </a:r>
            </a:p>
          </p:txBody>
        </p:sp>
      </p:grpSp>
      <p:grpSp>
        <p:nvGrpSpPr>
          <p:cNvPr id="194" name="그룹 193"/>
          <p:cNvGrpSpPr/>
          <p:nvPr/>
        </p:nvGrpSpPr>
        <p:grpSpPr>
          <a:xfrm>
            <a:off x="5884412" y="5445224"/>
            <a:ext cx="1512000" cy="972000"/>
            <a:chOff x="596900" y="4876106"/>
            <a:chExt cx="2661950" cy="972000"/>
          </a:xfrm>
        </p:grpSpPr>
        <p:grpSp>
          <p:nvGrpSpPr>
            <p:cNvPr id="195" name="그룹 194"/>
            <p:cNvGrpSpPr/>
            <p:nvPr/>
          </p:nvGrpSpPr>
          <p:grpSpPr>
            <a:xfrm>
              <a:off x="596900" y="4876106"/>
              <a:ext cx="2661950" cy="972000"/>
              <a:chOff x="596900" y="3140968"/>
              <a:chExt cx="2661950" cy="972000"/>
            </a:xfrm>
          </p:grpSpPr>
          <p:sp>
            <p:nvSpPr>
              <p:cNvPr id="197" name="TextBox 196"/>
              <p:cNvSpPr txBox="1"/>
              <p:nvPr/>
            </p:nvSpPr>
            <p:spPr>
              <a:xfrm>
                <a:off x="596900" y="3140968"/>
                <a:ext cx="2661950" cy="9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198" name="TextBox 197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대외계</a:t>
                </a:r>
                <a:endParaRPr kumimoji="1"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endParaRPr>
              </a:p>
            </p:txBody>
          </p:sp>
        </p:grpSp>
        <p:sp>
          <p:nvSpPr>
            <p:cNvPr id="196" name="Rectangle 28"/>
            <p:cNvSpPr>
              <a:spLocks noChangeArrowheads="1"/>
            </p:cNvSpPr>
            <p:nvPr/>
          </p:nvSpPr>
          <p:spPr bwMode="auto">
            <a:xfrm>
              <a:off x="657547" y="5220730"/>
              <a:ext cx="2540661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환경 구축 및 점검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S/W 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설치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점검</a:t>
              </a:r>
            </a:p>
          </p:txBody>
        </p:sp>
      </p:grpSp>
      <p:cxnSp>
        <p:nvCxnSpPr>
          <p:cNvPr id="199" name="꺾인 연결선 85"/>
          <p:cNvCxnSpPr>
            <a:stCxn id="151" idx="2"/>
            <a:endCxn id="158" idx="0"/>
          </p:cNvCxnSpPr>
          <p:nvPr/>
        </p:nvCxnSpPr>
        <p:spPr>
          <a:xfrm flipH="1">
            <a:off x="4952754" y="2169263"/>
            <a:ext cx="246" cy="198356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꺾인 연결선 85"/>
          <p:cNvCxnSpPr>
            <a:stCxn id="158" idx="2"/>
            <a:endCxn id="193" idx="0"/>
          </p:cNvCxnSpPr>
          <p:nvPr/>
        </p:nvCxnSpPr>
        <p:spPr>
          <a:xfrm>
            <a:off x="4952754" y="4440824"/>
            <a:ext cx="247" cy="100440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꺾인 연결선 85"/>
          <p:cNvCxnSpPr>
            <a:stCxn id="198" idx="0"/>
            <a:endCxn id="188" idx="0"/>
          </p:cNvCxnSpPr>
          <p:nvPr/>
        </p:nvCxnSpPr>
        <p:spPr>
          <a:xfrm rot="16200000" flipV="1">
            <a:off x="4953001" y="3757812"/>
            <a:ext cx="12700" cy="3374823"/>
          </a:xfrm>
          <a:prstGeom prst="bentConnector3">
            <a:avLst>
              <a:gd name="adj1" fmla="val 180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꺾인 연결선 85"/>
          <p:cNvCxnSpPr>
            <a:stCxn id="153" idx="1"/>
            <a:endCxn id="152" idx="3"/>
          </p:cNvCxnSpPr>
          <p:nvPr/>
        </p:nvCxnSpPr>
        <p:spPr>
          <a:xfrm flipH="1">
            <a:off x="3585035" y="2607264"/>
            <a:ext cx="2735930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꺾인 연결선 85"/>
          <p:cNvCxnSpPr>
            <a:stCxn id="156" idx="1"/>
            <a:endCxn id="155" idx="3"/>
          </p:cNvCxnSpPr>
          <p:nvPr/>
        </p:nvCxnSpPr>
        <p:spPr>
          <a:xfrm flipH="1">
            <a:off x="3585035" y="3042523"/>
            <a:ext cx="2735930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꺾인 연결선 85"/>
          <p:cNvCxnSpPr>
            <a:stCxn id="179" idx="0"/>
            <a:endCxn id="166" idx="0"/>
          </p:cNvCxnSpPr>
          <p:nvPr/>
        </p:nvCxnSpPr>
        <p:spPr>
          <a:xfrm rot="16200000" flipV="1">
            <a:off x="4952754" y="-77422"/>
            <a:ext cx="12700" cy="7344492"/>
          </a:xfrm>
          <a:prstGeom prst="bentConnector3">
            <a:avLst>
              <a:gd name="adj1" fmla="val 180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꺾인 연결선 85"/>
          <p:cNvCxnSpPr>
            <a:stCxn id="183" idx="0"/>
            <a:endCxn id="171" idx="0"/>
          </p:cNvCxnSpPr>
          <p:nvPr/>
        </p:nvCxnSpPr>
        <p:spPr>
          <a:xfrm rot="16200000" flipV="1">
            <a:off x="4952754" y="1686701"/>
            <a:ext cx="12700" cy="3816246"/>
          </a:xfrm>
          <a:prstGeom prst="bentConnector3">
            <a:avLst>
              <a:gd name="adj1" fmla="val 180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278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사다리꼴 193"/>
          <p:cNvSpPr/>
          <p:nvPr/>
        </p:nvSpPr>
        <p:spPr bwMode="auto">
          <a:xfrm rot="10800000" flipV="1">
            <a:off x="5060950" y="2390775"/>
            <a:ext cx="4321176" cy="473075"/>
          </a:xfrm>
          <a:prstGeom prst="trapezoid">
            <a:avLst>
              <a:gd name="adj" fmla="val 200515"/>
            </a:avLst>
          </a:prstGeom>
          <a:gradFill flip="none" rotWithShape="1">
            <a:gsLst>
              <a:gs pos="30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192" name="사다리꼴 191"/>
          <p:cNvSpPr/>
          <p:nvPr/>
        </p:nvSpPr>
        <p:spPr bwMode="auto">
          <a:xfrm rot="10800000" flipV="1">
            <a:off x="523875" y="2390775"/>
            <a:ext cx="4321176" cy="473075"/>
          </a:xfrm>
          <a:prstGeom prst="trapezoid">
            <a:avLst>
              <a:gd name="adj" fmla="val 200515"/>
            </a:avLst>
          </a:prstGeom>
          <a:gradFill flip="none" rotWithShape="1">
            <a:gsLst>
              <a:gs pos="30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10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 이행 조직은 시스템 이행 및 장애복구에 대한 종합적인 임무를 수행하며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이행 중 발생하는 비상 상황에 대한 주요 의사결정을 담당합니다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09" name="그룹 108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10" name="그룹 109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14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15" name="직각 삼각형 114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16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1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1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1.9.2.3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조직 및 역할</a:t>
              </a:r>
            </a:p>
          </p:txBody>
        </p:sp>
        <p:sp>
          <p:nvSpPr>
            <p:cNvPr id="113" name="직각 삼각형 112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17" name="직사각형 11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18" name="직사각형 11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19" name="타원 11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21" name="Rectangle 473"/>
          <p:cNvSpPr>
            <a:spLocks noChangeArrowheads="1"/>
          </p:cNvSpPr>
          <p:nvPr/>
        </p:nvSpPr>
        <p:spPr bwMode="auto">
          <a:xfrm>
            <a:off x="1298988" y="1881188"/>
            <a:ext cx="2772000" cy="50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-106363" algn="ctr" defTabSz="1042875" eaLnBrk="0" latinLnBrk="0" hangingPunct="0">
              <a:spcAft>
                <a:spcPts val="0"/>
              </a:spcAft>
              <a:buClr>
                <a:srgbClr val="3271AA"/>
              </a:buClr>
              <a:buSzPct val="80000"/>
              <a:tabLst>
                <a:tab pos="6021697" algn="l"/>
              </a:tabLst>
              <a:defRPr/>
            </a:pPr>
            <a:r>
              <a:rPr lang="ko-KR" altLang="en-US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이행 상황</a:t>
            </a:r>
            <a:br>
              <a:rPr lang="en-US" altLang="ko-KR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관리 및 비상 대응</a:t>
            </a:r>
          </a:p>
        </p:txBody>
      </p:sp>
      <p:sp>
        <p:nvSpPr>
          <p:cNvPr id="124" name="Rectangle 473"/>
          <p:cNvSpPr>
            <a:spLocks noChangeArrowheads="1"/>
          </p:cNvSpPr>
          <p:nvPr/>
        </p:nvSpPr>
        <p:spPr bwMode="auto">
          <a:xfrm>
            <a:off x="5835538" y="1881188"/>
            <a:ext cx="2772000" cy="50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-106363" algn="ctr" defTabSz="1042875" eaLnBrk="0" latinLnBrk="0" hangingPunct="0">
              <a:spcAft>
                <a:spcPts val="0"/>
              </a:spcAft>
              <a:buClr>
                <a:srgbClr val="3271AA"/>
              </a:buClr>
              <a:buSzPct val="80000"/>
              <a:tabLst>
                <a:tab pos="6021697" algn="l"/>
              </a:tabLst>
              <a:defRPr/>
            </a:pPr>
            <a:r>
              <a:rPr lang="ko-KR" altLang="en-US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이행 및 </a:t>
            </a:r>
          </a:p>
          <a:p>
            <a:pPr indent="-106363" algn="ctr" defTabSz="1042875" eaLnBrk="0" latinLnBrk="0" hangingPunct="0">
              <a:spcAft>
                <a:spcPts val="0"/>
              </a:spcAft>
              <a:buClr>
                <a:srgbClr val="3271AA"/>
              </a:buClr>
              <a:buSzPct val="80000"/>
              <a:tabLst>
                <a:tab pos="6021697" algn="l"/>
              </a:tabLst>
              <a:defRPr/>
            </a:pPr>
            <a:r>
              <a:rPr lang="ko-KR" altLang="en-US" sz="13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비상대책에 대한 주요 의사결정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523875" y="2864657"/>
            <a:ext cx="4321176" cy="3552675"/>
            <a:chOff x="523875" y="3132262"/>
            <a:chExt cx="4321176" cy="3285070"/>
          </a:xfrm>
        </p:grpSpPr>
        <p:grpSp>
          <p:nvGrpSpPr>
            <p:cNvPr id="3" name="그룹 2"/>
            <p:cNvGrpSpPr/>
            <p:nvPr/>
          </p:nvGrpSpPr>
          <p:grpSpPr>
            <a:xfrm>
              <a:off x="523875" y="3132262"/>
              <a:ext cx="4321176" cy="756000"/>
              <a:chOff x="523875" y="3746501"/>
              <a:chExt cx="4321176" cy="804862"/>
            </a:xfrm>
          </p:grpSpPr>
          <p:grpSp>
            <p:nvGrpSpPr>
              <p:cNvPr id="132" name="그룹 131"/>
              <p:cNvGrpSpPr/>
              <p:nvPr/>
            </p:nvGrpSpPr>
            <p:grpSpPr>
              <a:xfrm>
                <a:off x="523875" y="3746501"/>
                <a:ext cx="4321176" cy="804862"/>
                <a:chOff x="514406" y="3431610"/>
                <a:chExt cx="4325673" cy="1418841"/>
              </a:xfrm>
            </p:grpSpPr>
            <p:sp>
              <p:nvSpPr>
                <p:cNvPr id="133" name="TextBox 132"/>
                <p:cNvSpPr txBox="1"/>
                <p:nvPr/>
              </p:nvSpPr>
              <p:spPr>
                <a:xfrm>
                  <a:off x="523876" y="3431610"/>
                  <a:ext cx="4316203" cy="1418841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marL="0" algn="ctr" defTabSz="1042973" eaLnBrk="1" hangingPunct="1">
                    <a:defRPr sz="1600">
                      <a:ln w="6350"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rgbClr val="494949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973" eaLnBrk="1" hangingPunct="1">
                    <a:defRPr sz="1600" b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42973" defTabSz="1042973" eaLnBrk="1" hangingPunct="1">
                    <a:defRPr sz="1800"/>
                  </a:lvl3pPr>
                  <a:lvl4pPr marL="1564459" defTabSz="1042973" eaLnBrk="1" hangingPunct="1">
                    <a:defRPr sz="1800"/>
                  </a:lvl4pPr>
                  <a:lvl5pPr marL="2085947" defTabSz="1042973" eaLnBrk="1" hangingPunct="1">
                    <a:defRPr sz="1800"/>
                  </a:lvl5pPr>
                  <a:lvl6pPr marL="2607433" defTabSz="1042973">
                    <a:defRPr sz="1800"/>
                  </a:lvl6pPr>
                  <a:lvl7pPr marL="3128920" defTabSz="1042973">
                    <a:defRPr sz="1800"/>
                  </a:lvl7pPr>
                  <a:lvl8pPr marL="3650406" defTabSz="1042973">
                    <a:defRPr sz="1800"/>
                  </a:lvl8pPr>
                  <a:lvl9pPr marL="4171893" defTabSz="1042973">
                    <a:defRPr sz="1800"/>
                  </a:lvl9pPr>
                </a:lstStyle>
                <a:p>
                  <a:pPr lvl="1"/>
                  <a:endParaRPr lang="en-US" altLang="ko-KR" sz="1300" dirty="0">
                    <a:sym typeface="KoPub돋움체 Medium"/>
                  </a:endParaRPr>
                </a:p>
              </p:txBody>
            </p:sp>
            <p:sp>
              <p:nvSpPr>
                <p:cNvPr id="134" name="TextBox 133"/>
                <p:cNvSpPr txBox="1"/>
                <p:nvPr/>
              </p:nvSpPr>
              <p:spPr>
                <a:xfrm>
                  <a:off x="514406" y="3431610"/>
                  <a:ext cx="973428" cy="1418841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545211" defTabSz="1090422">
                    <a:defRPr sz="2100"/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marL="0" lvl="1" indent="-106363" algn="ctr" defTabSz="1042973"/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이행 </a:t>
                  </a:r>
                </a:p>
                <a:p>
                  <a:pPr marL="0" lvl="1" indent="-106363" algn="ctr" defTabSz="1042973"/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사업관리</a:t>
                  </a:r>
                </a:p>
              </p:txBody>
            </p:sp>
          </p:grpSp>
          <p:sp>
            <p:nvSpPr>
              <p:cNvPr id="135" name="Rectangle 28"/>
              <p:cNvSpPr>
                <a:spLocks noChangeArrowheads="1"/>
              </p:cNvSpPr>
              <p:nvPr/>
            </p:nvSpPr>
            <p:spPr bwMode="auto">
              <a:xfrm>
                <a:off x="1595365" y="3931788"/>
                <a:ext cx="3186185" cy="4342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시스템 이행 및 비상대책 진행 상황 관리 및 보고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고객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감독기관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투자자 커뮤니케이션 관리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비상연락망 운영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(IT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직원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본부부서직원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관련 업체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</p:txBody>
          </p:sp>
        </p:grpSp>
        <p:grpSp>
          <p:nvGrpSpPr>
            <p:cNvPr id="136" name="그룹 135"/>
            <p:cNvGrpSpPr/>
            <p:nvPr/>
          </p:nvGrpSpPr>
          <p:grpSpPr>
            <a:xfrm>
              <a:off x="523875" y="3975285"/>
              <a:ext cx="4321176" cy="756000"/>
              <a:chOff x="523875" y="3746501"/>
              <a:chExt cx="4321176" cy="804862"/>
            </a:xfrm>
          </p:grpSpPr>
          <p:grpSp>
            <p:nvGrpSpPr>
              <p:cNvPr id="137" name="그룹 136"/>
              <p:cNvGrpSpPr/>
              <p:nvPr/>
            </p:nvGrpSpPr>
            <p:grpSpPr>
              <a:xfrm>
                <a:off x="523875" y="3746501"/>
                <a:ext cx="4321176" cy="804862"/>
                <a:chOff x="514406" y="3431610"/>
                <a:chExt cx="4325673" cy="1418841"/>
              </a:xfrm>
            </p:grpSpPr>
            <p:sp>
              <p:nvSpPr>
                <p:cNvPr id="139" name="TextBox 138"/>
                <p:cNvSpPr txBox="1"/>
                <p:nvPr/>
              </p:nvSpPr>
              <p:spPr>
                <a:xfrm>
                  <a:off x="523876" y="3431610"/>
                  <a:ext cx="4316203" cy="1418841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marL="0" algn="ctr" defTabSz="1042973" eaLnBrk="1" hangingPunct="1">
                    <a:defRPr sz="1600">
                      <a:ln w="6350"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rgbClr val="494949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973" eaLnBrk="1" hangingPunct="1">
                    <a:defRPr sz="1600" b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42973" defTabSz="1042973" eaLnBrk="1" hangingPunct="1">
                    <a:defRPr sz="1800"/>
                  </a:lvl3pPr>
                  <a:lvl4pPr marL="1564459" defTabSz="1042973" eaLnBrk="1" hangingPunct="1">
                    <a:defRPr sz="1800"/>
                  </a:lvl4pPr>
                  <a:lvl5pPr marL="2085947" defTabSz="1042973" eaLnBrk="1" hangingPunct="1">
                    <a:defRPr sz="1800"/>
                  </a:lvl5pPr>
                  <a:lvl6pPr marL="2607433" defTabSz="1042973">
                    <a:defRPr sz="1800"/>
                  </a:lvl6pPr>
                  <a:lvl7pPr marL="3128920" defTabSz="1042973">
                    <a:defRPr sz="1800"/>
                  </a:lvl7pPr>
                  <a:lvl8pPr marL="3650406" defTabSz="1042973">
                    <a:defRPr sz="1800"/>
                  </a:lvl8pPr>
                  <a:lvl9pPr marL="4171893" defTabSz="1042973">
                    <a:defRPr sz="1800"/>
                  </a:lvl9pPr>
                </a:lstStyle>
                <a:p>
                  <a:pPr lvl="1"/>
                  <a:endParaRPr lang="en-US" altLang="ko-KR" sz="1300" dirty="0">
                    <a:sym typeface="KoPub돋움체 Medium"/>
                  </a:endParaRPr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514406" y="3431610"/>
                  <a:ext cx="973428" cy="1418841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545211" defTabSz="1090422">
                    <a:defRPr sz="2100"/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marL="0" lvl="1" indent="-106363" algn="ctr" defTabSz="1042973"/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비상대책</a:t>
                  </a:r>
                  <a:b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</a:br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종합상황실</a:t>
                  </a:r>
                </a:p>
              </p:txBody>
            </p:sp>
          </p:grpSp>
          <p:sp>
            <p:nvSpPr>
              <p:cNvPr id="138" name="Rectangle 28"/>
              <p:cNvSpPr>
                <a:spLocks noChangeArrowheads="1"/>
              </p:cNvSpPr>
              <p:nvPr/>
            </p:nvSpPr>
            <p:spPr bwMode="auto">
              <a:xfrm>
                <a:off x="1595365" y="3931791"/>
                <a:ext cx="3186185" cy="4342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비상대책 총괄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이행 담당과의 공조를 통합 원활한 협의체제 유지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비상대책에 대한 주요 의사결정 및 비상상황에 대한 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IT </a:t>
                </a:r>
                <a:b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각 부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실장 협의체</a:t>
                </a:r>
              </a:p>
            </p:txBody>
          </p:sp>
        </p:grpSp>
        <p:grpSp>
          <p:nvGrpSpPr>
            <p:cNvPr id="141" name="그룹 140"/>
            <p:cNvGrpSpPr/>
            <p:nvPr/>
          </p:nvGrpSpPr>
          <p:grpSpPr>
            <a:xfrm>
              <a:off x="523875" y="4818308"/>
              <a:ext cx="4321176" cy="756000"/>
              <a:chOff x="523875" y="3746501"/>
              <a:chExt cx="4321176" cy="804862"/>
            </a:xfrm>
          </p:grpSpPr>
          <p:grpSp>
            <p:nvGrpSpPr>
              <p:cNvPr id="142" name="그룹 141"/>
              <p:cNvGrpSpPr/>
              <p:nvPr/>
            </p:nvGrpSpPr>
            <p:grpSpPr>
              <a:xfrm>
                <a:off x="523875" y="3746501"/>
                <a:ext cx="4321176" cy="804862"/>
                <a:chOff x="514406" y="3431610"/>
                <a:chExt cx="4325673" cy="1418841"/>
              </a:xfrm>
            </p:grpSpPr>
            <p:sp>
              <p:nvSpPr>
                <p:cNvPr id="144" name="TextBox 143"/>
                <p:cNvSpPr txBox="1"/>
                <p:nvPr/>
              </p:nvSpPr>
              <p:spPr>
                <a:xfrm>
                  <a:off x="523876" y="3431610"/>
                  <a:ext cx="4316203" cy="1418841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marL="0" algn="ctr" defTabSz="1042973" eaLnBrk="1" hangingPunct="1">
                    <a:defRPr sz="1600">
                      <a:ln w="6350"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rgbClr val="494949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973" eaLnBrk="1" hangingPunct="1">
                    <a:defRPr sz="1600" b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42973" defTabSz="1042973" eaLnBrk="1" hangingPunct="1">
                    <a:defRPr sz="1800"/>
                  </a:lvl3pPr>
                  <a:lvl4pPr marL="1564459" defTabSz="1042973" eaLnBrk="1" hangingPunct="1">
                    <a:defRPr sz="1800"/>
                  </a:lvl4pPr>
                  <a:lvl5pPr marL="2085947" defTabSz="1042973" eaLnBrk="1" hangingPunct="1">
                    <a:defRPr sz="1800"/>
                  </a:lvl5pPr>
                  <a:lvl6pPr marL="2607433" defTabSz="1042973">
                    <a:defRPr sz="1800"/>
                  </a:lvl6pPr>
                  <a:lvl7pPr marL="3128920" defTabSz="1042973">
                    <a:defRPr sz="1800"/>
                  </a:lvl7pPr>
                  <a:lvl8pPr marL="3650406" defTabSz="1042973">
                    <a:defRPr sz="1800"/>
                  </a:lvl8pPr>
                  <a:lvl9pPr marL="4171893" defTabSz="1042973">
                    <a:defRPr sz="1800"/>
                  </a:lvl9pPr>
                </a:lstStyle>
                <a:p>
                  <a:pPr lvl="1"/>
                  <a:endParaRPr lang="en-US" altLang="ko-KR" sz="1300" dirty="0">
                    <a:sym typeface="KoPub돋움체 Medium"/>
                  </a:endParaRPr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514406" y="3431610"/>
                  <a:ext cx="973428" cy="1418841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545211" defTabSz="1090422">
                    <a:defRPr sz="2100"/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marL="0" lvl="1" indent="-106363" algn="ctr" defTabSz="1042973"/>
                  <a:r>
                    <a:rPr lang="ko-KR" altLang="en-US" sz="110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제안사</a:t>
                  </a:r>
                  <a:b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</a:br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지원조직</a:t>
                  </a:r>
                </a:p>
              </p:txBody>
            </p:sp>
          </p:grpSp>
          <p:sp>
            <p:nvSpPr>
              <p:cNvPr id="143" name="Rectangle 28"/>
              <p:cNvSpPr>
                <a:spLocks noChangeArrowheads="1"/>
              </p:cNvSpPr>
              <p:nvPr/>
            </p:nvSpPr>
            <p:spPr bwMode="auto">
              <a:xfrm>
                <a:off x="1595365" y="3931791"/>
                <a:ext cx="3186185" cy="4342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시스템 이행 및 장애 대책과 관련된 지속적인 모니터링 및 지원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긴급상황 발생시 비상대책 수립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지원 및 협력업체와 공조체제 구성</a:t>
                </a:r>
              </a:p>
            </p:txBody>
          </p:sp>
        </p:grpSp>
        <p:grpSp>
          <p:nvGrpSpPr>
            <p:cNvPr id="146" name="그룹 145"/>
            <p:cNvGrpSpPr/>
            <p:nvPr/>
          </p:nvGrpSpPr>
          <p:grpSpPr>
            <a:xfrm>
              <a:off x="523875" y="5661332"/>
              <a:ext cx="4321176" cy="756000"/>
              <a:chOff x="523875" y="3746501"/>
              <a:chExt cx="4321176" cy="804862"/>
            </a:xfrm>
          </p:grpSpPr>
          <p:grpSp>
            <p:nvGrpSpPr>
              <p:cNvPr id="147" name="그룹 146"/>
              <p:cNvGrpSpPr/>
              <p:nvPr/>
            </p:nvGrpSpPr>
            <p:grpSpPr>
              <a:xfrm>
                <a:off x="523875" y="3746501"/>
                <a:ext cx="4321176" cy="804862"/>
                <a:chOff x="514406" y="3431610"/>
                <a:chExt cx="4325673" cy="1418841"/>
              </a:xfrm>
            </p:grpSpPr>
            <p:sp>
              <p:nvSpPr>
                <p:cNvPr id="149" name="TextBox 148"/>
                <p:cNvSpPr txBox="1"/>
                <p:nvPr/>
              </p:nvSpPr>
              <p:spPr>
                <a:xfrm>
                  <a:off x="523876" y="3431610"/>
                  <a:ext cx="4316203" cy="1418841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marL="0" algn="ctr" defTabSz="1042973" eaLnBrk="1" hangingPunct="1">
                    <a:defRPr sz="1600">
                      <a:ln w="6350"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rgbClr val="494949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973" eaLnBrk="1" hangingPunct="1">
                    <a:defRPr sz="1600" b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defRPr>
                  </a:lvl2pPr>
                  <a:lvl3pPr marL="1042973" defTabSz="1042973" eaLnBrk="1" hangingPunct="1">
                    <a:defRPr sz="1800"/>
                  </a:lvl3pPr>
                  <a:lvl4pPr marL="1564459" defTabSz="1042973" eaLnBrk="1" hangingPunct="1">
                    <a:defRPr sz="1800"/>
                  </a:lvl4pPr>
                  <a:lvl5pPr marL="2085947" defTabSz="1042973" eaLnBrk="1" hangingPunct="1">
                    <a:defRPr sz="1800"/>
                  </a:lvl5pPr>
                  <a:lvl6pPr marL="2607433" defTabSz="1042973">
                    <a:defRPr sz="1800"/>
                  </a:lvl6pPr>
                  <a:lvl7pPr marL="3128920" defTabSz="1042973">
                    <a:defRPr sz="1800"/>
                  </a:lvl7pPr>
                  <a:lvl8pPr marL="3650406" defTabSz="1042973">
                    <a:defRPr sz="1800"/>
                  </a:lvl8pPr>
                  <a:lvl9pPr marL="4171893" defTabSz="1042973">
                    <a:defRPr sz="1800"/>
                  </a:lvl9pPr>
                </a:lstStyle>
                <a:p>
                  <a:pPr lvl="1"/>
                  <a:endParaRPr lang="en-US" altLang="ko-KR" sz="1300" dirty="0">
                    <a:sym typeface="KoPub돋움체 Medium"/>
                  </a:endParaRPr>
                </a:p>
              </p:txBody>
            </p:sp>
            <p:sp>
              <p:nvSpPr>
                <p:cNvPr id="150" name="TextBox 149"/>
                <p:cNvSpPr txBox="1"/>
                <p:nvPr/>
              </p:nvSpPr>
              <p:spPr>
                <a:xfrm>
                  <a:off x="514406" y="3431610"/>
                  <a:ext cx="973428" cy="1418841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545211" defTabSz="1090422">
                    <a:defRPr sz="2100"/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marL="0" lvl="1" indent="-106363" algn="ctr" defTabSz="1042973"/>
                  <a:r>
                    <a:rPr lang="en-US" altLang="ko-KR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H/W </a:t>
                  </a:r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및 </a:t>
                  </a:r>
                </a:p>
                <a:p>
                  <a:pPr marL="0" lvl="1" indent="-106363" algn="ctr" defTabSz="1042973"/>
                  <a:r>
                    <a:rPr lang="en-US" altLang="ko-KR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S/W</a:t>
                  </a:r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업체</a:t>
                  </a:r>
                </a:p>
                <a:p>
                  <a:pPr marL="0" lvl="1" indent="-106363" algn="ctr" defTabSz="1042973"/>
                  <a:r>
                    <a:rPr lang="ko-KR" altLang="en-US" sz="11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지원조직</a:t>
                  </a:r>
                </a:p>
              </p:txBody>
            </p:sp>
          </p:grpSp>
          <p:sp>
            <p:nvSpPr>
              <p:cNvPr id="148" name="Rectangle 28"/>
              <p:cNvSpPr>
                <a:spLocks noChangeArrowheads="1"/>
              </p:cNvSpPr>
              <p:nvPr/>
            </p:nvSpPr>
            <p:spPr bwMode="auto">
              <a:xfrm>
                <a:off x="1595365" y="3931791"/>
                <a:ext cx="3186185" cy="43428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시스템 이행 및 장애 대책을 위한 </a:t>
                </a:r>
                <a:r>
                  <a:rPr lang="ko-KR" altLang="en-US" sz="9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제안사와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지원 공조체제 구성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비상연락망을 구성하여 비상사태 발생시 지원조직 가동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장애 복구대책 마련</a:t>
                </a:r>
                <a:r>
                  <a:rPr lang="en-US" altLang="ko-KR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인력 지원 및 장비 지원</a:t>
                </a:r>
              </a:p>
            </p:txBody>
          </p:sp>
        </p:grpSp>
      </p:grpSp>
      <p:grpSp>
        <p:nvGrpSpPr>
          <p:cNvPr id="152" name="그룹 151"/>
          <p:cNvGrpSpPr/>
          <p:nvPr/>
        </p:nvGrpSpPr>
        <p:grpSpPr>
          <a:xfrm>
            <a:off x="5060950" y="2864657"/>
            <a:ext cx="4321176" cy="624575"/>
            <a:chOff x="523875" y="3746501"/>
            <a:chExt cx="4321176" cy="804862"/>
          </a:xfrm>
        </p:grpSpPr>
        <p:grpSp>
          <p:nvGrpSpPr>
            <p:cNvPr id="168" name="그룹 167"/>
            <p:cNvGrpSpPr/>
            <p:nvPr/>
          </p:nvGrpSpPr>
          <p:grpSpPr>
            <a:xfrm>
              <a:off x="523875" y="3746501"/>
              <a:ext cx="4321176" cy="804862"/>
              <a:chOff x="514406" y="3431610"/>
              <a:chExt cx="4325673" cy="1418841"/>
            </a:xfrm>
          </p:grpSpPr>
          <p:sp>
            <p:nvSpPr>
              <p:cNvPr id="170" name="TextBox 169"/>
              <p:cNvSpPr txBox="1"/>
              <p:nvPr/>
            </p:nvSpPr>
            <p:spPr>
              <a:xfrm>
                <a:off x="523876" y="3431610"/>
                <a:ext cx="4316203" cy="14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marL="0" algn="ctr" defTabSz="1042973" eaLnBrk="1" hangingPunct="1">
                  <a:defRPr sz="1600">
                    <a:ln w="6350"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494949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973" eaLnBrk="1" hangingPunct="1">
                  <a:defRPr sz="1600" b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42973" defTabSz="1042973" eaLnBrk="1" hangingPunct="1">
                  <a:defRPr sz="1800"/>
                </a:lvl3pPr>
                <a:lvl4pPr marL="1564459" defTabSz="1042973" eaLnBrk="1" hangingPunct="1">
                  <a:defRPr sz="1800"/>
                </a:lvl4pPr>
                <a:lvl5pPr marL="2085947" defTabSz="1042973" eaLnBrk="1" hangingPunct="1">
                  <a:defRPr sz="1800"/>
                </a:lvl5pPr>
                <a:lvl6pPr marL="2607433" defTabSz="1042973">
                  <a:defRPr sz="1800"/>
                </a:lvl6pPr>
                <a:lvl7pPr marL="3128920" defTabSz="1042973">
                  <a:defRPr sz="1800"/>
                </a:lvl7pPr>
                <a:lvl8pPr marL="3650406" defTabSz="1042973">
                  <a:defRPr sz="1800"/>
                </a:lvl8pPr>
                <a:lvl9pPr marL="4171893" defTabSz="1042973">
                  <a:defRPr sz="1800"/>
                </a:lvl9pPr>
              </a:lstStyle>
              <a:p>
                <a:pPr lvl="1"/>
                <a:endParaRPr lang="en-US" altLang="ko-KR" sz="1300" dirty="0">
                  <a:sym typeface="KoPub돋움체 Medium"/>
                </a:endParaRP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14406" y="3431610"/>
                <a:ext cx="973428" cy="1418841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545211" defTabSz="1090422">
                  <a:defRPr sz="2100"/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이행 </a:t>
                </a:r>
              </a:p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총괄담당</a:t>
                </a:r>
              </a:p>
            </p:txBody>
          </p:sp>
        </p:grpSp>
        <p:sp>
          <p:nvSpPr>
            <p:cNvPr id="169" name="Rectangle 28"/>
            <p:cNvSpPr>
              <a:spLocks noChangeArrowheads="1"/>
            </p:cNvSpPr>
            <p:nvPr/>
          </p:nvSpPr>
          <p:spPr bwMode="auto">
            <a:xfrm>
              <a:off x="1595365" y="3864687"/>
              <a:ext cx="3186185" cy="56848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이행과 관련된 진행사항 총괄 </a:t>
              </a: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리딩</a:t>
              </a:r>
              <a:endPara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비상대책 종합상황실과 유기적인 연계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이행 및 비상대책 수립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진행상황 공유</a:t>
              </a:r>
            </a:p>
          </p:txBody>
        </p:sp>
      </p:grpSp>
      <p:grpSp>
        <p:nvGrpSpPr>
          <p:cNvPr id="172" name="그룹 171"/>
          <p:cNvGrpSpPr/>
          <p:nvPr/>
        </p:nvGrpSpPr>
        <p:grpSpPr>
          <a:xfrm>
            <a:off x="5060950" y="3596682"/>
            <a:ext cx="4321176" cy="624575"/>
            <a:chOff x="523875" y="3746501"/>
            <a:chExt cx="4321176" cy="804862"/>
          </a:xfrm>
        </p:grpSpPr>
        <p:grpSp>
          <p:nvGrpSpPr>
            <p:cNvPr id="173" name="그룹 172"/>
            <p:cNvGrpSpPr/>
            <p:nvPr/>
          </p:nvGrpSpPr>
          <p:grpSpPr>
            <a:xfrm>
              <a:off x="523875" y="3746501"/>
              <a:ext cx="4321176" cy="804862"/>
              <a:chOff x="514406" y="3431610"/>
              <a:chExt cx="4325673" cy="1418841"/>
            </a:xfrm>
          </p:grpSpPr>
          <p:sp>
            <p:nvSpPr>
              <p:cNvPr id="175" name="TextBox 174"/>
              <p:cNvSpPr txBox="1"/>
              <p:nvPr/>
            </p:nvSpPr>
            <p:spPr>
              <a:xfrm>
                <a:off x="523876" y="3431610"/>
                <a:ext cx="4316203" cy="14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marL="0" algn="ctr" defTabSz="1042973" eaLnBrk="1" hangingPunct="1">
                  <a:defRPr sz="1600">
                    <a:ln w="6350"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494949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973" eaLnBrk="1" hangingPunct="1">
                  <a:defRPr sz="1600" b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42973" defTabSz="1042973" eaLnBrk="1" hangingPunct="1">
                  <a:defRPr sz="1800"/>
                </a:lvl3pPr>
                <a:lvl4pPr marL="1564459" defTabSz="1042973" eaLnBrk="1" hangingPunct="1">
                  <a:defRPr sz="1800"/>
                </a:lvl4pPr>
                <a:lvl5pPr marL="2085947" defTabSz="1042973" eaLnBrk="1" hangingPunct="1">
                  <a:defRPr sz="1800"/>
                </a:lvl5pPr>
                <a:lvl6pPr marL="2607433" defTabSz="1042973">
                  <a:defRPr sz="1800"/>
                </a:lvl6pPr>
                <a:lvl7pPr marL="3128920" defTabSz="1042973">
                  <a:defRPr sz="1800"/>
                </a:lvl7pPr>
                <a:lvl8pPr marL="3650406" defTabSz="1042973">
                  <a:defRPr sz="1800"/>
                </a:lvl8pPr>
                <a:lvl9pPr marL="4171893" defTabSz="1042973">
                  <a:defRPr sz="1800"/>
                </a:lvl9pPr>
              </a:lstStyle>
              <a:p>
                <a:pPr lvl="1"/>
                <a:endParaRPr lang="en-US" altLang="ko-KR" sz="1300" dirty="0">
                  <a:sym typeface="KoPub돋움체 Medium"/>
                </a:endParaRPr>
              </a:p>
            </p:txBody>
          </p:sp>
          <p:sp>
            <p:nvSpPr>
              <p:cNvPr id="176" name="TextBox 175"/>
              <p:cNvSpPr txBox="1"/>
              <p:nvPr/>
            </p:nvSpPr>
            <p:spPr>
              <a:xfrm>
                <a:off x="514406" y="3431610"/>
                <a:ext cx="973428" cy="1418841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545211" defTabSz="1090422">
                  <a:defRPr sz="2100"/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응용시스템 </a:t>
                </a:r>
                <a:b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</a:br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부문</a:t>
                </a:r>
              </a:p>
            </p:txBody>
          </p:sp>
        </p:grpSp>
        <p:sp>
          <p:nvSpPr>
            <p:cNvPr id="174" name="Rectangle 28"/>
            <p:cNvSpPr>
              <a:spLocks noChangeArrowheads="1"/>
            </p:cNvSpPr>
            <p:nvPr/>
          </p:nvSpPr>
          <p:spPr bwMode="auto">
            <a:xfrm>
              <a:off x="1595365" y="3864686"/>
              <a:ext cx="3186185" cy="56848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응용시스템 부문 이행 총괄  및 이행 계획 수립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응용시스템 관련 이행 시나리오 작성 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응용시스템 어플리케이션 테스트 및 이행 추진</a:t>
              </a:r>
            </a:p>
          </p:txBody>
        </p:sp>
      </p:grpSp>
      <p:grpSp>
        <p:nvGrpSpPr>
          <p:cNvPr id="177" name="그룹 176"/>
          <p:cNvGrpSpPr/>
          <p:nvPr/>
        </p:nvGrpSpPr>
        <p:grpSpPr>
          <a:xfrm>
            <a:off x="5060950" y="4328707"/>
            <a:ext cx="4321176" cy="624575"/>
            <a:chOff x="523875" y="3746501"/>
            <a:chExt cx="4321176" cy="804862"/>
          </a:xfrm>
        </p:grpSpPr>
        <p:grpSp>
          <p:nvGrpSpPr>
            <p:cNvPr id="178" name="그룹 177"/>
            <p:cNvGrpSpPr/>
            <p:nvPr/>
          </p:nvGrpSpPr>
          <p:grpSpPr>
            <a:xfrm>
              <a:off x="523875" y="3746501"/>
              <a:ext cx="4321176" cy="804862"/>
              <a:chOff x="514406" y="3431610"/>
              <a:chExt cx="4325673" cy="1418841"/>
            </a:xfrm>
          </p:grpSpPr>
          <p:sp>
            <p:nvSpPr>
              <p:cNvPr id="180" name="TextBox 179"/>
              <p:cNvSpPr txBox="1"/>
              <p:nvPr/>
            </p:nvSpPr>
            <p:spPr>
              <a:xfrm>
                <a:off x="523876" y="3431610"/>
                <a:ext cx="4316203" cy="14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marL="0" algn="ctr" defTabSz="1042973" eaLnBrk="1" hangingPunct="1">
                  <a:defRPr sz="1600">
                    <a:ln w="6350"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494949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973" eaLnBrk="1" hangingPunct="1">
                  <a:defRPr sz="1600" b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42973" defTabSz="1042973" eaLnBrk="1" hangingPunct="1">
                  <a:defRPr sz="1800"/>
                </a:lvl3pPr>
                <a:lvl4pPr marL="1564459" defTabSz="1042973" eaLnBrk="1" hangingPunct="1">
                  <a:defRPr sz="1800"/>
                </a:lvl4pPr>
                <a:lvl5pPr marL="2085947" defTabSz="1042973" eaLnBrk="1" hangingPunct="1">
                  <a:defRPr sz="1800"/>
                </a:lvl5pPr>
                <a:lvl6pPr marL="2607433" defTabSz="1042973">
                  <a:defRPr sz="1800"/>
                </a:lvl6pPr>
                <a:lvl7pPr marL="3128920" defTabSz="1042973">
                  <a:defRPr sz="1800"/>
                </a:lvl7pPr>
                <a:lvl8pPr marL="3650406" defTabSz="1042973">
                  <a:defRPr sz="1800"/>
                </a:lvl8pPr>
                <a:lvl9pPr marL="4171893" defTabSz="1042973">
                  <a:defRPr sz="1800"/>
                </a:lvl9pPr>
              </a:lstStyle>
              <a:p>
                <a:pPr lvl="1"/>
                <a:endParaRPr lang="en-US" altLang="ko-KR" sz="1300" dirty="0">
                  <a:sym typeface="KoPub돋움체 Medium"/>
                </a:endParaRPr>
              </a:p>
            </p:txBody>
          </p:sp>
          <p:sp>
            <p:nvSpPr>
              <p:cNvPr id="181" name="TextBox 180"/>
              <p:cNvSpPr txBox="1"/>
              <p:nvPr/>
            </p:nvSpPr>
            <p:spPr>
              <a:xfrm>
                <a:off x="514406" y="3431610"/>
                <a:ext cx="973428" cy="1418841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545211" defTabSz="1090422">
                  <a:defRPr sz="2100"/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데이터부문</a:t>
                </a:r>
              </a:p>
            </p:txBody>
          </p:sp>
        </p:grpSp>
        <p:sp>
          <p:nvSpPr>
            <p:cNvPr id="179" name="Rectangle 28"/>
            <p:cNvSpPr>
              <a:spLocks noChangeArrowheads="1"/>
            </p:cNvSpPr>
            <p:nvPr/>
          </p:nvSpPr>
          <p:spPr bwMode="auto">
            <a:xfrm>
              <a:off x="1595365" y="3864686"/>
              <a:ext cx="3186185" cy="56848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 부문 이행총괄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 관련 이행총괄 및 이행 계획 수립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 관련 이행 시나리오 작성 및 추진</a:t>
              </a:r>
            </a:p>
          </p:txBody>
        </p:sp>
      </p:grpSp>
      <p:grpSp>
        <p:nvGrpSpPr>
          <p:cNvPr id="182" name="그룹 181"/>
          <p:cNvGrpSpPr/>
          <p:nvPr/>
        </p:nvGrpSpPr>
        <p:grpSpPr>
          <a:xfrm>
            <a:off x="5060950" y="5060732"/>
            <a:ext cx="4321176" cy="624575"/>
            <a:chOff x="523875" y="3746501"/>
            <a:chExt cx="4321176" cy="804862"/>
          </a:xfrm>
        </p:grpSpPr>
        <p:grpSp>
          <p:nvGrpSpPr>
            <p:cNvPr id="183" name="그룹 182"/>
            <p:cNvGrpSpPr/>
            <p:nvPr/>
          </p:nvGrpSpPr>
          <p:grpSpPr>
            <a:xfrm>
              <a:off x="523875" y="3746501"/>
              <a:ext cx="4321176" cy="804862"/>
              <a:chOff x="514406" y="3431610"/>
              <a:chExt cx="4325673" cy="1418841"/>
            </a:xfrm>
          </p:grpSpPr>
          <p:sp>
            <p:nvSpPr>
              <p:cNvPr id="185" name="TextBox 184"/>
              <p:cNvSpPr txBox="1"/>
              <p:nvPr/>
            </p:nvSpPr>
            <p:spPr>
              <a:xfrm>
                <a:off x="523876" y="3431610"/>
                <a:ext cx="4316203" cy="14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marL="0" algn="ctr" defTabSz="1042973" eaLnBrk="1" hangingPunct="1">
                  <a:defRPr sz="1600">
                    <a:ln w="6350"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494949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973" eaLnBrk="1" hangingPunct="1">
                  <a:defRPr sz="1600" b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42973" defTabSz="1042973" eaLnBrk="1" hangingPunct="1">
                  <a:defRPr sz="1800"/>
                </a:lvl3pPr>
                <a:lvl4pPr marL="1564459" defTabSz="1042973" eaLnBrk="1" hangingPunct="1">
                  <a:defRPr sz="1800"/>
                </a:lvl4pPr>
                <a:lvl5pPr marL="2085947" defTabSz="1042973" eaLnBrk="1" hangingPunct="1">
                  <a:defRPr sz="1800"/>
                </a:lvl5pPr>
                <a:lvl6pPr marL="2607433" defTabSz="1042973">
                  <a:defRPr sz="1800"/>
                </a:lvl6pPr>
                <a:lvl7pPr marL="3128920" defTabSz="1042973">
                  <a:defRPr sz="1800"/>
                </a:lvl7pPr>
                <a:lvl8pPr marL="3650406" defTabSz="1042973">
                  <a:defRPr sz="1800"/>
                </a:lvl8pPr>
                <a:lvl9pPr marL="4171893" defTabSz="1042973">
                  <a:defRPr sz="1800"/>
                </a:lvl9pPr>
              </a:lstStyle>
              <a:p>
                <a:pPr lvl="1"/>
                <a:endParaRPr lang="en-US" altLang="ko-KR" sz="1300" dirty="0">
                  <a:sym typeface="KoPub돋움체 Medium"/>
                </a:endParaRPr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514406" y="3431610"/>
                <a:ext cx="973428" cy="1418841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545211" defTabSz="1090422">
                  <a:defRPr sz="2100"/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인터페이스</a:t>
                </a:r>
                <a:b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</a:br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부문</a:t>
                </a:r>
              </a:p>
            </p:txBody>
          </p:sp>
        </p:grpSp>
        <p:sp>
          <p:nvSpPr>
            <p:cNvPr id="184" name="Rectangle 28"/>
            <p:cNvSpPr>
              <a:spLocks noChangeArrowheads="1"/>
            </p:cNvSpPr>
            <p:nvPr/>
          </p:nvSpPr>
          <p:spPr bwMode="auto">
            <a:xfrm>
              <a:off x="1595365" y="3864686"/>
              <a:ext cx="3186185" cy="56848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인터페이스 부문 이행총괄 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통합단말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/EAI/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대외접속 이행총괄 및 이행계획 수립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통합단말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/EAI/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대외접속 이행 시나리오작성 및 추진</a:t>
              </a:r>
            </a:p>
          </p:txBody>
        </p:sp>
      </p:grpSp>
      <p:grpSp>
        <p:nvGrpSpPr>
          <p:cNvPr id="187" name="그룹 186"/>
          <p:cNvGrpSpPr/>
          <p:nvPr/>
        </p:nvGrpSpPr>
        <p:grpSpPr>
          <a:xfrm>
            <a:off x="5060950" y="5792757"/>
            <a:ext cx="4321176" cy="624575"/>
            <a:chOff x="523875" y="3746501"/>
            <a:chExt cx="4321176" cy="804862"/>
          </a:xfrm>
        </p:grpSpPr>
        <p:grpSp>
          <p:nvGrpSpPr>
            <p:cNvPr id="188" name="그룹 187"/>
            <p:cNvGrpSpPr/>
            <p:nvPr/>
          </p:nvGrpSpPr>
          <p:grpSpPr>
            <a:xfrm>
              <a:off x="523875" y="3746501"/>
              <a:ext cx="4321176" cy="804862"/>
              <a:chOff x="514406" y="3431610"/>
              <a:chExt cx="4325673" cy="1418841"/>
            </a:xfrm>
          </p:grpSpPr>
          <p:sp>
            <p:nvSpPr>
              <p:cNvPr id="190" name="TextBox 189"/>
              <p:cNvSpPr txBox="1"/>
              <p:nvPr/>
            </p:nvSpPr>
            <p:spPr>
              <a:xfrm>
                <a:off x="523876" y="3431610"/>
                <a:ext cx="4316203" cy="14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marL="0" algn="ctr" defTabSz="1042973" eaLnBrk="1" hangingPunct="1">
                  <a:defRPr sz="1600">
                    <a:ln w="6350"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494949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973" eaLnBrk="1" hangingPunct="1">
                  <a:defRPr sz="1600" b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42973" defTabSz="1042973" eaLnBrk="1" hangingPunct="1">
                  <a:defRPr sz="1800"/>
                </a:lvl3pPr>
                <a:lvl4pPr marL="1564459" defTabSz="1042973" eaLnBrk="1" hangingPunct="1">
                  <a:defRPr sz="1800"/>
                </a:lvl4pPr>
                <a:lvl5pPr marL="2085947" defTabSz="1042973" eaLnBrk="1" hangingPunct="1">
                  <a:defRPr sz="1800"/>
                </a:lvl5pPr>
                <a:lvl6pPr marL="2607433" defTabSz="1042973">
                  <a:defRPr sz="1800"/>
                </a:lvl6pPr>
                <a:lvl7pPr marL="3128920" defTabSz="1042973">
                  <a:defRPr sz="1800"/>
                </a:lvl7pPr>
                <a:lvl8pPr marL="3650406" defTabSz="1042973">
                  <a:defRPr sz="1800"/>
                </a:lvl8pPr>
                <a:lvl9pPr marL="4171893" defTabSz="1042973">
                  <a:defRPr sz="1800"/>
                </a:lvl9pPr>
              </a:lstStyle>
              <a:p>
                <a:pPr lvl="1"/>
                <a:endParaRPr lang="en-US" altLang="ko-KR" sz="1300" dirty="0">
                  <a:sym typeface="KoPub돋움체 Medium"/>
                </a:endParaRPr>
              </a:p>
            </p:txBody>
          </p:sp>
          <p:sp>
            <p:nvSpPr>
              <p:cNvPr id="191" name="TextBox 190"/>
              <p:cNvSpPr txBox="1"/>
              <p:nvPr/>
            </p:nvSpPr>
            <p:spPr>
              <a:xfrm>
                <a:off x="514406" y="3431610"/>
                <a:ext cx="973428" cy="1418841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545211" defTabSz="1090422">
                  <a:defRPr sz="2100"/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marL="0" lvl="1" indent="-106363" algn="ctr" defTabSz="1042973"/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인프라</a:t>
                </a:r>
                <a:b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</a:br>
                <a:r>
                  <a:rPr lang="ko-KR" altLang="en-US" sz="11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부문</a:t>
                </a:r>
              </a:p>
            </p:txBody>
          </p:sp>
        </p:grpSp>
        <p:sp>
          <p:nvSpPr>
            <p:cNvPr id="189" name="Rectangle 28"/>
            <p:cNvSpPr>
              <a:spLocks noChangeArrowheads="1"/>
            </p:cNvSpPr>
            <p:nvPr/>
          </p:nvSpPr>
          <p:spPr bwMode="auto">
            <a:xfrm>
              <a:off x="1595365" y="3864686"/>
              <a:ext cx="3186185" cy="56848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인프라 부문 이행총괄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인프라 관련 이행총괄 및 이행 계획 수립</a:t>
              </a: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인프라 관련 이행 시나리오 작성 및 추진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5912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Box 199"/>
          <p:cNvSpPr txBox="1"/>
          <p:nvPr/>
        </p:nvSpPr>
        <p:spPr>
          <a:xfrm>
            <a:off x="523875" y="2673350"/>
            <a:ext cx="1260774" cy="37433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lIns="83964" tIns="41982" rIns="83964" bIns="41982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551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/>
            <a:endParaRPr lang="en-US" altLang="ko-KR" sz="12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sp>
        <p:nvSpPr>
          <p:cNvPr id="18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 계획은 본 이행 및 사전 필수 수행 내용을 포함하여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개의 단계와 이에 따른 세부단계로 구분하며 각 이행 단계의 주요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Milestone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을 정의하여 이행에 따른 위험요소를 사전에 제거합니다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82" name="그룹 181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83" name="그룹 182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8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88" name="직각 삼각형 18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89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8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8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1.9.2.4 </a:t>
              </a:r>
              <a:r>
                <a:rPr lang="ko-KR" altLang="en-US" sz="140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본이행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계획 </a:t>
              </a:r>
              <a:r>
                <a:rPr lang="ko-KR" altLang="en-US" sz="140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수립안</a:t>
              </a:r>
              <a:endParaRPr lang="ko-KR" altLang="en-US" sz="1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86" name="직각 삼각형 18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90" name="직사각형 18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91" name="직사각형 19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92" name="타원 19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523874" y="1881186"/>
            <a:ext cx="1440000" cy="28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b="1">
                <a:ln w="6350"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</a:lstStyle>
          <a:p>
            <a:pPr lvl="1"/>
            <a:r>
              <a:rPr lang="en-US" altLang="ko-KR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D-1</a:t>
            </a:r>
            <a:r>
              <a:rPr lang="ko-KR" altLang="en-US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월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7940949" y="1881186"/>
            <a:ext cx="1440000" cy="28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b="1">
                <a:ln w="6350"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</a:lstStyle>
          <a:p>
            <a:pPr lvl="1"/>
            <a:r>
              <a:rPr lang="en-US" altLang="ko-KR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D</a:t>
            </a:r>
            <a:r>
              <a:rPr lang="ko-KR" altLang="en-US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일 </a:t>
            </a:r>
            <a:r>
              <a:rPr lang="en-US" altLang="ko-KR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~ 0.5</a:t>
            </a:r>
            <a:r>
              <a:rPr lang="ko-KR" altLang="en-US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월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2090412" y="1881186"/>
            <a:ext cx="5724000" cy="28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b="1">
                <a:ln w="6350"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</a:lstStyle>
          <a:p>
            <a:pPr lvl="1"/>
            <a:r>
              <a:rPr lang="en-US" altLang="ko-KR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D-3</a:t>
            </a:r>
            <a:r>
              <a:rPr lang="ko-KR" altLang="en-US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일 </a:t>
            </a:r>
            <a:r>
              <a:rPr lang="en-US" altLang="ko-KR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~ D</a:t>
            </a:r>
            <a:r>
              <a:rPr lang="ko-KR" altLang="en-US" sz="15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일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7940949" y="2276872"/>
            <a:ext cx="1440000" cy="324000"/>
          </a:xfrm>
          <a:prstGeom prst="chevron">
            <a:avLst/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200" b="0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안정화 단계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2090413" y="2276872"/>
            <a:ext cx="5724000" cy="324000"/>
          </a:xfrm>
          <a:prstGeom prst="chevron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200" b="0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본 이행 수행 단계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523874" y="2276872"/>
            <a:ext cx="1440000" cy="324000"/>
          </a:xfrm>
          <a:prstGeom prst="chevron">
            <a:avLst/>
          </a:prstGeom>
          <a:solidFill>
            <a:srgbClr val="C7ECF8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200" b="0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11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사전 준비 단계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7940949" y="2673350"/>
            <a:ext cx="1260774" cy="37433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lIns="83964" tIns="41982" rIns="83964" bIns="41982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551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/>
            <a:endParaRPr lang="en-US" altLang="ko-KR" sz="12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2090412" y="2673350"/>
            <a:ext cx="5562887" cy="37433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lIns="83964" tIns="41982" rIns="83964" bIns="41982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551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/>
            <a:endParaRPr lang="en-US" altLang="ko-KR" sz="12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856977" y="2832386"/>
            <a:ext cx="823172" cy="396000"/>
          </a:xfrm>
          <a:prstGeom prst="rect">
            <a:avLst/>
          </a:prstGeom>
          <a:solidFill>
            <a:srgbClr val="F8084D">
              <a:alpha val="10000"/>
            </a:srgbClr>
          </a:solidFill>
          <a:ln w="9525">
            <a:solidFill>
              <a:srgbClr val="F8084D"/>
            </a:solidFill>
            <a:prstDash val="sysDash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algn="ctr">
              <a:defRPr sz="12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사전 준비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2251437" y="3261640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현행 마감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3356749" y="3807941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데이터</a:t>
            </a:r>
            <a:b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</a:t>
            </a: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검증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4462061" y="4354242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배치수행</a:t>
            </a:r>
            <a:b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/IT 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점검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5567373" y="4900543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온라인 점검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6672684" y="5357780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시스템 오픈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8296317" y="5805014"/>
            <a:ext cx="823172" cy="396000"/>
          </a:xfrm>
          <a:prstGeom prst="rect">
            <a:avLst/>
          </a:prstGeom>
          <a:solidFill>
            <a:srgbClr val="F8084D">
              <a:alpha val="10000"/>
            </a:srgbClr>
          </a:solidFill>
          <a:ln w="12700">
            <a:solidFill>
              <a:srgbClr val="F8084D"/>
            </a:solidFill>
            <a:prstDash val="sysDash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안정화</a:t>
            </a:r>
          </a:p>
        </p:txBody>
      </p:sp>
      <p:sp>
        <p:nvSpPr>
          <p:cNvPr id="212" name="Line 200"/>
          <p:cNvSpPr>
            <a:spLocks noChangeShapeType="1"/>
          </p:cNvSpPr>
          <p:nvPr/>
        </p:nvSpPr>
        <p:spPr bwMode="auto">
          <a:xfrm>
            <a:off x="3215679" y="2744787"/>
            <a:ext cx="0" cy="3600452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13" name="Line 200"/>
          <p:cNvSpPr>
            <a:spLocks noChangeShapeType="1"/>
          </p:cNvSpPr>
          <p:nvPr/>
        </p:nvSpPr>
        <p:spPr bwMode="auto">
          <a:xfrm>
            <a:off x="4320991" y="2744787"/>
            <a:ext cx="0" cy="3600452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14" name="Line 200"/>
          <p:cNvSpPr>
            <a:spLocks noChangeShapeType="1"/>
          </p:cNvSpPr>
          <p:nvPr/>
        </p:nvSpPr>
        <p:spPr bwMode="auto">
          <a:xfrm>
            <a:off x="5426303" y="2744787"/>
            <a:ext cx="0" cy="3600452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15" name="Line 200"/>
          <p:cNvSpPr>
            <a:spLocks noChangeShapeType="1"/>
          </p:cNvSpPr>
          <p:nvPr/>
        </p:nvSpPr>
        <p:spPr bwMode="auto">
          <a:xfrm>
            <a:off x="6531615" y="2744787"/>
            <a:ext cx="0" cy="3600452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4462061" y="3133412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ko-KR" altLang="en-US" sz="9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레거시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</a:t>
            </a:r>
            <a:r>
              <a:rPr lang="ko-KR" altLang="en-US" sz="9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이행후</a:t>
            </a:r>
            <a:b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</a:b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배치</a:t>
            </a: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900" kern="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필요시</a:t>
            </a:r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6672684" y="2802190"/>
            <a:ext cx="823172" cy="3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r>
              <a:rPr lang="en-US" altLang="ko-KR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Fall-Back </a:t>
            </a:r>
            <a:r>
              <a:rPr lang="ko-KR" altLang="en-US" sz="9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대응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7553089" y="2855119"/>
            <a:ext cx="1022495" cy="290144"/>
            <a:chOff x="7553089" y="2855119"/>
            <a:chExt cx="1022495" cy="290144"/>
          </a:xfrm>
        </p:grpSpPr>
        <p:sp>
          <p:nvSpPr>
            <p:cNvPr id="220" name="아래쪽 화살표 219"/>
            <p:cNvSpPr/>
            <p:nvPr/>
          </p:nvSpPr>
          <p:spPr>
            <a:xfrm rot="16200000">
              <a:off x="7658049" y="2750159"/>
              <a:ext cx="290144" cy="500063"/>
            </a:xfrm>
            <a:prstGeom prst="downArrow">
              <a:avLst/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1" name="Rectangle 29"/>
            <p:cNvSpPr>
              <a:spLocks noChangeArrowheads="1"/>
            </p:cNvSpPr>
            <p:nvPr/>
          </p:nvSpPr>
          <p:spPr bwMode="auto">
            <a:xfrm>
              <a:off x="8094362" y="2944662"/>
              <a:ext cx="481222" cy="11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800" kern="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레거시</a:t>
              </a: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가동</a:t>
              </a:r>
            </a:p>
          </p:txBody>
        </p:sp>
      </p:grpSp>
      <p:grpSp>
        <p:nvGrpSpPr>
          <p:cNvPr id="222" name="그룹 221"/>
          <p:cNvGrpSpPr/>
          <p:nvPr/>
        </p:nvGrpSpPr>
        <p:grpSpPr>
          <a:xfrm>
            <a:off x="5344279" y="3186340"/>
            <a:ext cx="1022495" cy="290144"/>
            <a:chOff x="7553089" y="2855119"/>
            <a:chExt cx="1022495" cy="290144"/>
          </a:xfrm>
        </p:grpSpPr>
        <p:sp>
          <p:nvSpPr>
            <p:cNvPr id="223" name="아래쪽 화살표 222"/>
            <p:cNvSpPr/>
            <p:nvPr/>
          </p:nvSpPr>
          <p:spPr>
            <a:xfrm rot="16200000">
              <a:off x="7658049" y="2750159"/>
              <a:ext cx="290144" cy="500063"/>
            </a:xfrm>
            <a:prstGeom prst="downArrow">
              <a:avLst/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4" name="Rectangle 29"/>
            <p:cNvSpPr>
              <a:spLocks noChangeArrowheads="1"/>
            </p:cNvSpPr>
            <p:nvPr/>
          </p:nvSpPr>
          <p:spPr bwMode="auto">
            <a:xfrm>
              <a:off x="8094362" y="2944662"/>
              <a:ext cx="481222" cy="11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800" kern="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레거시</a:t>
              </a: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종료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741803" y="2687360"/>
            <a:ext cx="391453" cy="454657"/>
            <a:chOff x="2335080" y="3031784"/>
            <a:chExt cx="391453" cy="454657"/>
          </a:xfrm>
        </p:grpSpPr>
        <p:sp>
          <p:nvSpPr>
            <p:cNvPr id="226" name="아래쪽 화살표 225"/>
            <p:cNvSpPr/>
            <p:nvPr/>
          </p:nvSpPr>
          <p:spPr>
            <a:xfrm>
              <a:off x="2385735" y="3175000"/>
              <a:ext cx="290144" cy="311441"/>
            </a:xfrm>
            <a:prstGeom prst="downArrow">
              <a:avLst/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7" name="Rectangle 29"/>
            <p:cNvSpPr>
              <a:spLocks noChangeArrowheads="1"/>
            </p:cNvSpPr>
            <p:nvPr/>
          </p:nvSpPr>
          <p:spPr bwMode="auto">
            <a:xfrm>
              <a:off x="2335080" y="3031784"/>
              <a:ext cx="391453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선언</a:t>
              </a:r>
            </a:p>
          </p:txBody>
        </p:sp>
      </p:grpSp>
      <p:sp>
        <p:nvSpPr>
          <p:cNvPr id="228" name="타원 227"/>
          <p:cNvSpPr/>
          <p:nvPr/>
        </p:nvSpPr>
        <p:spPr>
          <a:xfrm>
            <a:off x="572698" y="2832386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229" name="그룹 228"/>
          <p:cNvGrpSpPr/>
          <p:nvPr/>
        </p:nvGrpSpPr>
        <p:grpSpPr>
          <a:xfrm>
            <a:off x="7553089" y="5410708"/>
            <a:ext cx="1141117" cy="290144"/>
            <a:chOff x="7553089" y="2855119"/>
            <a:chExt cx="1141117" cy="290144"/>
          </a:xfrm>
        </p:grpSpPr>
        <p:sp>
          <p:nvSpPr>
            <p:cNvPr id="230" name="아래쪽 화살표 229"/>
            <p:cNvSpPr/>
            <p:nvPr/>
          </p:nvSpPr>
          <p:spPr>
            <a:xfrm rot="16200000">
              <a:off x="7658049" y="2750159"/>
              <a:ext cx="290144" cy="500063"/>
            </a:xfrm>
            <a:prstGeom prst="downArrow">
              <a:avLst/>
            </a:prstGeom>
            <a:gradFill flip="none" rotWithShape="1">
              <a:gsLst>
                <a:gs pos="50000">
                  <a:srgbClr val="1EB3E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31" name="Rectangle 29"/>
            <p:cNvSpPr>
              <a:spLocks noChangeArrowheads="1"/>
            </p:cNvSpPr>
            <p:nvPr/>
          </p:nvSpPr>
          <p:spPr bwMode="auto">
            <a:xfrm>
              <a:off x="8094362" y="2930941"/>
              <a:ext cx="599844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0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시스템 가동</a:t>
              </a:r>
            </a:p>
          </p:txBody>
        </p:sp>
      </p:grpSp>
      <p:sp>
        <p:nvSpPr>
          <p:cNvPr id="232" name="타원 231"/>
          <p:cNvSpPr/>
          <p:nvPr/>
        </p:nvSpPr>
        <p:spPr>
          <a:xfrm>
            <a:off x="1464114" y="3335306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33" name="타원 232"/>
          <p:cNvSpPr/>
          <p:nvPr/>
        </p:nvSpPr>
        <p:spPr>
          <a:xfrm>
            <a:off x="2858574" y="3743394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35" name="타원 234"/>
          <p:cNvSpPr/>
          <p:nvPr/>
        </p:nvSpPr>
        <p:spPr>
          <a:xfrm>
            <a:off x="3963886" y="4283454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36" name="타원 235"/>
          <p:cNvSpPr/>
          <p:nvPr/>
        </p:nvSpPr>
        <p:spPr>
          <a:xfrm>
            <a:off x="5069198" y="4823440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37" name="타원 236"/>
          <p:cNvSpPr/>
          <p:nvPr/>
        </p:nvSpPr>
        <p:spPr>
          <a:xfrm>
            <a:off x="6174510" y="5363500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40" name="타원 239"/>
          <p:cNvSpPr/>
          <p:nvPr/>
        </p:nvSpPr>
        <p:spPr>
          <a:xfrm>
            <a:off x="8009249" y="5805014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7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43" name="타원 242"/>
          <p:cNvSpPr/>
          <p:nvPr/>
        </p:nvSpPr>
        <p:spPr>
          <a:xfrm>
            <a:off x="3963886" y="3223437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44" name="타원 243"/>
          <p:cNvSpPr/>
          <p:nvPr/>
        </p:nvSpPr>
        <p:spPr>
          <a:xfrm>
            <a:off x="6174510" y="2802190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45" name="Shape 60"/>
          <p:cNvCxnSpPr>
            <a:cxnSpLocks noChangeShapeType="1"/>
            <a:stCxn id="228" idx="4"/>
            <a:endCxn id="232" idx="2"/>
          </p:cNvCxnSpPr>
          <p:nvPr/>
        </p:nvCxnSpPr>
        <p:spPr bwMode="auto">
          <a:xfrm rot="16200000" flipH="1">
            <a:off x="874943" y="2854109"/>
            <a:ext cx="394945" cy="783398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hape 60"/>
          <p:cNvCxnSpPr>
            <a:cxnSpLocks noChangeShapeType="1"/>
            <a:stCxn id="232" idx="4"/>
            <a:endCxn id="233" idx="2"/>
          </p:cNvCxnSpPr>
          <p:nvPr/>
        </p:nvCxnSpPr>
        <p:spPr bwMode="auto">
          <a:xfrm rot="16200000" flipH="1">
            <a:off x="2065297" y="3058091"/>
            <a:ext cx="300113" cy="1286442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hape 60"/>
          <p:cNvCxnSpPr>
            <a:cxnSpLocks noChangeShapeType="1"/>
            <a:stCxn id="233" idx="4"/>
            <a:endCxn id="235" idx="2"/>
          </p:cNvCxnSpPr>
          <p:nvPr/>
        </p:nvCxnSpPr>
        <p:spPr bwMode="auto">
          <a:xfrm rot="16200000" flipH="1">
            <a:off x="3249197" y="3676739"/>
            <a:ext cx="432085" cy="997294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hape 60"/>
          <p:cNvCxnSpPr>
            <a:cxnSpLocks noChangeShapeType="1"/>
            <a:stCxn id="235" idx="4"/>
            <a:endCxn id="236" idx="2"/>
          </p:cNvCxnSpPr>
          <p:nvPr/>
        </p:nvCxnSpPr>
        <p:spPr bwMode="auto">
          <a:xfrm rot="16200000" flipH="1">
            <a:off x="4354546" y="4216762"/>
            <a:ext cx="432011" cy="997294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hape 60"/>
          <p:cNvCxnSpPr>
            <a:cxnSpLocks noChangeShapeType="1"/>
            <a:stCxn id="236" idx="4"/>
            <a:endCxn id="237" idx="2"/>
          </p:cNvCxnSpPr>
          <p:nvPr/>
        </p:nvCxnSpPr>
        <p:spPr bwMode="auto">
          <a:xfrm rot="16200000" flipH="1">
            <a:off x="5459821" y="4756785"/>
            <a:ext cx="432085" cy="997294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hape 60"/>
          <p:cNvCxnSpPr>
            <a:cxnSpLocks noChangeShapeType="1"/>
            <a:stCxn id="237" idx="4"/>
            <a:endCxn id="240" idx="2"/>
          </p:cNvCxnSpPr>
          <p:nvPr/>
        </p:nvCxnSpPr>
        <p:spPr bwMode="auto">
          <a:xfrm rot="16200000" flipH="1">
            <a:off x="6979119" y="4882858"/>
            <a:ext cx="333539" cy="1726721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hape 60"/>
          <p:cNvCxnSpPr>
            <a:cxnSpLocks noChangeShapeType="1"/>
            <a:stCxn id="243" idx="0"/>
            <a:endCxn id="244" idx="2"/>
          </p:cNvCxnSpPr>
          <p:nvPr/>
        </p:nvCxnSpPr>
        <p:spPr bwMode="auto">
          <a:xfrm rot="5400000" flipH="1" flipV="1">
            <a:off x="4966571" y="2015498"/>
            <a:ext cx="313272" cy="2102606"/>
          </a:xfrm>
          <a:prstGeom prst="bentConnector2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0" name="그룹 269"/>
          <p:cNvGrpSpPr/>
          <p:nvPr/>
        </p:nvGrpSpPr>
        <p:grpSpPr>
          <a:xfrm>
            <a:off x="3212319" y="4998777"/>
            <a:ext cx="1112032" cy="145862"/>
            <a:chOff x="3212319" y="4958407"/>
            <a:chExt cx="1112032" cy="145862"/>
          </a:xfrm>
        </p:grpSpPr>
        <p:sp>
          <p:nvSpPr>
            <p:cNvPr id="264" name="Line 53"/>
            <p:cNvSpPr>
              <a:spLocks noChangeShapeType="1"/>
            </p:cNvSpPr>
            <p:nvPr/>
          </p:nvSpPr>
          <p:spPr bwMode="auto">
            <a:xfrm>
              <a:off x="3212319" y="5104269"/>
              <a:ext cx="1112032" cy="0"/>
            </a:xfrm>
            <a:prstGeom prst="line">
              <a:avLst/>
            </a:prstGeom>
            <a:grpFill/>
            <a:ln w="9525">
              <a:solidFill>
                <a:srgbClr val="F8084D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69" name="Rectangle 29"/>
            <p:cNvSpPr>
              <a:spLocks noChangeArrowheads="1"/>
            </p:cNvSpPr>
            <p:nvPr/>
          </p:nvSpPr>
          <p:spPr bwMode="auto">
            <a:xfrm>
              <a:off x="3453987" y="4958407"/>
              <a:ext cx="628697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</a:t>
              </a: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 점검기간</a:t>
              </a:r>
            </a:p>
          </p:txBody>
        </p:sp>
      </p:grpSp>
      <p:grpSp>
        <p:nvGrpSpPr>
          <p:cNvPr id="274" name="그룹 273"/>
          <p:cNvGrpSpPr/>
          <p:nvPr/>
        </p:nvGrpSpPr>
        <p:grpSpPr>
          <a:xfrm>
            <a:off x="4317631" y="5507581"/>
            <a:ext cx="1112032" cy="145862"/>
            <a:chOff x="3212319" y="4958407"/>
            <a:chExt cx="1112032" cy="145862"/>
          </a:xfrm>
        </p:grpSpPr>
        <p:sp>
          <p:nvSpPr>
            <p:cNvPr id="275" name="Line 53"/>
            <p:cNvSpPr>
              <a:spLocks noChangeShapeType="1"/>
            </p:cNvSpPr>
            <p:nvPr/>
          </p:nvSpPr>
          <p:spPr bwMode="auto">
            <a:xfrm>
              <a:off x="3212319" y="5104269"/>
              <a:ext cx="1112032" cy="0"/>
            </a:xfrm>
            <a:prstGeom prst="line">
              <a:avLst/>
            </a:prstGeom>
            <a:grpFill/>
            <a:ln w="9525">
              <a:solidFill>
                <a:srgbClr val="F8084D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76" name="Rectangle 29"/>
            <p:cNvSpPr>
              <a:spLocks noChangeArrowheads="1"/>
            </p:cNvSpPr>
            <p:nvPr/>
          </p:nvSpPr>
          <p:spPr bwMode="auto">
            <a:xfrm>
              <a:off x="3453987" y="4958407"/>
              <a:ext cx="628697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</a:t>
              </a: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 점검기간</a:t>
              </a:r>
            </a:p>
          </p:txBody>
        </p:sp>
      </p:grpSp>
      <p:grpSp>
        <p:nvGrpSpPr>
          <p:cNvPr id="277" name="그룹 276"/>
          <p:cNvGrpSpPr/>
          <p:nvPr/>
        </p:nvGrpSpPr>
        <p:grpSpPr>
          <a:xfrm>
            <a:off x="5422943" y="5953876"/>
            <a:ext cx="1112032" cy="145862"/>
            <a:chOff x="3212319" y="4958407"/>
            <a:chExt cx="1112032" cy="145862"/>
          </a:xfrm>
        </p:grpSpPr>
        <p:sp>
          <p:nvSpPr>
            <p:cNvPr id="278" name="Line 53"/>
            <p:cNvSpPr>
              <a:spLocks noChangeShapeType="1"/>
            </p:cNvSpPr>
            <p:nvPr/>
          </p:nvSpPr>
          <p:spPr bwMode="auto">
            <a:xfrm>
              <a:off x="3212319" y="5104269"/>
              <a:ext cx="1112032" cy="0"/>
            </a:xfrm>
            <a:prstGeom prst="line">
              <a:avLst/>
            </a:prstGeom>
            <a:grpFill/>
            <a:ln w="9525">
              <a:solidFill>
                <a:srgbClr val="F8084D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79" name="Rectangle 29"/>
            <p:cNvSpPr>
              <a:spLocks noChangeArrowheads="1"/>
            </p:cNvSpPr>
            <p:nvPr/>
          </p:nvSpPr>
          <p:spPr bwMode="auto">
            <a:xfrm>
              <a:off x="3453987" y="4958407"/>
              <a:ext cx="628697" cy="1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</a:t>
              </a:r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 점검기간</a:t>
              </a:r>
            </a:p>
          </p:txBody>
        </p:sp>
      </p:grpSp>
      <p:sp>
        <p:nvSpPr>
          <p:cNvPr id="282" name="AutoShape 213"/>
          <p:cNvSpPr>
            <a:spLocks noChangeArrowheads="1"/>
          </p:cNvSpPr>
          <p:nvPr/>
        </p:nvSpPr>
        <p:spPr bwMode="auto">
          <a:xfrm>
            <a:off x="4232940" y="5196709"/>
            <a:ext cx="180000" cy="180000"/>
          </a:xfrm>
          <a:prstGeom prst="star5">
            <a:avLst/>
          </a:prstGeom>
          <a:solidFill>
            <a:srgbClr val="F8084D"/>
          </a:solidFill>
          <a:ln w="127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0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C0000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3" name="AutoShape 213"/>
          <p:cNvSpPr>
            <a:spLocks noChangeArrowheads="1"/>
          </p:cNvSpPr>
          <p:nvPr/>
        </p:nvSpPr>
        <p:spPr bwMode="auto">
          <a:xfrm>
            <a:off x="5337929" y="5706499"/>
            <a:ext cx="180000" cy="180000"/>
          </a:xfrm>
          <a:prstGeom prst="star5">
            <a:avLst/>
          </a:prstGeom>
          <a:solidFill>
            <a:srgbClr val="F8084D"/>
          </a:solidFill>
          <a:ln w="127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0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C0000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4" name="AutoShape 213"/>
          <p:cNvSpPr>
            <a:spLocks noChangeArrowheads="1"/>
          </p:cNvSpPr>
          <p:nvPr/>
        </p:nvSpPr>
        <p:spPr bwMode="auto">
          <a:xfrm>
            <a:off x="6442594" y="6141891"/>
            <a:ext cx="180000" cy="180000"/>
          </a:xfrm>
          <a:prstGeom prst="star5">
            <a:avLst/>
          </a:prstGeom>
          <a:solidFill>
            <a:srgbClr val="F8084D"/>
          </a:solidFill>
          <a:ln w="127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0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C0000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5" name="Rectangle 29"/>
          <p:cNvSpPr>
            <a:spLocks noChangeArrowheads="1"/>
          </p:cNvSpPr>
          <p:nvPr/>
        </p:nvSpPr>
        <p:spPr bwMode="auto">
          <a:xfrm>
            <a:off x="4434278" y="5175781"/>
            <a:ext cx="760691" cy="22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defTabSz="1299728" ea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 점검 및</a:t>
            </a:r>
            <a:b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의사결정</a:t>
            </a:r>
          </a:p>
        </p:txBody>
      </p:sp>
      <p:sp>
        <p:nvSpPr>
          <p:cNvPr id="286" name="Rectangle 29"/>
          <p:cNvSpPr>
            <a:spLocks noChangeArrowheads="1"/>
          </p:cNvSpPr>
          <p:nvPr/>
        </p:nvSpPr>
        <p:spPr bwMode="auto">
          <a:xfrm>
            <a:off x="5561192" y="5685571"/>
            <a:ext cx="760691" cy="22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defTabSz="1299728" ea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 점검 및</a:t>
            </a:r>
            <a:b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의사결정</a:t>
            </a:r>
          </a:p>
        </p:txBody>
      </p:sp>
      <p:sp>
        <p:nvSpPr>
          <p:cNvPr id="287" name="Rectangle 29"/>
          <p:cNvSpPr>
            <a:spLocks noChangeArrowheads="1"/>
          </p:cNvSpPr>
          <p:nvPr/>
        </p:nvSpPr>
        <p:spPr bwMode="auto">
          <a:xfrm>
            <a:off x="6656321" y="6120963"/>
            <a:ext cx="760691" cy="22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defTabSz="1299728" ea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 점검 및</a:t>
            </a:r>
            <a:br>
              <a:rPr lang="en-US" altLang="ko-KR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의사결정</a:t>
            </a:r>
          </a:p>
        </p:txBody>
      </p:sp>
    </p:spTree>
    <p:extLst>
      <p:ext uri="{BB962C8B-B14F-4D97-AF65-F5344CB8AC3E}">
        <p14:creationId xmlns:p14="http://schemas.microsoft.com/office/powerpoint/2010/main" val="149528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그룹 116"/>
          <p:cNvGrpSpPr/>
          <p:nvPr/>
        </p:nvGrpSpPr>
        <p:grpSpPr>
          <a:xfrm>
            <a:off x="3549000" y="1881186"/>
            <a:ext cx="5833124" cy="2117621"/>
            <a:chOff x="514406" y="1881263"/>
            <a:chExt cx="5839194" cy="1418841"/>
          </a:xfrm>
        </p:grpSpPr>
        <p:sp>
          <p:nvSpPr>
            <p:cNvPr id="118" name="TextBox 117"/>
            <p:cNvSpPr txBox="1"/>
            <p:nvPr/>
          </p:nvSpPr>
          <p:spPr>
            <a:xfrm>
              <a:off x="523875" y="1881263"/>
              <a:ext cx="5829725" cy="14188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marL="0" algn="ctr" defTabSz="1042973" eaLnBrk="1" hangingPunct="1">
                <a:defRPr sz="1600">
                  <a:ln w="6350"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494949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973" eaLnBrk="1" hangingPunct="1">
                <a:defRPr sz="1600" b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  <a:lvl3pPr marL="1042973" defTabSz="1042973" eaLnBrk="1" hangingPunct="1">
                <a:defRPr sz="1800"/>
              </a:lvl3pPr>
              <a:lvl4pPr marL="1564459" defTabSz="1042973" eaLnBrk="1" hangingPunct="1">
                <a:defRPr sz="1800"/>
              </a:lvl4pPr>
              <a:lvl5pPr marL="2085947" defTabSz="1042973" eaLnBrk="1" hangingPunct="1">
                <a:defRPr sz="1800"/>
              </a:lvl5pPr>
              <a:lvl6pPr marL="2607433" defTabSz="1042973">
                <a:defRPr sz="1800"/>
              </a:lvl6pPr>
              <a:lvl7pPr marL="3128920" defTabSz="1042973">
                <a:defRPr sz="1800"/>
              </a:lvl7pPr>
              <a:lvl8pPr marL="3650406" defTabSz="1042973">
                <a:defRPr sz="1800"/>
              </a:lvl8pPr>
              <a:lvl9pPr marL="4171893" defTabSz="1042973">
                <a:defRPr sz="1800"/>
              </a:lvl9pPr>
            </a:lstStyle>
            <a:p>
              <a:pPr lvl="1"/>
              <a:endParaRPr lang="en-US" altLang="ko-KR" sz="1300" dirty="0">
                <a:sym typeface="KoPub돋움체 Medium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514406" y="1881263"/>
              <a:ext cx="684712" cy="141884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4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이행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리허설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계획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수립</a:t>
              </a:r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3549000" y="4119666"/>
            <a:ext cx="5833124" cy="2117621"/>
            <a:chOff x="514406" y="1881263"/>
            <a:chExt cx="5839194" cy="1418841"/>
          </a:xfrm>
        </p:grpSpPr>
        <p:sp>
          <p:nvSpPr>
            <p:cNvPr id="122" name="TextBox 121"/>
            <p:cNvSpPr txBox="1"/>
            <p:nvPr/>
          </p:nvSpPr>
          <p:spPr>
            <a:xfrm>
              <a:off x="523875" y="1881263"/>
              <a:ext cx="5829725" cy="14188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marL="0" algn="ctr" defTabSz="1042973" eaLnBrk="1" hangingPunct="1">
                <a:defRPr sz="1600">
                  <a:ln w="6350"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494949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973" eaLnBrk="1" hangingPunct="1">
                <a:defRPr sz="1600" b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  <a:lvl3pPr marL="1042973" defTabSz="1042973" eaLnBrk="1" hangingPunct="1">
                <a:defRPr sz="1800"/>
              </a:lvl3pPr>
              <a:lvl4pPr marL="1564459" defTabSz="1042973" eaLnBrk="1" hangingPunct="1">
                <a:defRPr sz="1800"/>
              </a:lvl4pPr>
              <a:lvl5pPr marL="2085947" defTabSz="1042973" eaLnBrk="1" hangingPunct="1">
                <a:defRPr sz="1800"/>
              </a:lvl5pPr>
              <a:lvl6pPr marL="2607433" defTabSz="1042973">
                <a:defRPr sz="1800"/>
              </a:lvl6pPr>
              <a:lvl7pPr marL="3128920" defTabSz="1042973">
                <a:defRPr sz="1800"/>
              </a:lvl7pPr>
              <a:lvl8pPr marL="3650406" defTabSz="1042973">
                <a:defRPr sz="1800"/>
              </a:lvl8pPr>
              <a:lvl9pPr marL="4171893" defTabSz="1042973">
                <a:defRPr sz="1800"/>
              </a:lvl9pPr>
            </a:lstStyle>
            <a:p>
              <a:pPr lvl="1"/>
              <a:endParaRPr lang="en-US" altLang="ko-KR" sz="1300" dirty="0">
                <a:sym typeface="KoPub돋움체 Medium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406" y="1881263"/>
              <a:ext cx="684712" cy="141884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4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이행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리허설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실행</a:t>
              </a:r>
            </a:p>
            <a:p>
              <a:pPr lvl="1"/>
              <a:r>
                <a:rPr lang="ko-KR" altLang="en-US" sz="13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방안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99" name="그룹 98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0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04" name="직각 삼각형 10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0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0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병행처리 및 이행 테스트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테스트</a:t>
              </a:r>
            </a:p>
          </p:txBody>
        </p:sp>
        <p:sp>
          <p:nvSpPr>
            <p:cNvPr id="10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1.9.2.5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이행 리허설 방안</a:t>
              </a:r>
            </a:p>
          </p:txBody>
        </p:sp>
        <p:sp>
          <p:nvSpPr>
            <p:cNvPr id="102" name="직각 삼각형 10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06" name="직사각형 10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TER-010</a:t>
            </a:r>
          </a:p>
        </p:txBody>
      </p:sp>
      <p:sp>
        <p:nvSpPr>
          <p:cNvPr id="107" name="직사각형 10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병행처리 및 이행 테스트</a:t>
            </a:r>
          </a:p>
        </p:txBody>
      </p:sp>
      <p:sp>
        <p:nvSpPr>
          <p:cNvPr id="108" name="타원 10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0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본 프로젝트에서는 수회의 이행리허설을 시행하여 이행의 정확성 및 최적의 이행 경로 점검하며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 시 발행할 수 있는 비상상황에 대한 비상계획을 수립하도록 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10" name="그룹 109"/>
          <p:cNvGrpSpPr/>
          <p:nvPr/>
        </p:nvGrpSpPr>
        <p:grpSpPr>
          <a:xfrm>
            <a:off x="523875" y="1881188"/>
            <a:ext cx="2808000" cy="4535487"/>
            <a:chOff x="523875" y="1881188"/>
            <a:chExt cx="2808000" cy="4535487"/>
          </a:xfrm>
        </p:grpSpPr>
        <p:sp>
          <p:nvSpPr>
            <p:cNvPr id="111" name="직사각형 110"/>
            <p:cNvSpPr/>
            <p:nvPr/>
          </p:nvSpPr>
          <p:spPr bwMode="auto">
            <a:xfrm flipH="1">
              <a:off x="52387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2387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106363" algn="ctr" defTabSz="1042973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rPr>
                <a:t>이행리허설 수행과제</a:t>
              </a:r>
            </a:p>
          </p:txBody>
        </p:sp>
      </p:grpSp>
      <p:sp>
        <p:nvSpPr>
          <p:cNvPr id="116" name="Rectangle 28"/>
          <p:cNvSpPr>
            <a:spLocks noChangeArrowheads="1"/>
          </p:cNvSpPr>
          <p:nvPr/>
        </p:nvSpPr>
        <p:spPr bwMode="auto">
          <a:xfrm>
            <a:off x="596900" y="2258402"/>
            <a:ext cx="2661950" cy="358559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실제 이행 과정에서 소요되는 시간 확인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현행 시스템 마감 후 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As-Is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백업 소요시간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데이터 이행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검증 소요시간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배치수행 및 검증 소요시간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(To-Be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환경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 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전환 데이터 백업 소요시간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시스템 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Upgrade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소요시간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온라인 점검 소요시간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세부적인 수준의 점검 사항 확인을 통한 </a:t>
            </a:r>
            <a:r>
              <a:rPr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본이행을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위한 구체적인 시나리오 완성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전체 이행 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Flow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에 대한 각 담당자의 이해 및 책임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역할을 명확하게 각인하고 본 이행 과정에서 혼란을 최소화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본 이행 과정에서 발생할 수 있는 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Risk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사전 식별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Risk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제거를 통해 최종 서비스의 품질을 향상시키고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정해진 시간 내에 전개를 완료 가능토록 이행 전략을 수정할 수 있는 시간적 여유를 확보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각 분야별 심각한 문제점이 존재하는 경우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예정된 이행 일자에 서비스 오픈 진행판단을 할 수 있는 기초 데이터 제공하고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Fall-Back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을 위한 비상계획을 수립할 수 있게 함</a:t>
            </a:r>
          </a:p>
        </p:txBody>
      </p:sp>
      <p:sp>
        <p:nvSpPr>
          <p:cNvPr id="124" name="직사각형 123"/>
          <p:cNvSpPr/>
          <p:nvPr/>
        </p:nvSpPr>
        <p:spPr>
          <a:xfrm>
            <a:off x="3549000" y="6292366"/>
            <a:ext cx="3100208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 marL="0" lvl="1" indent="0" defTabSz="1042973" eaLnBrk="0" fontAlgn="ctr" latinLnBrk="0" hangingPunct="0">
              <a:spcAft>
                <a:spcPts val="0"/>
              </a:spcAft>
              <a:buSzPct val="80000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**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이행리허설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계획 및 수행 횟수는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고객사와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협의하여 진행합니다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 </a:t>
            </a:r>
          </a:p>
        </p:txBody>
      </p:sp>
      <p:sp>
        <p:nvSpPr>
          <p:cNvPr id="125" name="Rectangle 28"/>
          <p:cNvSpPr>
            <a:spLocks noChangeArrowheads="1"/>
          </p:cNvSpPr>
          <p:nvPr/>
        </p:nvSpPr>
        <p:spPr bwMode="auto">
          <a:xfrm>
            <a:off x="4360551" y="4312855"/>
            <a:ext cx="5021573" cy="1731243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ctr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반복적 수행결과 산출물 활용을 통한 초기 이행 계획의 완성도를 향상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조기에 이행조직을 구성하여 계획수립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리허설 실시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이행과정을 주관토록 함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반복적 훈련을 통하여 계획의 정확성 및 프로젝트 팀원들의 대응 능력 향상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리허설에 따른 효율성과 시간을 고려하여 단계적으로 실시함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이행 리허설 도상훈련 실시를 통해 실제 이행 시 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"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실행절차 상세시나리오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"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를 기준으로 주요 </a:t>
            </a:r>
            <a:r>
              <a:rPr lang="ko-KR" altLang="en-US" sz="10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타스크별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담당자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소요시간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선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후 관계 및 실 전환 시 분야별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인프라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데이터 전환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응용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점검 항목을 검토함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최종 전환시점을 기준으로 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"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실 운영환경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"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에서 점검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분야별 전환절차에 따라서 통합적으로 이행 점검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인프라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데이터전환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응용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 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문제점 파악 및 실 소요시간을 파악</a:t>
            </a:r>
            <a:r>
              <a:rPr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확인하여 최종 이행계획 및 시나리오를 갱신함</a:t>
            </a:r>
          </a:p>
        </p:txBody>
      </p:sp>
      <p:sp>
        <p:nvSpPr>
          <p:cNvPr id="126" name="오각형 125"/>
          <p:cNvSpPr/>
          <p:nvPr/>
        </p:nvSpPr>
        <p:spPr bwMode="auto">
          <a:xfrm>
            <a:off x="4360552" y="2761599"/>
            <a:ext cx="4948548" cy="468000"/>
          </a:xfrm>
          <a:prstGeom prst="homePlate">
            <a:avLst>
              <a:gd name="adj" fmla="val 47316"/>
            </a:avLst>
          </a:prstGeom>
          <a:gradFill flip="none" rotWithShape="1">
            <a:gsLst>
              <a:gs pos="86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27" name="AutoShape 101"/>
          <p:cNvSpPr>
            <a:spLocks noChangeArrowheads="1"/>
          </p:cNvSpPr>
          <p:nvPr/>
        </p:nvSpPr>
        <p:spPr bwMode="gray">
          <a:xfrm>
            <a:off x="4360552" y="2761599"/>
            <a:ext cx="900000" cy="468000"/>
          </a:xfrm>
          <a:prstGeom prst="homePlate">
            <a:avLst>
              <a:gd name="adj" fmla="val 28456"/>
            </a:avLst>
          </a:prstGeom>
          <a:solidFill>
            <a:srgbClr val="1EB3E2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</a:pPr>
            <a:r>
              <a:rPr lang="ko-KR" altLang="en-US" sz="1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이행계획</a:t>
            </a:r>
            <a:br>
              <a:rPr lang="en-US" altLang="ko-KR" sz="1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</a:br>
            <a:r>
              <a:rPr lang="ko-KR" altLang="en-US" sz="1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수립</a:t>
            </a:r>
            <a:endParaRPr lang="en-US" altLang="ko-KR" sz="1000" dirty="0" err="1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</p:txBody>
      </p:sp>
      <p:sp>
        <p:nvSpPr>
          <p:cNvPr id="130" name="Rectangle 27"/>
          <p:cNvSpPr>
            <a:spLocks noChangeArrowheads="1"/>
          </p:cNvSpPr>
          <p:nvPr/>
        </p:nvSpPr>
        <p:spPr bwMode="auto">
          <a:xfrm>
            <a:off x="8137758" y="2533421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리허설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실시</a:t>
            </a:r>
          </a:p>
        </p:txBody>
      </p:sp>
      <p:sp>
        <p:nvSpPr>
          <p:cNvPr id="132" name="Rectangle 27"/>
          <p:cNvSpPr>
            <a:spLocks noChangeArrowheads="1"/>
          </p:cNvSpPr>
          <p:nvPr/>
        </p:nvSpPr>
        <p:spPr bwMode="auto">
          <a:xfrm>
            <a:off x="8537336" y="3097778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Update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cxnSp>
        <p:nvCxnSpPr>
          <p:cNvPr id="133" name="Shape 29"/>
          <p:cNvCxnSpPr>
            <a:cxnSpLocks noChangeShapeType="1"/>
            <a:stCxn id="130" idx="2"/>
            <a:endCxn id="132" idx="1"/>
          </p:cNvCxnSpPr>
          <p:nvPr/>
        </p:nvCxnSpPr>
        <p:spPr bwMode="auto">
          <a:xfrm rot="16200000" flipH="1">
            <a:off x="8280369" y="3020810"/>
            <a:ext cx="384357" cy="129578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27"/>
          <p:cNvSpPr>
            <a:spLocks noChangeArrowheads="1"/>
          </p:cNvSpPr>
          <p:nvPr/>
        </p:nvSpPr>
        <p:spPr bwMode="auto">
          <a:xfrm>
            <a:off x="7401192" y="2533421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리허설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실시</a:t>
            </a:r>
          </a:p>
        </p:txBody>
      </p:sp>
      <p:sp>
        <p:nvSpPr>
          <p:cNvPr id="131" name="Rectangle 27"/>
          <p:cNvSpPr>
            <a:spLocks noChangeArrowheads="1"/>
          </p:cNvSpPr>
          <p:nvPr/>
        </p:nvSpPr>
        <p:spPr bwMode="auto">
          <a:xfrm>
            <a:off x="7802506" y="3097778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Update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cxnSp>
        <p:nvCxnSpPr>
          <p:cNvPr id="134" name="Shape 31"/>
          <p:cNvCxnSpPr>
            <a:cxnSpLocks noChangeShapeType="1"/>
            <a:stCxn id="129" idx="2"/>
            <a:endCxn id="131" idx="1"/>
          </p:cNvCxnSpPr>
          <p:nvPr/>
        </p:nvCxnSpPr>
        <p:spPr bwMode="auto">
          <a:xfrm rot="16200000" flipH="1">
            <a:off x="7544671" y="3019942"/>
            <a:ext cx="384357" cy="131314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27"/>
          <p:cNvSpPr>
            <a:spLocks noChangeArrowheads="1"/>
          </p:cNvSpPr>
          <p:nvPr/>
        </p:nvSpPr>
        <p:spPr bwMode="auto">
          <a:xfrm>
            <a:off x="6004533" y="2533421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리허설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실시</a:t>
            </a:r>
          </a:p>
        </p:txBody>
      </p:sp>
      <p:sp>
        <p:nvSpPr>
          <p:cNvPr id="136" name="Rectangle 27"/>
          <p:cNvSpPr>
            <a:spLocks noChangeArrowheads="1"/>
          </p:cNvSpPr>
          <p:nvPr/>
        </p:nvSpPr>
        <p:spPr bwMode="auto">
          <a:xfrm>
            <a:off x="6399596" y="3097778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Update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cxnSp>
        <p:nvCxnSpPr>
          <p:cNvPr id="137" name="Shape 39"/>
          <p:cNvCxnSpPr>
            <a:cxnSpLocks noChangeShapeType="1"/>
            <a:stCxn id="135" idx="2"/>
            <a:endCxn id="136" idx="1"/>
          </p:cNvCxnSpPr>
          <p:nvPr/>
        </p:nvCxnSpPr>
        <p:spPr bwMode="auto">
          <a:xfrm rot="16200000" flipH="1">
            <a:off x="6144886" y="3023067"/>
            <a:ext cx="384357" cy="125063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tangle 27"/>
          <p:cNvSpPr>
            <a:spLocks noChangeArrowheads="1"/>
          </p:cNvSpPr>
          <p:nvPr/>
        </p:nvSpPr>
        <p:spPr bwMode="auto">
          <a:xfrm>
            <a:off x="5275263" y="2533421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리허설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실시</a:t>
            </a:r>
          </a:p>
        </p:txBody>
      </p:sp>
      <p:sp>
        <p:nvSpPr>
          <p:cNvPr id="139" name="Rectangle 27"/>
          <p:cNvSpPr>
            <a:spLocks noChangeArrowheads="1"/>
          </p:cNvSpPr>
          <p:nvPr/>
        </p:nvSpPr>
        <p:spPr bwMode="auto">
          <a:xfrm>
            <a:off x="5670325" y="3097778"/>
            <a:ext cx="540000" cy="360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</a:t>
            </a:r>
            <a:endParaRPr kumimoji="0"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Update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cxnSp>
        <p:nvCxnSpPr>
          <p:cNvPr id="140" name="Shape 43"/>
          <p:cNvCxnSpPr>
            <a:cxnSpLocks noChangeShapeType="1"/>
            <a:stCxn id="138" idx="2"/>
            <a:endCxn id="139" idx="1"/>
          </p:cNvCxnSpPr>
          <p:nvPr/>
        </p:nvCxnSpPr>
        <p:spPr bwMode="auto">
          <a:xfrm rot="16200000" flipH="1">
            <a:off x="5415616" y="3023068"/>
            <a:ext cx="384357" cy="125062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포인트가 32개인 별 140"/>
          <p:cNvSpPr/>
          <p:nvPr/>
        </p:nvSpPr>
        <p:spPr>
          <a:xfrm>
            <a:off x="8704102" y="1933153"/>
            <a:ext cx="592298" cy="597742"/>
          </a:xfrm>
          <a:prstGeom prst="star32">
            <a:avLst>
              <a:gd name="adj" fmla="val 42407"/>
            </a:avLst>
          </a:prstGeom>
          <a:solidFill>
            <a:srgbClr val="0150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algn="ctr"/>
            <a:r>
              <a:rPr lang="ko-KR" altLang="en-US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실제 이행</a:t>
            </a:r>
          </a:p>
        </p:txBody>
      </p:sp>
      <p:sp>
        <p:nvSpPr>
          <p:cNvPr id="142" name="타원 141"/>
          <p:cNvSpPr/>
          <p:nvPr/>
        </p:nvSpPr>
        <p:spPr>
          <a:xfrm>
            <a:off x="5868325" y="3604783"/>
            <a:ext cx="144000" cy="144000"/>
          </a:xfrm>
          <a:prstGeom prst="ellipse">
            <a:avLst/>
          </a:prstGeom>
          <a:solidFill>
            <a:srgbClr val="0150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algn="ctr"/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3" name="타원 142"/>
          <p:cNvSpPr/>
          <p:nvPr/>
        </p:nvSpPr>
        <p:spPr>
          <a:xfrm>
            <a:off x="8735336" y="3604783"/>
            <a:ext cx="144000" cy="144000"/>
          </a:xfrm>
          <a:prstGeom prst="ellipse">
            <a:avLst/>
          </a:prstGeom>
          <a:solidFill>
            <a:srgbClr val="0150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algn="ctr"/>
            <a:endParaRPr lang="ko-KR" altLang="en-US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4" name="Line 60"/>
          <p:cNvSpPr>
            <a:spLocks noChangeShapeType="1"/>
          </p:cNvSpPr>
          <p:nvPr/>
        </p:nvSpPr>
        <p:spPr bwMode="auto">
          <a:xfrm>
            <a:off x="6056099" y="3676783"/>
            <a:ext cx="2635464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7" name="TextBox 49"/>
          <p:cNvSpPr txBox="1">
            <a:spLocks noChangeArrowheads="1"/>
          </p:cNvSpPr>
          <p:nvPr/>
        </p:nvSpPr>
        <p:spPr bwMode="auto">
          <a:xfrm>
            <a:off x="6808611" y="3725937"/>
            <a:ext cx="11304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회 반복 수행</a:t>
            </a: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계획정제</a:t>
            </a:r>
          </a:p>
        </p:txBody>
      </p:sp>
      <p:sp>
        <p:nvSpPr>
          <p:cNvPr id="148" name="TextBox 35"/>
          <p:cNvSpPr txBox="1">
            <a:spLocks noChangeArrowheads="1"/>
          </p:cNvSpPr>
          <p:nvPr/>
        </p:nvSpPr>
        <p:spPr bwMode="auto">
          <a:xfrm>
            <a:off x="6822822" y="2529417"/>
            <a:ext cx="3000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lvl="1" algn="ctr" defTabSz="1042880" eaLnBrk="0" fontAlgn="auto" hangingPunct="0"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5648325" algn="l"/>
              </a:tabLst>
              <a:defRPr/>
            </a:pPr>
            <a:r>
              <a:rPr kumimoji="0"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…</a:t>
            </a:r>
            <a:endParaRPr kumimoji="0"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192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그룹 520"/>
          <p:cNvGrpSpPr/>
          <p:nvPr/>
        </p:nvGrpSpPr>
        <p:grpSpPr>
          <a:xfrm>
            <a:off x="1472599" y="1881184"/>
            <a:ext cx="1620000" cy="1325566"/>
            <a:chOff x="1472599" y="1881184"/>
            <a:chExt cx="1620000" cy="1325566"/>
          </a:xfrm>
        </p:grpSpPr>
        <p:grpSp>
          <p:nvGrpSpPr>
            <p:cNvPr id="79" name="그룹 78"/>
            <p:cNvGrpSpPr/>
            <p:nvPr/>
          </p:nvGrpSpPr>
          <p:grpSpPr>
            <a:xfrm>
              <a:off x="1472599" y="1881184"/>
              <a:ext cx="1620000" cy="1325566"/>
              <a:chOff x="523873" y="2434847"/>
              <a:chExt cx="3744914" cy="1325566"/>
            </a:xfrm>
          </p:grpSpPr>
          <p:sp>
            <p:nvSpPr>
              <p:cNvPr id="340" name="TextBox 339"/>
              <p:cNvSpPr txBox="1"/>
              <p:nvPr/>
            </p:nvSpPr>
            <p:spPr>
              <a:xfrm>
                <a:off x="523873" y="2434847"/>
                <a:ext cx="3744914" cy="132556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sp>
            <p:nvSpPr>
              <p:cNvPr id="341" name="TextBox 340"/>
              <p:cNvSpPr txBox="1"/>
              <p:nvPr/>
            </p:nvSpPr>
            <p:spPr>
              <a:xfrm>
                <a:off x="523873" y="2434850"/>
                <a:ext cx="3744914" cy="216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noFill/>
              </a:ln>
            </p:spPr>
            <p:txBody>
              <a:bodyPr wrap="square" lIns="28800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algn="l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1000" b="0" spc="-6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NEXCORE Test Manager</a:t>
                </a:r>
              </a:p>
            </p:txBody>
          </p:sp>
        </p:grpSp>
        <p:sp>
          <p:nvSpPr>
            <p:cNvPr id="520" name="타원 519"/>
            <p:cNvSpPr/>
            <p:nvPr/>
          </p:nvSpPr>
          <p:spPr>
            <a:xfrm>
              <a:off x="1518331" y="1899187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294" name="그룹 293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95" name="그룹 294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99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300" name="직각 삼각형 299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301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9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1.10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결함 관리</a:t>
              </a:r>
            </a:p>
          </p:txBody>
        </p:sp>
        <p:sp>
          <p:nvSpPr>
            <p:cNvPr id="29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1.10.1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관리 도구 개요</a:t>
              </a:r>
            </a:p>
          </p:txBody>
        </p:sp>
        <p:sp>
          <p:nvSpPr>
            <p:cNvPr id="298" name="직각 삼각형 297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02" name="직사각형 301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TER-011</a:t>
            </a:r>
          </a:p>
        </p:txBody>
      </p:sp>
      <p:sp>
        <p:nvSpPr>
          <p:cNvPr id="303" name="직사각형 302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결함관리</a:t>
            </a:r>
          </a:p>
        </p:txBody>
      </p:sp>
      <p:sp>
        <p:nvSpPr>
          <p:cNvPr id="304" name="타원 303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30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금융 차세대 사업에서 검증된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 관리 도구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(NEXCORE Test Manager)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는 케이스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시나리오 관리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진행관리 및 결함관리 </a:t>
            </a:r>
            <a:r>
              <a:rPr lang="en-US" altLang="ko-KR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WorkFlow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관리 기능을 제공하며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진행 현황 등 각종 정량적 관리지표 및 다양한 보고서를 제공합니다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6862125" y="1881188"/>
            <a:ext cx="2520000" cy="4535487"/>
            <a:chOff x="6574125" y="1881188"/>
            <a:chExt cx="2808000" cy="4535487"/>
          </a:xfrm>
        </p:grpSpPr>
        <p:grpSp>
          <p:nvGrpSpPr>
            <p:cNvPr id="307" name="그룹 306"/>
            <p:cNvGrpSpPr/>
            <p:nvPr/>
          </p:nvGrpSpPr>
          <p:grpSpPr>
            <a:xfrm>
              <a:off x="6574125" y="1881188"/>
              <a:ext cx="2808000" cy="4535487"/>
              <a:chOff x="6574125" y="1881188"/>
              <a:chExt cx="2808000" cy="4535487"/>
            </a:xfrm>
          </p:grpSpPr>
          <p:sp>
            <p:nvSpPr>
              <p:cNvPr id="308" name="직사각형 307"/>
              <p:cNvSpPr/>
              <p:nvPr/>
            </p:nvSpPr>
            <p:spPr bwMode="auto">
              <a:xfrm flipH="1">
                <a:off x="6574125" y="1881188"/>
                <a:ext cx="2808000" cy="45354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973"/>
                <a:endParaRPr lang="ko-KR" altLang="en-US" sz="21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309" name="TextBox 308"/>
              <p:cNvSpPr txBox="1"/>
              <p:nvPr/>
            </p:nvSpPr>
            <p:spPr>
              <a:xfrm>
                <a:off x="6574125" y="1881263"/>
                <a:ext cx="2808000" cy="288000"/>
              </a:xfrm>
              <a:prstGeom prst="rect">
                <a:avLst/>
              </a:prstGeom>
              <a:solidFill>
                <a:srgbClr val="0150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18844">
                  <a:defRPr sz="160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875" latinLnBrk="0">
                  <a:defRPr sz="15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spc="-9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/>
                  </a:rPr>
                  <a:t>테스트 관리 환경 특징 및 장점</a:t>
                </a:r>
              </a:p>
            </p:txBody>
          </p:sp>
        </p:grpSp>
        <p:sp>
          <p:nvSpPr>
            <p:cNvPr id="310" name="Rectangle 28"/>
            <p:cNvSpPr>
              <a:spLocks noChangeArrowheads="1"/>
            </p:cNvSpPr>
            <p:nvPr/>
          </p:nvSpPr>
          <p:spPr bwMode="auto">
            <a:xfrm>
              <a:off x="6647150" y="2258402"/>
              <a:ext cx="2661949" cy="373179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WEB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환경을 활용한 편리한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UI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제공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다양한 테스트 유형 및 차수 설정 및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계획 시뮬레이션 기능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다양한 테스트 유형 및 차수에 따른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시나리오케이스의 이력관리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결함관리 </a:t>
              </a:r>
              <a:r>
                <a:rPr lang="en-US" altLang="ko-KR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WorkFlow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적용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요구사항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Coverage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정보 생성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타도구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연계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I/F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제공으로 다양한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자동화 도구와 연계하여 테스트 진척 및 결함 자동 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관리자 관점의 다양한 테스트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진척율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결함관리 및 커버리지 등의 정량적 분석 리포트 제공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Dashboard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화면 제공을 통한 테스트 진행 현황 모니터링 기능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테스트시나리오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테스트케이스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결함 목록 등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제반의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테스트 관련 지식 및 경험을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Repository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에 축적하여 테스트 효율성 및 품질을 제고하고 향후 운영조직의 변경관리 테스트에 유용한 자산으로 재활용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제안사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표준테스트 관리프로세스 적용</a:t>
              </a:r>
            </a:p>
          </p:txBody>
        </p:sp>
      </p:grpSp>
      <p:sp>
        <p:nvSpPr>
          <p:cNvPr id="337" name="TextBox 336"/>
          <p:cNvSpPr txBox="1"/>
          <p:nvPr/>
        </p:nvSpPr>
        <p:spPr>
          <a:xfrm>
            <a:off x="523872" y="4495664"/>
            <a:ext cx="3997327" cy="1921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 defTabSz="1042973">
              <a:defRPr sz="2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1"/>
            <a:endParaRPr lang="en-US" altLang="ko-KR" sz="10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ym typeface="KoPub돋움체 Medium"/>
            </a:endParaRPr>
          </a:p>
        </p:txBody>
      </p:sp>
      <p:sp>
        <p:nvSpPr>
          <p:cNvPr id="338" name="TextBox 337"/>
          <p:cNvSpPr txBox="1"/>
          <p:nvPr/>
        </p:nvSpPr>
        <p:spPr>
          <a:xfrm>
            <a:off x="523872" y="6200675"/>
            <a:ext cx="3997327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 defTabSz="1042973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효율적인 테스트 통합관리 환경</a:t>
            </a:r>
          </a:p>
        </p:txBody>
      </p:sp>
      <p:grpSp>
        <p:nvGrpSpPr>
          <p:cNvPr id="342" name="그룹 341"/>
          <p:cNvGrpSpPr/>
          <p:nvPr/>
        </p:nvGrpSpPr>
        <p:grpSpPr>
          <a:xfrm>
            <a:off x="3225199" y="1881182"/>
            <a:ext cx="1296000" cy="1325567"/>
            <a:chOff x="523873" y="2434845"/>
            <a:chExt cx="3744914" cy="1325567"/>
          </a:xfrm>
        </p:grpSpPr>
        <p:sp>
          <p:nvSpPr>
            <p:cNvPr id="343" name="TextBox 342"/>
            <p:cNvSpPr txBox="1"/>
            <p:nvPr/>
          </p:nvSpPr>
          <p:spPr>
            <a:xfrm>
              <a:off x="523873" y="2434845"/>
              <a:ext cx="3744914" cy="13255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defTabSz="1042973">
                <a:defRPr sz="21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1pPr>
            </a:lstStyle>
            <a:p>
              <a:pPr lvl="1"/>
              <a:endParaRPr lang="en-US" altLang="ko-KR" sz="1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344" name="TextBox 343"/>
            <p:cNvSpPr txBox="1"/>
            <p:nvPr/>
          </p:nvSpPr>
          <p:spPr>
            <a:xfrm>
              <a:off x="523873" y="2434850"/>
              <a:ext cx="3744914" cy="216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973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Collaboration</a:t>
              </a:r>
              <a:r>
                <a:rPr kumimoji="1" lang="ko-KR" altLang="en-US" sz="10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서버</a:t>
              </a:r>
            </a:p>
          </p:txBody>
        </p:sp>
      </p:grpSp>
      <p:sp>
        <p:nvSpPr>
          <p:cNvPr id="345" name="Rectangle 33"/>
          <p:cNvSpPr>
            <a:spLocks noChangeArrowheads="1"/>
          </p:cNvSpPr>
          <p:nvPr/>
        </p:nvSpPr>
        <p:spPr bwMode="auto">
          <a:xfrm>
            <a:off x="1549400" y="2157698"/>
            <a:ext cx="1466398" cy="180000"/>
          </a:xfrm>
          <a:prstGeom prst="roundRect">
            <a:avLst>
              <a:gd name="adj" fmla="val 50000"/>
            </a:avLst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테스트 통합 관리</a:t>
            </a:r>
          </a:p>
        </p:txBody>
      </p:sp>
      <p:sp>
        <p:nvSpPr>
          <p:cNvPr id="346" name="Rectangle 322"/>
          <p:cNvSpPr>
            <a:spLocks noChangeArrowheads="1"/>
          </p:cNvSpPr>
          <p:nvPr/>
        </p:nvSpPr>
        <p:spPr bwMode="auto">
          <a:xfrm>
            <a:off x="3298227" y="2157698"/>
            <a:ext cx="1149944" cy="180000"/>
          </a:xfrm>
          <a:prstGeom prst="roundRect">
            <a:avLst>
              <a:gd name="adj" fmla="val 50000"/>
            </a:avLst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도구 연계 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I/F</a:t>
            </a:r>
            <a:endParaRPr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</p:txBody>
      </p:sp>
      <p:grpSp>
        <p:nvGrpSpPr>
          <p:cNvPr id="352" name="그룹 351"/>
          <p:cNvGrpSpPr/>
          <p:nvPr/>
        </p:nvGrpSpPr>
        <p:grpSpPr>
          <a:xfrm>
            <a:off x="596899" y="5843340"/>
            <a:ext cx="3851272" cy="180000"/>
            <a:chOff x="309341" y="5719574"/>
            <a:chExt cx="3981468" cy="180000"/>
          </a:xfrm>
        </p:grpSpPr>
        <p:sp>
          <p:nvSpPr>
            <p:cNvPr id="349" name="Rectangle 263"/>
            <p:cNvSpPr>
              <a:spLocks noChangeArrowheads="1"/>
            </p:cNvSpPr>
            <p:nvPr/>
          </p:nvSpPr>
          <p:spPr bwMode="auto">
            <a:xfrm>
              <a:off x="1688075" y="5719574"/>
              <a:ext cx="1224000" cy="180000"/>
            </a:xfrm>
            <a:prstGeom prst="roundRect">
              <a:avLst>
                <a:gd name="adj" fmla="val 50000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테스트 진척 통계</a:t>
              </a:r>
            </a:p>
          </p:txBody>
        </p:sp>
        <p:sp>
          <p:nvSpPr>
            <p:cNvPr id="350" name="Rectangle 263"/>
            <p:cNvSpPr>
              <a:spLocks noChangeArrowheads="1"/>
            </p:cNvSpPr>
            <p:nvPr/>
          </p:nvSpPr>
          <p:spPr bwMode="auto">
            <a:xfrm>
              <a:off x="3066809" y="5719574"/>
              <a:ext cx="1224000" cy="180000"/>
            </a:xfrm>
            <a:prstGeom prst="roundRect">
              <a:avLst>
                <a:gd name="adj" fmla="val 50000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테스트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 Iteration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증가</a:t>
              </a:r>
            </a:p>
          </p:txBody>
        </p:sp>
        <p:sp>
          <p:nvSpPr>
            <p:cNvPr id="351" name="Rectangle 263"/>
            <p:cNvSpPr>
              <a:spLocks noChangeArrowheads="1"/>
            </p:cNvSpPr>
            <p:nvPr/>
          </p:nvSpPr>
          <p:spPr bwMode="auto">
            <a:xfrm>
              <a:off x="309341" y="5719574"/>
              <a:ext cx="1224000" cy="180000"/>
            </a:xfrm>
            <a:prstGeom prst="roundRect">
              <a:avLst>
                <a:gd name="adj" fmla="val 50000"/>
              </a:avLst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rPr>
                <a:t>테스트시나리오 재활용</a:t>
              </a:r>
            </a:p>
          </p:txBody>
        </p:sp>
      </p:grpSp>
      <p:grpSp>
        <p:nvGrpSpPr>
          <p:cNvPr id="353" name="그룹 352"/>
          <p:cNvGrpSpPr/>
          <p:nvPr/>
        </p:nvGrpSpPr>
        <p:grpSpPr>
          <a:xfrm>
            <a:off x="1266969" y="4652754"/>
            <a:ext cx="666714" cy="435946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354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356" name="순서도: 자기 디스크 355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9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357" name="타원 356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355" name="AutoShape 114"/>
            <p:cNvSpPr>
              <a:spLocks noChangeArrowheads="1"/>
            </p:cNvSpPr>
            <p:nvPr/>
          </p:nvSpPr>
          <p:spPr bwMode="auto">
            <a:xfrm>
              <a:off x="9511937" y="4644608"/>
              <a:ext cx="635192" cy="458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 </a:t>
              </a:r>
            </a:p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결과</a:t>
              </a:r>
              <a:r>
                <a:rPr lang="en-US" altLang="ko-KR" sz="8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DB</a:t>
              </a:r>
            </a:p>
          </p:txBody>
        </p:sp>
      </p:grpSp>
      <p:sp>
        <p:nvSpPr>
          <p:cNvPr id="358" name="Rectangle 33"/>
          <p:cNvSpPr>
            <a:spLocks noChangeArrowheads="1"/>
          </p:cNvSpPr>
          <p:nvPr/>
        </p:nvSpPr>
        <p:spPr bwMode="auto">
          <a:xfrm>
            <a:off x="867127" y="5247240"/>
            <a:ext cx="1466398" cy="180000"/>
          </a:xfrm>
          <a:prstGeom prst="roundRect">
            <a:avLst>
              <a:gd name="adj" fmla="val 50000"/>
            </a:avLst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테스트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히스토리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 정보</a:t>
            </a:r>
          </a:p>
        </p:txBody>
      </p:sp>
      <p:sp>
        <p:nvSpPr>
          <p:cNvPr id="362" name="직사각형 361"/>
          <p:cNvSpPr>
            <a:spLocks noChangeArrowheads="1"/>
          </p:cNvSpPr>
          <p:nvPr/>
        </p:nvSpPr>
        <p:spPr bwMode="auto">
          <a:xfrm>
            <a:off x="2483701" y="5067240"/>
            <a:ext cx="504000" cy="3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테스트 </a:t>
            </a:r>
          </a:p>
          <a:p>
            <a:pPr marL="0" lvl="1" algn="ctr" defTabSz="1299728" eaLnBrk="0" hangingPunct="0"/>
            <a:r>
              <a:rPr lang="ko-KR" altLang="en-US" sz="8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진척 보고서</a:t>
            </a:r>
          </a:p>
        </p:txBody>
      </p:sp>
      <p:grpSp>
        <p:nvGrpSpPr>
          <p:cNvPr id="370" name="그룹 369"/>
          <p:cNvGrpSpPr/>
          <p:nvPr/>
        </p:nvGrpSpPr>
        <p:grpSpPr>
          <a:xfrm>
            <a:off x="3078823" y="5067240"/>
            <a:ext cx="1099122" cy="360000"/>
            <a:chOff x="3078823" y="5120580"/>
            <a:chExt cx="1099122" cy="360000"/>
          </a:xfrm>
        </p:grpSpPr>
        <p:sp>
          <p:nvSpPr>
            <p:cNvPr id="363" name="직사각형 362"/>
            <p:cNvSpPr>
              <a:spLocks noChangeArrowheads="1"/>
            </p:cNvSpPr>
            <p:nvPr/>
          </p:nvSpPr>
          <p:spPr bwMode="auto">
            <a:xfrm>
              <a:off x="3078823" y="5120580"/>
              <a:ext cx="504000" cy="360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테스트 </a:t>
              </a:r>
            </a:p>
            <a:p>
              <a:pPr marL="0" lvl="1" algn="ctr" defTabSz="1299728" eaLnBrk="0" hangingPunct="0"/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결과보고서</a:t>
              </a:r>
            </a:p>
          </p:txBody>
        </p:sp>
        <p:sp>
          <p:nvSpPr>
            <p:cNvPr id="364" name="직사각형 363"/>
            <p:cNvSpPr>
              <a:spLocks noChangeArrowheads="1"/>
            </p:cNvSpPr>
            <p:nvPr/>
          </p:nvSpPr>
          <p:spPr bwMode="auto">
            <a:xfrm>
              <a:off x="3673945" y="5120580"/>
              <a:ext cx="504000" cy="360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결함 분석</a:t>
              </a:r>
            </a:p>
            <a:p>
              <a:pPr marL="0" lvl="1" algn="ctr" defTabSz="1299728" eaLnBrk="0" hangingPunct="0"/>
              <a:r>
                <a:rPr lang="ko-KR" altLang="en-US" sz="8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보고서</a:t>
              </a:r>
            </a:p>
          </p:txBody>
        </p:sp>
      </p:grpSp>
      <p:cxnSp>
        <p:nvCxnSpPr>
          <p:cNvPr id="371" name="구부러진 연결선 199"/>
          <p:cNvCxnSpPr>
            <a:cxnSpLocks noChangeShapeType="1"/>
            <a:stCxn id="347" idx="1"/>
            <a:endCxn id="356" idx="2"/>
          </p:cNvCxnSpPr>
          <p:nvPr/>
        </p:nvCxnSpPr>
        <p:spPr bwMode="auto">
          <a:xfrm rot="10800000" flipH="1">
            <a:off x="867127" y="4870728"/>
            <a:ext cx="399842" cy="766565"/>
          </a:xfrm>
          <a:prstGeom prst="bentConnector3">
            <a:avLst>
              <a:gd name="adj1" fmla="val -57173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직선 화살표 연결선 93"/>
          <p:cNvCxnSpPr>
            <a:cxnSpLocks noChangeShapeType="1"/>
            <a:stCxn id="351" idx="2"/>
            <a:endCxn id="338" idx="0"/>
          </p:cNvCxnSpPr>
          <p:nvPr/>
        </p:nvCxnSpPr>
        <p:spPr bwMode="auto">
          <a:xfrm>
            <a:off x="1188887" y="6023340"/>
            <a:ext cx="1333649" cy="17733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직선 화살표 연결선 93"/>
          <p:cNvCxnSpPr>
            <a:cxnSpLocks noChangeShapeType="1"/>
            <a:stCxn id="350" idx="2"/>
            <a:endCxn id="338" idx="0"/>
          </p:cNvCxnSpPr>
          <p:nvPr/>
        </p:nvCxnSpPr>
        <p:spPr bwMode="auto">
          <a:xfrm flipH="1">
            <a:off x="2522536" y="6023340"/>
            <a:ext cx="1333648" cy="17733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직선 화살표 연결선 93"/>
          <p:cNvCxnSpPr>
            <a:cxnSpLocks noChangeShapeType="1"/>
            <a:stCxn id="349" idx="2"/>
            <a:endCxn id="338" idx="0"/>
          </p:cNvCxnSpPr>
          <p:nvPr/>
        </p:nvCxnSpPr>
        <p:spPr bwMode="auto">
          <a:xfrm>
            <a:off x="2522536" y="6023340"/>
            <a:ext cx="0" cy="17733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7" name="TextBox 346"/>
          <p:cNvSpPr txBox="1"/>
          <p:nvPr/>
        </p:nvSpPr>
        <p:spPr>
          <a:xfrm>
            <a:off x="867127" y="5529292"/>
            <a:ext cx="3310818" cy="216000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rPr>
              <a:t>테스트 자동화 시스템 활용 테스트 수행 및 검증</a:t>
            </a:r>
          </a:p>
        </p:txBody>
      </p:sp>
      <p:sp>
        <p:nvSpPr>
          <p:cNvPr id="386" name="타원 385"/>
          <p:cNvSpPr/>
          <p:nvPr/>
        </p:nvSpPr>
        <p:spPr>
          <a:xfrm>
            <a:off x="972316" y="554729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8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88" name="타원 387"/>
          <p:cNvSpPr/>
          <p:nvPr/>
        </p:nvSpPr>
        <p:spPr>
          <a:xfrm>
            <a:off x="1861683" y="4656780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8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391" name="그룹 390"/>
          <p:cNvGrpSpPr/>
          <p:nvPr/>
        </p:nvGrpSpPr>
        <p:grpSpPr>
          <a:xfrm>
            <a:off x="568834" y="1866817"/>
            <a:ext cx="295592" cy="539630"/>
            <a:chOff x="571307" y="2107506"/>
            <a:chExt cx="295592" cy="539630"/>
          </a:xfrm>
        </p:grpSpPr>
        <p:pic>
          <p:nvPicPr>
            <p:cNvPr id="389" name="Picture 3" descr="C:\Documents and Settings\Administrator\바탕체 화면\로고 정리\33-0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307" y="2107506"/>
              <a:ext cx="295592" cy="415858"/>
            </a:xfrm>
            <a:prstGeom prst="rect">
              <a:avLst/>
            </a:prstGeom>
            <a:noFill/>
          </p:spPr>
        </p:pic>
        <p:sp>
          <p:nvSpPr>
            <p:cNvPr id="390" name="Text Box 220"/>
            <p:cNvSpPr txBox="1">
              <a:spLocks noChangeArrowheads="1"/>
            </p:cNvSpPr>
            <p:nvPr/>
          </p:nvSpPr>
          <p:spPr bwMode="auto">
            <a:xfrm>
              <a:off x="600321" y="2533772"/>
              <a:ext cx="237566" cy="11336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테스터</a:t>
              </a:r>
              <a:endPara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392" name="그룹 391"/>
          <p:cNvGrpSpPr/>
          <p:nvPr/>
        </p:nvGrpSpPr>
        <p:grpSpPr>
          <a:xfrm>
            <a:off x="568834" y="3151217"/>
            <a:ext cx="295592" cy="542195"/>
            <a:chOff x="571307" y="2107506"/>
            <a:chExt cx="295592" cy="542195"/>
          </a:xfrm>
        </p:grpSpPr>
        <p:pic>
          <p:nvPicPr>
            <p:cNvPr id="393" name="Picture 3" descr="C:\Documents and Settings\Administrator\바탕체 화면\로고 정리\33-0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307" y="2107506"/>
              <a:ext cx="295592" cy="415858"/>
            </a:xfrm>
            <a:prstGeom prst="rect">
              <a:avLst/>
            </a:prstGeom>
            <a:noFill/>
          </p:spPr>
        </p:pic>
        <p:sp>
          <p:nvSpPr>
            <p:cNvPr id="394" name="Text Box 220"/>
            <p:cNvSpPr txBox="1">
              <a:spLocks noChangeArrowheads="1"/>
            </p:cNvSpPr>
            <p:nvPr/>
          </p:nvSpPr>
          <p:spPr bwMode="auto">
            <a:xfrm>
              <a:off x="600321" y="2531207"/>
              <a:ext cx="237566" cy="118494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개발자</a:t>
              </a:r>
            </a:p>
          </p:txBody>
        </p:sp>
      </p:grpSp>
      <p:grpSp>
        <p:nvGrpSpPr>
          <p:cNvPr id="395" name="그룹 394"/>
          <p:cNvGrpSpPr/>
          <p:nvPr/>
        </p:nvGrpSpPr>
        <p:grpSpPr>
          <a:xfrm>
            <a:off x="545109" y="3764560"/>
            <a:ext cx="343043" cy="643007"/>
            <a:chOff x="547582" y="2107506"/>
            <a:chExt cx="343043" cy="643007"/>
          </a:xfrm>
        </p:grpSpPr>
        <p:pic>
          <p:nvPicPr>
            <p:cNvPr id="396" name="Picture 3" descr="C:\Documents and Settings\Administrator\바탕체 화면\로고 정리\33-0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307" y="2107506"/>
              <a:ext cx="295592" cy="415858"/>
            </a:xfrm>
            <a:prstGeom prst="rect">
              <a:avLst/>
            </a:prstGeom>
            <a:noFill/>
          </p:spPr>
        </p:pic>
        <p:sp>
          <p:nvSpPr>
            <p:cNvPr id="397" name="Text Box 220"/>
            <p:cNvSpPr txBox="1">
              <a:spLocks noChangeArrowheads="1"/>
            </p:cNvSpPr>
            <p:nvPr/>
          </p:nvSpPr>
          <p:spPr bwMode="auto">
            <a:xfrm>
              <a:off x="547582" y="2513525"/>
              <a:ext cx="343043" cy="236988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defTabSz="1299728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관리자</a:t>
              </a:r>
              <a:br>
                <a:rPr lang="en-US" altLang="ko-KR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en-US" altLang="ko-KR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</a:t>
              </a:r>
              <a:r>
                <a:rPr lang="ko-KR" altLang="en-US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팀장</a:t>
              </a:r>
              <a:r>
                <a:rPr lang="en-US" altLang="ko-KR" sz="7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,PL)</a:t>
              </a:r>
            </a:p>
          </p:txBody>
        </p:sp>
      </p:grpSp>
      <p:grpSp>
        <p:nvGrpSpPr>
          <p:cNvPr id="401" name="그룹 400"/>
          <p:cNvGrpSpPr/>
          <p:nvPr/>
        </p:nvGrpSpPr>
        <p:grpSpPr>
          <a:xfrm>
            <a:off x="512009" y="2482724"/>
            <a:ext cx="495003" cy="594781"/>
            <a:chOff x="512009" y="2630384"/>
            <a:chExt cx="495003" cy="594781"/>
          </a:xfrm>
        </p:grpSpPr>
        <p:pic>
          <p:nvPicPr>
            <p:cNvPr id="399" name="Picture 12" descr="D:\Documents and Settings\jp\바탕 화면\아이콘 준호대리님작업\png\9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2009" y="2630384"/>
              <a:ext cx="409242" cy="336906"/>
            </a:xfrm>
            <a:prstGeom prst="rect">
              <a:avLst/>
            </a:prstGeom>
            <a:noFill/>
          </p:spPr>
        </p:pic>
        <p:sp>
          <p:nvSpPr>
            <p:cNvPr id="400" name="직사각형 399"/>
            <p:cNvSpPr/>
            <p:nvPr/>
          </p:nvSpPr>
          <p:spPr>
            <a:xfrm>
              <a:off x="524508" y="2996897"/>
              <a:ext cx="482504" cy="228268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7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통합단말</a:t>
              </a:r>
              <a:endParaRPr lang="en-US" altLang="ko-KR" sz="7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endParaRPr>
            </a:p>
            <a:p>
              <a:pPr marL="88900" lvl="1" indent="-88900" defTabSz="1042973" eaLnBrk="0" fontAlgn="ctr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7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자동화도구</a:t>
              </a:r>
            </a:p>
          </p:txBody>
        </p:sp>
      </p:grpSp>
      <p:sp>
        <p:nvSpPr>
          <p:cNvPr id="423" name="Rectangle 258"/>
          <p:cNvSpPr>
            <a:spLocks noChangeArrowheads="1"/>
          </p:cNvSpPr>
          <p:nvPr/>
        </p:nvSpPr>
        <p:spPr bwMode="auto">
          <a:xfrm>
            <a:off x="709318" y="4607003"/>
            <a:ext cx="429605" cy="2154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defTabSz="1042973" eaLnBrk="0" hangingPunct="0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7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Test </a:t>
            </a:r>
            <a:br>
              <a:rPr lang="en-US" altLang="ko-KR" sz="7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</a:br>
            <a:r>
              <a:rPr lang="en-US" altLang="ko-KR" sz="7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Repository</a:t>
            </a:r>
            <a:endParaRPr lang="ko-KR" altLang="en-US" sz="7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</p:txBody>
      </p:sp>
      <p:sp>
        <p:nvSpPr>
          <p:cNvPr id="414" name="Rectangle 320"/>
          <p:cNvSpPr>
            <a:spLocks noChangeArrowheads="1"/>
          </p:cNvSpPr>
          <p:nvPr/>
        </p:nvSpPr>
        <p:spPr bwMode="auto">
          <a:xfrm>
            <a:off x="1549400" y="2442241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 케이스 등록</a:t>
            </a:r>
          </a:p>
        </p:txBody>
      </p:sp>
      <p:sp>
        <p:nvSpPr>
          <p:cNvPr id="415" name="Rectangle 320"/>
          <p:cNvSpPr>
            <a:spLocks noChangeArrowheads="1"/>
          </p:cNvSpPr>
          <p:nvPr/>
        </p:nvSpPr>
        <p:spPr bwMode="auto">
          <a:xfrm>
            <a:off x="1549400" y="2711388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 수행 기록</a:t>
            </a:r>
          </a:p>
        </p:txBody>
      </p:sp>
      <p:sp>
        <p:nvSpPr>
          <p:cNvPr id="416" name="Rectangle 320"/>
          <p:cNvSpPr>
            <a:spLocks noChangeArrowheads="1"/>
          </p:cNvSpPr>
          <p:nvPr/>
        </p:nvSpPr>
        <p:spPr bwMode="auto">
          <a:xfrm>
            <a:off x="1549400" y="2980536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결함관리</a:t>
            </a:r>
          </a:p>
        </p:txBody>
      </p:sp>
      <p:sp>
        <p:nvSpPr>
          <p:cNvPr id="417" name="Rectangle 320"/>
          <p:cNvSpPr>
            <a:spLocks noChangeArrowheads="1"/>
          </p:cNvSpPr>
          <p:nvPr/>
        </p:nvSpPr>
        <p:spPr bwMode="auto">
          <a:xfrm>
            <a:off x="1549400" y="3518830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산출물 자동 생성</a:t>
            </a:r>
          </a:p>
        </p:txBody>
      </p:sp>
      <p:sp>
        <p:nvSpPr>
          <p:cNvPr id="418" name="Rectangle 320"/>
          <p:cNvSpPr>
            <a:spLocks noChangeArrowheads="1"/>
          </p:cNvSpPr>
          <p:nvPr/>
        </p:nvSpPr>
        <p:spPr bwMode="auto">
          <a:xfrm>
            <a:off x="1549400" y="3249683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테스트 진척 관리</a:t>
            </a:r>
          </a:p>
        </p:txBody>
      </p:sp>
      <p:sp>
        <p:nvSpPr>
          <p:cNvPr id="419" name="Rectangle 320"/>
          <p:cNvSpPr>
            <a:spLocks noChangeArrowheads="1"/>
          </p:cNvSpPr>
          <p:nvPr/>
        </p:nvSpPr>
        <p:spPr bwMode="auto">
          <a:xfrm>
            <a:off x="1549400" y="3787979"/>
            <a:ext cx="972000" cy="166349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통계</a:t>
            </a:r>
            <a:r>
              <a:rPr lang="en-US" altLang="ko-KR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분석</a:t>
            </a:r>
          </a:p>
        </p:txBody>
      </p:sp>
      <p:sp>
        <p:nvSpPr>
          <p:cNvPr id="425" name="Rectangle 320"/>
          <p:cNvSpPr>
            <a:spLocks noChangeArrowheads="1"/>
          </p:cNvSpPr>
          <p:nvPr/>
        </p:nvSpPr>
        <p:spPr bwMode="auto">
          <a:xfrm>
            <a:off x="2799798" y="2442240"/>
            <a:ext cx="216000" cy="1512087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vert="eaVert"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타 시스템 연계 </a:t>
            </a:r>
            <a:r>
              <a:rPr lang="en-US" altLang="ko-KR" sz="8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I/F</a:t>
            </a:r>
          </a:p>
        </p:txBody>
      </p:sp>
      <p:sp>
        <p:nvSpPr>
          <p:cNvPr id="427" name="Rectangle 322"/>
          <p:cNvSpPr>
            <a:spLocks noChangeArrowheads="1"/>
          </p:cNvSpPr>
          <p:nvPr/>
        </p:nvSpPr>
        <p:spPr bwMode="auto">
          <a:xfrm>
            <a:off x="3298227" y="2396995"/>
            <a:ext cx="1149944" cy="5003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r>
              <a:rPr lang="en-US" altLang="ko-KR" sz="7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rPr>
              <a:t>FWK</a:t>
            </a:r>
            <a:endParaRPr lang="ko-KR" altLang="en-US" sz="7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grpSp>
        <p:nvGrpSpPr>
          <p:cNvPr id="444" name="그룹 443"/>
          <p:cNvGrpSpPr/>
          <p:nvPr/>
        </p:nvGrpSpPr>
        <p:grpSpPr>
          <a:xfrm>
            <a:off x="3321485" y="2472401"/>
            <a:ext cx="1103429" cy="631013"/>
            <a:chOff x="3243262" y="2543791"/>
            <a:chExt cx="1197271" cy="738109"/>
          </a:xfrm>
        </p:grpSpPr>
        <p:sp>
          <p:nvSpPr>
            <p:cNvPr id="428" name="양쪽 모서리가 둥근 사각형 427"/>
            <p:cNvSpPr/>
            <p:nvPr/>
          </p:nvSpPr>
          <p:spPr bwMode="auto">
            <a:xfrm>
              <a:off x="3243262" y="2543792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29" name="양쪽 모서리가 둥근 사각형 428"/>
            <p:cNvSpPr/>
            <p:nvPr/>
          </p:nvSpPr>
          <p:spPr bwMode="auto">
            <a:xfrm>
              <a:off x="3481429" y="2543792"/>
              <a:ext cx="240311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0" name="양쪽 모서리가 둥근 사각형 429"/>
            <p:cNvSpPr/>
            <p:nvPr/>
          </p:nvSpPr>
          <p:spPr bwMode="auto">
            <a:xfrm>
              <a:off x="3721738" y="2543792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1" name="양쪽 모서리가 둥근 사각형 430"/>
            <p:cNvSpPr/>
            <p:nvPr/>
          </p:nvSpPr>
          <p:spPr bwMode="auto">
            <a:xfrm>
              <a:off x="3959906" y="2543791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2" name="양쪽 모서리가 둥근 사각형 431"/>
            <p:cNvSpPr/>
            <p:nvPr/>
          </p:nvSpPr>
          <p:spPr bwMode="auto">
            <a:xfrm>
              <a:off x="4198072" y="2543792"/>
              <a:ext cx="242457" cy="297712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3" name="양쪽 모서리가 둥근 사각형 432"/>
            <p:cNvSpPr/>
            <p:nvPr/>
          </p:nvSpPr>
          <p:spPr bwMode="auto">
            <a:xfrm>
              <a:off x="3243264" y="2763302"/>
              <a:ext cx="238166" cy="294968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4" name="양쪽 모서리가 둥근 사각형 433"/>
            <p:cNvSpPr/>
            <p:nvPr/>
          </p:nvSpPr>
          <p:spPr bwMode="auto">
            <a:xfrm>
              <a:off x="3481430" y="2763302"/>
              <a:ext cx="240311" cy="294968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5" name="양쪽 모서리가 둥근 사각형 434"/>
            <p:cNvSpPr/>
            <p:nvPr/>
          </p:nvSpPr>
          <p:spPr bwMode="auto">
            <a:xfrm>
              <a:off x="3721741" y="2763302"/>
              <a:ext cx="238166" cy="294968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6" name="양쪽 모서리가 둥근 사각형 435"/>
            <p:cNvSpPr/>
            <p:nvPr/>
          </p:nvSpPr>
          <p:spPr bwMode="auto">
            <a:xfrm>
              <a:off x="3959909" y="2763301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7" name="양쪽 모서리가 둥근 사각형 436"/>
            <p:cNvSpPr/>
            <p:nvPr/>
          </p:nvSpPr>
          <p:spPr bwMode="auto">
            <a:xfrm>
              <a:off x="4198076" y="2763302"/>
              <a:ext cx="242457" cy="297710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8" name="양쪽 모서리가 둥근 사각형 437"/>
            <p:cNvSpPr/>
            <p:nvPr/>
          </p:nvSpPr>
          <p:spPr bwMode="auto">
            <a:xfrm>
              <a:off x="3243266" y="2984186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39" name="양쪽 모서리가 둥근 사각형 438"/>
            <p:cNvSpPr/>
            <p:nvPr/>
          </p:nvSpPr>
          <p:spPr bwMode="auto">
            <a:xfrm>
              <a:off x="3481432" y="2984186"/>
              <a:ext cx="240311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40" name="양쪽 모서리가 둥근 사각형 439"/>
            <p:cNvSpPr/>
            <p:nvPr/>
          </p:nvSpPr>
          <p:spPr bwMode="auto">
            <a:xfrm>
              <a:off x="3721743" y="2984186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41" name="양쪽 모서리가 둥근 사각형 440"/>
            <p:cNvSpPr/>
            <p:nvPr/>
          </p:nvSpPr>
          <p:spPr bwMode="auto">
            <a:xfrm>
              <a:off x="3959909" y="2984186"/>
              <a:ext cx="238166" cy="294966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  <p:sp>
          <p:nvSpPr>
            <p:cNvPr id="442" name="양쪽 모서리가 둥근 사각형 441"/>
            <p:cNvSpPr/>
            <p:nvPr/>
          </p:nvSpPr>
          <p:spPr bwMode="auto">
            <a:xfrm>
              <a:off x="4198076" y="2984190"/>
              <a:ext cx="242457" cy="297710"/>
            </a:xfrm>
            <a:prstGeom prst="round2SameRect">
              <a:avLst/>
            </a:prstGeom>
            <a:solidFill>
              <a:srgbClr val="C7ECF8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700" spc="-224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</p:grpSp>
      <p:sp>
        <p:nvSpPr>
          <p:cNvPr id="443" name="Rectangle 322"/>
          <p:cNvSpPr>
            <a:spLocks noChangeArrowheads="1"/>
          </p:cNvSpPr>
          <p:nvPr/>
        </p:nvSpPr>
        <p:spPr bwMode="auto">
          <a:xfrm>
            <a:off x="3545154" y="2639224"/>
            <a:ext cx="656094" cy="297367"/>
          </a:xfrm>
          <a:prstGeom prst="rect">
            <a:avLst/>
          </a:prstGeom>
          <a:solidFill>
            <a:schemeClr val="bg1"/>
          </a:solidFill>
          <a:ln w="9525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도구 연계</a:t>
            </a:r>
            <a:endParaRPr lang="en-US" altLang="ko-KR" sz="7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en-US" altLang="ko-KR" sz="7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Service</a:t>
            </a:r>
            <a:endParaRPr lang="ko-KR" altLang="en-US" sz="7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grpSp>
        <p:nvGrpSpPr>
          <p:cNvPr id="452" name="그룹 451"/>
          <p:cNvGrpSpPr/>
          <p:nvPr/>
        </p:nvGrpSpPr>
        <p:grpSpPr>
          <a:xfrm>
            <a:off x="3225199" y="3317875"/>
            <a:ext cx="1296000" cy="633714"/>
            <a:chOff x="3225199" y="3861950"/>
            <a:chExt cx="1296000" cy="633714"/>
          </a:xfrm>
        </p:grpSpPr>
        <p:sp>
          <p:nvSpPr>
            <p:cNvPr id="450" name="TextBox 449"/>
            <p:cNvSpPr txBox="1"/>
            <p:nvPr/>
          </p:nvSpPr>
          <p:spPr>
            <a:xfrm>
              <a:off x="3225199" y="3861950"/>
              <a:ext cx="1296000" cy="6337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defTabSz="1042973">
                <a:defRPr sz="21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1pPr>
            </a:lstStyle>
            <a:p>
              <a:pPr lvl="1"/>
              <a:endParaRPr lang="en-US" altLang="ko-KR" sz="10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451" name="TextBox 450"/>
            <p:cNvSpPr txBox="1"/>
            <p:nvPr/>
          </p:nvSpPr>
          <p:spPr>
            <a:xfrm>
              <a:off x="3225199" y="4279664"/>
              <a:ext cx="1296000" cy="216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700" b="1">
                  <a:ln w="6350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indent="0" defTabSz="1516258">
                <a:defRPr/>
              </a:pP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타도구</a:t>
              </a:r>
              <a:endParaRPr lang="ko-KR" altLang="en-US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endParaRPr>
            </a:p>
          </p:txBody>
        </p:sp>
      </p:grpSp>
      <p:sp>
        <p:nvSpPr>
          <p:cNvPr id="453" name="Rectangle 322"/>
          <p:cNvSpPr>
            <a:spLocks noChangeArrowheads="1"/>
          </p:cNvSpPr>
          <p:nvPr/>
        </p:nvSpPr>
        <p:spPr bwMode="auto">
          <a:xfrm>
            <a:off x="3918417" y="3386998"/>
            <a:ext cx="540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7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프로세스</a:t>
            </a:r>
            <a:endParaRPr lang="en-US" altLang="ko-KR" sz="700" dirty="0" err="1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7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모델러</a:t>
            </a:r>
          </a:p>
        </p:txBody>
      </p:sp>
      <p:sp>
        <p:nvSpPr>
          <p:cNvPr id="454" name="Rectangle 322"/>
          <p:cNvSpPr>
            <a:spLocks noChangeArrowheads="1"/>
          </p:cNvSpPr>
          <p:nvPr/>
        </p:nvSpPr>
        <p:spPr bwMode="auto">
          <a:xfrm>
            <a:off x="3287982" y="3386998"/>
            <a:ext cx="540000" cy="288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7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요구사항</a:t>
            </a:r>
            <a:endParaRPr lang="en-US" altLang="ko-KR" sz="7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7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관리도구</a:t>
            </a:r>
            <a:endParaRPr lang="en-US" altLang="ko-KR" sz="7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cxnSp>
        <p:nvCxnSpPr>
          <p:cNvPr id="459" name="구부러진 연결선 199"/>
          <p:cNvCxnSpPr>
            <a:cxnSpLocks noChangeShapeType="1"/>
            <a:stCxn id="416" idx="3"/>
            <a:endCxn id="357" idx="0"/>
          </p:cNvCxnSpPr>
          <p:nvPr/>
        </p:nvCxnSpPr>
        <p:spPr bwMode="auto">
          <a:xfrm flipH="1">
            <a:off x="1600326" y="3063711"/>
            <a:ext cx="921074" cy="1598595"/>
          </a:xfrm>
          <a:prstGeom prst="bentConnector4">
            <a:avLst>
              <a:gd name="adj1" fmla="val -9928"/>
              <a:gd name="adj2" fmla="val 72025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구부러진 연결선 199"/>
          <p:cNvCxnSpPr>
            <a:cxnSpLocks noChangeShapeType="1"/>
            <a:stCxn id="357" idx="0"/>
            <a:endCxn id="419" idx="2"/>
          </p:cNvCxnSpPr>
          <p:nvPr/>
        </p:nvCxnSpPr>
        <p:spPr bwMode="auto">
          <a:xfrm flipV="1">
            <a:off x="1600326" y="3954328"/>
            <a:ext cx="0" cy="707978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구부러진 연결선 199"/>
          <p:cNvCxnSpPr>
            <a:cxnSpLocks noChangeShapeType="1"/>
            <a:stCxn id="418" idx="1"/>
            <a:endCxn id="396" idx="3"/>
          </p:cNvCxnSpPr>
          <p:nvPr/>
        </p:nvCxnSpPr>
        <p:spPr bwMode="auto">
          <a:xfrm flipH="1">
            <a:off x="864426" y="3332858"/>
            <a:ext cx="684974" cy="63963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" name="구부러진 연결선 199"/>
          <p:cNvCxnSpPr>
            <a:cxnSpLocks noChangeShapeType="1"/>
            <a:stCxn id="417" idx="1"/>
            <a:endCxn id="396" idx="3"/>
          </p:cNvCxnSpPr>
          <p:nvPr/>
        </p:nvCxnSpPr>
        <p:spPr bwMode="auto">
          <a:xfrm flipH="1">
            <a:off x="864426" y="3602005"/>
            <a:ext cx="684974" cy="37048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구부러진 연결선 199"/>
          <p:cNvCxnSpPr>
            <a:cxnSpLocks noChangeShapeType="1"/>
            <a:stCxn id="419" idx="1"/>
            <a:endCxn id="396" idx="3"/>
          </p:cNvCxnSpPr>
          <p:nvPr/>
        </p:nvCxnSpPr>
        <p:spPr bwMode="auto">
          <a:xfrm flipH="1">
            <a:off x="864426" y="3871154"/>
            <a:ext cx="684974" cy="10133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구부러진 연결선 199"/>
          <p:cNvCxnSpPr>
            <a:cxnSpLocks noChangeShapeType="1"/>
            <a:stCxn id="416" idx="1"/>
            <a:endCxn id="393" idx="3"/>
          </p:cNvCxnSpPr>
          <p:nvPr/>
        </p:nvCxnSpPr>
        <p:spPr bwMode="auto">
          <a:xfrm flipH="1">
            <a:off x="864426" y="3063711"/>
            <a:ext cx="684974" cy="29543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구부러진 연결선 199"/>
          <p:cNvCxnSpPr>
            <a:cxnSpLocks noChangeShapeType="1"/>
            <a:stCxn id="416" idx="1"/>
            <a:endCxn id="399" idx="3"/>
          </p:cNvCxnSpPr>
          <p:nvPr/>
        </p:nvCxnSpPr>
        <p:spPr bwMode="auto">
          <a:xfrm flipH="1" flipV="1">
            <a:off x="921251" y="2651177"/>
            <a:ext cx="628149" cy="41253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구부러진 연결선 199"/>
          <p:cNvCxnSpPr>
            <a:cxnSpLocks noChangeShapeType="1"/>
            <a:stCxn id="416" idx="1"/>
            <a:endCxn id="389" idx="3"/>
          </p:cNvCxnSpPr>
          <p:nvPr/>
        </p:nvCxnSpPr>
        <p:spPr bwMode="auto">
          <a:xfrm flipH="1" flipV="1">
            <a:off x="864426" y="2074746"/>
            <a:ext cx="684974" cy="988965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구부러진 연결선 199"/>
          <p:cNvCxnSpPr>
            <a:cxnSpLocks noChangeShapeType="1"/>
            <a:stCxn id="415" idx="1"/>
            <a:endCxn id="389" idx="3"/>
          </p:cNvCxnSpPr>
          <p:nvPr/>
        </p:nvCxnSpPr>
        <p:spPr bwMode="auto">
          <a:xfrm flipH="1" flipV="1">
            <a:off x="864426" y="2074746"/>
            <a:ext cx="684974" cy="719817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구부러진 연결선 199"/>
          <p:cNvCxnSpPr>
            <a:cxnSpLocks noChangeShapeType="1"/>
            <a:stCxn id="414" idx="1"/>
            <a:endCxn id="389" idx="3"/>
          </p:cNvCxnSpPr>
          <p:nvPr/>
        </p:nvCxnSpPr>
        <p:spPr bwMode="auto">
          <a:xfrm flipH="1" flipV="1">
            <a:off x="864426" y="2074746"/>
            <a:ext cx="684974" cy="45067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구부러진 연결선 199"/>
          <p:cNvCxnSpPr>
            <a:cxnSpLocks noChangeShapeType="1"/>
            <a:stCxn id="425" idx="1"/>
            <a:endCxn id="414" idx="3"/>
          </p:cNvCxnSpPr>
          <p:nvPr/>
        </p:nvCxnSpPr>
        <p:spPr bwMode="auto">
          <a:xfrm rot="10800000">
            <a:off x="2521400" y="2525416"/>
            <a:ext cx="278398" cy="672868"/>
          </a:xfrm>
          <a:prstGeom prst="bentConnector3">
            <a:avLst>
              <a:gd name="adj1" fmla="val 39052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구부러진 연결선 199"/>
          <p:cNvCxnSpPr>
            <a:cxnSpLocks noChangeShapeType="1"/>
            <a:stCxn id="362" idx="0"/>
            <a:endCxn id="417" idx="3"/>
          </p:cNvCxnSpPr>
          <p:nvPr/>
        </p:nvCxnSpPr>
        <p:spPr bwMode="auto">
          <a:xfrm rot="16200000" flipV="1">
            <a:off x="1895934" y="4227472"/>
            <a:ext cx="1465235" cy="214301"/>
          </a:xfrm>
          <a:prstGeom prst="curvedConnector2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구부러진 연결선 199"/>
          <p:cNvCxnSpPr>
            <a:cxnSpLocks noChangeShapeType="1"/>
            <a:stCxn id="363" idx="0"/>
            <a:endCxn id="417" idx="3"/>
          </p:cNvCxnSpPr>
          <p:nvPr/>
        </p:nvCxnSpPr>
        <p:spPr bwMode="auto">
          <a:xfrm rot="16200000" flipV="1">
            <a:off x="2193495" y="3929911"/>
            <a:ext cx="1465235" cy="809423"/>
          </a:xfrm>
          <a:prstGeom prst="curvedConnector2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구부러진 연결선 199"/>
          <p:cNvCxnSpPr>
            <a:cxnSpLocks noChangeShapeType="1"/>
            <a:stCxn id="364" idx="0"/>
            <a:endCxn id="417" idx="3"/>
          </p:cNvCxnSpPr>
          <p:nvPr/>
        </p:nvCxnSpPr>
        <p:spPr bwMode="auto">
          <a:xfrm rot="16200000" flipV="1">
            <a:off x="2491056" y="3632350"/>
            <a:ext cx="1465235" cy="1404545"/>
          </a:xfrm>
          <a:prstGeom prst="curvedConnector2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" name="Rectangle 33"/>
          <p:cNvSpPr>
            <a:spLocks noChangeArrowheads="1"/>
          </p:cNvSpPr>
          <p:nvPr/>
        </p:nvSpPr>
        <p:spPr bwMode="auto">
          <a:xfrm>
            <a:off x="3078823" y="4652754"/>
            <a:ext cx="1099122" cy="180000"/>
          </a:xfrm>
          <a:prstGeom prst="roundRect">
            <a:avLst>
              <a:gd name="adj" fmla="val 50000"/>
            </a:avLst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산출물 자동화</a:t>
            </a:r>
          </a:p>
        </p:txBody>
      </p:sp>
      <p:cxnSp>
        <p:nvCxnSpPr>
          <p:cNvPr id="509" name="구부러진 연결선 199"/>
          <p:cNvCxnSpPr>
            <a:cxnSpLocks noChangeShapeType="1"/>
          </p:cNvCxnSpPr>
          <p:nvPr/>
        </p:nvCxnSpPr>
        <p:spPr bwMode="auto">
          <a:xfrm>
            <a:off x="3557982" y="3103414"/>
            <a:ext cx="0" cy="28358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구부러진 연결선 199"/>
          <p:cNvCxnSpPr>
            <a:cxnSpLocks noChangeShapeType="1"/>
          </p:cNvCxnSpPr>
          <p:nvPr/>
        </p:nvCxnSpPr>
        <p:spPr bwMode="auto">
          <a:xfrm>
            <a:off x="4188417" y="3103414"/>
            <a:ext cx="0" cy="28358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5" name="그룹 514"/>
          <p:cNvGrpSpPr/>
          <p:nvPr/>
        </p:nvGrpSpPr>
        <p:grpSpPr>
          <a:xfrm>
            <a:off x="4629188" y="1881187"/>
            <a:ext cx="2016000" cy="4535487"/>
            <a:chOff x="4629188" y="1881187"/>
            <a:chExt cx="2016000" cy="4535487"/>
          </a:xfrm>
        </p:grpSpPr>
        <p:grpSp>
          <p:nvGrpSpPr>
            <p:cNvPr id="51" name="그룹 50"/>
            <p:cNvGrpSpPr/>
            <p:nvPr/>
          </p:nvGrpSpPr>
          <p:grpSpPr>
            <a:xfrm>
              <a:off x="4629188" y="1881187"/>
              <a:ext cx="2016000" cy="4535487"/>
              <a:chOff x="4377188" y="1881187"/>
              <a:chExt cx="2268000" cy="4535487"/>
            </a:xfrm>
          </p:grpSpPr>
          <p:sp>
            <p:nvSpPr>
              <p:cNvPr id="325" name="TextBox 324"/>
              <p:cNvSpPr txBox="1"/>
              <p:nvPr/>
            </p:nvSpPr>
            <p:spPr>
              <a:xfrm>
                <a:off x="4377188" y="1881187"/>
                <a:ext cx="2268000" cy="45354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ctr" defTabSz="1042973">
                  <a:defRPr sz="210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1pPr>
              </a:lstStyle>
              <a:p>
                <a:pPr lvl="1"/>
                <a:endParaRPr lang="en-US" altLang="ko-KR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ym typeface="KoPub돋움체 Medium"/>
                </a:endParaRPr>
              </a:p>
            </p:txBody>
          </p:sp>
          <p:grpSp>
            <p:nvGrpSpPr>
              <p:cNvPr id="48" name="그룹 47"/>
              <p:cNvGrpSpPr/>
              <p:nvPr/>
            </p:nvGrpSpPr>
            <p:grpSpPr>
              <a:xfrm>
                <a:off x="4377188" y="1881188"/>
                <a:ext cx="2268000" cy="1406453"/>
                <a:chOff x="3983238" y="1881188"/>
                <a:chExt cx="2520000" cy="1406453"/>
              </a:xfrm>
            </p:grpSpPr>
            <p:sp>
              <p:nvSpPr>
                <p:cNvPr id="326" name="TextBox 325"/>
                <p:cNvSpPr txBox="1"/>
                <p:nvPr/>
              </p:nvSpPr>
              <p:spPr>
                <a:xfrm>
                  <a:off x="3983238" y="1881188"/>
                  <a:ext cx="252000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28800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algn="l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 테스트 관리</a:t>
                  </a:r>
                </a:p>
              </p:txBody>
            </p:sp>
            <p:sp>
              <p:nvSpPr>
                <p:cNvPr id="324" name="Rectangle 28"/>
                <p:cNvSpPr>
                  <a:spLocks noChangeArrowheads="1"/>
                </p:cNvSpPr>
                <p:nvPr/>
              </p:nvSpPr>
              <p:spPr bwMode="auto">
                <a:xfrm>
                  <a:off x="4040650" y="2225812"/>
                  <a:ext cx="2405177" cy="1061829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wrap="square" lIns="90000" tIns="0" rIns="90000" bIns="0" anchor="t">
                  <a:spAutoFit/>
                </a:bodyPr>
                <a:lstStyle/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타시스템</a:t>
                  </a: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 연계를 통한 실시간 진행현황 모니터링 지원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유형</a:t>
                  </a:r>
                  <a:r>
                    <a:rPr lang="en-US" altLang="ko-KR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/</a:t>
                  </a: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차수 효율적 관리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도구연계를 통한 결함 수집 및 집계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결함 및 </a:t>
                  </a:r>
                  <a:r>
                    <a:rPr lang="ko-KR" altLang="en-US" sz="80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진척율</a:t>
                  </a: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 집계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결함 관리 자동화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통합된 관리 </a:t>
                  </a:r>
                  <a:r>
                    <a:rPr lang="ko-KR" altLang="en-US" sz="80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뷰</a:t>
                  </a: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 제공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결함정보 개발자 통보 </a:t>
                  </a:r>
                </a:p>
              </p:txBody>
            </p:sp>
          </p:grpSp>
          <p:grpSp>
            <p:nvGrpSpPr>
              <p:cNvPr id="327" name="그룹 326"/>
              <p:cNvGrpSpPr/>
              <p:nvPr/>
            </p:nvGrpSpPr>
            <p:grpSpPr>
              <a:xfrm>
                <a:off x="4377188" y="3558176"/>
                <a:ext cx="2268000" cy="875539"/>
                <a:chOff x="3983238" y="1881188"/>
                <a:chExt cx="2520000" cy="875539"/>
              </a:xfrm>
            </p:grpSpPr>
            <p:sp>
              <p:nvSpPr>
                <p:cNvPr id="328" name="TextBox 327"/>
                <p:cNvSpPr txBox="1"/>
                <p:nvPr/>
              </p:nvSpPr>
              <p:spPr>
                <a:xfrm>
                  <a:off x="3983238" y="1881188"/>
                  <a:ext cx="252000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28800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algn="l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 테스트 통계 분석</a:t>
                  </a:r>
                </a:p>
              </p:txBody>
            </p:sp>
            <p:sp>
              <p:nvSpPr>
                <p:cNvPr id="329" name="Rectangle 28"/>
                <p:cNvSpPr>
                  <a:spLocks noChangeArrowheads="1"/>
                </p:cNvSpPr>
                <p:nvPr/>
              </p:nvSpPr>
              <p:spPr bwMode="auto">
                <a:xfrm>
                  <a:off x="4040650" y="2225812"/>
                  <a:ext cx="2405177" cy="530915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wrap="square" lIns="90000" tIns="0" rIns="90000" bIns="0" anchor="t">
                  <a:spAutoFit/>
                </a:bodyPr>
                <a:lstStyle/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통계자료 통합 관리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결함 매트릭스를 통한 분석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</a:t>
                  </a:r>
                  <a:r>
                    <a:rPr lang="ko-KR" altLang="en-US" sz="800" dirty="0" err="1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진척률</a:t>
                  </a: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 실시간 통계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결함 수정률 통계</a:t>
                  </a:r>
                </a:p>
              </p:txBody>
            </p:sp>
          </p:grpSp>
          <p:grpSp>
            <p:nvGrpSpPr>
              <p:cNvPr id="330" name="그룹 329"/>
              <p:cNvGrpSpPr/>
              <p:nvPr/>
            </p:nvGrpSpPr>
            <p:grpSpPr>
              <a:xfrm>
                <a:off x="4377188" y="4642694"/>
                <a:ext cx="2268000" cy="875539"/>
                <a:chOff x="3983238" y="1881188"/>
                <a:chExt cx="2520000" cy="875539"/>
              </a:xfrm>
            </p:grpSpPr>
            <p:sp>
              <p:nvSpPr>
                <p:cNvPr id="331" name="TextBox 330"/>
                <p:cNvSpPr txBox="1"/>
                <p:nvPr/>
              </p:nvSpPr>
              <p:spPr>
                <a:xfrm>
                  <a:off x="3983238" y="1881188"/>
                  <a:ext cx="252000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28800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algn="l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spc="-6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 테스트케이스 및 결과 축적</a:t>
                  </a:r>
                </a:p>
              </p:txBody>
            </p:sp>
            <p:sp>
              <p:nvSpPr>
                <p:cNvPr id="332" name="Rectangle 28"/>
                <p:cNvSpPr>
                  <a:spLocks noChangeArrowheads="1"/>
                </p:cNvSpPr>
                <p:nvPr/>
              </p:nvSpPr>
              <p:spPr bwMode="auto">
                <a:xfrm>
                  <a:off x="4040650" y="2225812"/>
                  <a:ext cx="2405177" cy="530915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wrap="square" lIns="90000" tIns="0" rIns="90000" bIns="0" anchor="t">
                  <a:spAutoFit/>
                </a:bodyPr>
                <a:lstStyle/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결과 산출물 자동화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산출물간 연관관계 관리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spc="-9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정량화된 목표 기반 진척관리 및 결함관리 제공</a:t>
                  </a:r>
                </a:p>
                <a:p>
                  <a:pPr marL="88900" lvl="1" indent="-88900" defTabSz="1042973" eaLnBrk="0" fontAlgn="ctr" latinLnBrk="0" hangingPunct="0">
                    <a:spcBef>
                      <a:spcPts val="1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테스트케이스 및 결과 축적 자산화</a:t>
                  </a:r>
                </a:p>
              </p:txBody>
            </p:sp>
          </p:grpSp>
          <p:grpSp>
            <p:nvGrpSpPr>
              <p:cNvPr id="333" name="그룹 332"/>
              <p:cNvGrpSpPr/>
              <p:nvPr/>
            </p:nvGrpSpPr>
            <p:grpSpPr>
              <a:xfrm>
                <a:off x="4377188" y="5727212"/>
                <a:ext cx="2268000" cy="590845"/>
                <a:chOff x="3983238" y="1881188"/>
                <a:chExt cx="2520000" cy="590845"/>
              </a:xfrm>
            </p:grpSpPr>
            <p:sp>
              <p:nvSpPr>
                <p:cNvPr id="334" name="TextBox 333"/>
                <p:cNvSpPr txBox="1"/>
                <p:nvPr/>
              </p:nvSpPr>
              <p:spPr>
                <a:xfrm>
                  <a:off x="3983238" y="1881188"/>
                  <a:ext cx="2520000" cy="252000"/>
                </a:xfrm>
                <a:prstGeom prst="rect">
                  <a:avLst/>
                </a:prstGeom>
                <a:solidFill>
                  <a:srgbClr val="8ED9F0"/>
                </a:solidFill>
                <a:ln w="6350">
                  <a:solidFill>
                    <a:srgbClr val="8ED9F0"/>
                  </a:solidFill>
                </a:ln>
              </p:spPr>
              <p:txBody>
                <a:bodyPr wrap="square" lIns="28800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algn="l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 테스트 수행 및 검증</a:t>
                  </a:r>
                </a:p>
              </p:txBody>
            </p:sp>
            <p:sp>
              <p:nvSpPr>
                <p:cNvPr id="335" name="Rectangle 28"/>
                <p:cNvSpPr>
                  <a:spLocks noChangeArrowheads="1"/>
                </p:cNvSpPr>
                <p:nvPr/>
              </p:nvSpPr>
              <p:spPr bwMode="auto">
                <a:xfrm>
                  <a:off x="4040650" y="2225812"/>
                  <a:ext cx="2405177" cy="246221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wrap="square" lIns="90000" tIns="0" rIns="90000" bIns="0" anchor="t">
                  <a:spAutoFit/>
                </a:bodyPr>
                <a:lstStyle/>
                <a:p>
                  <a:pPr marL="88900" lvl="1" indent="-88900" defTabSz="1042973" eaLnBrk="0" fontAlgn="ctr" latinLnBrk="0" hangingPunct="0">
                    <a:spcBef>
                      <a:spcPts val="300"/>
                    </a:spcBef>
                    <a:spcAft>
                      <a:spcPts val="0"/>
                    </a:spcAft>
                    <a:buSzPct val="80000"/>
                    <a:buFont typeface="KoPub돋움체 Medium" pitchFamily="34" charset="0"/>
                    <a:buChar char="•"/>
                    <a:tabLst>
                      <a:tab pos="944655" algn="l"/>
                    </a:tabLst>
                    <a:defRPr/>
                  </a:pP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자동화 시스템 활용 하여 </a:t>
                  </a:r>
                  <a:b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</a:br>
                  <a:r>
                    <a:rPr lang="ko-KR" altLang="en-US" sz="8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sym typeface="KoPub돋움체 Medium"/>
                    </a:rPr>
                    <a:t>테스트 수행 및 검증</a:t>
                  </a:r>
                </a:p>
              </p:txBody>
            </p:sp>
          </p:grpSp>
        </p:grpSp>
        <p:sp>
          <p:nvSpPr>
            <p:cNvPr id="514" name="타원 513"/>
            <p:cNvSpPr/>
            <p:nvPr/>
          </p:nvSpPr>
          <p:spPr>
            <a:xfrm>
              <a:off x="4683499" y="1899213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16" name="타원 515"/>
            <p:cNvSpPr/>
            <p:nvPr/>
          </p:nvSpPr>
          <p:spPr>
            <a:xfrm>
              <a:off x="4683499" y="3576201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17" name="타원 516"/>
            <p:cNvSpPr/>
            <p:nvPr/>
          </p:nvSpPr>
          <p:spPr>
            <a:xfrm>
              <a:off x="4683499" y="4660719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18" name="타원 517"/>
            <p:cNvSpPr/>
            <p:nvPr/>
          </p:nvSpPr>
          <p:spPr>
            <a:xfrm>
              <a:off x="4683499" y="5745237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458" name="타원 457"/>
          <p:cNvSpPr/>
          <p:nvPr/>
        </p:nvSpPr>
        <p:spPr>
          <a:xfrm>
            <a:off x="2425648" y="3723713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8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8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522" name="타원 521"/>
          <p:cNvSpPr/>
          <p:nvPr/>
        </p:nvSpPr>
        <p:spPr>
          <a:xfrm>
            <a:off x="1064608" y="2165588"/>
            <a:ext cx="360000" cy="360000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42875"/>
            <a:r>
              <a:rPr lang="ko-KR" altLang="en-US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결함현황</a:t>
            </a:r>
            <a:br>
              <a:rPr lang="ko-KR" altLang="en-US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자동전파</a:t>
            </a:r>
          </a:p>
          <a:p>
            <a:pPr algn="ctr" defTabSz="1042875"/>
            <a:r>
              <a:rPr lang="en-US" altLang="ko-KR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en-US" altLang="ko-KR" sz="500" b="1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eMail</a:t>
            </a:r>
            <a:r>
              <a:rPr lang="en-US" altLang="ko-KR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</p:txBody>
      </p:sp>
      <p:sp>
        <p:nvSpPr>
          <p:cNvPr id="523" name="타원 522"/>
          <p:cNvSpPr/>
          <p:nvPr/>
        </p:nvSpPr>
        <p:spPr>
          <a:xfrm>
            <a:off x="1064608" y="2857738"/>
            <a:ext cx="360000" cy="360000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42875"/>
            <a:r>
              <a:rPr lang="ko-KR" altLang="en-US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오류정보</a:t>
            </a:r>
          </a:p>
          <a:p>
            <a:pPr algn="ctr" defTabSz="1042875"/>
            <a:r>
              <a:rPr lang="ko-KR" altLang="en-US" sz="5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자동수집</a:t>
            </a:r>
          </a:p>
        </p:txBody>
      </p:sp>
    </p:spTree>
    <p:extLst>
      <p:ext uri="{BB962C8B-B14F-4D97-AF65-F5344CB8AC3E}">
        <p14:creationId xmlns:p14="http://schemas.microsoft.com/office/powerpoint/2010/main" val="788836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그룹 88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90" name="그룹 89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94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95" name="직각 삼각형 94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05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9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1.10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결함 관리</a:t>
              </a:r>
            </a:p>
          </p:txBody>
        </p:sp>
        <p:sp>
          <p:nvSpPr>
            <p:cNvPr id="9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1.10.2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관리도구 주요기능</a:t>
              </a:r>
            </a:p>
          </p:txBody>
        </p:sp>
        <p:sp>
          <p:nvSpPr>
            <p:cNvPr id="93" name="직각 삼각형 92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06" name="직사각형 10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TER-011</a:t>
            </a:r>
          </a:p>
        </p:txBody>
      </p:sp>
      <p:sp>
        <p:nvSpPr>
          <p:cNvPr id="107" name="직사각형 10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결함관리</a:t>
            </a:r>
          </a:p>
        </p:txBody>
      </p:sp>
      <p:sp>
        <p:nvSpPr>
          <p:cNvPr id="108" name="타원 10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0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금융 차세대 사업을 통해 검증된 테스트 관리 도구로써 테스트 상황에 맞게 다양한 테스트 유형을 정의하고 차수를 설정하며 테스트 시나리오를 업로드 할 수 있습니다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524989" y="1881187"/>
            <a:ext cx="8856503" cy="4535488"/>
            <a:chOff x="524989" y="1881187"/>
            <a:chExt cx="8856503" cy="4535488"/>
          </a:xfrm>
        </p:grpSpPr>
        <p:grpSp>
          <p:nvGrpSpPr>
            <p:cNvPr id="3" name="그룹 2"/>
            <p:cNvGrpSpPr/>
            <p:nvPr/>
          </p:nvGrpSpPr>
          <p:grpSpPr>
            <a:xfrm>
              <a:off x="524989" y="1881187"/>
              <a:ext cx="4319998" cy="2206887"/>
              <a:chOff x="524989" y="1881188"/>
              <a:chExt cx="4319998" cy="2088000"/>
            </a:xfrm>
          </p:grpSpPr>
          <p:grpSp>
            <p:nvGrpSpPr>
              <p:cNvPr id="110" name="그룹 109"/>
              <p:cNvGrpSpPr/>
              <p:nvPr/>
            </p:nvGrpSpPr>
            <p:grpSpPr>
              <a:xfrm>
                <a:off x="524989" y="1881188"/>
                <a:ext cx="4319998" cy="2088000"/>
                <a:chOff x="524989" y="1881188"/>
                <a:chExt cx="4319998" cy="2088000"/>
              </a:xfrm>
            </p:grpSpPr>
            <p:sp>
              <p:nvSpPr>
                <p:cNvPr id="111" name="직사각형 110"/>
                <p:cNvSpPr/>
                <p:nvPr/>
              </p:nvSpPr>
              <p:spPr bwMode="auto">
                <a:xfrm flipH="1">
                  <a:off x="524989" y="1881188"/>
                  <a:ext cx="4319998" cy="2088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57701"/>
                  <a:endParaRPr lang="ko-KR" altLang="en-US" sz="15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524989" y="1881188"/>
                  <a:ext cx="4319998" cy="272485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indent="-97667" algn="ctr" defTabSz="957701">
                    <a:defRPr sz="150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역할별 </a:t>
                  </a:r>
                  <a: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Dash Board</a:t>
                  </a:r>
                </a:p>
              </p:txBody>
            </p:sp>
          </p:grpSp>
          <p:sp>
            <p:nvSpPr>
              <p:cNvPr id="116" name="Rectangle 28"/>
              <p:cNvSpPr>
                <a:spLocks noChangeArrowheads="1"/>
              </p:cNvSpPr>
              <p:nvPr/>
            </p:nvSpPr>
            <p:spPr bwMode="auto">
              <a:xfrm>
                <a:off x="596988" y="2258402"/>
                <a:ext cx="4176000" cy="30333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PL,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개발자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테스터 등 역할별로 테스트 현황 정보 지원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한 화면에서 테스트 및 결함 진척 정보를 볼 수 있도록 구성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5061490" y="1881187"/>
              <a:ext cx="4320002" cy="2206887"/>
              <a:chOff x="5061490" y="1881188"/>
              <a:chExt cx="4320002" cy="2088000"/>
            </a:xfrm>
          </p:grpSpPr>
          <p:grpSp>
            <p:nvGrpSpPr>
              <p:cNvPr id="113" name="그룹 112"/>
              <p:cNvGrpSpPr/>
              <p:nvPr/>
            </p:nvGrpSpPr>
            <p:grpSpPr>
              <a:xfrm>
                <a:off x="5061490" y="1881188"/>
                <a:ext cx="4320002" cy="2088000"/>
                <a:chOff x="5061490" y="1881188"/>
                <a:chExt cx="4320002" cy="2088000"/>
              </a:xfrm>
            </p:grpSpPr>
            <p:sp>
              <p:nvSpPr>
                <p:cNvPr id="114" name="직사각형 113"/>
                <p:cNvSpPr/>
                <p:nvPr/>
              </p:nvSpPr>
              <p:spPr bwMode="auto">
                <a:xfrm flipH="1">
                  <a:off x="5061490" y="1881188"/>
                  <a:ext cx="4319999" cy="2088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57701"/>
                  <a:endParaRPr lang="ko-KR" altLang="en-US" sz="15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5061493" y="1881188"/>
                  <a:ext cx="4319999" cy="272485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875" latinLnBrk="0">
                    <a:defRPr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prstClr val="white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 indent="-97667" defTabSz="957701" latinLnBrk="1"/>
                  <a:r>
                    <a:rPr lang="ko-KR" altLang="en-US" sz="15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테스트 계획 및 설계</a:t>
                  </a:r>
                </a:p>
              </p:txBody>
            </p:sp>
          </p:grpSp>
          <p:sp>
            <p:nvSpPr>
              <p:cNvPr id="117" name="Rectangle 28"/>
              <p:cNvSpPr>
                <a:spLocks noChangeArrowheads="1"/>
              </p:cNvSpPr>
              <p:nvPr/>
            </p:nvSpPr>
            <p:spPr bwMode="auto">
              <a:xfrm>
                <a:off x="5133492" y="2258402"/>
                <a:ext cx="4176000" cy="46106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유형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화면단위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통합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인수 등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과 유형별 차수를 계획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범위에 만족하는 테스트 시나리오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케이스를 작성하여 할당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산출물로 설계 내역 출력</a:t>
                </a:r>
              </a:p>
            </p:txBody>
          </p:sp>
        </p:grpSp>
        <p:grpSp>
          <p:nvGrpSpPr>
            <p:cNvPr id="130" name="그룹 129"/>
            <p:cNvGrpSpPr/>
            <p:nvPr/>
          </p:nvGrpSpPr>
          <p:grpSpPr>
            <a:xfrm>
              <a:off x="524989" y="4209788"/>
              <a:ext cx="4319998" cy="2206887"/>
              <a:chOff x="524989" y="1881188"/>
              <a:chExt cx="4319998" cy="2088000"/>
            </a:xfrm>
          </p:grpSpPr>
          <p:grpSp>
            <p:nvGrpSpPr>
              <p:cNvPr id="136" name="그룹 135"/>
              <p:cNvGrpSpPr/>
              <p:nvPr/>
            </p:nvGrpSpPr>
            <p:grpSpPr>
              <a:xfrm>
                <a:off x="524989" y="1881188"/>
                <a:ext cx="4319998" cy="2088000"/>
                <a:chOff x="524989" y="1881188"/>
                <a:chExt cx="4319998" cy="2088000"/>
              </a:xfrm>
            </p:grpSpPr>
            <p:sp>
              <p:nvSpPr>
                <p:cNvPr id="138" name="직사각형 137"/>
                <p:cNvSpPr/>
                <p:nvPr/>
              </p:nvSpPr>
              <p:spPr bwMode="auto">
                <a:xfrm flipH="1">
                  <a:off x="524989" y="1881188"/>
                  <a:ext cx="4319998" cy="2088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57701"/>
                  <a:endParaRPr lang="ko-KR" altLang="en-US" sz="15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39" name="TextBox 138"/>
                <p:cNvSpPr txBox="1"/>
                <p:nvPr/>
              </p:nvSpPr>
              <p:spPr>
                <a:xfrm>
                  <a:off x="524989" y="1881188"/>
                  <a:ext cx="4319998" cy="272485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indent="-97667" algn="ctr" defTabSz="957701">
                    <a:defRPr sz="150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/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테스트 수행</a:t>
                  </a:r>
                  <a:r>
                    <a:rPr lang="en-US" altLang="ko-KR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/</a:t>
                  </a:r>
                  <a:r>
                    <a:rPr lang="ko-KR" altLang="en-US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ym typeface="KoPub돋움체 Medium"/>
                    </a:rPr>
                    <a:t>결함관리</a:t>
                  </a:r>
                </a:p>
              </p:txBody>
            </p:sp>
          </p:grpSp>
          <p:sp>
            <p:nvSpPr>
              <p:cNvPr id="137" name="Rectangle 28"/>
              <p:cNvSpPr>
                <a:spLocks noChangeArrowheads="1"/>
              </p:cNvSpPr>
              <p:nvPr/>
            </p:nvSpPr>
            <p:spPr bwMode="auto">
              <a:xfrm>
                <a:off x="596988" y="2258402"/>
                <a:ext cx="4176000" cy="46106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시나리오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케이스를 일정에 따라 수행하고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결과를 기록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테스트 실행결과 파일 첨부 가능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발견된 결함을 등록하며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담당 개발자를 할당 및 결과 조치 후 확인</a:t>
                </a:r>
              </a:p>
            </p:txBody>
          </p:sp>
        </p:grpSp>
        <p:grpSp>
          <p:nvGrpSpPr>
            <p:cNvPr id="131" name="그룹 130"/>
            <p:cNvGrpSpPr/>
            <p:nvPr/>
          </p:nvGrpSpPr>
          <p:grpSpPr>
            <a:xfrm>
              <a:off x="5061490" y="4209788"/>
              <a:ext cx="4320002" cy="2206887"/>
              <a:chOff x="5061490" y="1881188"/>
              <a:chExt cx="4320002" cy="2088000"/>
            </a:xfrm>
          </p:grpSpPr>
          <p:grpSp>
            <p:nvGrpSpPr>
              <p:cNvPr id="132" name="그룹 131"/>
              <p:cNvGrpSpPr/>
              <p:nvPr/>
            </p:nvGrpSpPr>
            <p:grpSpPr>
              <a:xfrm>
                <a:off x="5061490" y="1881188"/>
                <a:ext cx="4320002" cy="2088000"/>
                <a:chOff x="5061490" y="1881188"/>
                <a:chExt cx="4320002" cy="2088000"/>
              </a:xfrm>
            </p:grpSpPr>
            <p:sp>
              <p:nvSpPr>
                <p:cNvPr id="134" name="직사각형 133"/>
                <p:cNvSpPr/>
                <p:nvPr/>
              </p:nvSpPr>
              <p:spPr bwMode="auto">
                <a:xfrm flipH="1">
                  <a:off x="5061490" y="1881188"/>
                  <a:ext cx="4319999" cy="2088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57701"/>
                  <a:endParaRPr lang="ko-KR" altLang="en-US" sz="150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5061493" y="1881188"/>
                  <a:ext cx="4319999" cy="272485"/>
                </a:xfrm>
                <a:prstGeom prst="rect">
                  <a:avLst/>
                </a:prstGeom>
                <a:solidFill>
                  <a:srgbClr val="1EB3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89319" tIns="44659" rIns="89319" bIns="44659" rtlCol="0" anchor="ctr"/>
                <a:lstStyle>
                  <a:defPPr>
                    <a:defRPr lang="ko-KR"/>
                  </a:defPPr>
                  <a:lvl1pPr algn="ctr" defTabSz="1042973">
                    <a:defRPr sz="1600">
                      <a:solidFill>
                        <a:prstClr val="white"/>
                      </a:solidFill>
                      <a:latin typeface="KoPub돋움체 Medium" pitchFamily="18" charset="-127"/>
                      <a:ea typeface="KoPub돋움체 Medium" pitchFamily="18" charset="-127"/>
                    </a:defRPr>
                  </a:lvl1pPr>
                  <a:lvl2pPr marL="0" lvl="1" algn="ctr" defTabSz="1042875" latinLnBrk="0">
                    <a:defRPr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prstClr val="white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1090422" defTabSz="1090422">
                    <a:defRPr sz="2100"/>
                  </a:lvl3pPr>
                  <a:lvl4pPr marL="1635633" defTabSz="1090422">
                    <a:defRPr sz="2100"/>
                  </a:lvl4pPr>
                  <a:lvl5pPr marL="2180844" defTabSz="1090422">
                    <a:defRPr sz="2100"/>
                  </a:lvl5pPr>
                  <a:lvl6pPr marL="2726055" defTabSz="1090422">
                    <a:defRPr sz="2100"/>
                  </a:lvl6pPr>
                  <a:lvl7pPr marL="3271266" defTabSz="1090422">
                    <a:defRPr sz="2100"/>
                  </a:lvl7pPr>
                  <a:lvl8pPr marL="3816477" defTabSz="1090422">
                    <a:defRPr sz="2100"/>
                  </a:lvl8pPr>
                  <a:lvl9pPr marL="4361688" defTabSz="1090422">
                    <a:defRPr sz="2100"/>
                  </a:lvl9pPr>
                </a:lstStyle>
                <a:p>
                  <a:pPr lvl="1" indent="-97667" defTabSz="957701" latinLnBrk="1"/>
                  <a:r>
                    <a:rPr lang="ko-KR" altLang="en-US" sz="15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결함 항목 및 </a:t>
                  </a:r>
                  <a:r>
                    <a:rPr lang="en-US" altLang="ko-KR" sz="15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Workflow </a:t>
                  </a:r>
                  <a:r>
                    <a:rPr lang="ko-KR" altLang="en-US" sz="1500" dirty="0">
                      <a:ln w="6350"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관리</a:t>
                  </a:r>
                </a:p>
              </p:txBody>
            </p:sp>
          </p:grpSp>
          <p:sp>
            <p:nvSpPr>
              <p:cNvPr id="133" name="Rectangle 28"/>
              <p:cNvSpPr>
                <a:spLocks noChangeArrowheads="1"/>
              </p:cNvSpPr>
              <p:nvPr/>
            </p:nvSpPr>
            <p:spPr bwMode="auto">
              <a:xfrm>
                <a:off x="5133492" y="2258402"/>
                <a:ext cx="4176000" cy="30333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결함 유형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원인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중요도 등 결함 항목을 관리함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수정가능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  <a:p>
                <a:pPr marL="88900" lvl="1" indent="-88900" defTabSz="1042973" eaLnBrk="0" fontAlgn="ctr" latinLnBrk="0" hangingPunct="0">
                  <a:spcBef>
                    <a:spcPts val="1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결함 상태에 따라 단계 별 후행상태 및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역할자를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정의</a:t>
                </a:r>
              </a:p>
            </p:txBody>
          </p:sp>
        </p:grpSp>
      </p:grpSp>
      <p:pic>
        <p:nvPicPr>
          <p:cNvPr id="140" name="그림 21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" t="422" b="413"/>
          <a:stretch/>
        </p:blipFill>
        <p:spPr bwMode="auto">
          <a:xfrm>
            <a:off x="596944" y="2670350"/>
            <a:ext cx="4176000" cy="1332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42" name="Picture 19"/>
          <p:cNvPicPr preferRelativeResize="0"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0"/>
          <a:stretch/>
        </p:blipFill>
        <p:spPr bwMode="auto">
          <a:xfrm>
            <a:off x="5133491" y="2886350"/>
            <a:ext cx="4176000" cy="111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45" name="그림 16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944" y="5229324"/>
            <a:ext cx="4176000" cy="111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47" name="그림 20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3491" y="5013324"/>
            <a:ext cx="4176000" cy="1332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149" name="TextBox 148"/>
          <p:cNvSpPr txBox="1"/>
          <p:nvPr/>
        </p:nvSpPr>
        <p:spPr>
          <a:xfrm>
            <a:off x="7545288" y="5463324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결함상태관리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7897713" y="3653574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테스트 케이스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507063" y="3653574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테스트 할당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2487513" y="5682399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결함 등록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2186523" y="3531074"/>
            <a:ext cx="792000" cy="32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테스트 차수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814923" y="3531074"/>
            <a:ext cx="792000" cy="32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결함 진척 현황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3558123" y="3531074"/>
            <a:ext cx="792000" cy="32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테스트 </a:t>
            </a:r>
            <a:r>
              <a:rPr lang="ko-KR" altLang="en-US" sz="9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수행률</a:t>
            </a:r>
            <a:endParaRPr lang="ko-KR" altLang="en-US" sz="900" b="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  <a:p>
            <a:pPr lvl="1"/>
            <a:r>
              <a:rPr lang="ko-KR" altLang="en-US" sz="9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결함조치율</a:t>
            </a:r>
            <a:endParaRPr lang="ko-KR" altLang="en-US" sz="900" b="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14923" y="2875754"/>
            <a:ext cx="792000" cy="32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테스트 </a:t>
            </a:r>
            <a:r>
              <a:rPr lang="ko-KR" altLang="en-US" sz="9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수행률</a:t>
            </a:r>
            <a:endParaRPr lang="ko-KR" altLang="en-US" sz="900" b="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  <a:p>
            <a:pPr lvl="1"/>
            <a:r>
              <a:rPr lang="ko-KR" altLang="en-US" sz="900" b="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결함조치율</a:t>
            </a:r>
            <a:endParaRPr lang="ko-KR" altLang="en-US" sz="900" b="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558123" y="2875754"/>
            <a:ext cx="792000" cy="324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kumimoji="1"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700" b="1">
                <a:ln w="63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 kumimoji="1"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 kumimoji="1"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 kumimoji="1"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 kumimoji="1"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 kumimoji="1"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sz="9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실시간 통계</a:t>
            </a:r>
          </a:p>
        </p:txBody>
      </p:sp>
    </p:spTree>
    <p:extLst>
      <p:ext uri="{BB962C8B-B14F-4D97-AF65-F5344CB8AC3E}">
        <p14:creationId xmlns:p14="http://schemas.microsoft.com/office/powerpoint/2010/main" val="1899692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그룹 33">
            <a:extLst>
              <a:ext uri="{FF2B5EF4-FFF2-40B4-BE49-F238E27FC236}">
                <a16:creationId xmlns:a16="http://schemas.microsoft.com/office/drawing/2014/main" id="{237B7D05-7CCB-4FB9-8107-1F05B429FA52}"/>
              </a:ext>
            </a:extLst>
          </p:cNvPr>
          <p:cNvGrpSpPr>
            <a:grpSpLocks/>
          </p:cNvGrpSpPr>
          <p:nvPr/>
        </p:nvGrpSpPr>
        <p:grpSpPr bwMode="auto">
          <a:xfrm>
            <a:off x="5133020" y="2240931"/>
            <a:ext cx="3816000" cy="3816000"/>
            <a:chOff x="5995172" y="3000092"/>
            <a:chExt cx="3600000" cy="3600000"/>
          </a:xfrm>
        </p:grpSpPr>
        <p:sp>
          <p:nvSpPr>
            <p:cNvPr id="164" name="타원 163">
              <a:extLst>
                <a:ext uri="{FF2B5EF4-FFF2-40B4-BE49-F238E27FC236}">
                  <a16:creationId xmlns:a16="http://schemas.microsoft.com/office/drawing/2014/main" id="{D061DAAB-0D95-4495-9CEC-4DF7BBB143C9}"/>
                </a:ext>
              </a:extLst>
            </p:cNvPr>
            <p:cNvSpPr/>
            <p:nvPr/>
          </p:nvSpPr>
          <p:spPr bwMode="auto">
            <a:xfrm>
              <a:off x="5995172" y="3000092"/>
              <a:ext cx="3600000" cy="3600000"/>
            </a:xfrm>
            <a:prstGeom prst="ellipse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sz="9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5" name="타원 164">
              <a:extLst>
                <a:ext uri="{FF2B5EF4-FFF2-40B4-BE49-F238E27FC236}">
                  <a16:creationId xmlns:a16="http://schemas.microsoft.com/office/drawing/2014/main" id="{A3DF5CC7-367A-4389-95C1-C484671DF521}"/>
                </a:ext>
              </a:extLst>
            </p:cNvPr>
            <p:cNvSpPr/>
            <p:nvPr/>
          </p:nvSpPr>
          <p:spPr bwMode="auto">
            <a:xfrm>
              <a:off x="6223743" y="3228664"/>
              <a:ext cx="3142857" cy="3142857"/>
            </a:xfrm>
            <a:prstGeom prst="ellipse">
              <a:avLst/>
            </a:prstGeom>
            <a:solidFill>
              <a:schemeClr val="bg1">
                <a:lumMod val="7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sz="9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6" name="타원 165">
              <a:extLst>
                <a:ext uri="{FF2B5EF4-FFF2-40B4-BE49-F238E27FC236}">
                  <a16:creationId xmlns:a16="http://schemas.microsoft.com/office/drawing/2014/main" id="{1F246D16-1754-42FF-A519-B005EBA39EA8}"/>
                </a:ext>
              </a:extLst>
            </p:cNvPr>
            <p:cNvSpPr/>
            <p:nvPr/>
          </p:nvSpPr>
          <p:spPr bwMode="auto">
            <a:xfrm>
              <a:off x="6406283" y="3411204"/>
              <a:ext cx="2777778" cy="2777778"/>
            </a:xfrm>
            <a:prstGeom prst="ellipse">
              <a:avLst/>
            </a:prstGeom>
            <a:solidFill>
              <a:schemeClr val="bg1">
                <a:lumMod val="75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sz="9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7" name="타원 166">
              <a:extLst>
                <a:ext uri="{FF2B5EF4-FFF2-40B4-BE49-F238E27FC236}">
                  <a16:creationId xmlns:a16="http://schemas.microsoft.com/office/drawing/2014/main" id="{8A8271C8-EA93-4B3B-A799-BB973127F335}"/>
                </a:ext>
              </a:extLst>
            </p:cNvPr>
            <p:cNvSpPr/>
            <p:nvPr/>
          </p:nvSpPr>
          <p:spPr bwMode="auto">
            <a:xfrm>
              <a:off x="6505212" y="3516664"/>
              <a:ext cx="2579924" cy="2566858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  <a:alpha val="52000"/>
                  </a:schemeClr>
                </a:gs>
                <a:gs pos="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bg1">
                  <a:alpha val="5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sz="9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8" name="직사각형 25">
              <a:extLst>
                <a:ext uri="{FF2B5EF4-FFF2-40B4-BE49-F238E27FC236}">
                  <a16:creationId xmlns:a16="http://schemas.microsoft.com/office/drawing/2014/main" id="{C168CF6E-1314-4E46-863A-52CE50C2FEB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761406" y="4429889"/>
              <a:ext cx="1214286" cy="740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r>
                <a:rPr kumimoji="0" lang="ko-KR" altLang="en-US" sz="15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0"/>
                </a:rPr>
                <a:t>핵심</a:t>
              </a:r>
              <a:br>
                <a:rPr kumimoji="0" lang="en-US" altLang="ko-KR" sz="15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0"/>
                </a:rPr>
              </a:br>
              <a:r>
                <a:rPr kumimoji="0" lang="ko-KR" altLang="en-US" sz="1500" dirty="0" err="1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0"/>
                </a:rPr>
                <a:t>성공요소</a:t>
              </a:r>
              <a:endParaRPr kumimoji="0" lang="en-US" altLang="ko-KR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1508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0"/>
              </a:endParaRPr>
            </a:p>
            <a:p>
              <a:pPr algn="ctr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r>
                <a:rPr kumimoji="0" lang="en-US" altLang="ko-KR" sz="15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0"/>
                </a:rPr>
                <a:t>(CSF)</a:t>
              </a:r>
              <a:endParaRPr kumimoji="0"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1508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0"/>
              </a:endParaRP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523874" y="1881188"/>
            <a:ext cx="6603067" cy="4535487"/>
            <a:chOff x="523875" y="1881188"/>
            <a:chExt cx="2808000" cy="4535487"/>
          </a:xfrm>
        </p:grpSpPr>
        <p:sp>
          <p:nvSpPr>
            <p:cNvPr id="120" name="직사각형 119"/>
            <p:cNvSpPr/>
            <p:nvPr/>
          </p:nvSpPr>
          <p:spPr bwMode="auto">
            <a:xfrm flipH="1">
              <a:off x="52387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52387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ym typeface="KoPub돋움체 Medium"/>
                </a:rPr>
                <a:t>단계별 테스트 방안 </a:t>
              </a:r>
            </a:p>
          </p:txBody>
        </p:sp>
      </p:grpSp>
      <p:sp>
        <p:nvSpPr>
          <p:cNvPr id="136" name="AutoShape 6">
            <a:extLst>
              <a:ext uri="{FF2B5EF4-FFF2-40B4-BE49-F238E27FC236}">
                <a16:creationId xmlns:a16="http://schemas.microsoft.com/office/drawing/2014/main" id="{0846CB82-DB9C-4BFE-A61D-7B07EDEE4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2248497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37" name="AutoShape 6">
            <a:extLst>
              <a:ext uri="{FF2B5EF4-FFF2-40B4-BE49-F238E27FC236}">
                <a16:creationId xmlns:a16="http://schemas.microsoft.com/office/drawing/2014/main" id="{FED8C5A2-CCFB-4C44-AA0A-B4C6E6C86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2840912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38" name="AutoShape 6">
            <a:extLst>
              <a:ext uri="{FF2B5EF4-FFF2-40B4-BE49-F238E27FC236}">
                <a16:creationId xmlns:a16="http://schemas.microsoft.com/office/drawing/2014/main" id="{0DB9B451-AB30-4F30-BA19-0E3713A12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5802986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en-US" altLang="ko-KR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39" name="AutoShape 6">
            <a:extLst>
              <a:ext uri="{FF2B5EF4-FFF2-40B4-BE49-F238E27FC236}">
                <a16:creationId xmlns:a16="http://schemas.microsoft.com/office/drawing/2014/main" id="{0FA2C554-A609-4B61-B9EF-3FBF0AB57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5210572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40" name="AutoShape 6">
            <a:extLst>
              <a:ext uri="{FF2B5EF4-FFF2-40B4-BE49-F238E27FC236}">
                <a16:creationId xmlns:a16="http://schemas.microsoft.com/office/drawing/2014/main" id="{A70B68F9-4CF6-43B9-9116-6BCDDBBF1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4618157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48" name="AutoShape 6">
            <a:extLst>
              <a:ext uri="{FF2B5EF4-FFF2-40B4-BE49-F238E27FC236}">
                <a16:creationId xmlns:a16="http://schemas.microsoft.com/office/drawing/2014/main" id="{91806329-6AFE-4EFA-847F-39C223A11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4025742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49" name="AutoShape 6">
            <a:extLst>
              <a:ext uri="{FF2B5EF4-FFF2-40B4-BE49-F238E27FC236}">
                <a16:creationId xmlns:a16="http://schemas.microsoft.com/office/drawing/2014/main" id="{5B156730-9374-469F-8FA9-7ACEF7348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3433327"/>
            <a:ext cx="6438900" cy="54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7420899" y="1935162"/>
            <a:ext cx="1904042" cy="4427538"/>
            <a:chOff x="7543900" y="1725546"/>
            <a:chExt cx="2022177" cy="4702240"/>
          </a:xfrm>
        </p:grpSpPr>
        <p:grpSp>
          <p:nvGrpSpPr>
            <p:cNvPr id="3" name="그룹 2"/>
            <p:cNvGrpSpPr/>
            <p:nvPr/>
          </p:nvGrpSpPr>
          <p:grpSpPr>
            <a:xfrm>
              <a:off x="8411101" y="2536758"/>
              <a:ext cx="817629" cy="3079817"/>
              <a:chOff x="8411101" y="2578033"/>
              <a:chExt cx="817629" cy="3079817"/>
            </a:xfrm>
          </p:grpSpPr>
          <p:grpSp>
            <p:nvGrpSpPr>
              <p:cNvPr id="141" name="그룹 82">
                <a:extLst>
                  <a:ext uri="{FF2B5EF4-FFF2-40B4-BE49-F238E27FC236}">
                    <a16:creationId xmlns:a16="http://schemas.microsoft.com/office/drawing/2014/main" id="{02B2B59B-F2FC-4CC8-9739-9F79135E86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8411101" y="2578033"/>
                <a:ext cx="817629" cy="817629"/>
                <a:chOff x="2075475" y="1504"/>
                <a:chExt cx="890949" cy="890949"/>
              </a:xfrm>
            </p:grpSpPr>
            <p:sp>
              <p:nvSpPr>
                <p:cNvPr id="158" name="타원 157">
                  <a:extLst>
                    <a:ext uri="{FF2B5EF4-FFF2-40B4-BE49-F238E27FC236}">
                      <a16:creationId xmlns:a16="http://schemas.microsoft.com/office/drawing/2014/main" id="{E9CCB690-6523-4D40-9FA0-6701BBAAE583}"/>
                    </a:ext>
                  </a:extLst>
                </p:cNvPr>
                <p:cNvSpPr/>
                <p:nvPr/>
              </p:nvSpPr>
              <p:spPr>
                <a:xfrm>
                  <a:off x="2075475" y="1504"/>
                  <a:ext cx="890949" cy="890949"/>
                </a:xfrm>
                <a:prstGeom prst="ellipse">
                  <a:avLst/>
                </a:prstGeom>
                <a:solidFill>
                  <a:srgbClr val="EAEAEA"/>
                </a:solidFill>
                <a:ln w="50800">
                  <a:solidFill>
                    <a:schemeClr val="bg1"/>
                  </a:solidFill>
                </a:ln>
                <a:effectLst>
                  <a:outerShdw sx="107000" sy="107000" algn="ctr" rotWithShape="0">
                    <a:srgbClr val="1EB3E2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defTabSz="914144" latinLnBrk="0"/>
                  <a:endParaRPr lang="ko-KR" altLang="en-US" sz="110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159" name="타원 4">
                  <a:extLst>
                    <a:ext uri="{FF2B5EF4-FFF2-40B4-BE49-F238E27FC236}">
                      <a16:creationId xmlns:a16="http://schemas.microsoft.com/office/drawing/2014/main" id="{3A872F15-A218-44E6-ABF9-A1EA4F1B05D9}"/>
                    </a:ext>
                  </a:extLst>
                </p:cNvPr>
                <p:cNvSpPr/>
                <p:nvPr/>
              </p:nvSpPr>
              <p:spPr>
                <a:xfrm>
                  <a:off x="2141938" y="132632"/>
                  <a:ext cx="758025" cy="628694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700" tIns="12700" rIns="12700" bIns="12700" spcCol="1270" anchor="ctr"/>
                <a:lstStyle/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반복적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테스트</a:t>
                  </a:r>
                </a:p>
              </p:txBody>
            </p:sp>
          </p:grpSp>
          <p:grpSp>
            <p:nvGrpSpPr>
              <p:cNvPr id="142" name="그룹 82">
                <a:extLst>
                  <a:ext uri="{FF2B5EF4-FFF2-40B4-BE49-F238E27FC236}">
                    <a16:creationId xmlns:a16="http://schemas.microsoft.com/office/drawing/2014/main" id="{4E8F3BE0-4F51-4162-96AC-D8FDB54B3B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8411101" y="4840221"/>
                <a:ext cx="817629" cy="817629"/>
                <a:chOff x="2075475" y="1504"/>
                <a:chExt cx="890949" cy="890949"/>
              </a:xfrm>
            </p:grpSpPr>
            <p:sp>
              <p:nvSpPr>
                <p:cNvPr id="156" name="타원 155">
                  <a:extLst>
                    <a:ext uri="{FF2B5EF4-FFF2-40B4-BE49-F238E27FC236}">
                      <a16:creationId xmlns:a16="http://schemas.microsoft.com/office/drawing/2014/main" id="{F9F752CE-F865-4871-85E3-35118EDA07DB}"/>
                    </a:ext>
                  </a:extLst>
                </p:cNvPr>
                <p:cNvSpPr/>
                <p:nvPr/>
              </p:nvSpPr>
              <p:spPr>
                <a:xfrm>
                  <a:off x="2075475" y="1504"/>
                  <a:ext cx="890949" cy="890949"/>
                </a:xfrm>
                <a:prstGeom prst="ellipse">
                  <a:avLst/>
                </a:prstGeom>
                <a:solidFill>
                  <a:srgbClr val="EAEAEA"/>
                </a:solidFill>
                <a:ln w="50800">
                  <a:solidFill>
                    <a:schemeClr val="bg1"/>
                  </a:solidFill>
                </a:ln>
                <a:effectLst>
                  <a:outerShdw sx="107000" sy="107000" algn="ctr" rotWithShape="0">
                    <a:srgbClr val="1EB3E2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defTabSz="914144" latinLnBrk="0"/>
                  <a:endParaRPr lang="ko-KR" altLang="en-US" sz="110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157" name="타원 4">
                  <a:extLst>
                    <a:ext uri="{FF2B5EF4-FFF2-40B4-BE49-F238E27FC236}">
                      <a16:creationId xmlns:a16="http://schemas.microsoft.com/office/drawing/2014/main" id="{112D848B-6CBF-4172-B649-7DCEA6921FB8}"/>
                    </a:ext>
                  </a:extLst>
                </p:cNvPr>
                <p:cNvSpPr/>
                <p:nvPr/>
              </p:nvSpPr>
              <p:spPr>
                <a:xfrm>
                  <a:off x="2141938" y="132632"/>
                  <a:ext cx="758025" cy="628694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700" tIns="12700" rIns="12700" bIns="12700" spcCol="1270" anchor="ctr"/>
                <a:lstStyle/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정확한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진척관리</a:t>
                  </a:r>
                </a:p>
              </p:txBody>
            </p:sp>
          </p:grpSp>
        </p:grpSp>
        <p:grpSp>
          <p:nvGrpSpPr>
            <p:cNvPr id="143" name="그룹 82">
              <a:extLst>
                <a:ext uri="{FF2B5EF4-FFF2-40B4-BE49-F238E27FC236}">
                  <a16:creationId xmlns:a16="http://schemas.microsoft.com/office/drawing/2014/main" id="{95459937-FF75-4D1D-9F89-A8FB0B9A056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8748448" y="3667852"/>
              <a:ext cx="817629" cy="817629"/>
              <a:chOff x="2075475" y="1504"/>
              <a:chExt cx="890949" cy="890949"/>
            </a:xfrm>
          </p:grpSpPr>
          <p:sp>
            <p:nvSpPr>
              <p:cNvPr id="154" name="타원 153">
                <a:extLst>
                  <a:ext uri="{FF2B5EF4-FFF2-40B4-BE49-F238E27FC236}">
                    <a16:creationId xmlns:a16="http://schemas.microsoft.com/office/drawing/2014/main" id="{3B636CEC-6F82-4F31-BF76-BADC1D8DEB27}"/>
                  </a:ext>
                </a:extLst>
              </p:cNvPr>
              <p:cNvSpPr/>
              <p:nvPr/>
            </p:nvSpPr>
            <p:spPr>
              <a:xfrm>
                <a:off x="2075475" y="1504"/>
                <a:ext cx="890949" cy="890949"/>
              </a:xfrm>
              <a:prstGeom prst="ellipse">
                <a:avLst/>
              </a:prstGeom>
              <a:solidFill>
                <a:srgbClr val="EAEAEA"/>
              </a:solidFill>
              <a:ln w="50800">
                <a:solidFill>
                  <a:schemeClr val="bg1"/>
                </a:solidFill>
              </a:ln>
              <a:effectLst>
                <a:outerShdw sx="107000" sy="107000" algn="ctr" rotWithShape="0">
                  <a:srgbClr val="1EB3E2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914144" latinLnBrk="0"/>
                <a:endParaRPr lang="ko-KR" altLang="en-US" sz="110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5" name="타원 4">
                <a:extLst>
                  <a:ext uri="{FF2B5EF4-FFF2-40B4-BE49-F238E27FC236}">
                    <a16:creationId xmlns:a16="http://schemas.microsoft.com/office/drawing/2014/main" id="{DC059F03-D715-4E2B-84B9-8718E7CEADF4}"/>
                  </a:ext>
                </a:extLst>
              </p:cNvPr>
              <p:cNvSpPr/>
              <p:nvPr/>
            </p:nvSpPr>
            <p:spPr>
              <a:xfrm>
                <a:off x="2141938" y="132632"/>
                <a:ext cx="758025" cy="62869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2700" tIns="12700" rIns="12700" bIns="12700" spcCol="1270" anchor="ctr"/>
              <a:lstStyle/>
              <a:p>
                <a:pPr algn="ctr" defTabSz="914144" latinLnBrk="0">
                  <a:defRPr/>
                </a:pPr>
                <a:r>
                  <a:rPr lang="ko-KR" altLang="en-US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보안강화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7543900" y="1725546"/>
              <a:ext cx="817629" cy="4702240"/>
              <a:chOff x="7543900" y="1725546"/>
              <a:chExt cx="817629" cy="4702240"/>
            </a:xfrm>
          </p:grpSpPr>
          <p:grpSp>
            <p:nvGrpSpPr>
              <p:cNvPr id="144" name="그룹 82">
                <a:extLst>
                  <a:ext uri="{FF2B5EF4-FFF2-40B4-BE49-F238E27FC236}">
                    <a16:creationId xmlns:a16="http://schemas.microsoft.com/office/drawing/2014/main" id="{33243AF6-97EE-4571-98E5-30F6ECA412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7543900" y="1725546"/>
                <a:ext cx="817629" cy="817629"/>
                <a:chOff x="2075475" y="1504"/>
                <a:chExt cx="890949" cy="890949"/>
              </a:xfrm>
            </p:grpSpPr>
            <p:sp>
              <p:nvSpPr>
                <p:cNvPr id="152" name="타원 151">
                  <a:extLst>
                    <a:ext uri="{FF2B5EF4-FFF2-40B4-BE49-F238E27FC236}">
                      <a16:creationId xmlns:a16="http://schemas.microsoft.com/office/drawing/2014/main" id="{97FD8E20-5FC4-4EE8-B628-006991CEBE35}"/>
                    </a:ext>
                  </a:extLst>
                </p:cNvPr>
                <p:cNvSpPr/>
                <p:nvPr/>
              </p:nvSpPr>
              <p:spPr>
                <a:xfrm>
                  <a:off x="2075475" y="1504"/>
                  <a:ext cx="890949" cy="890949"/>
                </a:xfrm>
                <a:prstGeom prst="ellipse">
                  <a:avLst/>
                </a:prstGeom>
                <a:solidFill>
                  <a:srgbClr val="EAEAEA"/>
                </a:solidFill>
                <a:ln w="50800">
                  <a:solidFill>
                    <a:schemeClr val="bg1"/>
                  </a:solidFill>
                </a:ln>
                <a:effectLst>
                  <a:outerShdw sx="107000" sy="107000" algn="ctr" rotWithShape="0">
                    <a:srgbClr val="1EB3E2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defTabSz="914144" latinLnBrk="0"/>
                  <a:endParaRPr lang="ko-KR" altLang="en-US" sz="110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153" name="타원 4">
                  <a:extLst>
                    <a:ext uri="{FF2B5EF4-FFF2-40B4-BE49-F238E27FC236}">
                      <a16:creationId xmlns:a16="http://schemas.microsoft.com/office/drawing/2014/main" id="{CD59E6A5-1D27-4465-B83B-05285BC1FA3B}"/>
                    </a:ext>
                  </a:extLst>
                </p:cNvPr>
                <p:cNvSpPr/>
                <p:nvPr/>
              </p:nvSpPr>
              <p:spPr>
                <a:xfrm>
                  <a:off x="2141938" y="132632"/>
                  <a:ext cx="758025" cy="628694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700" tIns="12700" rIns="12700" bIns="12700" spcCol="1270" anchor="ctr"/>
                <a:lstStyle/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단계별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시나리오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도출</a:t>
                  </a:r>
                </a:p>
              </p:txBody>
            </p:sp>
          </p:grpSp>
          <p:grpSp>
            <p:nvGrpSpPr>
              <p:cNvPr id="145" name="그룹 82">
                <a:extLst>
                  <a:ext uri="{FF2B5EF4-FFF2-40B4-BE49-F238E27FC236}">
                    <a16:creationId xmlns:a16="http://schemas.microsoft.com/office/drawing/2014/main" id="{37668DDC-18CE-40E5-940D-AF89A5BF3C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7543900" y="5610157"/>
                <a:ext cx="817629" cy="817629"/>
                <a:chOff x="2075475" y="1504"/>
                <a:chExt cx="890949" cy="890949"/>
              </a:xfrm>
            </p:grpSpPr>
            <p:sp>
              <p:nvSpPr>
                <p:cNvPr id="150" name="타원 149">
                  <a:extLst>
                    <a:ext uri="{FF2B5EF4-FFF2-40B4-BE49-F238E27FC236}">
                      <a16:creationId xmlns:a16="http://schemas.microsoft.com/office/drawing/2014/main" id="{22FC3A81-9981-46B8-9292-16A2ACDEE3D1}"/>
                    </a:ext>
                  </a:extLst>
                </p:cNvPr>
                <p:cNvSpPr/>
                <p:nvPr/>
              </p:nvSpPr>
              <p:spPr>
                <a:xfrm>
                  <a:off x="2075475" y="1504"/>
                  <a:ext cx="890949" cy="890949"/>
                </a:xfrm>
                <a:prstGeom prst="ellipse">
                  <a:avLst/>
                </a:prstGeom>
                <a:solidFill>
                  <a:srgbClr val="EAEAEA"/>
                </a:solidFill>
                <a:ln w="50800">
                  <a:solidFill>
                    <a:schemeClr val="bg1"/>
                  </a:solidFill>
                </a:ln>
                <a:effectLst>
                  <a:outerShdw sx="107000" sy="107000" algn="ctr" rotWithShape="0">
                    <a:srgbClr val="1EB3E2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defTabSz="914144" latinLnBrk="0"/>
                  <a:endParaRPr lang="ko-KR" altLang="en-US" sz="110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151" name="타원 4">
                  <a:extLst>
                    <a:ext uri="{FF2B5EF4-FFF2-40B4-BE49-F238E27FC236}">
                      <a16:creationId xmlns:a16="http://schemas.microsoft.com/office/drawing/2014/main" id="{02BFD7B2-32C0-4E83-9ECF-6D7336751216}"/>
                    </a:ext>
                  </a:extLst>
                </p:cNvPr>
                <p:cNvSpPr/>
                <p:nvPr/>
              </p:nvSpPr>
              <p:spPr>
                <a:xfrm>
                  <a:off x="2141938" y="132897"/>
                  <a:ext cx="758025" cy="62816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700" tIns="12700" rIns="12700" bIns="12700" spcCol="1270" anchor="ctr"/>
                <a:lstStyle/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단계별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승인기준</a:t>
                  </a:r>
                  <a:endParaRPr lang="en-US" altLang="ko-KR" sz="1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  <a:p>
                  <a:pPr algn="ctr" defTabSz="914144" latinLnBrk="0">
                    <a:defRPr/>
                  </a:pPr>
                  <a:r>
                    <a:rPr lang="ko-KR" altLang="en-US" sz="1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적용</a:t>
                  </a:r>
                </a:p>
              </p:txBody>
            </p:sp>
          </p:grpSp>
        </p:grpSp>
      </p:grp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CB6C9A4C-BCB0-4DE5-B716-B73994BD3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2338497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구현된 프로그램의 기능 요구사항을 만족하는지 개별 </a:t>
            </a:r>
            <a:r>
              <a:rPr lang="ko-KR" altLang="en-US" sz="10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화면단에서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 검증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요구사항을 반영한 테스트 케이스 도출로 요구사항 반영 확인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23" name="직사각형 39">
            <a:extLst>
              <a:ext uri="{FF2B5EF4-FFF2-40B4-BE49-F238E27FC236}">
                <a16:creationId xmlns:a16="http://schemas.microsoft.com/office/drawing/2014/main" id="{727EEE28-9316-425F-9F42-8AA712036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2930912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고객사 현업이 작성한 시나리오 케이스 통해서 테스트 진행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, 4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차례에 걸쳐 해당 부서 및 </a:t>
            </a:r>
            <a:r>
              <a:rPr lang="ko-KR" altLang="en-US" sz="10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업무팀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 수행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고객 정보 보안을 위해 고객정보 </a:t>
            </a:r>
            <a:r>
              <a:rPr lang="ko-KR" altLang="en-US" sz="10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마스킹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0"/>
              </a:rPr>
              <a:t> 및 처리 권한별 테스트 수행</a:t>
            </a: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1656CE24-3A14-46D1-876B-33D474620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5892986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인수인계 절차 및 참여 조직 구성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최종 검수 기준 및 점검 후 조치 방안 제안 제시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요구사항별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 적합성 </a:t>
            </a:r>
            <a:r>
              <a:rPr lang="ko-KR" altLang="en-US" sz="10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목록표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 제시 후 승인 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C975DDDE-8426-418A-9891-BCD4B6234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5300572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병행 테스트는 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3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차례 수행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데이터 및 컨텐츠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프로그램 등 구축관련 이행테스트를 수행하여 검증함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.</a:t>
            </a:r>
          </a:p>
        </p:txBody>
      </p: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5E1B8A40-D9EE-41EB-B353-7BD666197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4708157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시스템 관련 정합성을 검증함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볼륨테스트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스트레스 테스트를 수행하여 검증함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.</a:t>
            </a:r>
          </a:p>
        </p:txBody>
      </p:sp>
      <p:sp>
        <p:nvSpPr>
          <p:cNvPr id="175" name="직사각형 174">
            <a:extLst>
              <a:ext uri="{FF2B5EF4-FFF2-40B4-BE49-F238E27FC236}">
                <a16:creationId xmlns:a16="http://schemas.microsoft.com/office/drawing/2014/main" id="{86B46BD3-22AB-471A-B57A-F51C4AC5B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4115742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성능테스트를 위한 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Tool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을 사용하여 검증함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목표성능기준 및 요구되는 성능 요건이 충족하는지 검증함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.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596899" y="2248497"/>
            <a:ext cx="1080000" cy="4094489"/>
            <a:chOff x="596900" y="2248497"/>
            <a:chExt cx="1034311" cy="4094489"/>
          </a:xfrm>
        </p:grpSpPr>
        <p:sp>
          <p:nvSpPr>
            <p:cNvPr id="76" name="AutoShape 6">
              <a:extLst>
                <a:ext uri="{FF2B5EF4-FFF2-40B4-BE49-F238E27FC236}">
                  <a16:creationId xmlns:a16="http://schemas.microsoft.com/office/drawing/2014/main" id="{0846CB82-DB9C-4BFE-A61D-7B07EDEE4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2248497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단위</a:t>
              </a:r>
              <a:endParaRPr lang="en-US" altLang="ko-KR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</a:t>
              </a:r>
            </a:p>
          </p:txBody>
        </p:sp>
        <p:sp>
          <p:nvSpPr>
            <p:cNvPr id="77" name="AutoShape 6">
              <a:extLst>
                <a:ext uri="{FF2B5EF4-FFF2-40B4-BE49-F238E27FC236}">
                  <a16:creationId xmlns:a16="http://schemas.microsoft.com/office/drawing/2014/main" id="{FED8C5A2-CCFB-4C44-AA0A-B4C6E6C86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2840912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통합</a:t>
              </a:r>
              <a:endParaRPr lang="en-US" altLang="ko-KR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</a:t>
              </a:r>
            </a:p>
          </p:txBody>
        </p:sp>
        <p:sp>
          <p:nvSpPr>
            <p:cNvPr id="146" name="AutoShape 6">
              <a:extLst>
                <a:ext uri="{FF2B5EF4-FFF2-40B4-BE49-F238E27FC236}">
                  <a16:creationId xmlns:a16="http://schemas.microsoft.com/office/drawing/2014/main" id="{0DB9B451-AB30-4F30-BA19-0E3713A12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5802986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인수 인계</a:t>
              </a:r>
              <a:endParaRPr lang="en-US" altLang="ko-KR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72" name="AutoShape 6">
              <a:extLst>
                <a:ext uri="{FF2B5EF4-FFF2-40B4-BE49-F238E27FC236}">
                  <a16:creationId xmlns:a16="http://schemas.microsoft.com/office/drawing/2014/main" id="{0FA2C554-A609-4B61-B9EF-3FBF0AB57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5210572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병행 및 이행 </a:t>
              </a:r>
              <a:br>
                <a:rPr lang="en-US" altLang="ko-KR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</a:t>
              </a:r>
            </a:p>
          </p:txBody>
        </p:sp>
        <p:sp>
          <p:nvSpPr>
            <p:cNvPr id="171" name="AutoShape 6">
              <a:extLst>
                <a:ext uri="{FF2B5EF4-FFF2-40B4-BE49-F238E27FC236}">
                  <a16:creationId xmlns:a16="http://schemas.microsoft.com/office/drawing/2014/main" id="{A70B68F9-4CF6-43B9-9116-6BCDDBBF1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4618157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시스템 테스트</a:t>
              </a:r>
            </a:p>
          </p:txBody>
        </p:sp>
        <p:sp>
          <p:nvSpPr>
            <p:cNvPr id="170" name="AutoShape 6">
              <a:extLst>
                <a:ext uri="{FF2B5EF4-FFF2-40B4-BE49-F238E27FC236}">
                  <a16:creationId xmlns:a16="http://schemas.microsoft.com/office/drawing/2014/main" id="{91806329-6AFE-4EFA-847F-39C223A11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4025742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성능 테스트</a:t>
              </a:r>
            </a:p>
          </p:txBody>
        </p:sp>
        <p:sp>
          <p:nvSpPr>
            <p:cNvPr id="169" name="AutoShape 6">
              <a:extLst>
                <a:ext uri="{FF2B5EF4-FFF2-40B4-BE49-F238E27FC236}">
                  <a16:creationId xmlns:a16="http://schemas.microsoft.com/office/drawing/2014/main" id="{5B156730-9374-469F-8FA9-7ACEF7348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" y="3433327"/>
              <a:ext cx="1034311" cy="540000"/>
            </a:xfrm>
            <a:prstGeom prst="roundRect">
              <a:avLst>
                <a:gd name="adj" fmla="val 0"/>
              </a:avLst>
            </a:prstGeom>
            <a:solidFill>
              <a:srgbClr val="8ED9F0"/>
            </a:solidFill>
            <a:ln w="6350">
              <a:solidFill>
                <a:srgbClr val="8ED9F0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973">
                <a:tabLst>
                  <a:tab pos="2574921" algn="l"/>
                </a:tabLst>
              </a:pP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대외연계 </a:t>
              </a:r>
              <a:br>
                <a:rPr lang="en-US" altLang="ko-KR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3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</a:t>
              </a:r>
            </a:p>
          </p:txBody>
        </p:sp>
      </p:grp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EF48D7E4-B0AC-4CF0-952D-1D2E0B296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3523327"/>
            <a:ext cx="5162550" cy="360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대외기관 연계테스트 방안을 수립하고 테스트를 수행하여 검증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대외기관 직접연결이 불가능한 경우나</a:t>
            </a:r>
            <a:r>
              <a:rPr lang="en-US" altLang="ko-KR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대외기관과 테스트가 불가능한 경우에는 시뮬레이션 활용</a:t>
            </a:r>
            <a:endParaRPr lang="en-US" altLang="ko-KR" sz="10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grpSp>
        <p:nvGrpSpPr>
          <p:cNvPr id="107" name="그룹 106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08" name="그룹 107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112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113" name="직각 삼각형 112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14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0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 수립</a:t>
              </a:r>
            </a:p>
          </p:txBody>
        </p:sp>
        <p:sp>
          <p:nvSpPr>
            <p:cNvPr id="11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1.2.2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단계별 수행 방안</a:t>
              </a:r>
            </a:p>
          </p:txBody>
        </p:sp>
        <p:sp>
          <p:nvSpPr>
            <p:cNvPr id="111" name="직각 삼각형 110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15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고객중심 정보시스템 고도화 사업 테스트는 단위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통합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대외연계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병행 및 이행 테스트로 나누어 진행하고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단계별 이슈 및 중점 확인 사항에 대해 해결책을 제시해 성공적인 프로젝트를 지원합니다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16" name="직사각형 11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TER-002</a:t>
            </a:r>
          </a:p>
        </p:txBody>
      </p:sp>
      <p:sp>
        <p:nvSpPr>
          <p:cNvPr id="117" name="직사각형 11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계획 수립</a:t>
            </a:r>
          </a:p>
        </p:txBody>
      </p:sp>
      <p:sp>
        <p:nvSpPr>
          <p:cNvPr id="118" name="타원 11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54728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사다리꼴 303">
            <a:extLst>
              <a:ext uri="{FF2B5EF4-FFF2-40B4-BE49-F238E27FC236}">
                <a16:creationId xmlns:a16="http://schemas.microsoft.com/office/drawing/2014/main" id="{9813BE77-D7EF-47F1-924A-B9DC8C8B77D8}"/>
              </a:ext>
            </a:extLst>
          </p:cNvPr>
          <p:cNvSpPr/>
          <p:nvPr/>
        </p:nvSpPr>
        <p:spPr bwMode="auto">
          <a:xfrm rot="5400000" flipH="1" flipV="1">
            <a:off x="5164902" y="3343485"/>
            <a:ext cx="900000" cy="711200"/>
          </a:xfrm>
          <a:prstGeom prst="trapezoid">
            <a:avLst>
              <a:gd name="adj" fmla="val 28305"/>
            </a:avLst>
          </a:prstGeom>
          <a:gradFill flip="none" rotWithShape="1">
            <a:gsLst>
              <a:gs pos="72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02" name="사다리꼴 301">
            <a:extLst>
              <a:ext uri="{FF2B5EF4-FFF2-40B4-BE49-F238E27FC236}">
                <a16:creationId xmlns:a16="http://schemas.microsoft.com/office/drawing/2014/main" id="{9813BE77-D7EF-47F1-924A-B9DC8C8B77D8}"/>
              </a:ext>
            </a:extLst>
          </p:cNvPr>
          <p:cNvSpPr/>
          <p:nvPr/>
        </p:nvSpPr>
        <p:spPr bwMode="auto">
          <a:xfrm rot="16200000" flipV="1">
            <a:off x="3841099" y="3343485"/>
            <a:ext cx="900000" cy="711200"/>
          </a:xfrm>
          <a:prstGeom prst="trapezoid">
            <a:avLst>
              <a:gd name="adj" fmla="val 28305"/>
            </a:avLst>
          </a:prstGeom>
          <a:gradFill flip="none" rotWithShape="1">
            <a:gsLst>
              <a:gs pos="72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222" name="그룹 221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223" name="그룹 222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2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28" name="직각 삼각형 22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29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22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1.11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인수 요청</a:t>
              </a:r>
            </a:p>
          </p:txBody>
        </p:sp>
        <p:sp>
          <p:nvSpPr>
            <p:cNvPr id="22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1.11.1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인수인계 조직 및 역할</a:t>
              </a:r>
            </a:p>
          </p:txBody>
        </p:sp>
        <p:sp>
          <p:nvSpPr>
            <p:cNvPr id="226" name="직각 삼각형 22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30" name="직사각형 22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TER-012</a:t>
            </a:r>
          </a:p>
        </p:txBody>
      </p:sp>
      <p:sp>
        <p:nvSpPr>
          <p:cNvPr id="231" name="직사각형 23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인수 요청</a:t>
            </a:r>
          </a:p>
        </p:txBody>
      </p:sp>
      <p:sp>
        <p:nvSpPr>
          <p:cNvPr id="232" name="타원 23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23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PMO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조직을 중심으로 총괄 조직을 구성하고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인계팀과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인수팀이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원활한 소통을 할 수 있도록 업무별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담당자를 지정하여 책임 있는 인수인계를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23874" y="4278296"/>
            <a:ext cx="4321175" cy="1008001"/>
            <a:chOff x="523875" y="1881188"/>
            <a:chExt cx="4212000" cy="1008001"/>
          </a:xfrm>
        </p:grpSpPr>
        <p:grpSp>
          <p:nvGrpSpPr>
            <p:cNvPr id="234" name="그룹 233"/>
            <p:cNvGrpSpPr/>
            <p:nvPr/>
          </p:nvGrpSpPr>
          <p:grpSpPr>
            <a:xfrm>
              <a:off x="523875" y="1881188"/>
              <a:ext cx="4212000" cy="1008001"/>
              <a:chOff x="523875" y="1881188"/>
              <a:chExt cx="4212000" cy="1008001"/>
            </a:xfrm>
          </p:grpSpPr>
          <p:sp>
            <p:nvSpPr>
              <p:cNvPr id="235" name="직사각형 234"/>
              <p:cNvSpPr/>
              <p:nvPr/>
            </p:nvSpPr>
            <p:spPr bwMode="auto">
              <a:xfrm flipH="1">
                <a:off x="523875" y="1881189"/>
                <a:ext cx="4212000" cy="100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36" name="TextBox 235"/>
              <p:cNvSpPr txBox="1"/>
              <p:nvPr/>
            </p:nvSpPr>
            <p:spPr>
              <a:xfrm>
                <a:off x="523875" y="1881188"/>
                <a:ext cx="4212000" cy="28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sz="15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업무 인계 담당자</a:t>
                </a:r>
              </a:p>
            </p:txBody>
          </p:sp>
        </p:grpSp>
        <p:sp>
          <p:nvSpPr>
            <p:cNvPr id="240" name="Rectangle 28"/>
            <p:cNvSpPr>
              <a:spLocks noChangeArrowheads="1"/>
            </p:cNvSpPr>
            <p:nvPr/>
          </p:nvSpPr>
          <p:spPr bwMode="auto">
            <a:xfrm>
              <a:off x="596987" y="2258402"/>
              <a:ext cx="4046617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인계 자료 확인 및 업무별 인계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부문별 업무 인계 산출물 작성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보고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 인계 승인획득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5060950" y="4278296"/>
            <a:ext cx="4321175" cy="1008001"/>
            <a:chOff x="5170125" y="1881188"/>
            <a:chExt cx="4212000" cy="1008001"/>
          </a:xfrm>
        </p:grpSpPr>
        <p:grpSp>
          <p:nvGrpSpPr>
            <p:cNvPr id="237" name="그룹 236"/>
            <p:cNvGrpSpPr/>
            <p:nvPr/>
          </p:nvGrpSpPr>
          <p:grpSpPr>
            <a:xfrm>
              <a:off x="5170125" y="1881188"/>
              <a:ext cx="4212000" cy="1008001"/>
              <a:chOff x="5170125" y="1881188"/>
              <a:chExt cx="4212000" cy="1008001"/>
            </a:xfrm>
          </p:grpSpPr>
          <p:sp>
            <p:nvSpPr>
              <p:cNvPr id="238" name="직사각형 237"/>
              <p:cNvSpPr/>
              <p:nvPr/>
            </p:nvSpPr>
            <p:spPr bwMode="auto">
              <a:xfrm flipH="1">
                <a:off x="5170125" y="1881189"/>
                <a:ext cx="4212000" cy="100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39" name="TextBox 238"/>
              <p:cNvSpPr txBox="1"/>
              <p:nvPr/>
            </p:nvSpPr>
            <p:spPr>
              <a:xfrm>
                <a:off x="5170125" y="1881188"/>
                <a:ext cx="4212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875" latinLnBrk="0">
                  <a:defRPr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 indent="-97667" defTabSz="957701" latinLnBrk="1"/>
                <a:r>
                  <a:rPr lang="ko-KR" altLang="en-US" sz="15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업무 담당자</a:t>
                </a:r>
              </a:p>
            </p:txBody>
          </p:sp>
        </p:grpSp>
        <p:sp>
          <p:nvSpPr>
            <p:cNvPr id="241" name="Rectangle 28"/>
            <p:cNvSpPr>
              <a:spLocks noChangeArrowheads="1"/>
            </p:cNvSpPr>
            <p:nvPr/>
          </p:nvSpPr>
          <p:spPr bwMode="auto">
            <a:xfrm>
              <a:off x="5243150" y="2258402"/>
              <a:ext cx="4046617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담당 업무에 대한 인수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미결 사항에 대한 인수인계 요청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부문별 업무 인수인계 완료 승인</a:t>
              </a:r>
            </a:p>
          </p:txBody>
        </p:sp>
      </p:grpSp>
      <p:grpSp>
        <p:nvGrpSpPr>
          <p:cNvPr id="254" name="그룹 253"/>
          <p:cNvGrpSpPr/>
          <p:nvPr/>
        </p:nvGrpSpPr>
        <p:grpSpPr>
          <a:xfrm>
            <a:off x="523874" y="5409331"/>
            <a:ext cx="4321175" cy="1008001"/>
            <a:chOff x="523875" y="1881188"/>
            <a:chExt cx="4212000" cy="1008001"/>
          </a:xfrm>
        </p:grpSpPr>
        <p:grpSp>
          <p:nvGrpSpPr>
            <p:cNvPr id="260" name="그룹 259"/>
            <p:cNvGrpSpPr/>
            <p:nvPr/>
          </p:nvGrpSpPr>
          <p:grpSpPr>
            <a:xfrm>
              <a:off x="523875" y="1881188"/>
              <a:ext cx="4212000" cy="1008001"/>
              <a:chOff x="523875" y="1881188"/>
              <a:chExt cx="4212000" cy="1008001"/>
            </a:xfrm>
          </p:grpSpPr>
          <p:sp>
            <p:nvSpPr>
              <p:cNvPr id="262" name="직사각형 261"/>
              <p:cNvSpPr/>
              <p:nvPr/>
            </p:nvSpPr>
            <p:spPr bwMode="auto">
              <a:xfrm flipH="1">
                <a:off x="523875" y="1881189"/>
                <a:ext cx="4212000" cy="100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63" name="TextBox 262"/>
              <p:cNvSpPr txBox="1"/>
              <p:nvPr/>
            </p:nvSpPr>
            <p:spPr>
              <a:xfrm>
                <a:off x="523875" y="1881188"/>
                <a:ext cx="4212000" cy="28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sz="15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시스템 인계 담당자</a:t>
                </a:r>
              </a:p>
            </p:txBody>
          </p:sp>
        </p:grpSp>
        <p:sp>
          <p:nvSpPr>
            <p:cNvPr id="261" name="Rectangle 28"/>
            <p:cNvSpPr>
              <a:spLocks noChangeArrowheads="1"/>
            </p:cNvSpPr>
            <p:nvPr/>
          </p:nvSpPr>
          <p:spPr bwMode="auto">
            <a:xfrm>
              <a:off x="596987" y="2258402"/>
              <a:ext cx="4046617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en-US" altLang="ko-KR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H/W, </a:t>
              </a:r>
              <a:r>
                <a:rPr lang="ko-KR" altLang="en-US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</a:t>
              </a:r>
              <a:r>
                <a:rPr lang="en-US" altLang="ko-KR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S/W, </a:t>
              </a:r>
              <a:r>
                <a:rPr lang="ko-KR" altLang="en-US" sz="900" spc="-4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네트워크 및 기타 부문에 대한 인계 자료 확인 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부문별 업무 인계 산출물 작성</a:t>
              </a:r>
              <a:r>
                <a:rPr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보고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업무 인계 승인 획득 </a:t>
              </a:r>
            </a:p>
          </p:txBody>
        </p:sp>
      </p:grpSp>
      <p:grpSp>
        <p:nvGrpSpPr>
          <p:cNvPr id="255" name="그룹 254"/>
          <p:cNvGrpSpPr/>
          <p:nvPr/>
        </p:nvGrpSpPr>
        <p:grpSpPr>
          <a:xfrm>
            <a:off x="5060950" y="5409331"/>
            <a:ext cx="4321175" cy="1008001"/>
            <a:chOff x="5170125" y="1881188"/>
            <a:chExt cx="4212000" cy="1008001"/>
          </a:xfrm>
        </p:grpSpPr>
        <p:grpSp>
          <p:nvGrpSpPr>
            <p:cNvPr id="256" name="그룹 255"/>
            <p:cNvGrpSpPr/>
            <p:nvPr/>
          </p:nvGrpSpPr>
          <p:grpSpPr>
            <a:xfrm>
              <a:off x="5170125" y="1881188"/>
              <a:ext cx="4212000" cy="1008001"/>
              <a:chOff x="5170125" y="1881188"/>
              <a:chExt cx="4212000" cy="1008001"/>
            </a:xfrm>
          </p:grpSpPr>
          <p:sp>
            <p:nvSpPr>
              <p:cNvPr id="258" name="직사각형 257"/>
              <p:cNvSpPr/>
              <p:nvPr/>
            </p:nvSpPr>
            <p:spPr bwMode="auto">
              <a:xfrm flipH="1">
                <a:off x="5170125" y="1881189"/>
                <a:ext cx="4212000" cy="100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59" name="TextBox 258"/>
              <p:cNvSpPr txBox="1"/>
              <p:nvPr/>
            </p:nvSpPr>
            <p:spPr>
              <a:xfrm>
                <a:off x="5170125" y="1881188"/>
                <a:ext cx="4212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875" latinLnBrk="0">
                  <a:defRPr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 indent="-97667" defTabSz="957701" latinLnBrk="1"/>
                <a:r>
                  <a:rPr lang="ko-KR" altLang="en-US" sz="15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시스템 운영 담당자</a:t>
                </a:r>
              </a:p>
            </p:txBody>
          </p:sp>
        </p:grpSp>
        <p:sp>
          <p:nvSpPr>
            <p:cNvPr id="257" name="Rectangle 28"/>
            <p:cNvSpPr>
              <a:spLocks noChangeArrowheads="1"/>
            </p:cNvSpPr>
            <p:nvPr/>
          </p:nvSpPr>
          <p:spPr bwMode="auto">
            <a:xfrm>
              <a:off x="5243150" y="2258402"/>
              <a:ext cx="4046617" cy="4924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담당 업무에 대한 인수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미결 사항에 대한 인수인계 요청</a:t>
              </a:r>
            </a:p>
            <a:p>
              <a:pPr marL="90000" lvl="1" indent="-1080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+mj-lt"/>
                <a:buAutoNum type="arabicPeriod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부문별 업무 인수인계 완료 승인</a:t>
              </a:r>
            </a:p>
          </p:txBody>
        </p:sp>
      </p:grpSp>
      <p:grpSp>
        <p:nvGrpSpPr>
          <p:cNvPr id="266" name="그룹 265"/>
          <p:cNvGrpSpPr/>
          <p:nvPr/>
        </p:nvGrpSpPr>
        <p:grpSpPr>
          <a:xfrm>
            <a:off x="523875" y="3249084"/>
            <a:ext cx="3421778" cy="900001"/>
            <a:chOff x="523875" y="1881188"/>
            <a:chExt cx="4212000" cy="900001"/>
          </a:xfrm>
        </p:grpSpPr>
        <p:grpSp>
          <p:nvGrpSpPr>
            <p:cNvPr id="272" name="그룹 271"/>
            <p:cNvGrpSpPr/>
            <p:nvPr/>
          </p:nvGrpSpPr>
          <p:grpSpPr>
            <a:xfrm>
              <a:off x="523875" y="1881188"/>
              <a:ext cx="4212000" cy="900001"/>
              <a:chOff x="523875" y="1881188"/>
              <a:chExt cx="4212000" cy="900001"/>
            </a:xfrm>
          </p:grpSpPr>
          <p:sp>
            <p:nvSpPr>
              <p:cNvPr id="274" name="직사각형 273"/>
              <p:cNvSpPr/>
              <p:nvPr/>
            </p:nvSpPr>
            <p:spPr bwMode="auto">
              <a:xfrm flipH="1">
                <a:off x="523875" y="1881189"/>
                <a:ext cx="4212000" cy="90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75" name="TextBox 274"/>
              <p:cNvSpPr txBox="1"/>
              <p:nvPr/>
            </p:nvSpPr>
            <p:spPr>
              <a:xfrm>
                <a:off x="523875" y="1881188"/>
                <a:ext cx="4212000" cy="28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sz="1500" b="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제안사</a:t>
                </a:r>
                <a:r>
                  <a:rPr lang="ko-KR" altLang="en-US" sz="1500" b="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 인계 책임자</a:t>
                </a:r>
              </a:p>
            </p:txBody>
          </p:sp>
        </p:grpSp>
        <p:sp>
          <p:nvSpPr>
            <p:cNvPr id="273" name="Rectangle 28"/>
            <p:cNvSpPr>
              <a:spLocks noChangeArrowheads="1"/>
            </p:cNvSpPr>
            <p:nvPr/>
          </p:nvSpPr>
          <p:spPr bwMode="auto">
            <a:xfrm>
              <a:off x="606567" y="2336246"/>
              <a:ext cx="4046617" cy="27699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0" lvl="1" indent="0" algn="ctr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인계팀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총괄 및 통제</a:t>
              </a:r>
            </a:p>
            <a:p>
              <a:pPr marL="0" lvl="1" indent="0" algn="ctr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인계 완료 총괄 승인 취득</a:t>
              </a:r>
            </a:p>
          </p:txBody>
        </p:sp>
      </p:grpSp>
      <p:grpSp>
        <p:nvGrpSpPr>
          <p:cNvPr id="267" name="그룹 266"/>
          <p:cNvGrpSpPr/>
          <p:nvPr/>
        </p:nvGrpSpPr>
        <p:grpSpPr>
          <a:xfrm>
            <a:off x="5960275" y="3249084"/>
            <a:ext cx="3421850" cy="900001"/>
            <a:chOff x="5170125" y="1881188"/>
            <a:chExt cx="4212000" cy="900001"/>
          </a:xfrm>
        </p:grpSpPr>
        <p:grpSp>
          <p:nvGrpSpPr>
            <p:cNvPr id="268" name="그룹 267"/>
            <p:cNvGrpSpPr/>
            <p:nvPr/>
          </p:nvGrpSpPr>
          <p:grpSpPr>
            <a:xfrm>
              <a:off x="5170125" y="1881188"/>
              <a:ext cx="4212000" cy="900001"/>
              <a:chOff x="5170125" y="1881188"/>
              <a:chExt cx="4212000" cy="900001"/>
            </a:xfrm>
          </p:grpSpPr>
          <p:sp>
            <p:nvSpPr>
              <p:cNvPr id="270" name="직사각형 269"/>
              <p:cNvSpPr/>
              <p:nvPr/>
            </p:nvSpPr>
            <p:spPr bwMode="auto">
              <a:xfrm flipH="1">
                <a:off x="5170125" y="1881189"/>
                <a:ext cx="4212000" cy="90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71" name="TextBox 270"/>
              <p:cNvSpPr txBox="1"/>
              <p:nvPr/>
            </p:nvSpPr>
            <p:spPr>
              <a:xfrm>
                <a:off x="5170125" y="1881188"/>
                <a:ext cx="42120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875" latinLnBrk="0">
                  <a:defRPr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 indent="-97667" defTabSz="957701" latinLnBrk="1"/>
                <a:r>
                  <a:rPr lang="ko-KR" altLang="en-US" sz="15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인수 책임자</a:t>
                </a:r>
              </a:p>
            </p:txBody>
          </p:sp>
        </p:grpSp>
        <p:sp>
          <p:nvSpPr>
            <p:cNvPr id="269" name="Rectangle 28"/>
            <p:cNvSpPr>
              <a:spLocks noChangeArrowheads="1"/>
            </p:cNvSpPr>
            <p:nvPr/>
          </p:nvSpPr>
          <p:spPr bwMode="auto">
            <a:xfrm>
              <a:off x="5252817" y="2336246"/>
              <a:ext cx="4046617" cy="27699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0" lvl="1" indent="0" algn="ctr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9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인수팀</a:t>
              </a: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총괄 및 통제</a:t>
              </a:r>
            </a:p>
            <a:p>
              <a:pPr marL="0" lvl="1" indent="0" algn="ctr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인수 완료 총괄 승인</a:t>
              </a:r>
            </a:p>
          </p:txBody>
        </p:sp>
      </p:grpSp>
      <p:grpSp>
        <p:nvGrpSpPr>
          <p:cNvPr id="276" name="그룹 275"/>
          <p:cNvGrpSpPr/>
          <p:nvPr/>
        </p:nvGrpSpPr>
        <p:grpSpPr>
          <a:xfrm>
            <a:off x="4359000" y="1880828"/>
            <a:ext cx="1188000" cy="1188000"/>
            <a:chOff x="4719128" y="3266851"/>
            <a:chExt cx="1368057" cy="1368054"/>
          </a:xfrm>
        </p:grpSpPr>
        <p:sp>
          <p:nvSpPr>
            <p:cNvPr id="277" name="타원 276"/>
            <p:cNvSpPr/>
            <p:nvPr/>
          </p:nvSpPr>
          <p:spPr>
            <a:xfrm>
              <a:off x="4719128" y="3266851"/>
              <a:ext cx="1368057" cy="1368054"/>
            </a:xfrm>
            <a:prstGeom prst="ellipse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>
                <a:spcAft>
                  <a:spcPts val="1200"/>
                </a:spcAft>
              </a:pPr>
              <a:r>
                <a:rPr lang="ko-KR" altLang="en-US" sz="11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인수인계 총괄</a:t>
              </a:r>
              <a:endParaRPr lang="en-US" altLang="ko-KR" sz="11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 defTabSz="1042973"/>
              <a:r>
                <a:rPr lang="ko-KR" altLang="en-US" sz="1100" b="1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고객사</a:t>
              </a:r>
              <a:r>
                <a:rPr lang="ko-KR" altLang="en-US" sz="11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1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PMO</a:t>
              </a:r>
            </a:p>
            <a:p>
              <a:pPr algn="ctr" defTabSz="1042973"/>
              <a:r>
                <a:rPr lang="ko-KR" altLang="en-US" sz="1100" b="1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제안사</a:t>
              </a:r>
              <a:r>
                <a:rPr lang="ko-KR" altLang="en-US" sz="11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en-US" altLang="ko-KR" sz="11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PMO</a:t>
              </a:r>
            </a:p>
          </p:txBody>
        </p:sp>
        <p:sp>
          <p:nvSpPr>
            <p:cNvPr id="278" name="타원 277"/>
            <p:cNvSpPr/>
            <p:nvPr/>
          </p:nvSpPr>
          <p:spPr>
            <a:xfrm>
              <a:off x="4773812" y="3321537"/>
              <a:ext cx="1258688" cy="125868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/>
              <a:endParaRPr lang="ko-KR" altLang="en-US" sz="11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79" name="타원 278"/>
          <p:cNvSpPr/>
          <p:nvPr/>
        </p:nvSpPr>
        <p:spPr>
          <a:xfrm>
            <a:off x="3470275" y="3262961"/>
            <a:ext cx="872246" cy="872246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42875"/>
            <a:r>
              <a:rPr lang="ko-KR" altLang="en-US" sz="1050" b="1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</a:t>
            </a:r>
            <a:endParaRPr lang="ko-KR" altLang="en-US" sz="105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defTabSz="1042875"/>
            <a:r>
              <a:rPr lang="ko-KR" altLang="en-US" sz="1050" b="1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인계팀</a:t>
            </a:r>
            <a:endParaRPr lang="ko-KR" altLang="en-US" sz="105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0" name="타원 279"/>
          <p:cNvSpPr/>
          <p:nvPr/>
        </p:nvSpPr>
        <p:spPr>
          <a:xfrm>
            <a:off x="5563480" y="3262961"/>
            <a:ext cx="872246" cy="872246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42875"/>
            <a:r>
              <a:rPr lang="ko-KR" altLang="en-US" sz="1050" b="1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endParaRPr lang="ko-KR" altLang="en-US" sz="105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defTabSz="1042875"/>
            <a:r>
              <a:rPr lang="ko-KR" altLang="en-US" sz="1050" b="1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인수팀</a:t>
            </a:r>
            <a:endParaRPr lang="ko-KR" altLang="en-US" sz="105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4648200" y="3448515"/>
            <a:ext cx="609600" cy="501140"/>
            <a:chOff x="4587277" y="3322904"/>
            <a:chExt cx="693608" cy="570203"/>
          </a:xfrm>
        </p:grpSpPr>
        <p:pic>
          <p:nvPicPr>
            <p:cNvPr id="282" name="Picture 2" descr="C:\Users\most\Desktop\그림10.png">
              <a:extLst>
                <a:ext uri="{FF2B5EF4-FFF2-40B4-BE49-F238E27FC236}">
                  <a16:creationId xmlns:a16="http://schemas.microsoft.com/office/drawing/2014/main" id="{15F8DDC6-52C7-4DBA-BBDB-EBE4804D6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</a:blip>
            <a:srcRect/>
            <a:stretch>
              <a:fillRect/>
            </a:stretch>
          </p:blipFill>
          <p:spPr bwMode="auto">
            <a:xfrm>
              <a:off x="4587277" y="3322904"/>
              <a:ext cx="693608" cy="2357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Picture 2" descr="C:\Users\most\Desktop\그림10.png">
              <a:extLst>
                <a:ext uri="{FF2B5EF4-FFF2-40B4-BE49-F238E27FC236}">
                  <a16:creationId xmlns:a16="http://schemas.microsoft.com/office/drawing/2014/main" id="{CB3635E0-FC4B-430E-BD28-D1C3D4A997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</a:blip>
            <a:srcRect/>
            <a:stretch>
              <a:fillRect/>
            </a:stretch>
          </p:blipFill>
          <p:spPr bwMode="auto">
            <a:xfrm flipH="1" flipV="1">
              <a:off x="4587277" y="3657355"/>
              <a:ext cx="693608" cy="2357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7" name="TextBox 286"/>
          <p:cNvSpPr txBox="1"/>
          <p:nvPr/>
        </p:nvSpPr>
        <p:spPr>
          <a:xfrm>
            <a:off x="514406" y="2098062"/>
            <a:ext cx="3440716" cy="324000"/>
          </a:xfrm>
          <a:prstGeom prst="rect">
            <a:avLst/>
          </a:prstGeom>
          <a:solidFill>
            <a:srgbClr val="C7ECF8"/>
          </a:solidFill>
          <a:ln w="1270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최종 업무 인수인계 총괄 완료 승인</a:t>
            </a:r>
          </a:p>
        </p:txBody>
      </p:sp>
      <p:sp>
        <p:nvSpPr>
          <p:cNvPr id="288" name="TextBox 287"/>
          <p:cNvSpPr txBox="1"/>
          <p:nvPr/>
        </p:nvSpPr>
        <p:spPr>
          <a:xfrm>
            <a:off x="514406" y="2527594"/>
            <a:ext cx="3440716" cy="324000"/>
          </a:xfrm>
          <a:prstGeom prst="rect">
            <a:avLst/>
          </a:prstGeom>
          <a:solidFill>
            <a:srgbClr val="C7ECF8"/>
          </a:solidFill>
          <a:ln w="1270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전체 진행 총괄 통제</a:t>
            </a:r>
          </a:p>
        </p:txBody>
      </p:sp>
      <p:sp>
        <p:nvSpPr>
          <p:cNvPr id="290" name="TextBox 289"/>
          <p:cNvSpPr txBox="1"/>
          <p:nvPr/>
        </p:nvSpPr>
        <p:spPr>
          <a:xfrm>
            <a:off x="5950842" y="2098062"/>
            <a:ext cx="3440716" cy="324000"/>
          </a:xfrm>
          <a:prstGeom prst="rect">
            <a:avLst/>
          </a:prstGeom>
          <a:solidFill>
            <a:srgbClr val="C7ECF8"/>
          </a:solidFill>
          <a:ln w="1270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진행 현황 상부 보고</a:t>
            </a:r>
          </a:p>
        </p:txBody>
      </p:sp>
      <p:sp>
        <p:nvSpPr>
          <p:cNvPr id="291" name="TextBox 290"/>
          <p:cNvSpPr txBox="1"/>
          <p:nvPr/>
        </p:nvSpPr>
        <p:spPr>
          <a:xfrm>
            <a:off x="5950842" y="2527594"/>
            <a:ext cx="3440716" cy="324000"/>
          </a:xfrm>
          <a:prstGeom prst="rect">
            <a:avLst/>
          </a:prstGeom>
          <a:solidFill>
            <a:srgbClr val="C7ECF8"/>
          </a:solidFill>
          <a:ln w="1270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090422">
              <a:defRPr sz="1600">
                <a:ln>
                  <a:solidFill>
                    <a:srgbClr val="008DEC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인수</a:t>
            </a:r>
            <a:r>
              <a:rPr lang="en-US" altLang="ko-KR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/</a:t>
            </a: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인계 팀 지원</a:t>
            </a:r>
          </a:p>
        </p:txBody>
      </p:sp>
      <p:sp>
        <p:nvSpPr>
          <p:cNvPr id="298" name="타원 297"/>
          <p:cNvSpPr/>
          <p:nvPr/>
        </p:nvSpPr>
        <p:spPr>
          <a:xfrm>
            <a:off x="571842" y="2152087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99" name="타원 298"/>
          <p:cNvSpPr/>
          <p:nvPr/>
        </p:nvSpPr>
        <p:spPr>
          <a:xfrm>
            <a:off x="571842" y="2581619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00" name="타원 299"/>
          <p:cNvSpPr/>
          <p:nvPr/>
        </p:nvSpPr>
        <p:spPr>
          <a:xfrm>
            <a:off x="6027454" y="2152087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01" name="타원 300"/>
          <p:cNvSpPr/>
          <p:nvPr/>
        </p:nvSpPr>
        <p:spPr>
          <a:xfrm>
            <a:off x="6027454" y="2581619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20933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그룹 195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197" name="그룹 196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20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202" name="직각 삼각형 201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03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198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1.11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인수 요청</a:t>
              </a:r>
            </a:p>
          </p:txBody>
        </p:sp>
        <p:sp>
          <p:nvSpPr>
            <p:cNvPr id="19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1.11.2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인수인계 절차 및 방법</a:t>
              </a:r>
            </a:p>
          </p:txBody>
        </p:sp>
        <p:sp>
          <p:nvSpPr>
            <p:cNvPr id="200" name="직각 삼각형 19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04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인수인계 계획서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인수인계 목록 관리 및 완료 확인을 통해 빈틈 없는 인수인계를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05" name="직사각형 20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TER-012</a:t>
            </a:r>
          </a:p>
        </p:txBody>
      </p:sp>
      <p:sp>
        <p:nvSpPr>
          <p:cNvPr id="206" name="직사각형 20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인수 요청</a:t>
            </a:r>
          </a:p>
        </p:txBody>
      </p:sp>
      <p:sp>
        <p:nvSpPr>
          <p:cNvPr id="207" name="타원 20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grpSp>
        <p:nvGrpSpPr>
          <p:cNvPr id="208" name="그룹 207"/>
          <p:cNvGrpSpPr/>
          <p:nvPr/>
        </p:nvGrpSpPr>
        <p:grpSpPr>
          <a:xfrm>
            <a:off x="523874" y="1881186"/>
            <a:ext cx="4321173" cy="4527986"/>
            <a:chOff x="515695" y="1881186"/>
            <a:chExt cx="4337302" cy="4527986"/>
          </a:xfrm>
        </p:grpSpPr>
        <p:sp>
          <p:nvSpPr>
            <p:cNvPr id="209" name="직사각형 208"/>
            <p:cNvSpPr/>
            <p:nvPr/>
          </p:nvSpPr>
          <p:spPr bwMode="auto">
            <a:xfrm flipH="1">
              <a:off x="515695" y="2082631"/>
              <a:ext cx="4337302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인수인계 절차</a:t>
              </a:r>
            </a:p>
          </p:txBody>
        </p:sp>
      </p:grpSp>
      <p:grpSp>
        <p:nvGrpSpPr>
          <p:cNvPr id="211" name="그룹 210"/>
          <p:cNvGrpSpPr/>
          <p:nvPr/>
        </p:nvGrpSpPr>
        <p:grpSpPr>
          <a:xfrm>
            <a:off x="5060949" y="1881188"/>
            <a:ext cx="4321174" cy="4535486"/>
            <a:chOff x="5052290" y="1881188"/>
            <a:chExt cx="4337301" cy="4535486"/>
          </a:xfrm>
        </p:grpSpPr>
        <p:sp>
          <p:nvSpPr>
            <p:cNvPr id="212" name="직사각형 211"/>
            <p:cNvSpPr/>
            <p:nvPr/>
          </p:nvSpPr>
          <p:spPr bwMode="auto">
            <a:xfrm flipH="1">
              <a:off x="5052290" y="2090133"/>
              <a:ext cx="4337301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5052290" y="1881188"/>
              <a:ext cx="4336123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단계별 인수인계 방법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133491" y="2258402"/>
            <a:ext cx="4176001" cy="1057916"/>
            <a:chOff x="5133491" y="2258402"/>
            <a:chExt cx="4176001" cy="1057916"/>
          </a:xfrm>
        </p:grpSpPr>
        <p:sp>
          <p:nvSpPr>
            <p:cNvPr id="217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72327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인수계획서 작성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Biz </a:t>
              </a:r>
              <a:r>
                <a:rPr lang="en-US" altLang="ko-KR" sz="105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Calender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활용 인수인계 계획 합의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인수인계 목록 작성 및 제출</a:t>
              </a:r>
              <a:b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※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산출물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인수인계 계획서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5133491" y="2258402"/>
              <a:ext cx="4176000" cy="268402"/>
              <a:chOff x="5133491" y="2258402"/>
              <a:chExt cx="4176000" cy="268402"/>
            </a:xfrm>
          </p:grpSpPr>
          <p:grpSp>
            <p:nvGrpSpPr>
              <p:cNvPr id="214" name="그룹 213"/>
              <p:cNvGrpSpPr/>
              <p:nvPr/>
            </p:nvGrpSpPr>
            <p:grpSpPr>
              <a:xfrm>
                <a:off x="5133491" y="2258655"/>
                <a:ext cx="4176000" cy="268149"/>
                <a:chOff x="872018" y="1619402"/>
                <a:chExt cx="3067425" cy="268149"/>
              </a:xfrm>
            </p:grpSpPr>
            <p:cxnSp>
              <p:nvCxnSpPr>
                <p:cNvPr id="215" name="직선 연결선 214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6" name="직사각형 215"/>
                <p:cNvSpPr>
                  <a:spLocks noChangeArrowheads="1"/>
                </p:cNvSpPr>
                <p:nvPr/>
              </p:nvSpPr>
              <p:spPr bwMode="auto">
                <a:xfrm>
                  <a:off x="872307" y="1619402"/>
                  <a:ext cx="3066848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사전 준비</a:t>
                  </a:r>
                </a:p>
              </p:txBody>
            </p:sp>
          </p:grpSp>
          <p:sp>
            <p:nvSpPr>
              <p:cNvPr id="218" name="타원 217"/>
              <p:cNvSpPr/>
              <p:nvPr/>
            </p:nvSpPr>
            <p:spPr>
              <a:xfrm>
                <a:off x="5229411" y="2258402"/>
                <a:ext cx="216035" cy="215950"/>
              </a:xfrm>
              <a:prstGeom prst="ellipse">
                <a:avLst/>
              </a:prstGeom>
              <a:solidFill>
                <a:srgbClr val="1EB3E2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1</a:t>
                </a:r>
                <a:endPara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220" name="그룹 219"/>
          <p:cNvGrpSpPr/>
          <p:nvPr/>
        </p:nvGrpSpPr>
        <p:grpSpPr>
          <a:xfrm>
            <a:off x="5133491" y="3529864"/>
            <a:ext cx="4176001" cy="1458025"/>
            <a:chOff x="5133491" y="2258402"/>
            <a:chExt cx="4176001" cy="1458025"/>
          </a:xfrm>
        </p:grpSpPr>
        <p:sp>
          <p:nvSpPr>
            <p:cNvPr id="221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11233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진척 상황에 따른 우선 인수인계로 일정 단축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핵심 기능 및 주요 프로그램 설명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응용시스템 운영 시 필요한 업무별 공정산출물 설명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하드웨어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소프트웨어 등 업무별 인계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인프라 운영 시 필요한 업무별 공정 산출물 설명</a:t>
              </a:r>
              <a:b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※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산출물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인수인계 목록</a:t>
              </a:r>
            </a:p>
          </p:txBody>
        </p:sp>
        <p:grpSp>
          <p:nvGrpSpPr>
            <p:cNvPr id="222" name="그룹 221"/>
            <p:cNvGrpSpPr/>
            <p:nvPr/>
          </p:nvGrpSpPr>
          <p:grpSpPr>
            <a:xfrm>
              <a:off x="5133491" y="2258402"/>
              <a:ext cx="4176000" cy="268402"/>
              <a:chOff x="5133491" y="2258402"/>
              <a:chExt cx="4176000" cy="268402"/>
            </a:xfrm>
          </p:grpSpPr>
          <p:grpSp>
            <p:nvGrpSpPr>
              <p:cNvPr id="223" name="그룹 222"/>
              <p:cNvGrpSpPr/>
              <p:nvPr/>
            </p:nvGrpSpPr>
            <p:grpSpPr>
              <a:xfrm>
                <a:off x="5133491" y="2258655"/>
                <a:ext cx="4176000" cy="268149"/>
                <a:chOff x="872018" y="1619402"/>
                <a:chExt cx="3067425" cy="268149"/>
              </a:xfrm>
            </p:grpSpPr>
            <p:cxnSp>
              <p:nvCxnSpPr>
                <p:cNvPr id="225" name="직선 연결선 224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6" name="직사각형 225"/>
                <p:cNvSpPr>
                  <a:spLocks noChangeArrowheads="1"/>
                </p:cNvSpPr>
                <p:nvPr/>
              </p:nvSpPr>
              <p:spPr bwMode="auto">
                <a:xfrm>
                  <a:off x="872307" y="1619402"/>
                  <a:ext cx="3066848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인수인계 실행</a:t>
                  </a:r>
                </a:p>
              </p:txBody>
            </p:sp>
          </p:grpSp>
          <p:sp>
            <p:nvSpPr>
              <p:cNvPr id="224" name="타원 223"/>
              <p:cNvSpPr/>
              <p:nvPr/>
            </p:nvSpPr>
            <p:spPr>
              <a:xfrm>
                <a:off x="5229411" y="2258402"/>
                <a:ext cx="216035" cy="215950"/>
              </a:xfrm>
              <a:prstGeom prst="ellipse">
                <a:avLst/>
              </a:prstGeom>
              <a:solidFill>
                <a:srgbClr val="1EB3E2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2</a:t>
                </a:r>
                <a:endPara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227" name="그룹 226"/>
          <p:cNvGrpSpPr/>
          <p:nvPr/>
        </p:nvGrpSpPr>
        <p:grpSpPr>
          <a:xfrm>
            <a:off x="5133491" y="5201436"/>
            <a:ext cx="4176001" cy="1057916"/>
            <a:chOff x="5133491" y="2258402"/>
            <a:chExt cx="4176001" cy="1057916"/>
          </a:xfrm>
        </p:grpSpPr>
        <p:sp>
          <p:nvSpPr>
            <p:cNvPr id="228" name="Rectangle 28"/>
            <p:cNvSpPr>
              <a:spLocks noChangeArrowheads="1"/>
            </p:cNvSpPr>
            <p:nvPr/>
          </p:nvSpPr>
          <p:spPr bwMode="auto">
            <a:xfrm>
              <a:off x="5133492" y="2593043"/>
              <a:ext cx="4176000" cy="72327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인계자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Check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인수자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Feed back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산출물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Recheck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인수인계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완료 확인</a:t>
              </a:r>
              <a:b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※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산출물 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공정 산출물</a:t>
              </a:r>
              <a:r>
                <a:rPr lang="en-US" altLang="ko-KR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인수인계 확인서</a:t>
              </a:r>
            </a:p>
          </p:txBody>
        </p:sp>
        <p:grpSp>
          <p:nvGrpSpPr>
            <p:cNvPr id="229" name="그룹 228"/>
            <p:cNvGrpSpPr/>
            <p:nvPr/>
          </p:nvGrpSpPr>
          <p:grpSpPr>
            <a:xfrm>
              <a:off x="5133491" y="2258402"/>
              <a:ext cx="4176000" cy="268402"/>
              <a:chOff x="5133491" y="2258402"/>
              <a:chExt cx="4176000" cy="268402"/>
            </a:xfrm>
          </p:grpSpPr>
          <p:grpSp>
            <p:nvGrpSpPr>
              <p:cNvPr id="230" name="그룹 229"/>
              <p:cNvGrpSpPr/>
              <p:nvPr/>
            </p:nvGrpSpPr>
            <p:grpSpPr>
              <a:xfrm>
                <a:off x="5133491" y="2258655"/>
                <a:ext cx="4176000" cy="268149"/>
                <a:chOff x="872018" y="1619402"/>
                <a:chExt cx="3067425" cy="268149"/>
              </a:xfrm>
            </p:grpSpPr>
            <p:cxnSp>
              <p:nvCxnSpPr>
                <p:cNvPr id="232" name="직선 연결선 231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3" name="직사각형 232"/>
                <p:cNvSpPr>
                  <a:spLocks noChangeArrowheads="1"/>
                </p:cNvSpPr>
                <p:nvPr/>
              </p:nvSpPr>
              <p:spPr bwMode="auto">
                <a:xfrm>
                  <a:off x="872307" y="1619402"/>
                  <a:ext cx="3066848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algn="ctr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400" dirty="0">
                      <a:ln>
                        <a:solidFill>
                          <a:schemeClr val="tx1">
                            <a:lumMod val="85000"/>
                            <a:lumOff val="1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완료</a:t>
                  </a:r>
                </a:p>
              </p:txBody>
            </p:sp>
          </p:grpSp>
          <p:sp>
            <p:nvSpPr>
              <p:cNvPr id="231" name="타원 230"/>
              <p:cNvSpPr/>
              <p:nvPr/>
            </p:nvSpPr>
            <p:spPr>
              <a:xfrm>
                <a:off x="5229411" y="2258402"/>
                <a:ext cx="216035" cy="215950"/>
              </a:xfrm>
              <a:prstGeom prst="ellipse">
                <a:avLst/>
              </a:prstGeom>
              <a:solidFill>
                <a:srgbClr val="1EB3E2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 defTabSz="1090422"/>
                <a:r>
                  <a:rPr lang="en-US" altLang="ko-KR" sz="100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3</a:t>
                </a:r>
                <a:endPara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sp>
        <p:nvSpPr>
          <p:cNvPr id="234" name="TextBox 233"/>
          <p:cNvSpPr txBox="1"/>
          <p:nvPr/>
        </p:nvSpPr>
        <p:spPr>
          <a:xfrm rot="5400000">
            <a:off x="122203" y="5474967"/>
            <a:ext cx="1344713" cy="396000"/>
          </a:xfrm>
          <a:prstGeom prst="chevron">
            <a:avLst>
              <a:gd name="adj" fmla="val 2715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bg1"/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완료</a:t>
            </a:r>
          </a:p>
        </p:txBody>
      </p:sp>
      <p:sp>
        <p:nvSpPr>
          <p:cNvPr id="235" name="TextBox 234"/>
          <p:cNvSpPr txBox="1"/>
          <p:nvPr/>
        </p:nvSpPr>
        <p:spPr>
          <a:xfrm rot="5400000">
            <a:off x="122203" y="4118007"/>
            <a:ext cx="1344713" cy="396000"/>
          </a:xfrm>
          <a:prstGeom prst="chevron">
            <a:avLst>
              <a:gd name="adj" fmla="val 27157"/>
            </a:avLst>
          </a:prstGeom>
          <a:solidFill>
            <a:srgbClr val="BCBCBC"/>
          </a:solidFill>
        </p:spPr>
        <p:txBody>
          <a:bodyPr vert="vert270" wrap="square" lIns="180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인수</a:t>
            </a:r>
            <a:b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</a:b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인계</a:t>
            </a:r>
            <a:b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</a:b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실행</a:t>
            </a:r>
          </a:p>
        </p:txBody>
      </p:sp>
      <p:sp>
        <p:nvSpPr>
          <p:cNvPr id="236" name="TextBox 235"/>
          <p:cNvSpPr txBox="1"/>
          <p:nvPr/>
        </p:nvSpPr>
        <p:spPr>
          <a:xfrm rot="5400000">
            <a:off x="122203" y="2761049"/>
            <a:ext cx="1344713" cy="396000"/>
          </a:xfrm>
          <a:prstGeom prst="chevron">
            <a:avLst>
              <a:gd name="adj" fmla="val 27157"/>
            </a:avLst>
          </a:prstGeom>
          <a:solidFill>
            <a:srgbClr val="D2D2D2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사전</a:t>
            </a:r>
            <a:b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</a:br>
            <a:r>
              <a:rPr lang="ko-KR" altLang="en-US" sz="105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준비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1136980" y="2276872"/>
            <a:ext cx="3636000" cy="288000"/>
            <a:chOff x="1136980" y="2276872"/>
            <a:chExt cx="3636000" cy="288000"/>
          </a:xfrm>
        </p:grpSpPr>
        <p:sp>
          <p:nvSpPr>
            <p:cNvPr id="237" name="TextBox 236"/>
            <p:cNvSpPr txBox="1"/>
            <p:nvPr/>
          </p:nvSpPr>
          <p:spPr>
            <a:xfrm>
              <a:off x="3078547" y="2276872"/>
              <a:ext cx="1694433" cy="288000"/>
            </a:xfrm>
            <a:prstGeom prst="rect">
              <a:avLst/>
            </a:prstGeom>
            <a:solidFill>
              <a:srgbClr val="BCBCBC"/>
            </a:solidFill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2pPr marL="0" lvl="1" algn="ctr" defTabSz="1042973">
                <a:defRPr sz="16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1100" b="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고객사</a:t>
              </a:r>
              <a:endParaRPr lang="ko-KR" altLang="en-US" sz="11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endParaRP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1136980" y="2276872"/>
              <a:ext cx="1694433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2pPr marL="0" lvl="1" algn="ctr" defTabSz="1042973">
                <a:defRPr sz="16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100" b="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제안사</a:t>
              </a:r>
              <a:endParaRPr lang="ko-KR" altLang="en-US" sz="110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41" name="TextBox 240"/>
          <p:cNvSpPr txBox="1"/>
          <p:nvPr/>
        </p:nvSpPr>
        <p:spPr>
          <a:xfrm>
            <a:off x="2234980" y="3132217"/>
            <a:ext cx="1440000" cy="252000"/>
          </a:xfrm>
          <a:prstGeom prst="rect">
            <a:avLst/>
          </a:prstGeom>
          <a:solidFill>
            <a:srgbClr val="BCBCBC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인수인계 일정 통보</a:t>
            </a:r>
          </a:p>
        </p:txBody>
      </p:sp>
      <p:sp>
        <p:nvSpPr>
          <p:cNvPr id="242" name="TextBox 241"/>
          <p:cNvSpPr txBox="1"/>
          <p:nvPr/>
        </p:nvSpPr>
        <p:spPr>
          <a:xfrm>
            <a:off x="2234980" y="3544329"/>
            <a:ext cx="1440000" cy="252000"/>
          </a:xfrm>
          <a:prstGeom prst="rect">
            <a:avLst/>
          </a:prstGeom>
          <a:solidFill>
            <a:srgbClr val="BCBCBC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방법 및 절차 설명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3054353" y="4152656"/>
            <a:ext cx="792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일정 재 수립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2234980" y="4760983"/>
            <a:ext cx="1440000" cy="252000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05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인수인계 실시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3126353" y="2705497"/>
            <a:ext cx="1296000" cy="252000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42973">
              <a:defRPr sz="1600" b="1">
                <a:ln w="6350"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</a:lstStyle>
          <a:p>
            <a:pPr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50" b="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인수인계 계획 검토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1487607" y="2705497"/>
            <a:ext cx="1296000" cy="252000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인수인계 계획 수립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3126353" y="6093324"/>
            <a:ext cx="1296000" cy="25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05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KoPub돋움체 Medium"/>
              </a:rPr>
              <a:t>인수인계 확인서 승인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1487607" y="6093324"/>
            <a:ext cx="1296000" cy="25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공정 산출물 인계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1487607" y="5427153"/>
            <a:ext cx="1296000" cy="25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11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050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완료 확인</a:t>
            </a:r>
          </a:p>
        </p:txBody>
      </p:sp>
      <p:sp>
        <p:nvSpPr>
          <p:cNvPr id="250" name="순서도: 판단 249">
            <a:extLst>
              <a:ext uri="{FF2B5EF4-FFF2-40B4-BE49-F238E27FC236}">
                <a16:creationId xmlns:a16="http://schemas.microsoft.com/office/drawing/2014/main" id="{2DB951BA-1C88-44D7-B1DC-488853B13D6C}"/>
              </a:ext>
            </a:extLst>
          </p:cNvPr>
          <p:cNvSpPr/>
          <p:nvPr/>
        </p:nvSpPr>
        <p:spPr>
          <a:xfrm>
            <a:off x="3170468" y="5373153"/>
            <a:ext cx="1207770" cy="360000"/>
          </a:xfrm>
          <a:prstGeom prst="flowChartDecision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재 요청</a:t>
            </a:r>
          </a:p>
        </p:txBody>
      </p:sp>
      <p:cxnSp>
        <p:nvCxnSpPr>
          <p:cNvPr id="251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1" idx="1"/>
            <a:endCxn id="240" idx="1"/>
          </p:cNvCxnSpPr>
          <p:nvPr/>
        </p:nvCxnSpPr>
        <p:spPr bwMode="auto">
          <a:xfrm rot="10800000">
            <a:off x="1487608" y="2831497"/>
            <a:ext cx="747373" cy="426720"/>
          </a:xfrm>
          <a:prstGeom prst="bentConnector3">
            <a:avLst>
              <a:gd name="adj1" fmla="val 130587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7" idx="0"/>
            <a:endCxn id="244" idx="2"/>
          </p:cNvCxnSpPr>
          <p:nvPr/>
        </p:nvCxnSpPr>
        <p:spPr bwMode="auto">
          <a:xfrm rot="5400000" flipH="1" flipV="1">
            <a:off x="2338208" y="4810382"/>
            <a:ext cx="414170" cy="819373"/>
          </a:xfrm>
          <a:prstGeom prst="bentConnector3">
            <a:avLst>
              <a:gd name="adj1" fmla="val 50000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9" idx="0"/>
            <a:endCxn id="250" idx="2"/>
          </p:cNvCxnSpPr>
          <p:nvPr/>
        </p:nvCxnSpPr>
        <p:spPr bwMode="auto">
          <a:xfrm rot="5400000" flipH="1" flipV="1">
            <a:off x="2774895" y="5093866"/>
            <a:ext cx="360171" cy="1638746"/>
          </a:xfrm>
          <a:prstGeom prst="bentConnector3">
            <a:avLst>
              <a:gd name="adj1" fmla="val 37306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3" idx="3"/>
            <a:endCxn id="250" idx="0"/>
          </p:cNvCxnSpPr>
          <p:nvPr/>
        </p:nvCxnSpPr>
        <p:spPr bwMode="auto">
          <a:xfrm flipH="1">
            <a:off x="3774353" y="4278656"/>
            <a:ext cx="72000" cy="1094497"/>
          </a:xfrm>
          <a:prstGeom prst="bentConnector4">
            <a:avLst>
              <a:gd name="adj1" fmla="val -317500"/>
              <a:gd name="adj2" fmla="val 55756"/>
            </a:avLst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2" idx="0"/>
            <a:endCxn id="241" idx="2"/>
          </p:cNvCxnSpPr>
          <p:nvPr/>
        </p:nvCxnSpPr>
        <p:spPr bwMode="auto">
          <a:xfrm flipV="1">
            <a:off x="2954980" y="3384217"/>
            <a:ext cx="0" cy="160112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4" idx="0"/>
            <a:endCxn id="242" idx="2"/>
          </p:cNvCxnSpPr>
          <p:nvPr/>
        </p:nvCxnSpPr>
        <p:spPr bwMode="auto">
          <a:xfrm flipV="1">
            <a:off x="2954980" y="3796329"/>
            <a:ext cx="0" cy="964654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화살표 연결선 661">
            <a:extLst>
              <a:ext uri="{FF2B5EF4-FFF2-40B4-BE49-F238E27FC236}">
                <a16:creationId xmlns:a16="http://schemas.microsoft.com/office/drawing/2014/main" id="{4FCD5B3A-0525-4131-80A9-5F41DC701D31}"/>
              </a:ext>
            </a:extLst>
          </p:cNvPr>
          <p:cNvCxnSpPr>
            <a:stCxn id="243" idx="1"/>
            <a:endCxn id="242" idx="2"/>
          </p:cNvCxnSpPr>
          <p:nvPr/>
        </p:nvCxnSpPr>
        <p:spPr bwMode="auto">
          <a:xfrm rot="10800000">
            <a:off x="2954981" y="3796330"/>
            <a:ext cx="99373" cy="482327"/>
          </a:xfrm>
          <a:prstGeom prst="bentConnector2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7" name="그룹 266"/>
          <p:cNvGrpSpPr/>
          <p:nvPr/>
        </p:nvGrpSpPr>
        <p:grpSpPr>
          <a:xfrm>
            <a:off x="2783607" y="2788635"/>
            <a:ext cx="342746" cy="85725"/>
            <a:chOff x="2783607" y="2745772"/>
            <a:chExt cx="342746" cy="85725"/>
          </a:xfrm>
        </p:grpSpPr>
        <p:cxnSp>
          <p:nvCxnSpPr>
            <p:cNvPr id="268" name="직선 화살표 연결선 661">
              <a:extLst>
                <a:ext uri="{FF2B5EF4-FFF2-40B4-BE49-F238E27FC236}">
                  <a16:creationId xmlns:a16="http://schemas.microsoft.com/office/drawing/2014/main" id="{1D8E723B-D9EE-4BAB-8209-19E301CB9E18}"/>
                </a:ext>
              </a:extLst>
            </p:cNvPr>
            <p:cNvCxnSpPr/>
            <p:nvPr/>
          </p:nvCxnSpPr>
          <p:spPr bwMode="auto">
            <a:xfrm flipH="1">
              <a:off x="2783607" y="2831497"/>
              <a:ext cx="342746" cy="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직선 화살표 연결선 661">
              <a:extLst>
                <a:ext uri="{FF2B5EF4-FFF2-40B4-BE49-F238E27FC236}">
                  <a16:creationId xmlns:a16="http://schemas.microsoft.com/office/drawing/2014/main" id="{1D8E723B-D9EE-4BAB-8209-19E301CB9E18}"/>
                </a:ext>
              </a:extLst>
            </p:cNvPr>
            <p:cNvCxnSpPr/>
            <p:nvPr/>
          </p:nvCxnSpPr>
          <p:spPr bwMode="auto">
            <a:xfrm>
              <a:off x="2783607" y="2745772"/>
              <a:ext cx="342746" cy="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triangl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0" name="TextBox 74">
            <a:extLst>
              <a:ext uri="{FF2B5EF4-FFF2-40B4-BE49-F238E27FC236}">
                <a16:creationId xmlns:a16="http://schemas.microsoft.com/office/drawing/2014/main" id="{D87302CE-B19C-4C4A-A1E9-78FE894DB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152" y="5173062"/>
            <a:ext cx="3225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431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003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75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147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Check</a:t>
            </a:r>
            <a:endParaRPr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1" name="TextBox 76">
            <a:extLst>
              <a:ext uri="{FF2B5EF4-FFF2-40B4-BE49-F238E27FC236}">
                <a16:creationId xmlns:a16="http://schemas.microsoft.com/office/drawing/2014/main" id="{472BD82A-7719-4145-9CB1-D6CF1A809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143" y="5173062"/>
            <a:ext cx="49564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431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003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75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147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Feedback</a:t>
            </a:r>
            <a:endParaRPr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2" name="TextBox 77">
            <a:extLst>
              <a:ext uri="{FF2B5EF4-FFF2-40B4-BE49-F238E27FC236}">
                <a16:creationId xmlns:a16="http://schemas.microsoft.com/office/drawing/2014/main" id="{BC6BA6DC-9DDC-4ED7-BB83-C11230C9A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861" y="5761633"/>
            <a:ext cx="4443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defTabSz="831850" eaLnBrk="0" hangingPunct="0"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431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0003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75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14775" indent="-257175" defTabSz="83185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Recheck</a:t>
            </a:r>
            <a:endParaRPr lang="ko-KR" altLang="en-US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73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9" idx="0"/>
          </p:cNvCxnSpPr>
          <p:nvPr/>
        </p:nvCxnSpPr>
        <p:spPr bwMode="auto">
          <a:xfrm flipH="1" flipV="1">
            <a:off x="2135606" y="5684565"/>
            <a:ext cx="1" cy="408759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화살표 연결선 661">
            <a:extLst>
              <a:ext uri="{FF2B5EF4-FFF2-40B4-BE49-F238E27FC236}">
                <a16:creationId xmlns:a16="http://schemas.microsoft.com/office/drawing/2014/main" id="{1D8E723B-D9EE-4BAB-8209-19E301CB9E18}"/>
              </a:ext>
            </a:extLst>
          </p:cNvPr>
          <p:cNvCxnSpPr>
            <a:stCxn id="248" idx="1"/>
            <a:endCxn id="249" idx="3"/>
          </p:cNvCxnSpPr>
          <p:nvPr/>
        </p:nvCxnSpPr>
        <p:spPr bwMode="auto">
          <a:xfrm flipH="1">
            <a:off x="2783607" y="6219324"/>
            <a:ext cx="342746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타원 275"/>
          <p:cNvSpPr/>
          <p:nvPr/>
        </p:nvSpPr>
        <p:spPr>
          <a:xfrm>
            <a:off x="686543" y="2474352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7" name="타원 276"/>
          <p:cNvSpPr/>
          <p:nvPr/>
        </p:nvSpPr>
        <p:spPr>
          <a:xfrm>
            <a:off x="686543" y="3868812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8" name="타원 277"/>
          <p:cNvSpPr/>
          <p:nvPr/>
        </p:nvSpPr>
        <p:spPr>
          <a:xfrm>
            <a:off x="686542" y="5263272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1224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그룹 150"/>
          <p:cNvGrpSpPr/>
          <p:nvPr/>
        </p:nvGrpSpPr>
        <p:grpSpPr>
          <a:xfrm>
            <a:off x="525000" y="1880626"/>
            <a:ext cx="8856000" cy="2772561"/>
            <a:chOff x="515696" y="1880626"/>
            <a:chExt cx="4337304" cy="2772561"/>
          </a:xfrm>
        </p:grpSpPr>
        <p:sp>
          <p:nvSpPr>
            <p:cNvPr id="152" name="직사각형 151"/>
            <p:cNvSpPr/>
            <p:nvPr/>
          </p:nvSpPr>
          <p:spPr bwMode="auto">
            <a:xfrm flipH="1">
              <a:off x="515696" y="1881187"/>
              <a:ext cx="4337304" cy="27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15696" y="1880626"/>
              <a:ext cx="4337304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4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철저한 보안관리</a:t>
              </a:r>
            </a:p>
          </p:txBody>
        </p:sp>
      </p:grpSp>
      <p:sp>
        <p:nvSpPr>
          <p:cNvPr id="103" name="Rectangle 473"/>
          <p:cNvSpPr>
            <a:spLocks noChangeArrowheads="1"/>
          </p:cNvSpPr>
          <p:nvPr/>
        </p:nvSpPr>
        <p:spPr bwMode="auto">
          <a:xfrm>
            <a:off x="593422" y="2812687"/>
            <a:ext cx="1112872" cy="1112872"/>
          </a:xfrm>
          <a:prstGeom prst="ellipse">
            <a:avLst/>
          </a:prstGeom>
          <a:solidFill>
            <a:schemeClr val="bg1"/>
          </a:solidFill>
          <a:ln w="88900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1"/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lt1"/>
              </a:solidFill>
              <a:latin typeface="+mn-lt"/>
              <a:ea typeface="+mn-ea"/>
              <a:sym typeface="-윤고딕14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952021" y="2183826"/>
            <a:ext cx="7344000" cy="654192"/>
            <a:chOff x="1952021" y="2183826"/>
            <a:chExt cx="7344000" cy="654192"/>
          </a:xfrm>
        </p:grpSpPr>
        <p:grpSp>
          <p:nvGrpSpPr>
            <p:cNvPr id="200" name="그룹 40"/>
            <p:cNvGrpSpPr/>
            <p:nvPr/>
          </p:nvGrpSpPr>
          <p:grpSpPr>
            <a:xfrm>
              <a:off x="1952021" y="2183826"/>
              <a:ext cx="7344000" cy="292388"/>
              <a:chOff x="3140085" y="3409451"/>
              <a:chExt cx="7678137" cy="300675"/>
            </a:xfrm>
          </p:grpSpPr>
          <p:sp>
            <p:nvSpPr>
              <p:cNvPr id="205" name="직사각형 8"/>
              <p:cNvSpPr/>
              <p:nvPr/>
            </p:nvSpPr>
            <p:spPr>
              <a:xfrm>
                <a:off x="3140085" y="3439472"/>
                <a:ext cx="7678137" cy="24063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/>
              <a:p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06" name="TextBox 205"/>
              <p:cNvSpPr txBox="1"/>
              <p:nvPr/>
            </p:nvSpPr>
            <p:spPr>
              <a:xfrm>
                <a:off x="3145318" y="3409451"/>
                <a:ext cx="390828" cy="30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gradFill>
                      <a:gsLst>
                        <a:gs pos="3571">
                          <a:schemeClr val="bg1">
                            <a:lumMod val="95000"/>
                          </a:schemeClr>
                        </a:gs>
                        <a:gs pos="18000">
                          <a:schemeClr val="bg1">
                            <a:lumMod val="95000"/>
                          </a:schemeClr>
                        </a:gs>
                      </a:gsLst>
                      <a:lin ang="6000000" scaled="0"/>
                    </a:gra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01</a:t>
                </a:r>
                <a:endParaRPr lang="ko-KR" altLang="en-US" sz="1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gradFill>
                    <a:gsLst>
                      <a:gs pos="3571">
                        <a:schemeClr val="bg1">
                          <a:lumMod val="95000"/>
                        </a:schemeClr>
                      </a:gs>
                      <a:gs pos="18000">
                        <a:schemeClr val="bg1">
                          <a:lumMod val="95000"/>
                        </a:schemeClr>
                      </a:gs>
                    </a:gsLst>
                    <a:lin ang="6000000" scaled="0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07" name="직사각형 206"/>
              <p:cNvSpPr/>
              <p:nvPr/>
            </p:nvSpPr>
            <p:spPr>
              <a:xfrm>
                <a:off x="3508991" y="3472752"/>
                <a:ext cx="1735811" cy="174075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buSzPct val="80000"/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프로젝트 착수</a:t>
                </a:r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2065125" y="2514018"/>
              <a:ext cx="7230896" cy="324000"/>
              <a:chOff x="2065125" y="2514018"/>
              <a:chExt cx="7230896" cy="324000"/>
            </a:xfrm>
          </p:grpSpPr>
          <p:sp>
            <p:nvSpPr>
              <p:cNvPr id="201" name="직사각형 200"/>
              <p:cNvSpPr/>
              <p:nvPr/>
            </p:nvSpPr>
            <p:spPr>
              <a:xfrm>
                <a:off x="2065125" y="2514018"/>
                <a:ext cx="612000" cy="32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latinLnBrk="0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</a:pPr>
                <a:r>
                  <a:rPr lang="ko-KR" altLang="en-US" sz="10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사전 교육</a:t>
                </a:r>
                <a:endParaRPr lang="ko-KR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2709464" y="2537519"/>
                <a:ext cx="2736000" cy="27699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>
                <a:defPPr>
                  <a:defRPr lang="ko-KR"/>
                </a:defPPr>
                <a:lvl2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9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보안서약서 작성 </a:t>
                </a:r>
                <a:r>
                  <a:rPr lang="en-US" altLang="ko-KR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(</a:t>
                </a:r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각 시스템 담당자 제출 및 승인 획득</a:t>
                </a:r>
                <a:r>
                  <a:rPr lang="en-US" altLang="ko-KR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)</a:t>
                </a:r>
              </a:p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보안교육 실시</a:t>
                </a:r>
              </a:p>
            </p:txBody>
          </p:sp>
          <p:sp>
            <p:nvSpPr>
              <p:cNvPr id="203" name="TextBox 202"/>
              <p:cNvSpPr txBox="1"/>
              <p:nvPr/>
            </p:nvSpPr>
            <p:spPr>
              <a:xfrm>
                <a:off x="5797608" y="2537519"/>
                <a:ext cx="1296000" cy="27699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>
                <a:defPPr>
                  <a:defRPr lang="ko-KR"/>
                </a:defPPr>
                <a:lvl2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9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프로젝트 </a:t>
                </a:r>
                <a:r>
                  <a:rPr lang="en-US" altLang="ko-KR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PC </a:t>
                </a:r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보안설정</a:t>
                </a:r>
              </a:p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잠금 장치</a:t>
                </a:r>
              </a:p>
            </p:txBody>
          </p:sp>
          <p:sp>
            <p:nvSpPr>
              <p:cNvPr id="204" name="TextBox 203"/>
              <p:cNvSpPr txBox="1"/>
              <p:nvPr/>
            </p:nvSpPr>
            <p:spPr>
              <a:xfrm>
                <a:off x="7445751" y="2537519"/>
                <a:ext cx="1850270" cy="27699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>
                <a:defPPr>
                  <a:defRPr lang="ko-KR"/>
                </a:defPPr>
                <a:lvl2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9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네트워크 연결 설정 점검</a:t>
                </a:r>
              </a:p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 관리자 임명</a:t>
                </a:r>
              </a:p>
            </p:txBody>
          </p:sp>
        </p:grpSp>
      </p:grpSp>
      <p:grpSp>
        <p:nvGrpSpPr>
          <p:cNvPr id="9" name="그룹 8"/>
          <p:cNvGrpSpPr/>
          <p:nvPr/>
        </p:nvGrpSpPr>
        <p:grpSpPr>
          <a:xfrm>
            <a:off x="1945373" y="3790568"/>
            <a:ext cx="7350191" cy="803268"/>
            <a:chOff x="1945373" y="3798188"/>
            <a:chExt cx="7350191" cy="803268"/>
          </a:xfrm>
        </p:grpSpPr>
        <p:grpSp>
          <p:nvGrpSpPr>
            <p:cNvPr id="3" name="그룹 2"/>
            <p:cNvGrpSpPr/>
            <p:nvPr/>
          </p:nvGrpSpPr>
          <p:grpSpPr>
            <a:xfrm>
              <a:off x="2065125" y="4133456"/>
              <a:ext cx="4524024" cy="468000"/>
              <a:chOff x="2065125" y="4076306"/>
              <a:chExt cx="4524024" cy="468000"/>
            </a:xfrm>
          </p:grpSpPr>
          <p:sp>
            <p:nvSpPr>
              <p:cNvPr id="193" name="직사각형 192"/>
              <p:cNvSpPr/>
              <p:nvPr/>
            </p:nvSpPr>
            <p:spPr>
              <a:xfrm>
                <a:off x="2065125" y="4076306"/>
                <a:ext cx="612000" cy="46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latinLnBrk="0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</a:pPr>
                <a:r>
                  <a:rPr lang="ko-KR" altLang="en-US" sz="10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최종 점검</a:t>
                </a:r>
                <a:endParaRPr lang="ko-KR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94" name="TextBox 193"/>
              <p:cNvSpPr txBox="1"/>
              <p:nvPr/>
            </p:nvSpPr>
            <p:spPr>
              <a:xfrm>
                <a:off x="2709055" y="4102557"/>
                <a:ext cx="2772000" cy="41549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>
                <a:defPPr>
                  <a:defRPr lang="ko-KR"/>
                </a:defPPr>
                <a:lvl2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9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</a:lstStyle>
              <a:p>
                <a:pPr lvl="1"/>
                <a:r>
                  <a:rPr lang="en-US" altLang="ko-KR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IP</a:t>
                </a:r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정보가 있는 자료 등 </a:t>
                </a:r>
                <a:r>
                  <a:rPr lang="en-US" altLang="ko-KR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PC</a:t>
                </a:r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내 중요 정보 삭제</a:t>
                </a:r>
              </a:p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서버 계정 삭제</a:t>
                </a:r>
              </a:p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 점검 확인서를 작성하여 정보보호 담당자에게 제출</a:t>
                </a:r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5545149" y="4152570"/>
                <a:ext cx="1044000" cy="31547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>
                <a:defPPr>
                  <a:defRPr lang="ko-KR"/>
                </a:defPPr>
                <a:lvl1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1pPr>
                <a:lvl2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105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3pPr>
                <a:lvl4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4pPr>
                <a:lvl5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5pPr>
                <a:lvl6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6pPr>
                <a:lvl7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7pPr>
                <a:lvl8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8pPr>
                <a:lvl9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9pPr>
              </a:lstStyle>
              <a:p>
                <a:pPr lvl="1"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출입카드 반납</a:t>
                </a:r>
              </a:p>
              <a:p>
                <a:pPr lvl="1"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보안서약서 제출</a:t>
                </a:r>
              </a:p>
            </p:txBody>
          </p:sp>
        </p:grpSp>
        <p:grpSp>
          <p:nvGrpSpPr>
            <p:cNvPr id="196" name="그룹 127"/>
            <p:cNvGrpSpPr/>
            <p:nvPr/>
          </p:nvGrpSpPr>
          <p:grpSpPr>
            <a:xfrm>
              <a:off x="1945373" y="3798188"/>
              <a:ext cx="7350191" cy="292388"/>
              <a:chOff x="3133613" y="3409451"/>
              <a:chExt cx="7684135" cy="300675"/>
            </a:xfrm>
          </p:grpSpPr>
          <p:sp>
            <p:nvSpPr>
              <p:cNvPr id="197" name="직사각형 8"/>
              <p:cNvSpPr/>
              <p:nvPr/>
            </p:nvSpPr>
            <p:spPr>
              <a:xfrm>
                <a:off x="3140085" y="3439472"/>
                <a:ext cx="7677663" cy="24063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/>
              <a:p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198" name="TextBox 197"/>
              <p:cNvSpPr txBox="1"/>
              <p:nvPr/>
            </p:nvSpPr>
            <p:spPr>
              <a:xfrm>
                <a:off x="3133613" y="3409451"/>
                <a:ext cx="390804" cy="30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gradFill>
                      <a:gsLst>
                        <a:gs pos="3571">
                          <a:schemeClr val="bg1">
                            <a:lumMod val="95000"/>
                          </a:schemeClr>
                        </a:gs>
                        <a:gs pos="18000">
                          <a:schemeClr val="bg1">
                            <a:lumMod val="95000"/>
                          </a:schemeClr>
                        </a:gs>
                      </a:gsLst>
                      <a:lin ang="6000000" scaled="0"/>
                    </a:gra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03</a:t>
                </a:r>
                <a:endParaRPr lang="ko-KR" altLang="en-US" sz="1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gradFill>
                    <a:gsLst>
                      <a:gs pos="3571">
                        <a:schemeClr val="bg1">
                          <a:lumMod val="95000"/>
                        </a:schemeClr>
                      </a:gs>
                      <a:gs pos="18000">
                        <a:schemeClr val="bg1">
                          <a:lumMod val="95000"/>
                        </a:schemeClr>
                      </a:gs>
                    </a:gsLst>
                    <a:lin ang="6000000" scaled="0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9" name="직사각형 198"/>
              <p:cNvSpPr/>
              <p:nvPr/>
            </p:nvSpPr>
            <p:spPr>
              <a:xfrm>
                <a:off x="3508991" y="3472752"/>
                <a:ext cx="1735811" cy="174075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buSzPct val="80000"/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프로젝트 종료</a:t>
                </a:r>
              </a:p>
            </p:txBody>
          </p:sp>
        </p:grpSp>
      </p:grpSp>
      <p:grpSp>
        <p:nvGrpSpPr>
          <p:cNvPr id="8" name="그룹 7"/>
          <p:cNvGrpSpPr/>
          <p:nvPr/>
        </p:nvGrpSpPr>
        <p:grpSpPr>
          <a:xfrm>
            <a:off x="1946977" y="2916992"/>
            <a:ext cx="7349043" cy="794602"/>
            <a:chOff x="1946977" y="2924944"/>
            <a:chExt cx="7349043" cy="794602"/>
          </a:xfrm>
        </p:grpSpPr>
        <p:grpSp>
          <p:nvGrpSpPr>
            <p:cNvPr id="109" name="그룹 119"/>
            <p:cNvGrpSpPr/>
            <p:nvPr/>
          </p:nvGrpSpPr>
          <p:grpSpPr>
            <a:xfrm>
              <a:off x="1946977" y="2924944"/>
              <a:ext cx="7349043" cy="292388"/>
              <a:chOff x="3135174" y="3409451"/>
              <a:chExt cx="7154401" cy="300675"/>
            </a:xfrm>
          </p:grpSpPr>
          <p:sp>
            <p:nvSpPr>
              <p:cNvPr id="119" name="직사각형 8"/>
              <p:cNvSpPr/>
              <p:nvPr/>
            </p:nvSpPr>
            <p:spPr>
              <a:xfrm>
                <a:off x="3140083" y="3439471"/>
                <a:ext cx="7149492" cy="24063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/>
              <a:p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3135174" y="3409451"/>
                <a:ext cx="362360" cy="30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gradFill>
                      <a:gsLst>
                        <a:gs pos="3571">
                          <a:schemeClr val="bg1">
                            <a:lumMod val="95000"/>
                          </a:schemeClr>
                        </a:gs>
                        <a:gs pos="18000">
                          <a:schemeClr val="bg1">
                            <a:lumMod val="95000"/>
                          </a:schemeClr>
                        </a:gs>
                      </a:gsLst>
                      <a:lin ang="6000000" scaled="0"/>
                    </a:gra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02</a:t>
                </a:r>
                <a:endParaRPr lang="ko-KR" altLang="en-US" sz="1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gradFill>
                    <a:gsLst>
                      <a:gs pos="3571">
                        <a:schemeClr val="bg1">
                          <a:lumMod val="95000"/>
                        </a:schemeClr>
                      </a:gs>
                      <a:gs pos="18000">
                        <a:schemeClr val="bg1">
                          <a:lumMod val="95000"/>
                        </a:schemeClr>
                      </a:gs>
                    </a:gsLst>
                    <a:lin ang="6000000" scaled="0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2" name="직사각형 191"/>
              <p:cNvSpPr/>
              <p:nvPr/>
            </p:nvSpPr>
            <p:spPr>
              <a:xfrm>
                <a:off x="3508991" y="3472752"/>
                <a:ext cx="1735811" cy="174075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buSzPct val="80000"/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프로젝트 진행</a:t>
                </a:r>
              </a:p>
            </p:txBody>
          </p:sp>
        </p:grpSp>
        <p:grpSp>
          <p:nvGrpSpPr>
            <p:cNvPr id="5" name="그룹 4"/>
            <p:cNvGrpSpPr/>
            <p:nvPr/>
          </p:nvGrpSpPr>
          <p:grpSpPr>
            <a:xfrm>
              <a:off x="2065125" y="3251546"/>
              <a:ext cx="6944030" cy="468000"/>
              <a:chOff x="2065125" y="3311578"/>
              <a:chExt cx="6944030" cy="468000"/>
            </a:xfrm>
          </p:grpSpPr>
          <p:sp>
            <p:nvSpPr>
              <p:cNvPr id="108" name="직사각형 107"/>
              <p:cNvSpPr/>
              <p:nvPr/>
            </p:nvSpPr>
            <p:spPr>
              <a:xfrm>
                <a:off x="2065125" y="3311578"/>
                <a:ext cx="612000" cy="46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latinLnBrk="0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</a:pPr>
                <a:r>
                  <a:rPr lang="ko-KR" altLang="en-US" sz="10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정기 교육</a:t>
                </a:r>
                <a:endParaRPr lang="ko-KR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17" name="Rectangle 78"/>
              <p:cNvSpPr>
                <a:spLocks noChangeArrowheads="1"/>
              </p:cNvSpPr>
              <p:nvPr/>
            </p:nvSpPr>
            <p:spPr bwMode="auto">
              <a:xfrm>
                <a:off x="2765472" y="3311578"/>
                <a:ext cx="468000" cy="468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관리적</a:t>
                </a:r>
                <a:endPara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18" name="직사각형 117"/>
              <p:cNvSpPr>
                <a:spLocks/>
              </p:cNvSpPr>
              <p:nvPr/>
            </p:nvSpPr>
            <p:spPr bwMode="auto">
              <a:xfrm>
                <a:off x="3237912" y="3337829"/>
                <a:ext cx="1491943" cy="41549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보안담당자 운영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인원관리 및 교육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비상대책</a:t>
                </a:r>
              </a:p>
            </p:txBody>
          </p:sp>
          <p:sp>
            <p:nvSpPr>
              <p:cNvPr id="115" name="Rectangle 78"/>
              <p:cNvSpPr>
                <a:spLocks noChangeArrowheads="1"/>
              </p:cNvSpPr>
              <p:nvPr/>
            </p:nvSpPr>
            <p:spPr bwMode="auto">
              <a:xfrm>
                <a:off x="4916479" y="3311578"/>
                <a:ext cx="468000" cy="468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기술적</a:t>
                </a:r>
                <a:endPara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16" name="직사각형 115"/>
              <p:cNvSpPr>
                <a:spLocks/>
              </p:cNvSpPr>
              <p:nvPr/>
            </p:nvSpPr>
            <p:spPr bwMode="auto">
              <a:xfrm>
                <a:off x="5396539" y="3407078"/>
                <a:ext cx="1491943" cy="27699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</a:pP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PC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보안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</a:pP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USB, </a:t>
                </a:r>
                <a:r>
                  <a:rPr lang="ko-KR" altLang="en-US" sz="9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무선랜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 보안</a:t>
                </a:r>
                <a:endParaRPr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13" name="Rectangle 78"/>
              <p:cNvSpPr>
                <a:spLocks noChangeArrowheads="1"/>
              </p:cNvSpPr>
              <p:nvPr/>
            </p:nvSpPr>
            <p:spPr bwMode="auto">
              <a:xfrm>
                <a:off x="7044772" y="3311578"/>
                <a:ext cx="468000" cy="468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r>
                  <a:rPr lang="ko-KR" altLang="en-US" sz="10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물리적</a:t>
                </a:r>
                <a:endPara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114" name="직사각형 113"/>
              <p:cNvSpPr>
                <a:spLocks/>
              </p:cNvSpPr>
              <p:nvPr/>
            </p:nvSpPr>
            <p:spPr bwMode="auto">
              <a:xfrm>
                <a:off x="7517212" y="3337829"/>
                <a:ext cx="1491943" cy="41549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ctr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문서 및 데이터보안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시설물 관리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및 출입통제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시건 장치</a:t>
                </a:r>
              </a:p>
            </p:txBody>
          </p:sp>
        </p:grpSp>
      </p:grpSp>
      <p:grpSp>
        <p:nvGrpSpPr>
          <p:cNvPr id="208" name="그룹 207"/>
          <p:cNvGrpSpPr/>
          <p:nvPr/>
        </p:nvGrpSpPr>
        <p:grpSpPr>
          <a:xfrm>
            <a:off x="742479" y="2966836"/>
            <a:ext cx="814759" cy="804575"/>
            <a:chOff x="6697663" y="1166813"/>
            <a:chExt cx="355600" cy="354013"/>
          </a:xfrm>
          <a:solidFill>
            <a:srgbClr val="0070C0"/>
          </a:solidFill>
        </p:grpSpPr>
        <p:sp>
          <p:nvSpPr>
            <p:cNvPr id="209" name="Freeform 1480"/>
            <p:cNvSpPr>
              <a:spLocks noEditPoints="1"/>
            </p:cNvSpPr>
            <p:nvPr/>
          </p:nvSpPr>
          <p:spPr bwMode="auto">
            <a:xfrm>
              <a:off x="6750051" y="1217613"/>
              <a:ext cx="250825" cy="250825"/>
            </a:xfrm>
            <a:custGeom>
              <a:avLst/>
              <a:gdLst>
                <a:gd name="T0" fmla="*/ 76 w 152"/>
                <a:gd name="T1" fmla="*/ 0 h 152"/>
                <a:gd name="T2" fmla="*/ 0 w 152"/>
                <a:gd name="T3" fmla="*/ 76 h 152"/>
                <a:gd name="T4" fmla="*/ 76 w 152"/>
                <a:gd name="T5" fmla="*/ 152 h 152"/>
                <a:gd name="T6" fmla="*/ 152 w 152"/>
                <a:gd name="T7" fmla="*/ 76 h 152"/>
                <a:gd name="T8" fmla="*/ 76 w 152"/>
                <a:gd name="T9" fmla="*/ 0 h 152"/>
                <a:gd name="T10" fmla="*/ 80 w 152"/>
                <a:gd name="T11" fmla="*/ 144 h 152"/>
                <a:gd name="T12" fmla="*/ 80 w 152"/>
                <a:gd name="T13" fmla="*/ 139 h 152"/>
                <a:gd name="T14" fmla="*/ 76 w 152"/>
                <a:gd name="T15" fmla="*/ 135 h 152"/>
                <a:gd name="T16" fmla="*/ 72 w 152"/>
                <a:gd name="T17" fmla="*/ 139 h 152"/>
                <a:gd name="T18" fmla="*/ 72 w 152"/>
                <a:gd name="T19" fmla="*/ 144 h 152"/>
                <a:gd name="T20" fmla="*/ 8 w 152"/>
                <a:gd name="T21" fmla="*/ 80 h 152"/>
                <a:gd name="T22" fmla="*/ 13 w 152"/>
                <a:gd name="T23" fmla="*/ 80 h 152"/>
                <a:gd name="T24" fmla="*/ 17 w 152"/>
                <a:gd name="T25" fmla="*/ 76 h 152"/>
                <a:gd name="T26" fmla="*/ 13 w 152"/>
                <a:gd name="T27" fmla="*/ 72 h 152"/>
                <a:gd name="T28" fmla="*/ 8 w 152"/>
                <a:gd name="T29" fmla="*/ 72 h 152"/>
                <a:gd name="T30" fmla="*/ 72 w 152"/>
                <a:gd name="T31" fmla="*/ 8 h 152"/>
                <a:gd name="T32" fmla="*/ 72 w 152"/>
                <a:gd name="T33" fmla="*/ 13 h 152"/>
                <a:gd name="T34" fmla="*/ 76 w 152"/>
                <a:gd name="T35" fmla="*/ 17 h 152"/>
                <a:gd name="T36" fmla="*/ 80 w 152"/>
                <a:gd name="T37" fmla="*/ 13 h 152"/>
                <a:gd name="T38" fmla="*/ 80 w 152"/>
                <a:gd name="T39" fmla="*/ 8 h 152"/>
                <a:gd name="T40" fmla="*/ 144 w 152"/>
                <a:gd name="T41" fmla="*/ 72 h 152"/>
                <a:gd name="T42" fmla="*/ 139 w 152"/>
                <a:gd name="T43" fmla="*/ 72 h 152"/>
                <a:gd name="T44" fmla="*/ 135 w 152"/>
                <a:gd name="T45" fmla="*/ 76 h 152"/>
                <a:gd name="T46" fmla="*/ 139 w 152"/>
                <a:gd name="T47" fmla="*/ 80 h 152"/>
                <a:gd name="T48" fmla="*/ 144 w 152"/>
                <a:gd name="T49" fmla="*/ 80 h 152"/>
                <a:gd name="T50" fmla="*/ 80 w 152"/>
                <a:gd name="T51" fmla="*/ 14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52">
                  <a:moveTo>
                    <a:pt x="76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8"/>
                    <a:pt x="34" y="152"/>
                    <a:pt x="76" y="152"/>
                  </a:cubicBezTo>
                  <a:cubicBezTo>
                    <a:pt x="118" y="152"/>
                    <a:pt x="152" y="11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lose/>
                  <a:moveTo>
                    <a:pt x="80" y="144"/>
                  </a:moveTo>
                  <a:cubicBezTo>
                    <a:pt x="80" y="139"/>
                    <a:pt x="80" y="139"/>
                    <a:pt x="80" y="139"/>
                  </a:cubicBezTo>
                  <a:cubicBezTo>
                    <a:pt x="80" y="137"/>
                    <a:pt x="78" y="135"/>
                    <a:pt x="76" y="135"/>
                  </a:cubicBezTo>
                  <a:cubicBezTo>
                    <a:pt x="74" y="135"/>
                    <a:pt x="72" y="137"/>
                    <a:pt x="72" y="139"/>
                  </a:cubicBezTo>
                  <a:cubicBezTo>
                    <a:pt x="72" y="144"/>
                    <a:pt x="72" y="144"/>
                    <a:pt x="72" y="144"/>
                  </a:cubicBezTo>
                  <a:cubicBezTo>
                    <a:pt x="38" y="142"/>
                    <a:pt x="10" y="115"/>
                    <a:pt x="8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5" y="80"/>
                    <a:pt x="17" y="79"/>
                    <a:pt x="17" y="76"/>
                  </a:cubicBezTo>
                  <a:cubicBezTo>
                    <a:pt x="17" y="74"/>
                    <a:pt x="15" y="72"/>
                    <a:pt x="13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10" y="38"/>
                    <a:pt x="38" y="10"/>
                    <a:pt x="72" y="8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6"/>
                    <a:pt x="74" y="17"/>
                    <a:pt x="76" y="17"/>
                  </a:cubicBezTo>
                  <a:cubicBezTo>
                    <a:pt x="78" y="17"/>
                    <a:pt x="80" y="16"/>
                    <a:pt x="80" y="13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114" y="10"/>
                    <a:pt x="142" y="38"/>
                    <a:pt x="144" y="72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37" y="72"/>
                    <a:pt x="135" y="74"/>
                    <a:pt x="135" y="76"/>
                  </a:cubicBezTo>
                  <a:cubicBezTo>
                    <a:pt x="135" y="79"/>
                    <a:pt x="137" y="80"/>
                    <a:pt x="139" y="80"/>
                  </a:cubicBezTo>
                  <a:cubicBezTo>
                    <a:pt x="144" y="80"/>
                    <a:pt x="144" y="80"/>
                    <a:pt x="144" y="80"/>
                  </a:cubicBezTo>
                  <a:cubicBezTo>
                    <a:pt x="142" y="115"/>
                    <a:pt x="114" y="142"/>
                    <a:pt x="80" y="144"/>
                  </a:cubicBezTo>
                  <a:close/>
                </a:path>
              </a:pathLst>
            </a:cu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algn="ctr" defTabSz="1042973"/>
              <a:endParaRPr lang="ko-KR" altLang="en-US" sz="1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YDIYGo540" pitchFamily="18" charset="-127"/>
                <a:ea typeface="YDIYGo540" pitchFamily="18" charset="-127"/>
              </a:endParaRPr>
            </a:p>
          </p:txBody>
        </p:sp>
        <p:sp>
          <p:nvSpPr>
            <p:cNvPr id="210" name="Freeform 1481"/>
            <p:cNvSpPr>
              <a:spLocks noEditPoints="1"/>
            </p:cNvSpPr>
            <p:nvPr/>
          </p:nvSpPr>
          <p:spPr bwMode="auto">
            <a:xfrm>
              <a:off x="6697663" y="1166813"/>
              <a:ext cx="355600" cy="354013"/>
            </a:xfrm>
            <a:custGeom>
              <a:avLst/>
              <a:gdLst>
                <a:gd name="T0" fmla="*/ 202 w 214"/>
                <a:gd name="T1" fmla="*/ 83 h 213"/>
                <a:gd name="T2" fmla="*/ 191 w 214"/>
                <a:gd name="T3" fmla="*/ 56 h 213"/>
                <a:gd name="T4" fmla="*/ 168 w 214"/>
                <a:gd name="T5" fmla="*/ 19 h 213"/>
                <a:gd name="T6" fmla="*/ 153 w 214"/>
                <a:gd name="T7" fmla="*/ 23 h 213"/>
                <a:gd name="T8" fmla="*/ 130 w 214"/>
                <a:gd name="T9" fmla="*/ 5 h 213"/>
                <a:gd name="T10" fmla="*/ 112 w 214"/>
                <a:gd name="T11" fmla="*/ 0 h 213"/>
                <a:gd name="T12" fmla="*/ 112 w 214"/>
                <a:gd name="T13" fmla="*/ 0 h 213"/>
                <a:gd name="T14" fmla="*/ 102 w 214"/>
                <a:gd name="T15" fmla="*/ 0 h 213"/>
                <a:gd name="T16" fmla="*/ 88 w 214"/>
                <a:gd name="T17" fmla="*/ 1 h 213"/>
                <a:gd name="T18" fmla="*/ 80 w 214"/>
                <a:gd name="T19" fmla="*/ 15 h 213"/>
                <a:gd name="T20" fmla="*/ 51 w 214"/>
                <a:gd name="T21" fmla="*/ 19 h 213"/>
                <a:gd name="T22" fmla="*/ 19 w 214"/>
                <a:gd name="T23" fmla="*/ 51 h 213"/>
                <a:gd name="T24" fmla="*/ 16 w 214"/>
                <a:gd name="T25" fmla="*/ 79 h 213"/>
                <a:gd name="T26" fmla="*/ 2 w 214"/>
                <a:gd name="T27" fmla="*/ 87 h 213"/>
                <a:gd name="T28" fmla="*/ 6 w 214"/>
                <a:gd name="T29" fmla="*/ 129 h 213"/>
                <a:gd name="T30" fmla="*/ 23 w 214"/>
                <a:gd name="T31" fmla="*/ 152 h 213"/>
                <a:gd name="T32" fmla="*/ 19 w 214"/>
                <a:gd name="T33" fmla="*/ 167 h 213"/>
                <a:gd name="T34" fmla="*/ 57 w 214"/>
                <a:gd name="T35" fmla="*/ 190 h 213"/>
                <a:gd name="T36" fmla="*/ 83 w 214"/>
                <a:gd name="T37" fmla="*/ 201 h 213"/>
                <a:gd name="T38" fmla="*/ 102 w 214"/>
                <a:gd name="T39" fmla="*/ 213 h 213"/>
                <a:gd name="T40" fmla="*/ 112 w 214"/>
                <a:gd name="T41" fmla="*/ 213 h 213"/>
                <a:gd name="T42" fmla="*/ 131 w 214"/>
                <a:gd name="T43" fmla="*/ 201 h 213"/>
                <a:gd name="T44" fmla="*/ 157 w 214"/>
                <a:gd name="T45" fmla="*/ 190 h 213"/>
                <a:gd name="T46" fmla="*/ 195 w 214"/>
                <a:gd name="T47" fmla="*/ 167 h 213"/>
                <a:gd name="T48" fmla="*/ 191 w 214"/>
                <a:gd name="T49" fmla="*/ 152 h 213"/>
                <a:gd name="T50" fmla="*/ 208 w 214"/>
                <a:gd name="T51" fmla="*/ 129 h 213"/>
                <a:gd name="T52" fmla="*/ 212 w 214"/>
                <a:gd name="T53" fmla="*/ 87 h 213"/>
                <a:gd name="T54" fmla="*/ 195 w 214"/>
                <a:gd name="T55" fmla="*/ 115 h 213"/>
                <a:gd name="T56" fmla="*/ 175 w 214"/>
                <a:gd name="T57" fmla="*/ 162 h 213"/>
                <a:gd name="T58" fmla="*/ 174 w 214"/>
                <a:gd name="T59" fmla="*/ 177 h 213"/>
                <a:gd name="T60" fmla="*/ 158 w 214"/>
                <a:gd name="T61" fmla="*/ 175 h 213"/>
                <a:gd name="T62" fmla="*/ 114 w 214"/>
                <a:gd name="T63" fmla="*/ 200 h 213"/>
                <a:gd name="T64" fmla="*/ 100 w 214"/>
                <a:gd name="T65" fmla="*/ 200 h 213"/>
                <a:gd name="T66" fmla="*/ 56 w 214"/>
                <a:gd name="T67" fmla="*/ 175 h 213"/>
                <a:gd name="T68" fmla="*/ 40 w 214"/>
                <a:gd name="T69" fmla="*/ 177 h 213"/>
                <a:gd name="T70" fmla="*/ 39 w 214"/>
                <a:gd name="T71" fmla="*/ 162 h 213"/>
                <a:gd name="T72" fmla="*/ 19 w 214"/>
                <a:gd name="T73" fmla="*/ 115 h 213"/>
                <a:gd name="T74" fmla="*/ 9 w 214"/>
                <a:gd name="T75" fmla="*/ 103 h 213"/>
                <a:gd name="T76" fmla="*/ 23 w 214"/>
                <a:gd name="T77" fmla="*/ 94 h 213"/>
                <a:gd name="T78" fmla="*/ 36 w 214"/>
                <a:gd name="T79" fmla="*/ 46 h 213"/>
                <a:gd name="T80" fmla="*/ 46 w 214"/>
                <a:gd name="T81" fmla="*/ 35 h 213"/>
                <a:gd name="T82" fmla="*/ 95 w 214"/>
                <a:gd name="T83" fmla="*/ 22 h 213"/>
                <a:gd name="T84" fmla="*/ 102 w 214"/>
                <a:gd name="T85" fmla="*/ 10 h 213"/>
                <a:gd name="T86" fmla="*/ 116 w 214"/>
                <a:gd name="T87" fmla="*/ 19 h 213"/>
                <a:gd name="T88" fmla="*/ 163 w 214"/>
                <a:gd name="T89" fmla="*/ 38 h 213"/>
                <a:gd name="T90" fmla="*/ 178 w 214"/>
                <a:gd name="T91" fmla="*/ 40 h 213"/>
                <a:gd name="T92" fmla="*/ 175 w 214"/>
                <a:gd name="T93" fmla="*/ 55 h 213"/>
                <a:gd name="T94" fmla="*/ 201 w 214"/>
                <a:gd name="T95" fmla="*/ 9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14" h="213">
                  <a:moveTo>
                    <a:pt x="212" y="87"/>
                  </a:moveTo>
                  <a:cubicBezTo>
                    <a:pt x="212" y="85"/>
                    <a:pt x="210" y="84"/>
                    <a:pt x="208" y="84"/>
                  </a:cubicBezTo>
                  <a:cubicBezTo>
                    <a:pt x="206" y="83"/>
                    <a:pt x="204" y="83"/>
                    <a:pt x="202" y="83"/>
                  </a:cubicBezTo>
                  <a:cubicBezTo>
                    <a:pt x="200" y="82"/>
                    <a:pt x="199" y="81"/>
                    <a:pt x="198" y="79"/>
                  </a:cubicBezTo>
                  <a:cubicBezTo>
                    <a:pt x="196" y="73"/>
                    <a:pt x="194" y="67"/>
                    <a:pt x="191" y="61"/>
                  </a:cubicBezTo>
                  <a:cubicBezTo>
                    <a:pt x="190" y="59"/>
                    <a:pt x="190" y="57"/>
                    <a:pt x="191" y="56"/>
                  </a:cubicBezTo>
                  <a:cubicBezTo>
                    <a:pt x="192" y="54"/>
                    <a:pt x="194" y="52"/>
                    <a:pt x="195" y="51"/>
                  </a:cubicBezTo>
                  <a:cubicBezTo>
                    <a:pt x="196" y="49"/>
                    <a:pt x="196" y="47"/>
                    <a:pt x="195" y="46"/>
                  </a:cubicBezTo>
                  <a:cubicBezTo>
                    <a:pt x="188" y="35"/>
                    <a:pt x="179" y="26"/>
                    <a:pt x="168" y="19"/>
                  </a:cubicBezTo>
                  <a:cubicBezTo>
                    <a:pt x="166" y="17"/>
                    <a:pt x="164" y="17"/>
                    <a:pt x="163" y="19"/>
                  </a:cubicBezTo>
                  <a:cubicBezTo>
                    <a:pt x="161" y="20"/>
                    <a:pt x="159" y="22"/>
                    <a:pt x="157" y="23"/>
                  </a:cubicBezTo>
                  <a:cubicBezTo>
                    <a:pt x="156" y="24"/>
                    <a:pt x="154" y="24"/>
                    <a:pt x="153" y="23"/>
                  </a:cubicBezTo>
                  <a:cubicBezTo>
                    <a:pt x="147" y="19"/>
                    <a:pt x="140" y="17"/>
                    <a:pt x="134" y="15"/>
                  </a:cubicBezTo>
                  <a:cubicBezTo>
                    <a:pt x="132" y="14"/>
                    <a:pt x="131" y="13"/>
                    <a:pt x="131" y="11"/>
                  </a:cubicBezTo>
                  <a:cubicBezTo>
                    <a:pt x="130" y="10"/>
                    <a:pt x="130" y="8"/>
                    <a:pt x="130" y="5"/>
                  </a:cubicBezTo>
                  <a:cubicBezTo>
                    <a:pt x="130" y="3"/>
                    <a:pt x="128" y="2"/>
                    <a:pt x="126" y="1"/>
                  </a:cubicBezTo>
                  <a:cubicBezTo>
                    <a:pt x="122" y="0"/>
                    <a:pt x="117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97" y="0"/>
                    <a:pt x="92" y="0"/>
                    <a:pt x="88" y="1"/>
                  </a:cubicBezTo>
                  <a:cubicBezTo>
                    <a:pt x="86" y="2"/>
                    <a:pt x="84" y="3"/>
                    <a:pt x="84" y="5"/>
                  </a:cubicBezTo>
                  <a:cubicBezTo>
                    <a:pt x="84" y="8"/>
                    <a:pt x="84" y="10"/>
                    <a:pt x="83" y="11"/>
                  </a:cubicBezTo>
                  <a:cubicBezTo>
                    <a:pt x="83" y="13"/>
                    <a:pt x="82" y="14"/>
                    <a:pt x="80" y="15"/>
                  </a:cubicBezTo>
                  <a:cubicBezTo>
                    <a:pt x="74" y="17"/>
                    <a:pt x="67" y="19"/>
                    <a:pt x="61" y="23"/>
                  </a:cubicBezTo>
                  <a:cubicBezTo>
                    <a:pt x="60" y="24"/>
                    <a:pt x="58" y="24"/>
                    <a:pt x="57" y="23"/>
                  </a:cubicBezTo>
                  <a:cubicBezTo>
                    <a:pt x="55" y="22"/>
                    <a:pt x="53" y="20"/>
                    <a:pt x="51" y="19"/>
                  </a:cubicBezTo>
                  <a:cubicBezTo>
                    <a:pt x="50" y="17"/>
                    <a:pt x="48" y="17"/>
                    <a:pt x="46" y="19"/>
                  </a:cubicBezTo>
                  <a:cubicBezTo>
                    <a:pt x="35" y="26"/>
                    <a:pt x="26" y="35"/>
                    <a:pt x="19" y="46"/>
                  </a:cubicBezTo>
                  <a:cubicBezTo>
                    <a:pt x="18" y="47"/>
                    <a:pt x="18" y="49"/>
                    <a:pt x="19" y="51"/>
                  </a:cubicBezTo>
                  <a:cubicBezTo>
                    <a:pt x="20" y="52"/>
                    <a:pt x="22" y="54"/>
                    <a:pt x="23" y="56"/>
                  </a:cubicBezTo>
                  <a:cubicBezTo>
                    <a:pt x="24" y="57"/>
                    <a:pt x="24" y="59"/>
                    <a:pt x="23" y="61"/>
                  </a:cubicBezTo>
                  <a:cubicBezTo>
                    <a:pt x="20" y="67"/>
                    <a:pt x="18" y="73"/>
                    <a:pt x="16" y="79"/>
                  </a:cubicBezTo>
                  <a:cubicBezTo>
                    <a:pt x="15" y="81"/>
                    <a:pt x="14" y="82"/>
                    <a:pt x="12" y="83"/>
                  </a:cubicBezTo>
                  <a:cubicBezTo>
                    <a:pt x="10" y="83"/>
                    <a:pt x="8" y="83"/>
                    <a:pt x="6" y="84"/>
                  </a:cubicBezTo>
                  <a:cubicBezTo>
                    <a:pt x="4" y="84"/>
                    <a:pt x="2" y="85"/>
                    <a:pt x="2" y="87"/>
                  </a:cubicBezTo>
                  <a:cubicBezTo>
                    <a:pt x="1" y="93"/>
                    <a:pt x="0" y="100"/>
                    <a:pt x="0" y="106"/>
                  </a:cubicBezTo>
                  <a:cubicBezTo>
                    <a:pt x="0" y="113"/>
                    <a:pt x="1" y="119"/>
                    <a:pt x="2" y="125"/>
                  </a:cubicBezTo>
                  <a:cubicBezTo>
                    <a:pt x="2" y="127"/>
                    <a:pt x="4" y="129"/>
                    <a:pt x="6" y="129"/>
                  </a:cubicBezTo>
                  <a:cubicBezTo>
                    <a:pt x="8" y="129"/>
                    <a:pt x="11" y="130"/>
                    <a:pt x="12" y="130"/>
                  </a:cubicBezTo>
                  <a:cubicBezTo>
                    <a:pt x="14" y="130"/>
                    <a:pt x="15" y="132"/>
                    <a:pt x="16" y="133"/>
                  </a:cubicBezTo>
                  <a:cubicBezTo>
                    <a:pt x="18" y="140"/>
                    <a:pt x="20" y="146"/>
                    <a:pt x="23" y="152"/>
                  </a:cubicBezTo>
                  <a:cubicBezTo>
                    <a:pt x="24" y="153"/>
                    <a:pt x="24" y="155"/>
                    <a:pt x="23" y="157"/>
                  </a:cubicBezTo>
                  <a:cubicBezTo>
                    <a:pt x="22" y="158"/>
                    <a:pt x="20" y="160"/>
                    <a:pt x="19" y="162"/>
                  </a:cubicBezTo>
                  <a:cubicBezTo>
                    <a:pt x="18" y="163"/>
                    <a:pt x="18" y="165"/>
                    <a:pt x="19" y="167"/>
                  </a:cubicBezTo>
                  <a:cubicBezTo>
                    <a:pt x="26" y="178"/>
                    <a:pt x="35" y="187"/>
                    <a:pt x="46" y="194"/>
                  </a:cubicBezTo>
                  <a:cubicBezTo>
                    <a:pt x="48" y="195"/>
                    <a:pt x="50" y="195"/>
                    <a:pt x="51" y="194"/>
                  </a:cubicBezTo>
                  <a:cubicBezTo>
                    <a:pt x="54" y="192"/>
                    <a:pt x="55" y="191"/>
                    <a:pt x="57" y="190"/>
                  </a:cubicBezTo>
                  <a:cubicBezTo>
                    <a:pt x="58" y="189"/>
                    <a:pt x="60" y="189"/>
                    <a:pt x="61" y="190"/>
                  </a:cubicBezTo>
                  <a:cubicBezTo>
                    <a:pt x="67" y="193"/>
                    <a:pt x="74" y="196"/>
                    <a:pt x="80" y="198"/>
                  </a:cubicBezTo>
                  <a:cubicBezTo>
                    <a:pt x="82" y="198"/>
                    <a:pt x="83" y="200"/>
                    <a:pt x="83" y="201"/>
                  </a:cubicBezTo>
                  <a:cubicBezTo>
                    <a:pt x="84" y="203"/>
                    <a:pt x="84" y="205"/>
                    <a:pt x="84" y="208"/>
                  </a:cubicBezTo>
                  <a:cubicBezTo>
                    <a:pt x="84" y="210"/>
                    <a:pt x="86" y="211"/>
                    <a:pt x="88" y="212"/>
                  </a:cubicBezTo>
                  <a:cubicBezTo>
                    <a:pt x="92" y="212"/>
                    <a:pt x="97" y="213"/>
                    <a:pt x="102" y="213"/>
                  </a:cubicBezTo>
                  <a:cubicBezTo>
                    <a:pt x="102" y="213"/>
                    <a:pt x="102" y="213"/>
                    <a:pt x="102" y="213"/>
                  </a:cubicBezTo>
                  <a:cubicBezTo>
                    <a:pt x="112" y="213"/>
                    <a:pt x="112" y="213"/>
                    <a:pt x="112" y="213"/>
                  </a:cubicBezTo>
                  <a:cubicBezTo>
                    <a:pt x="112" y="213"/>
                    <a:pt x="112" y="213"/>
                    <a:pt x="112" y="213"/>
                  </a:cubicBezTo>
                  <a:cubicBezTo>
                    <a:pt x="117" y="213"/>
                    <a:pt x="122" y="212"/>
                    <a:pt x="126" y="212"/>
                  </a:cubicBezTo>
                  <a:cubicBezTo>
                    <a:pt x="128" y="211"/>
                    <a:pt x="130" y="210"/>
                    <a:pt x="130" y="208"/>
                  </a:cubicBezTo>
                  <a:cubicBezTo>
                    <a:pt x="130" y="205"/>
                    <a:pt x="130" y="203"/>
                    <a:pt x="131" y="201"/>
                  </a:cubicBezTo>
                  <a:cubicBezTo>
                    <a:pt x="131" y="200"/>
                    <a:pt x="132" y="198"/>
                    <a:pt x="134" y="198"/>
                  </a:cubicBezTo>
                  <a:cubicBezTo>
                    <a:pt x="140" y="196"/>
                    <a:pt x="147" y="193"/>
                    <a:pt x="153" y="190"/>
                  </a:cubicBezTo>
                  <a:cubicBezTo>
                    <a:pt x="154" y="189"/>
                    <a:pt x="156" y="189"/>
                    <a:pt x="157" y="190"/>
                  </a:cubicBezTo>
                  <a:cubicBezTo>
                    <a:pt x="159" y="191"/>
                    <a:pt x="160" y="192"/>
                    <a:pt x="163" y="194"/>
                  </a:cubicBezTo>
                  <a:cubicBezTo>
                    <a:pt x="164" y="195"/>
                    <a:pt x="166" y="195"/>
                    <a:pt x="168" y="194"/>
                  </a:cubicBezTo>
                  <a:cubicBezTo>
                    <a:pt x="179" y="187"/>
                    <a:pt x="188" y="178"/>
                    <a:pt x="195" y="167"/>
                  </a:cubicBezTo>
                  <a:cubicBezTo>
                    <a:pt x="196" y="165"/>
                    <a:pt x="196" y="163"/>
                    <a:pt x="195" y="162"/>
                  </a:cubicBezTo>
                  <a:cubicBezTo>
                    <a:pt x="194" y="160"/>
                    <a:pt x="192" y="158"/>
                    <a:pt x="191" y="157"/>
                  </a:cubicBezTo>
                  <a:cubicBezTo>
                    <a:pt x="190" y="155"/>
                    <a:pt x="190" y="153"/>
                    <a:pt x="191" y="152"/>
                  </a:cubicBezTo>
                  <a:cubicBezTo>
                    <a:pt x="194" y="146"/>
                    <a:pt x="196" y="140"/>
                    <a:pt x="198" y="133"/>
                  </a:cubicBezTo>
                  <a:cubicBezTo>
                    <a:pt x="199" y="132"/>
                    <a:pt x="200" y="130"/>
                    <a:pt x="202" y="130"/>
                  </a:cubicBezTo>
                  <a:cubicBezTo>
                    <a:pt x="203" y="130"/>
                    <a:pt x="206" y="129"/>
                    <a:pt x="208" y="129"/>
                  </a:cubicBezTo>
                  <a:cubicBezTo>
                    <a:pt x="210" y="129"/>
                    <a:pt x="212" y="127"/>
                    <a:pt x="212" y="125"/>
                  </a:cubicBezTo>
                  <a:cubicBezTo>
                    <a:pt x="213" y="119"/>
                    <a:pt x="214" y="113"/>
                    <a:pt x="214" y="106"/>
                  </a:cubicBezTo>
                  <a:cubicBezTo>
                    <a:pt x="214" y="100"/>
                    <a:pt x="213" y="93"/>
                    <a:pt x="212" y="87"/>
                  </a:cubicBezTo>
                  <a:close/>
                  <a:moveTo>
                    <a:pt x="205" y="109"/>
                  </a:moveTo>
                  <a:cubicBezTo>
                    <a:pt x="204" y="111"/>
                    <a:pt x="203" y="113"/>
                    <a:pt x="201" y="114"/>
                  </a:cubicBezTo>
                  <a:cubicBezTo>
                    <a:pt x="198" y="114"/>
                    <a:pt x="196" y="114"/>
                    <a:pt x="195" y="115"/>
                  </a:cubicBezTo>
                  <a:cubicBezTo>
                    <a:pt x="193" y="115"/>
                    <a:pt x="191" y="117"/>
                    <a:pt x="191" y="119"/>
                  </a:cubicBezTo>
                  <a:cubicBezTo>
                    <a:pt x="189" y="133"/>
                    <a:pt x="183" y="146"/>
                    <a:pt x="175" y="157"/>
                  </a:cubicBezTo>
                  <a:cubicBezTo>
                    <a:pt x="174" y="159"/>
                    <a:pt x="174" y="161"/>
                    <a:pt x="175" y="162"/>
                  </a:cubicBezTo>
                  <a:cubicBezTo>
                    <a:pt x="176" y="164"/>
                    <a:pt x="177" y="166"/>
                    <a:pt x="178" y="167"/>
                  </a:cubicBezTo>
                  <a:cubicBezTo>
                    <a:pt x="179" y="169"/>
                    <a:pt x="179" y="171"/>
                    <a:pt x="178" y="173"/>
                  </a:cubicBezTo>
                  <a:cubicBezTo>
                    <a:pt x="176" y="174"/>
                    <a:pt x="175" y="176"/>
                    <a:pt x="174" y="177"/>
                  </a:cubicBezTo>
                  <a:cubicBezTo>
                    <a:pt x="172" y="179"/>
                    <a:pt x="170" y="179"/>
                    <a:pt x="168" y="178"/>
                  </a:cubicBezTo>
                  <a:cubicBezTo>
                    <a:pt x="166" y="176"/>
                    <a:pt x="164" y="175"/>
                    <a:pt x="163" y="174"/>
                  </a:cubicBezTo>
                  <a:cubicBezTo>
                    <a:pt x="161" y="173"/>
                    <a:pt x="159" y="173"/>
                    <a:pt x="158" y="175"/>
                  </a:cubicBezTo>
                  <a:cubicBezTo>
                    <a:pt x="147" y="183"/>
                    <a:pt x="134" y="188"/>
                    <a:pt x="119" y="191"/>
                  </a:cubicBezTo>
                  <a:cubicBezTo>
                    <a:pt x="118" y="191"/>
                    <a:pt x="116" y="192"/>
                    <a:pt x="116" y="194"/>
                  </a:cubicBezTo>
                  <a:cubicBezTo>
                    <a:pt x="115" y="196"/>
                    <a:pt x="115" y="198"/>
                    <a:pt x="114" y="200"/>
                  </a:cubicBezTo>
                  <a:cubicBezTo>
                    <a:pt x="114" y="201"/>
                    <a:pt x="114" y="203"/>
                    <a:pt x="112" y="203"/>
                  </a:cubicBezTo>
                  <a:cubicBezTo>
                    <a:pt x="110" y="204"/>
                    <a:pt x="104" y="204"/>
                    <a:pt x="102" y="203"/>
                  </a:cubicBezTo>
                  <a:cubicBezTo>
                    <a:pt x="100" y="203"/>
                    <a:pt x="100" y="201"/>
                    <a:pt x="100" y="200"/>
                  </a:cubicBezTo>
                  <a:cubicBezTo>
                    <a:pt x="99" y="198"/>
                    <a:pt x="99" y="196"/>
                    <a:pt x="98" y="194"/>
                  </a:cubicBezTo>
                  <a:cubicBezTo>
                    <a:pt x="98" y="192"/>
                    <a:pt x="96" y="191"/>
                    <a:pt x="95" y="191"/>
                  </a:cubicBezTo>
                  <a:cubicBezTo>
                    <a:pt x="80" y="188"/>
                    <a:pt x="67" y="183"/>
                    <a:pt x="56" y="175"/>
                  </a:cubicBezTo>
                  <a:cubicBezTo>
                    <a:pt x="55" y="173"/>
                    <a:pt x="53" y="173"/>
                    <a:pt x="51" y="174"/>
                  </a:cubicBezTo>
                  <a:cubicBezTo>
                    <a:pt x="50" y="175"/>
                    <a:pt x="48" y="176"/>
                    <a:pt x="46" y="178"/>
                  </a:cubicBezTo>
                  <a:cubicBezTo>
                    <a:pt x="44" y="179"/>
                    <a:pt x="42" y="179"/>
                    <a:pt x="40" y="177"/>
                  </a:cubicBezTo>
                  <a:cubicBezTo>
                    <a:pt x="39" y="176"/>
                    <a:pt x="38" y="174"/>
                    <a:pt x="36" y="173"/>
                  </a:cubicBezTo>
                  <a:cubicBezTo>
                    <a:pt x="35" y="171"/>
                    <a:pt x="35" y="169"/>
                    <a:pt x="36" y="167"/>
                  </a:cubicBezTo>
                  <a:cubicBezTo>
                    <a:pt x="37" y="166"/>
                    <a:pt x="38" y="164"/>
                    <a:pt x="39" y="162"/>
                  </a:cubicBezTo>
                  <a:cubicBezTo>
                    <a:pt x="40" y="161"/>
                    <a:pt x="40" y="159"/>
                    <a:pt x="39" y="157"/>
                  </a:cubicBezTo>
                  <a:cubicBezTo>
                    <a:pt x="31" y="146"/>
                    <a:pt x="25" y="133"/>
                    <a:pt x="23" y="119"/>
                  </a:cubicBezTo>
                  <a:cubicBezTo>
                    <a:pt x="23" y="117"/>
                    <a:pt x="21" y="115"/>
                    <a:pt x="19" y="115"/>
                  </a:cubicBezTo>
                  <a:cubicBezTo>
                    <a:pt x="18" y="114"/>
                    <a:pt x="16" y="114"/>
                    <a:pt x="13" y="114"/>
                  </a:cubicBezTo>
                  <a:cubicBezTo>
                    <a:pt x="11" y="113"/>
                    <a:pt x="10" y="111"/>
                    <a:pt x="9" y="109"/>
                  </a:cubicBezTo>
                  <a:cubicBezTo>
                    <a:pt x="9" y="107"/>
                    <a:pt x="9" y="105"/>
                    <a:pt x="9" y="103"/>
                  </a:cubicBezTo>
                  <a:cubicBezTo>
                    <a:pt x="10" y="101"/>
                    <a:pt x="11" y="99"/>
                    <a:pt x="13" y="99"/>
                  </a:cubicBezTo>
                  <a:cubicBezTo>
                    <a:pt x="16" y="99"/>
                    <a:pt x="18" y="98"/>
                    <a:pt x="19" y="98"/>
                  </a:cubicBezTo>
                  <a:cubicBezTo>
                    <a:pt x="21" y="97"/>
                    <a:pt x="23" y="96"/>
                    <a:pt x="23" y="94"/>
                  </a:cubicBezTo>
                  <a:cubicBezTo>
                    <a:pt x="25" y="80"/>
                    <a:pt x="31" y="67"/>
                    <a:pt x="39" y="55"/>
                  </a:cubicBezTo>
                  <a:cubicBezTo>
                    <a:pt x="40" y="54"/>
                    <a:pt x="40" y="52"/>
                    <a:pt x="39" y="50"/>
                  </a:cubicBezTo>
                  <a:cubicBezTo>
                    <a:pt x="38" y="49"/>
                    <a:pt x="37" y="47"/>
                    <a:pt x="36" y="46"/>
                  </a:cubicBezTo>
                  <a:cubicBezTo>
                    <a:pt x="35" y="44"/>
                    <a:pt x="35" y="41"/>
                    <a:pt x="36" y="40"/>
                  </a:cubicBezTo>
                  <a:cubicBezTo>
                    <a:pt x="37" y="38"/>
                    <a:pt x="39" y="37"/>
                    <a:pt x="40" y="35"/>
                  </a:cubicBezTo>
                  <a:cubicBezTo>
                    <a:pt x="42" y="34"/>
                    <a:pt x="44" y="34"/>
                    <a:pt x="46" y="35"/>
                  </a:cubicBezTo>
                  <a:cubicBezTo>
                    <a:pt x="48" y="37"/>
                    <a:pt x="50" y="38"/>
                    <a:pt x="51" y="38"/>
                  </a:cubicBezTo>
                  <a:cubicBezTo>
                    <a:pt x="53" y="39"/>
                    <a:pt x="55" y="39"/>
                    <a:pt x="56" y="38"/>
                  </a:cubicBezTo>
                  <a:cubicBezTo>
                    <a:pt x="67" y="30"/>
                    <a:pt x="80" y="24"/>
                    <a:pt x="95" y="22"/>
                  </a:cubicBezTo>
                  <a:cubicBezTo>
                    <a:pt x="96" y="22"/>
                    <a:pt x="98" y="21"/>
                    <a:pt x="98" y="19"/>
                  </a:cubicBezTo>
                  <a:cubicBezTo>
                    <a:pt x="99" y="17"/>
                    <a:pt x="99" y="15"/>
                    <a:pt x="100" y="13"/>
                  </a:cubicBezTo>
                  <a:cubicBezTo>
                    <a:pt x="100" y="11"/>
                    <a:pt x="100" y="10"/>
                    <a:pt x="102" y="10"/>
                  </a:cubicBezTo>
                  <a:cubicBezTo>
                    <a:pt x="104" y="9"/>
                    <a:pt x="110" y="9"/>
                    <a:pt x="112" y="10"/>
                  </a:cubicBezTo>
                  <a:cubicBezTo>
                    <a:pt x="114" y="10"/>
                    <a:pt x="114" y="11"/>
                    <a:pt x="114" y="13"/>
                  </a:cubicBezTo>
                  <a:cubicBezTo>
                    <a:pt x="115" y="15"/>
                    <a:pt x="115" y="17"/>
                    <a:pt x="116" y="19"/>
                  </a:cubicBezTo>
                  <a:cubicBezTo>
                    <a:pt x="116" y="21"/>
                    <a:pt x="118" y="22"/>
                    <a:pt x="119" y="22"/>
                  </a:cubicBezTo>
                  <a:cubicBezTo>
                    <a:pt x="134" y="24"/>
                    <a:pt x="147" y="30"/>
                    <a:pt x="158" y="38"/>
                  </a:cubicBezTo>
                  <a:cubicBezTo>
                    <a:pt x="159" y="39"/>
                    <a:pt x="161" y="39"/>
                    <a:pt x="163" y="38"/>
                  </a:cubicBezTo>
                  <a:cubicBezTo>
                    <a:pt x="164" y="38"/>
                    <a:pt x="166" y="37"/>
                    <a:pt x="168" y="35"/>
                  </a:cubicBezTo>
                  <a:cubicBezTo>
                    <a:pt x="170" y="34"/>
                    <a:pt x="172" y="34"/>
                    <a:pt x="174" y="35"/>
                  </a:cubicBezTo>
                  <a:cubicBezTo>
                    <a:pt x="175" y="37"/>
                    <a:pt x="177" y="38"/>
                    <a:pt x="178" y="40"/>
                  </a:cubicBezTo>
                  <a:cubicBezTo>
                    <a:pt x="179" y="41"/>
                    <a:pt x="179" y="44"/>
                    <a:pt x="178" y="46"/>
                  </a:cubicBezTo>
                  <a:cubicBezTo>
                    <a:pt x="177" y="47"/>
                    <a:pt x="176" y="49"/>
                    <a:pt x="175" y="50"/>
                  </a:cubicBezTo>
                  <a:cubicBezTo>
                    <a:pt x="174" y="52"/>
                    <a:pt x="174" y="54"/>
                    <a:pt x="175" y="55"/>
                  </a:cubicBezTo>
                  <a:cubicBezTo>
                    <a:pt x="183" y="67"/>
                    <a:pt x="189" y="80"/>
                    <a:pt x="191" y="94"/>
                  </a:cubicBezTo>
                  <a:cubicBezTo>
                    <a:pt x="191" y="96"/>
                    <a:pt x="193" y="97"/>
                    <a:pt x="195" y="98"/>
                  </a:cubicBezTo>
                  <a:cubicBezTo>
                    <a:pt x="196" y="98"/>
                    <a:pt x="198" y="99"/>
                    <a:pt x="201" y="99"/>
                  </a:cubicBezTo>
                  <a:cubicBezTo>
                    <a:pt x="203" y="99"/>
                    <a:pt x="204" y="101"/>
                    <a:pt x="205" y="103"/>
                  </a:cubicBezTo>
                  <a:cubicBezTo>
                    <a:pt x="205" y="105"/>
                    <a:pt x="205" y="107"/>
                    <a:pt x="205" y="109"/>
                  </a:cubicBezTo>
                  <a:close/>
                </a:path>
              </a:pathLst>
            </a:cu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algn="ctr" defTabSz="1042973"/>
              <a:endParaRPr lang="ko-KR" altLang="en-US" sz="1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YDIYGo540" pitchFamily="18" charset="-127"/>
                <a:ea typeface="YDIYGo540" pitchFamily="18" charset="-127"/>
              </a:endParaRPr>
            </a:p>
          </p:txBody>
        </p:sp>
        <p:sp>
          <p:nvSpPr>
            <p:cNvPr id="211" name="Freeform 1482"/>
            <p:cNvSpPr>
              <a:spLocks noEditPoints="1"/>
            </p:cNvSpPr>
            <p:nvPr/>
          </p:nvSpPr>
          <p:spPr bwMode="auto">
            <a:xfrm>
              <a:off x="6805613" y="1257301"/>
              <a:ext cx="139700" cy="160338"/>
            </a:xfrm>
            <a:custGeom>
              <a:avLst/>
              <a:gdLst>
                <a:gd name="T0" fmla="*/ 74 w 84"/>
                <a:gd name="T1" fmla="*/ 45 h 97"/>
                <a:gd name="T2" fmla="*/ 71 w 84"/>
                <a:gd name="T3" fmla="*/ 45 h 97"/>
                <a:gd name="T4" fmla="*/ 71 w 84"/>
                <a:gd name="T5" fmla="*/ 29 h 97"/>
                <a:gd name="T6" fmla="*/ 62 w 84"/>
                <a:gd name="T7" fmla="*/ 8 h 97"/>
                <a:gd name="T8" fmla="*/ 42 w 84"/>
                <a:gd name="T9" fmla="*/ 0 h 97"/>
                <a:gd name="T10" fmla="*/ 42 w 84"/>
                <a:gd name="T11" fmla="*/ 0 h 97"/>
                <a:gd name="T12" fmla="*/ 22 w 84"/>
                <a:gd name="T13" fmla="*/ 8 h 97"/>
                <a:gd name="T14" fmla="*/ 13 w 84"/>
                <a:gd name="T15" fmla="*/ 29 h 97"/>
                <a:gd name="T16" fmla="*/ 13 w 84"/>
                <a:gd name="T17" fmla="*/ 45 h 97"/>
                <a:gd name="T18" fmla="*/ 10 w 84"/>
                <a:gd name="T19" fmla="*/ 45 h 97"/>
                <a:gd name="T20" fmla="*/ 0 w 84"/>
                <a:gd name="T21" fmla="*/ 56 h 97"/>
                <a:gd name="T22" fmla="*/ 0 w 84"/>
                <a:gd name="T23" fmla="*/ 86 h 97"/>
                <a:gd name="T24" fmla="*/ 10 w 84"/>
                <a:gd name="T25" fmla="*/ 97 h 97"/>
                <a:gd name="T26" fmla="*/ 74 w 84"/>
                <a:gd name="T27" fmla="*/ 97 h 97"/>
                <a:gd name="T28" fmla="*/ 84 w 84"/>
                <a:gd name="T29" fmla="*/ 86 h 97"/>
                <a:gd name="T30" fmla="*/ 84 w 84"/>
                <a:gd name="T31" fmla="*/ 56 h 97"/>
                <a:gd name="T32" fmla="*/ 74 w 84"/>
                <a:gd name="T33" fmla="*/ 45 h 97"/>
                <a:gd name="T34" fmla="*/ 22 w 84"/>
                <a:gd name="T35" fmla="*/ 29 h 97"/>
                <a:gd name="T36" fmla="*/ 28 w 84"/>
                <a:gd name="T37" fmla="*/ 14 h 97"/>
                <a:gd name="T38" fmla="*/ 42 w 84"/>
                <a:gd name="T39" fmla="*/ 8 h 97"/>
                <a:gd name="T40" fmla="*/ 42 w 84"/>
                <a:gd name="T41" fmla="*/ 8 h 97"/>
                <a:gd name="T42" fmla="*/ 42 w 84"/>
                <a:gd name="T43" fmla="*/ 8 h 97"/>
                <a:gd name="T44" fmla="*/ 56 w 84"/>
                <a:gd name="T45" fmla="*/ 14 h 97"/>
                <a:gd name="T46" fmla="*/ 62 w 84"/>
                <a:gd name="T47" fmla="*/ 29 h 97"/>
                <a:gd name="T48" fmla="*/ 62 w 84"/>
                <a:gd name="T49" fmla="*/ 45 h 97"/>
                <a:gd name="T50" fmla="*/ 22 w 84"/>
                <a:gd name="T51" fmla="*/ 45 h 97"/>
                <a:gd name="T52" fmla="*/ 22 w 84"/>
                <a:gd name="T53" fmla="*/ 29 h 97"/>
                <a:gd name="T54" fmla="*/ 49 w 84"/>
                <a:gd name="T55" fmla="*/ 68 h 97"/>
                <a:gd name="T56" fmla="*/ 46 w 84"/>
                <a:gd name="T57" fmla="*/ 73 h 97"/>
                <a:gd name="T58" fmla="*/ 46 w 84"/>
                <a:gd name="T59" fmla="*/ 81 h 97"/>
                <a:gd name="T60" fmla="*/ 42 w 84"/>
                <a:gd name="T61" fmla="*/ 85 h 97"/>
                <a:gd name="T62" fmla="*/ 38 w 84"/>
                <a:gd name="T63" fmla="*/ 81 h 97"/>
                <a:gd name="T64" fmla="*/ 38 w 84"/>
                <a:gd name="T65" fmla="*/ 73 h 97"/>
                <a:gd name="T66" fmla="*/ 35 w 84"/>
                <a:gd name="T67" fmla="*/ 68 h 97"/>
                <a:gd name="T68" fmla="*/ 35 w 84"/>
                <a:gd name="T69" fmla="*/ 64 h 97"/>
                <a:gd name="T70" fmla="*/ 42 w 84"/>
                <a:gd name="T71" fmla="*/ 57 h 97"/>
                <a:gd name="T72" fmla="*/ 49 w 84"/>
                <a:gd name="T73" fmla="*/ 64 h 97"/>
                <a:gd name="T74" fmla="*/ 49 w 84"/>
                <a:gd name="T75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4" h="97">
                  <a:moveTo>
                    <a:pt x="74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1"/>
                    <a:pt x="68" y="14"/>
                    <a:pt x="62" y="8"/>
                  </a:cubicBezTo>
                  <a:cubicBezTo>
                    <a:pt x="57" y="3"/>
                    <a:pt x="50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4" y="0"/>
                    <a:pt x="27" y="3"/>
                    <a:pt x="22" y="8"/>
                  </a:cubicBezTo>
                  <a:cubicBezTo>
                    <a:pt x="16" y="14"/>
                    <a:pt x="13" y="21"/>
                    <a:pt x="13" y="29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4" y="45"/>
                    <a:pt x="0" y="50"/>
                    <a:pt x="0" y="5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2"/>
                    <a:pt x="4" y="97"/>
                    <a:pt x="10" y="97"/>
                  </a:cubicBezTo>
                  <a:cubicBezTo>
                    <a:pt x="74" y="97"/>
                    <a:pt x="74" y="97"/>
                    <a:pt x="74" y="97"/>
                  </a:cubicBezTo>
                  <a:cubicBezTo>
                    <a:pt x="80" y="97"/>
                    <a:pt x="84" y="92"/>
                    <a:pt x="84" y="86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0"/>
                    <a:pt x="80" y="45"/>
                    <a:pt x="74" y="45"/>
                  </a:cubicBezTo>
                  <a:close/>
                  <a:moveTo>
                    <a:pt x="22" y="29"/>
                  </a:moveTo>
                  <a:cubicBezTo>
                    <a:pt x="22" y="23"/>
                    <a:pt x="24" y="18"/>
                    <a:pt x="28" y="14"/>
                  </a:cubicBezTo>
                  <a:cubicBezTo>
                    <a:pt x="31" y="11"/>
                    <a:pt x="36" y="9"/>
                    <a:pt x="42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7" y="8"/>
                    <a:pt x="53" y="11"/>
                    <a:pt x="56" y="14"/>
                  </a:cubicBezTo>
                  <a:cubicBezTo>
                    <a:pt x="60" y="18"/>
                    <a:pt x="62" y="23"/>
                    <a:pt x="62" y="29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22" y="45"/>
                    <a:pt x="22" y="45"/>
                    <a:pt x="22" y="45"/>
                  </a:cubicBezTo>
                  <a:lnTo>
                    <a:pt x="22" y="29"/>
                  </a:lnTo>
                  <a:close/>
                  <a:moveTo>
                    <a:pt x="49" y="68"/>
                  </a:moveTo>
                  <a:cubicBezTo>
                    <a:pt x="49" y="70"/>
                    <a:pt x="48" y="72"/>
                    <a:pt x="46" y="73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83"/>
                    <a:pt x="44" y="85"/>
                    <a:pt x="42" y="85"/>
                  </a:cubicBezTo>
                  <a:cubicBezTo>
                    <a:pt x="40" y="85"/>
                    <a:pt x="38" y="83"/>
                    <a:pt x="38" y="81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36" y="72"/>
                    <a:pt x="35" y="70"/>
                    <a:pt x="35" y="68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1"/>
                    <a:pt x="38" y="57"/>
                    <a:pt x="42" y="57"/>
                  </a:cubicBezTo>
                  <a:cubicBezTo>
                    <a:pt x="46" y="57"/>
                    <a:pt x="49" y="61"/>
                    <a:pt x="49" y="64"/>
                  </a:cubicBezTo>
                  <a:lnTo>
                    <a:pt x="49" y="68"/>
                  </a:lnTo>
                  <a:close/>
                </a:path>
              </a:pathLst>
            </a:cu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algn="ctr" defTabSz="1042973"/>
              <a:endParaRPr lang="ko-KR" altLang="en-US" sz="1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YDIYGo540" pitchFamily="18" charset="-127"/>
                <a:ea typeface="YDIYGo540" pitchFamily="18" charset="-127"/>
              </a:endParaRPr>
            </a:p>
          </p:txBody>
        </p:sp>
      </p:grpSp>
      <p:grpSp>
        <p:nvGrpSpPr>
          <p:cNvPr id="135" name="그룹 134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3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2.1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일반</a:t>
              </a:r>
            </a:p>
          </p:txBody>
        </p:sp>
        <p:sp>
          <p:nvSpPr>
            <p:cNvPr id="13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2.1.1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프로젝트 수행 시 준수</a:t>
              </a:r>
            </a:p>
          </p:txBody>
        </p:sp>
        <p:sp>
          <p:nvSpPr>
            <p:cNvPr id="140" name="직각 삼각형 13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착수 단계에 제안사의 보안 담당자를 지정하고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보안 담당자와 보안 요건 협의 및 보안 활동 전반에 계획을 수립하여 단계별 보안 활동을 진행하도록 하겠습니다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45" name="직사각형 14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SER-001</a:t>
            </a:r>
          </a:p>
        </p:txBody>
      </p:sp>
      <p:sp>
        <p:nvSpPr>
          <p:cNvPr id="146" name="직사각형 14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 보안 요구사항 일반</a:t>
            </a:r>
          </a:p>
        </p:txBody>
      </p:sp>
      <p:sp>
        <p:nvSpPr>
          <p:cNvPr id="147" name="타원 14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49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50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154" name="그룹 153"/>
          <p:cNvGrpSpPr/>
          <p:nvPr/>
        </p:nvGrpSpPr>
        <p:grpSpPr>
          <a:xfrm>
            <a:off x="523875" y="4797152"/>
            <a:ext cx="2808000" cy="1620000"/>
            <a:chOff x="523875" y="1881188"/>
            <a:chExt cx="2808000" cy="1620000"/>
          </a:xfrm>
        </p:grpSpPr>
        <p:sp>
          <p:nvSpPr>
            <p:cNvPr id="155" name="직사각형 154"/>
            <p:cNvSpPr/>
            <p:nvPr/>
          </p:nvSpPr>
          <p:spPr bwMode="auto">
            <a:xfrm flipH="1">
              <a:off x="523875" y="1881188"/>
              <a:ext cx="2808000" cy="162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523875" y="1881263"/>
              <a:ext cx="2808000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400"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프로젝트 팀</a:t>
              </a: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3549000" y="4797152"/>
            <a:ext cx="2808000" cy="1620000"/>
            <a:chOff x="3549000" y="1881188"/>
            <a:chExt cx="2808000" cy="1620000"/>
          </a:xfrm>
        </p:grpSpPr>
        <p:sp>
          <p:nvSpPr>
            <p:cNvPr id="158" name="직사각형 157"/>
            <p:cNvSpPr/>
            <p:nvPr/>
          </p:nvSpPr>
          <p:spPr bwMode="auto">
            <a:xfrm flipH="1">
              <a:off x="3549000" y="1881188"/>
              <a:ext cx="2808000" cy="162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3549000" y="1881263"/>
              <a:ext cx="2808000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500" b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보안담당자</a:t>
              </a:r>
            </a:p>
          </p:txBody>
        </p:sp>
      </p:grpSp>
      <p:grpSp>
        <p:nvGrpSpPr>
          <p:cNvPr id="160" name="그룹 159"/>
          <p:cNvGrpSpPr/>
          <p:nvPr/>
        </p:nvGrpSpPr>
        <p:grpSpPr>
          <a:xfrm>
            <a:off x="6574125" y="4797152"/>
            <a:ext cx="2808000" cy="1620000"/>
            <a:chOff x="6574125" y="1881188"/>
            <a:chExt cx="2808000" cy="1620000"/>
          </a:xfrm>
        </p:grpSpPr>
        <p:sp>
          <p:nvSpPr>
            <p:cNvPr id="161" name="직사각형 160"/>
            <p:cNvSpPr/>
            <p:nvPr/>
          </p:nvSpPr>
          <p:spPr bwMode="auto">
            <a:xfrm flipH="1">
              <a:off x="6574125" y="1881188"/>
              <a:ext cx="2808000" cy="162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574125" y="1881263"/>
              <a:ext cx="2808000" cy="288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sz="1500" b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사업관리</a:t>
              </a:r>
            </a:p>
          </p:txBody>
        </p:sp>
      </p:grpSp>
      <p:sp>
        <p:nvSpPr>
          <p:cNvPr id="163" name="Rectangle 28"/>
          <p:cNvSpPr>
            <a:spLocks noChangeArrowheads="1"/>
          </p:cNvSpPr>
          <p:nvPr/>
        </p:nvSpPr>
        <p:spPr bwMode="auto">
          <a:xfrm>
            <a:off x="595875" y="5149278"/>
            <a:ext cx="2664000" cy="120545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프로젝트 보안담당자 선정 및 지속적 점검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프로젝트 보안에 대한 최종책임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보안사고 원인과 결과 검토 및 대책 마련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주기적 보안교육 실시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보안관리 정책 준수 및 보안 서약서 작성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보안사고 발생 시 절차에 따라 긴급 대처하고 해당 사실에 대해 보안담당자에게 보고</a:t>
            </a:r>
          </a:p>
        </p:txBody>
      </p:sp>
      <p:sp>
        <p:nvSpPr>
          <p:cNvPr id="164" name="Rectangle 28"/>
          <p:cNvSpPr>
            <a:spLocks noChangeArrowheads="1"/>
          </p:cNvSpPr>
          <p:nvPr/>
        </p:nvSpPr>
        <p:spPr bwMode="auto">
          <a:xfrm>
            <a:off x="3621000" y="5149278"/>
            <a:ext cx="2664000" cy="107721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각종 보안상태 점검 및 확인 감독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보안서약서 접수 및 보안조치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문서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통신 등의 보안 관리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주기적 보안교육 실시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중요 정보 유출 및 노출 방지를 위한 파일서버 구축 및 관리</a:t>
            </a:r>
          </a:p>
        </p:txBody>
      </p:sp>
      <p:sp>
        <p:nvSpPr>
          <p:cNvPr id="165" name="Rectangle 28"/>
          <p:cNvSpPr>
            <a:spLocks noChangeArrowheads="1"/>
          </p:cNvSpPr>
          <p:nvPr/>
        </p:nvSpPr>
        <p:spPr bwMode="auto">
          <a:xfrm>
            <a:off x="6646125" y="5149278"/>
            <a:ext cx="2664000" cy="107721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프로젝트 보안관리 체계 수립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프로젝트 착수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진행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종료 관리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프로젝트 환경 보안 요구사항 대응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투입인력의 기술적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관리적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/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물리적 보안 관리 계획 수립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사업 안정성 확보를 위한 인력관리 방안 수립</a:t>
            </a:r>
          </a:p>
        </p:txBody>
      </p:sp>
    </p:spTree>
    <p:extLst>
      <p:ext uri="{BB962C8B-B14F-4D97-AF65-F5344CB8AC3E}">
        <p14:creationId xmlns:p14="http://schemas.microsoft.com/office/powerpoint/2010/main" val="4055111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룹 184"/>
          <p:cNvGrpSpPr/>
          <p:nvPr/>
        </p:nvGrpSpPr>
        <p:grpSpPr>
          <a:xfrm>
            <a:off x="525000" y="1880626"/>
            <a:ext cx="8856000" cy="4536049"/>
            <a:chOff x="515696" y="1880626"/>
            <a:chExt cx="4337304" cy="4536049"/>
          </a:xfrm>
        </p:grpSpPr>
        <p:sp>
          <p:nvSpPr>
            <p:cNvPr id="186" name="직사각형 185"/>
            <p:cNvSpPr/>
            <p:nvPr/>
          </p:nvSpPr>
          <p:spPr bwMode="auto">
            <a:xfrm flipH="1">
              <a:off x="515696" y="1881187"/>
              <a:ext cx="4337304" cy="45354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515696" y="1880626"/>
              <a:ext cx="4337304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4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sz="1500" dirty="0">
                  <a:sym typeface="KoPub돋움체 Medium"/>
                </a:rPr>
                <a:t>단계별 보안 활동</a:t>
              </a:r>
            </a:p>
          </p:txBody>
        </p:sp>
      </p:grpSp>
      <p:sp>
        <p:nvSpPr>
          <p:cNvPr id="177" name="직사각형 176"/>
          <p:cNvSpPr/>
          <p:nvPr/>
        </p:nvSpPr>
        <p:spPr bwMode="auto">
          <a:xfrm flipH="1">
            <a:off x="1856655" y="2516912"/>
            <a:ext cx="2448000" cy="356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1856656" y="2236934"/>
            <a:ext cx="2448000" cy="288000"/>
          </a:xfrm>
          <a:prstGeom prst="rect">
            <a:avLst/>
          </a:prstGeom>
          <a:solidFill>
            <a:srgbClr val="4D84B0"/>
          </a:solidFill>
          <a:ln w="6350">
            <a:solidFill>
              <a:srgbClr val="4D84B0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973">
              <a:defRPr sz="13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solidFill>
                  <a:schemeClr val="tx1"/>
                </a:solidFill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sym typeface="KoPub돋움체 Medium"/>
              </a:rPr>
              <a:t>단계별 보안 활동</a:t>
            </a:r>
            <a:endParaRPr lang="en-US" altLang="ko-KR" dirty="0">
              <a:sym typeface="KoPub돋움체 Medium"/>
            </a:endParaRPr>
          </a:p>
        </p:txBody>
      </p:sp>
      <p:cxnSp>
        <p:nvCxnSpPr>
          <p:cNvPr id="132" name="직선 연결선 131"/>
          <p:cNvCxnSpPr/>
          <p:nvPr/>
        </p:nvCxnSpPr>
        <p:spPr bwMode="auto">
          <a:xfrm>
            <a:off x="1946656" y="3343061"/>
            <a:ext cx="2268000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직사각형 135"/>
          <p:cNvSpPr>
            <a:spLocks/>
          </p:cNvSpPr>
          <p:nvPr/>
        </p:nvSpPr>
        <p:spPr bwMode="auto">
          <a:xfrm>
            <a:off x="1888407" y="2592487"/>
            <a:ext cx="2376000" cy="69249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법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정부 규정 등의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보안요건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추출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조합 보안규정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/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지침의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보안요건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추출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발생가능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위협 시나리오 도출 및 약식 위험평가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업무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/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서비스 보호를 위한 보호대책 수립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보안성검토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요청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graphicFrame>
        <p:nvGraphicFramePr>
          <p:cNvPr id="70" name="표 69"/>
          <p:cNvGraphicFramePr>
            <a:graphicFrameLocks noGrp="1"/>
          </p:cNvGraphicFramePr>
          <p:nvPr/>
        </p:nvGraphicFramePr>
        <p:xfrm>
          <a:off x="4845047" y="2240376"/>
          <a:ext cx="4464052" cy="3402960"/>
        </p:xfrm>
        <a:graphic>
          <a:graphicData uri="http://schemas.openxmlformats.org/drawingml/2006/table">
            <a:tbl>
              <a:tblPr/>
              <a:tblGrid>
                <a:gridCol w="557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73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보안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요건명</a:t>
                      </a:r>
                      <a:endParaRPr kumimoji="1" lang="ko-KR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보안요건정의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법규 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매핑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내역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ko-KR" altLang="en-US" sz="900" b="0" dirty="0">
                        <a:latin typeface="-윤고딕320" panose="02030504000101010101" pitchFamily="18" charset="-127"/>
                        <a:ea typeface="-윤고딕320" panose="02030504000101010101" pitchFamily="18" charset="-127"/>
                      </a:endParaRPr>
                    </a:p>
                  </a:txBody>
                  <a:tcPr marL="35992" marR="35992" marT="35992" marB="359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b="0" dirty="0">
                        <a:latin typeface="-윤고딕320" panose="02030504000101010101" pitchFamily="18" charset="-127"/>
                        <a:ea typeface="-윤고딕320" panose="02030504000101010101" pitchFamily="18" charset="-127"/>
                      </a:endParaRPr>
                    </a:p>
                  </a:txBody>
                  <a:tcPr marL="35992" marR="35992" marT="35992" marB="35992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건설공제내부규정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전자금융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감독규정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(2019.1.1)</a:t>
                      </a:r>
                      <a:endParaRPr kumimoji="1" lang="ko-KR" altLang="en-US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ISMS-P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(2019)</a:t>
                      </a:r>
                      <a:endParaRPr kumimoji="1" lang="ko-KR" altLang="en-US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개인정보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보호법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(2020.8.5)</a:t>
                      </a:r>
                      <a:endParaRPr kumimoji="1" lang="ko-KR" altLang="en-US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전송구간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암호화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요건 정의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암호화 대상 정보는 정보통신망을 통해 송수신할 경우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암호화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해야 함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개발보안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지침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5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 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전송 보안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34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전자금융거래 시 준수사항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 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②항 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1. …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전자금융거래는 암호화 통신을 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할 것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2.7.1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암호정책 적용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.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암호정책에 따라 개인정보 및 중요 정보의 저장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전송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전달 시 암호화를 수행하고 있는가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?. </a:t>
                      </a:r>
                      <a:endParaRPr lang="ko-KR" altLang="en-US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29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안전조치의무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  <a:endParaRPr lang="ko-KR" altLang="en-US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8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권한부여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원칙준수</a:t>
                      </a:r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요건 정의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최소 권한 부여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알 필요에 의한 최소 인원에게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업무에 필요한 최소 권한만 부여해야 함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개발보안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지침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3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 접근권한 관리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13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전산자료 보호대책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 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①항 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4. …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사용자의 업무별로 접근권한을 통제할 것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2.5.1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사용자 계정 관리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2.6.2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정보시스템 접근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2.6.3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응용프로그램 접근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2.10.1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보안시스템 운영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.</a:t>
                      </a:r>
                      <a:endParaRPr lang="ko-KR" altLang="en-US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29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</a:t>
                      </a:r>
                      <a:b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안전조치의무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  <a:endParaRPr lang="ko-KR" altLang="en-US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7" name="직사각형 272"/>
          <p:cNvSpPr>
            <a:spLocks noChangeArrowheads="1"/>
          </p:cNvSpPr>
          <p:nvPr/>
        </p:nvSpPr>
        <p:spPr bwMode="auto">
          <a:xfrm>
            <a:off x="4845046" y="6049704"/>
            <a:ext cx="4464000" cy="288000"/>
          </a:xfrm>
          <a:prstGeom prst="rect">
            <a:avLst/>
          </a:prstGeom>
          <a:solidFill>
            <a:schemeClr val="bg1"/>
          </a:solidFill>
          <a:ln w="25400">
            <a:solidFill>
              <a:srgbClr val="01508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1508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보안 및 규제 요건 준수</a:t>
            </a:r>
          </a:p>
        </p:txBody>
      </p:sp>
      <p:sp>
        <p:nvSpPr>
          <p:cNvPr id="180" name="직사각형 179"/>
          <p:cNvSpPr>
            <a:spLocks/>
          </p:cNvSpPr>
          <p:nvPr/>
        </p:nvSpPr>
        <p:spPr bwMode="auto">
          <a:xfrm>
            <a:off x="1888407" y="4381654"/>
            <a:ext cx="2376000" cy="41549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보안요건에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대한 구체적인 이행 방안 수립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보안체계 설계서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단계별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보안테스트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시나리오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cxnSp>
        <p:nvCxnSpPr>
          <p:cNvPr id="181" name="직선 연결선 180"/>
          <p:cNvCxnSpPr/>
          <p:nvPr/>
        </p:nvCxnSpPr>
        <p:spPr bwMode="auto">
          <a:xfrm>
            <a:off x="1946656" y="4895639"/>
            <a:ext cx="2268000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직사각형 181"/>
          <p:cNvSpPr>
            <a:spLocks/>
          </p:cNvSpPr>
          <p:nvPr/>
        </p:nvSpPr>
        <p:spPr bwMode="auto">
          <a:xfrm>
            <a:off x="1888407" y="4993722"/>
            <a:ext cx="2376000" cy="41549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시큐어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코딩 수행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보안테스트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수행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보안테스트결과 보고서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cxnSp>
        <p:nvCxnSpPr>
          <p:cNvPr id="183" name="직선 연결선 182"/>
          <p:cNvCxnSpPr/>
          <p:nvPr/>
        </p:nvCxnSpPr>
        <p:spPr bwMode="auto">
          <a:xfrm>
            <a:off x="1946656" y="5490728"/>
            <a:ext cx="2268000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직사각형 183"/>
          <p:cNvSpPr>
            <a:spLocks/>
          </p:cNvSpPr>
          <p:nvPr/>
        </p:nvSpPr>
        <p:spPr bwMode="auto">
          <a:xfrm>
            <a:off x="1888407" y="5636277"/>
            <a:ext cx="2376000" cy="2769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보안상 문제점 개선 조치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보안개선결과 보고서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cxnSp>
        <p:nvCxnSpPr>
          <p:cNvPr id="137" name="직선 화살표 연결선 661"/>
          <p:cNvCxnSpPr>
            <a:stCxn id="135" idx="3"/>
          </p:cNvCxnSpPr>
          <p:nvPr/>
        </p:nvCxnSpPr>
        <p:spPr bwMode="auto">
          <a:xfrm flipV="1">
            <a:off x="4304656" y="2618220"/>
            <a:ext cx="540394" cy="1386836"/>
          </a:xfrm>
          <a:prstGeom prst="bentConnector3">
            <a:avLst>
              <a:gd name="adj1" fmla="val 50000"/>
            </a:avLst>
          </a:pr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직사각형 120"/>
          <p:cNvSpPr>
            <a:spLocks/>
          </p:cNvSpPr>
          <p:nvPr/>
        </p:nvSpPr>
        <p:spPr bwMode="auto">
          <a:xfrm>
            <a:off x="1888407" y="3396441"/>
            <a:ext cx="2376000" cy="83099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보안활동계획서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보안테스트계획서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기술적 </a:t>
            </a: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보안요건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도출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(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사용자 식별 및 인증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접근통제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로깅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암호화 등</a:t>
            </a:r>
            <a:r>
              <a:rPr lang="en-US" altLang="ko-KR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)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보안요건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정의서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시큐어</a:t>
            </a:r>
            <a:r>
              <a:rPr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코딩 계획서 작성</a:t>
            </a:r>
            <a:endParaRPr lang="en-US" altLang="ko-KR" sz="900" dirty="0">
              <a:ln w="6350"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grpSp>
        <p:nvGrpSpPr>
          <p:cNvPr id="115" name="그룹 114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1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2.1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일반</a:t>
              </a:r>
            </a:p>
          </p:txBody>
        </p:sp>
        <p:sp>
          <p:nvSpPr>
            <p:cNvPr id="11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2.1.2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프로젝트 단계별 보안 활동</a:t>
              </a:r>
            </a:p>
          </p:txBody>
        </p:sp>
        <p:sp>
          <p:nvSpPr>
            <p:cNvPr id="120" name="직각 삼각형 11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2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착수 및 계획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분석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설계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개발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단계별 보안 활동을 통해 보안 및 규제 요건 준수사항을 적용하겠습니다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26" name="직사각형 12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SER-001</a:t>
            </a:r>
          </a:p>
        </p:txBody>
      </p:sp>
      <p:sp>
        <p:nvSpPr>
          <p:cNvPr id="127" name="직사각형 12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 보안 요구사항 일반</a:t>
            </a:r>
          </a:p>
        </p:txBody>
      </p:sp>
      <p:sp>
        <p:nvSpPr>
          <p:cNvPr id="128" name="타원 12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130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31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sp>
        <p:nvSpPr>
          <p:cNvPr id="150" name="TextBox 149"/>
          <p:cNvSpPr txBox="1"/>
          <p:nvPr/>
        </p:nvSpPr>
        <p:spPr>
          <a:xfrm rot="5400000">
            <a:off x="769373" y="5316758"/>
            <a:ext cx="844310" cy="1187999"/>
          </a:xfrm>
          <a:prstGeom prst="chevron">
            <a:avLst>
              <a:gd name="adj" fmla="val 27157"/>
            </a:avLst>
          </a:prstGeom>
          <a:solidFill>
            <a:srgbClr val="1886CA"/>
          </a:solidFill>
        </p:spPr>
        <p:txBody>
          <a:bodyPr vert="vert270" wrap="square" lIns="144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bg1"/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테스트</a:t>
            </a:r>
          </a:p>
        </p:txBody>
      </p:sp>
      <p:sp>
        <p:nvSpPr>
          <p:cNvPr id="151" name="TextBox 150"/>
          <p:cNvSpPr txBox="1"/>
          <p:nvPr/>
        </p:nvSpPr>
        <p:spPr>
          <a:xfrm rot="5400000">
            <a:off x="813528" y="4695578"/>
            <a:ext cx="756000" cy="1187999"/>
          </a:xfrm>
          <a:prstGeom prst="chevron">
            <a:avLst>
              <a:gd name="adj" fmla="val 30538"/>
            </a:avLst>
          </a:prstGeom>
          <a:solidFill>
            <a:srgbClr val="1EB3E2"/>
          </a:solidFill>
        </p:spPr>
        <p:txBody>
          <a:bodyPr vert="vert270" wrap="square" lIns="144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bg1"/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개발</a:t>
            </a:r>
          </a:p>
        </p:txBody>
      </p:sp>
      <p:sp>
        <p:nvSpPr>
          <p:cNvPr id="152" name="TextBox 151"/>
          <p:cNvSpPr txBox="1"/>
          <p:nvPr/>
        </p:nvSpPr>
        <p:spPr>
          <a:xfrm rot="5400000">
            <a:off x="795528" y="4100553"/>
            <a:ext cx="792000" cy="1187999"/>
          </a:xfrm>
          <a:prstGeom prst="chevron">
            <a:avLst>
              <a:gd name="adj" fmla="val 29562"/>
            </a:avLst>
          </a:prstGeom>
          <a:solidFill>
            <a:srgbClr val="8ED9F0"/>
          </a:solidFill>
        </p:spPr>
        <p:txBody>
          <a:bodyPr vert="vert270" wrap="square" lIns="144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설계</a:t>
            </a:r>
          </a:p>
        </p:txBody>
      </p:sp>
      <p:sp>
        <p:nvSpPr>
          <p:cNvPr id="153" name="TextBox 152"/>
          <p:cNvSpPr txBox="1"/>
          <p:nvPr/>
        </p:nvSpPr>
        <p:spPr>
          <a:xfrm rot="5400000">
            <a:off x="633528" y="3325528"/>
            <a:ext cx="1116000" cy="1187999"/>
          </a:xfrm>
          <a:prstGeom prst="chevron">
            <a:avLst>
              <a:gd name="adj" fmla="val 20482"/>
            </a:avLst>
          </a:prstGeom>
          <a:solidFill>
            <a:srgbClr val="C7ECF8"/>
          </a:solidFill>
        </p:spPr>
        <p:txBody>
          <a:bodyPr vert="vert270" wrap="square" lIns="144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분석</a:t>
            </a:r>
          </a:p>
        </p:txBody>
      </p:sp>
      <p:sp>
        <p:nvSpPr>
          <p:cNvPr id="155" name="TextBox 154"/>
          <p:cNvSpPr txBox="1"/>
          <p:nvPr/>
        </p:nvSpPr>
        <p:spPr>
          <a:xfrm rot="5400000">
            <a:off x="691470" y="2446446"/>
            <a:ext cx="1000115" cy="1187999"/>
          </a:xfrm>
          <a:prstGeom prst="chevron">
            <a:avLst>
              <a:gd name="adj" fmla="val 23665"/>
            </a:avLst>
          </a:prstGeom>
          <a:solidFill>
            <a:schemeClr val="bg1">
              <a:lumMod val="75000"/>
            </a:schemeClr>
          </a:solidFill>
        </p:spPr>
        <p:txBody>
          <a:bodyPr vert="vert270" wrap="square" lIns="14400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4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sz="1200" dirty="0">
                <a:sym typeface="KoPub돋움체 Medium" pitchFamily="2" charset="2"/>
              </a:rPr>
              <a:t>착수 및 계획</a:t>
            </a:r>
          </a:p>
        </p:txBody>
      </p:sp>
      <p:sp>
        <p:nvSpPr>
          <p:cNvPr id="135" name="직사각형 134"/>
          <p:cNvSpPr/>
          <p:nvPr/>
        </p:nvSpPr>
        <p:spPr>
          <a:xfrm>
            <a:off x="1856656" y="3933056"/>
            <a:ext cx="2448000" cy="144000"/>
          </a:xfrm>
          <a:prstGeom prst="rect">
            <a:avLst/>
          </a:prstGeom>
          <a:noFill/>
          <a:ln w="28575">
            <a:solidFill>
              <a:srgbClr val="F8084D"/>
            </a:solidFill>
            <a:miter lim="800000"/>
            <a:headEnd/>
            <a:tailEnd/>
          </a:ln>
          <a:effectLst>
            <a:outerShdw dist="25400" dir="2700000" algn="ctr" rotWithShape="0">
              <a:schemeClr val="tx1">
                <a:lumMod val="95000"/>
                <a:lumOff val="5000"/>
                <a:alpha val="29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545211" lvl="1" algn="ctr"/>
            <a:endParaRPr lang="ko-KR" altLang="en-US" sz="12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grpSp>
        <p:nvGrpSpPr>
          <p:cNvPr id="162" name="그룹 91"/>
          <p:cNvGrpSpPr/>
          <p:nvPr/>
        </p:nvGrpSpPr>
        <p:grpSpPr>
          <a:xfrm rot="13500000">
            <a:off x="6951073" y="5662195"/>
            <a:ext cx="252000" cy="252000"/>
            <a:chOff x="2969961" y="496687"/>
            <a:chExt cx="252000" cy="252000"/>
          </a:xfrm>
        </p:grpSpPr>
        <p:sp>
          <p:nvSpPr>
            <p:cNvPr id="163" name="모서리가 둥근 직사각형 162"/>
            <p:cNvSpPr/>
            <p:nvPr/>
          </p:nvSpPr>
          <p:spPr bwMode="auto">
            <a:xfrm>
              <a:off x="2969961" y="49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64" name="모서리가 둥근 직사각형 163"/>
            <p:cNvSpPr/>
            <p:nvPr/>
          </p:nvSpPr>
          <p:spPr bwMode="auto">
            <a:xfrm rot="5400000">
              <a:off x="3059961" y="406687"/>
              <a:ext cx="72000" cy="252000"/>
            </a:xfrm>
            <a:prstGeom prst="roundRect">
              <a:avLst>
                <a:gd name="adj" fmla="val 50000"/>
              </a:avLst>
            </a:prstGeom>
            <a:solidFill>
              <a:srgbClr val="1EB3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44659" rIns="89319" bIns="44659" rtlCol="0" anchor="ctr"/>
            <a:lstStyle/>
            <a:p>
              <a:pPr defTabSz="1042973"/>
              <a:endPara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grpSp>
        <p:nvGrpSpPr>
          <p:cNvPr id="188" name="그룹 167"/>
          <p:cNvGrpSpPr/>
          <p:nvPr/>
        </p:nvGrpSpPr>
        <p:grpSpPr>
          <a:xfrm rot="20688584">
            <a:off x="8479958" y="2190173"/>
            <a:ext cx="852935" cy="377594"/>
            <a:chOff x="5580060" y="2956562"/>
            <a:chExt cx="858839" cy="380998"/>
          </a:xfrm>
        </p:grpSpPr>
        <p:sp>
          <p:nvSpPr>
            <p:cNvPr id="189" name="자유형 188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90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91" name="직사각형 190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2" name="액자 191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cxnSp>
        <p:nvCxnSpPr>
          <p:cNvPr id="42" name="직선 연결선 41"/>
          <p:cNvCxnSpPr/>
          <p:nvPr/>
        </p:nvCxnSpPr>
        <p:spPr bwMode="auto">
          <a:xfrm>
            <a:off x="1946656" y="4298552"/>
            <a:ext cx="2268000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7147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그룹 73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7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</a:t>
              </a:r>
            </a:p>
          </p:txBody>
        </p:sp>
        <p:sp>
          <p:nvSpPr>
            <p:cNvPr id="7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참여인력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,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자료 및 프로그램에 대한 보안 요구</a:t>
              </a:r>
            </a:p>
          </p:txBody>
        </p:sp>
        <p:sp>
          <p:nvSpPr>
            <p:cNvPr id="79" name="직각 삼각형 7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8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고객사의 중요 정보 유출 및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IT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사고방지를 위하여 보안서약서를 제출하고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투입인력의 보안의식 제고를 위한 철저한 보안교육을 주기적으로 실시합니다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84" name="직사각형 8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SER-002</a:t>
            </a:r>
          </a:p>
        </p:txBody>
      </p:sp>
      <p:sp>
        <p:nvSpPr>
          <p:cNvPr id="85" name="직사각형 8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참여인력</a:t>
            </a:r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자료 및 프로그램에 대한 보안 요구</a:t>
            </a:r>
          </a:p>
        </p:txBody>
      </p:sp>
      <p:sp>
        <p:nvSpPr>
          <p:cNvPr id="86" name="타원 8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8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8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90" name="그룹 89"/>
          <p:cNvGrpSpPr/>
          <p:nvPr/>
        </p:nvGrpSpPr>
        <p:grpSpPr>
          <a:xfrm>
            <a:off x="524989" y="1881188"/>
            <a:ext cx="4319998" cy="3420001"/>
            <a:chOff x="524989" y="1881188"/>
            <a:chExt cx="4319998" cy="3420001"/>
          </a:xfrm>
        </p:grpSpPr>
        <p:sp>
          <p:nvSpPr>
            <p:cNvPr id="91" name="직사각형 90"/>
            <p:cNvSpPr/>
            <p:nvPr/>
          </p:nvSpPr>
          <p:spPr bwMode="auto">
            <a:xfrm flipH="1">
              <a:off x="524989" y="1881189"/>
              <a:ext cx="4319998" cy="342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indent="-97667" defTabSz="95770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참여인력 보안관리</a:t>
              </a:r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5061491" y="1881188"/>
            <a:ext cx="4320001" cy="1476001"/>
            <a:chOff x="5061491" y="1881188"/>
            <a:chExt cx="4320001" cy="1476001"/>
          </a:xfrm>
        </p:grpSpPr>
        <p:sp>
          <p:nvSpPr>
            <p:cNvPr id="94" name="직사각형 93"/>
            <p:cNvSpPr/>
            <p:nvPr/>
          </p:nvSpPr>
          <p:spPr bwMode="auto">
            <a:xfrm flipH="1">
              <a:off x="5061491" y="1881189"/>
              <a:ext cx="4319999" cy="14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온라인 보안관리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96988" y="2236316"/>
            <a:ext cx="4176000" cy="1692000"/>
            <a:chOff x="596988" y="2236316"/>
            <a:chExt cx="4176000" cy="1692000"/>
          </a:xfrm>
        </p:grpSpPr>
        <p:grpSp>
          <p:nvGrpSpPr>
            <p:cNvPr id="96" name="그룹 95"/>
            <p:cNvGrpSpPr/>
            <p:nvPr/>
          </p:nvGrpSpPr>
          <p:grpSpPr>
            <a:xfrm>
              <a:off x="596988" y="2236316"/>
              <a:ext cx="2032258" cy="1692000"/>
              <a:chOff x="596900" y="4277928"/>
              <a:chExt cx="2661950" cy="1692000"/>
            </a:xfrm>
          </p:grpSpPr>
          <p:grpSp>
            <p:nvGrpSpPr>
              <p:cNvPr id="97" name="그룹 96"/>
              <p:cNvGrpSpPr/>
              <p:nvPr/>
            </p:nvGrpSpPr>
            <p:grpSpPr>
              <a:xfrm>
                <a:off x="596900" y="4277928"/>
                <a:ext cx="2661950" cy="1692000"/>
                <a:chOff x="596900" y="3140968"/>
                <a:chExt cx="2661950" cy="1692000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596900" y="3140968"/>
                  <a:ext cx="2661950" cy="169200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인력투입 시</a:t>
                  </a:r>
                </a:p>
              </p:txBody>
            </p:sp>
          </p:grpSp>
          <p:sp>
            <p:nvSpPr>
              <p:cNvPr id="98" name="Rectangle 28"/>
              <p:cNvSpPr>
                <a:spLocks noChangeArrowheads="1"/>
              </p:cNvSpPr>
              <p:nvPr/>
            </p:nvSpPr>
            <p:spPr bwMode="auto">
              <a:xfrm>
                <a:off x="657546" y="4592737"/>
                <a:ext cx="2540659" cy="1038746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 규정 준수 확인</a:t>
                </a:r>
                <a:b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보안서약서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 교육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수행인원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PC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 점검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문서보안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출력물 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NAC,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매체 보안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백신프로그램</a:t>
                </a:r>
              </a:p>
            </p:txBody>
          </p:sp>
        </p:grpSp>
        <p:grpSp>
          <p:nvGrpSpPr>
            <p:cNvPr id="101" name="그룹 100"/>
            <p:cNvGrpSpPr/>
            <p:nvPr/>
          </p:nvGrpSpPr>
          <p:grpSpPr>
            <a:xfrm>
              <a:off x="2740730" y="2236316"/>
              <a:ext cx="2032258" cy="1692000"/>
              <a:chOff x="596900" y="4277928"/>
              <a:chExt cx="2661950" cy="1692000"/>
            </a:xfrm>
          </p:grpSpPr>
          <p:grpSp>
            <p:nvGrpSpPr>
              <p:cNvPr id="102" name="그룹 101"/>
              <p:cNvGrpSpPr/>
              <p:nvPr/>
            </p:nvGrpSpPr>
            <p:grpSpPr>
              <a:xfrm>
                <a:off x="596900" y="4277928"/>
                <a:ext cx="2661950" cy="1692000"/>
                <a:chOff x="596900" y="3140968"/>
                <a:chExt cx="2661950" cy="1692000"/>
              </a:xfrm>
            </p:grpSpPr>
            <p:sp>
              <p:nvSpPr>
                <p:cNvPr id="104" name="TextBox 103"/>
                <p:cNvSpPr txBox="1"/>
                <p:nvPr/>
              </p:nvSpPr>
              <p:spPr>
                <a:xfrm>
                  <a:off x="596900" y="3140968"/>
                  <a:ext cx="2661950" cy="169200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algn="ctr" defTabSz="1299728" eaLnBrk="0" hangingPunct="0">
                    <a:defRPr sz="1200" kern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YDIYGo530" pitchFamily="18" charset="-127"/>
                      <a:ea typeface="YDIYGo530" pitchFamily="18" charset="-127"/>
                    </a:defRPr>
                  </a:lvl1pPr>
                  <a:lvl2pPr marL="545211" defTabSz="1090422">
                    <a:defRPr sz="2100">
                      <a:solidFill>
                        <a:schemeClr val="lt1"/>
                      </a:solidFill>
                    </a:defRPr>
                  </a:lvl2pPr>
                  <a:lvl3pPr marL="1090422" defTabSz="1090422">
                    <a:defRPr sz="2100">
                      <a:solidFill>
                        <a:schemeClr val="lt1"/>
                      </a:solidFill>
                    </a:defRPr>
                  </a:lvl3pPr>
                  <a:lvl4pPr marL="1635633" defTabSz="1090422">
                    <a:defRPr sz="2100">
                      <a:solidFill>
                        <a:schemeClr val="lt1"/>
                      </a:solidFill>
                    </a:defRPr>
                  </a:lvl4pPr>
                  <a:lvl5pPr marL="2180844" defTabSz="1090422">
                    <a:defRPr sz="2100">
                      <a:solidFill>
                        <a:schemeClr val="lt1"/>
                      </a:solidFill>
                    </a:defRPr>
                  </a:lvl5pPr>
                  <a:lvl6pPr marL="2726055" defTabSz="1090422">
                    <a:defRPr sz="2100">
                      <a:solidFill>
                        <a:schemeClr val="lt1"/>
                      </a:solidFill>
                    </a:defRPr>
                  </a:lvl6pPr>
                  <a:lvl7pPr marL="3271266" defTabSz="1090422">
                    <a:defRPr sz="2100">
                      <a:solidFill>
                        <a:schemeClr val="lt1"/>
                      </a:solidFill>
                    </a:defRPr>
                  </a:lvl7pPr>
                  <a:lvl8pPr marL="3816477" defTabSz="1090422">
                    <a:defRPr sz="2100">
                      <a:solidFill>
                        <a:schemeClr val="lt1"/>
                      </a:solidFill>
                    </a:defRPr>
                  </a:lvl8pPr>
                  <a:lvl9pPr marL="4361688" defTabSz="1090422">
                    <a:defRPr sz="2100">
                      <a:solidFill>
                        <a:schemeClr val="lt1"/>
                      </a:solidFill>
                    </a:defRPr>
                  </a:lvl9pPr>
                </a:lstStyle>
                <a:p>
                  <a:pPr marL="0" lvl="1" algn="ctr" defTabSz="1299728" eaLnBrk="0" hangingPunct="0"/>
                  <a:endParaRPr lang="en-US" altLang="ko-KR" sz="1200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endParaRPr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>
                  <a:off x="596900" y="3140968"/>
                  <a:ext cx="2661950" cy="252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>
                  <a:defPPr>
                    <a:defRPr lang="ko-KR"/>
                  </a:defPPr>
                  <a:lvl1pPr defTabSz="934817" fontAlgn="auto">
                    <a:spcBef>
                      <a:spcPts val="0"/>
                    </a:spcBef>
                    <a:spcAft>
                      <a:spcPts val="0"/>
                    </a:spcAft>
                    <a:tabLst>
                      <a:tab pos="2574921" algn="l"/>
                    </a:tabLst>
                    <a:defRPr kumimoji="1" sz="2200" spc="-224">
                      <a:solidFill>
                        <a:schemeClr val="bg1">
                          <a:lumMod val="95000"/>
                        </a:schemeClr>
                      </a:solidFill>
                      <a:latin typeface="다음_SemiBold" panose="02000700060000000000" pitchFamily="2" charset="-127"/>
                      <a:ea typeface="다음_SemiBold" panose="02000700060000000000" pitchFamily="2" charset="-127"/>
                    </a:defRPr>
                  </a:lvl1pPr>
                  <a:lvl2pPr marL="0" lvl="1" algn="ctr" defTabSz="1042880" fontAlgn="auto">
                    <a:spcBef>
                      <a:spcPts val="0"/>
                    </a:spcBef>
                    <a:spcAft>
                      <a:spcPts val="0"/>
                    </a:spcAft>
                    <a:defRPr kumimoji="0" sz="1700" b="1">
                      <a:ln w="6350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defRPr>
                  </a:lvl2pPr>
                  <a:lvl3pPr marL="9144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3pPr>
                  <a:lvl4pPr marL="1371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4pPr>
                  <a:lvl5pPr marL="18288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latin typeface="KoPub돋움체 Medium" pitchFamily="50" charset="-127"/>
                      <a:ea typeface="KoPub돋움체 Medium" charset="-127"/>
                    </a:defRPr>
                  </a:lvl5pPr>
                  <a:lvl6pPr marL="22860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6pPr>
                  <a:lvl7pPr marL="27432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7pPr>
                  <a:lvl8pPr marL="32004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8pPr>
                  <a:lvl9pPr marL="3657600" defTabSz="914400">
                    <a:defRPr kumimoji="1">
                      <a:latin typeface="KoPub돋움체 Medium" pitchFamily="50" charset="-127"/>
                      <a:ea typeface="KoPub돋움체 Medium" charset="-127"/>
                    </a:defRPr>
                  </a:lvl9pPr>
                </a:lstStyle>
                <a:p>
                  <a:pPr lvl="1" defTabSz="104297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1300" b="0" dirty="0">
                      <a:ln w="6350"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인력철수 시</a:t>
                  </a:r>
                </a:p>
              </p:txBody>
            </p:sp>
          </p:grpSp>
          <p:sp>
            <p:nvSpPr>
              <p:cNvPr id="103" name="Rectangle 28"/>
              <p:cNvSpPr>
                <a:spLocks noChangeArrowheads="1"/>
              </p:cNvSpPr>
              <p:nvPr/>
            </p:nvSpPr>
            <p:spPr bwMode="auto">
              <a:xfrm>
                <a:off x="657546" y="4592737"/>
                <a:ext cx="2540659" cy="1192634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보안서약서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징구</a:t>
                </a:r>
                <a:endPara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인수인계확인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전사적 기록 자료 삭제                       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국가정보원의 정보시스템 저장매체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이용처리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지첨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보안담당자 </a:t>
                </a:r>
                <a:r>
                  <a:rPr lang="ko-KR" altLang="en-US" sz="1000" dirty="0" err="1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입회하에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 반납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장비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서류 등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 </a:t>
                </a:r>
              </a:p>
            </p:txBody>
          </p:sp>
        </p:grpSp>
      </p:grpSp>
      <p:grpSp>
        <p:nvGrpSpPr>
          <p:cNvPr id="110" name="그룹 109"/>
          <p:cNvGrpSpPr/>
          <p:nvPr/>
        </p:nvGrpSpPr>
        <p:grpSpPr>
          <a:xfrm>
            <a:off x="596988" y="4005064"/>
            <a:ext cx="4176000" cy="1224000"/>
            <a:chOff x="596900" y="4277928"/>
            <a:chExt cx="2661950" cy="1224000"/>
          </a:xfrm>
        </p:grpSpPr>
        <p:grpSp>
          <p:nvGrpSpPr>
            <p:cNvPr id="116" name="그룹 115"/>
            <p:cNvGrpSpPr/>
            <p:nvPr/>
          </p:nvGrpSpPr>
          <p:grpSpPr>
            <a:xfrm>
              <a:off x="596900" y="4277928"/>
              <a:ext cx="2661950" cy="1224000"/>
              <a:chOff x="596900" y="3140968"/>
              <a:chExt cx="2661950" cy="1224000"/>
            </a:xfrm>
          </p:grpSpPr>
          <p:sp>
            <p:nvSpPr>
              <p:cNvPr id="118" name="TextBox 117"/>
              <p:cNvSpPr txBox="1"/>
              <p:nvPr/>
            </p:nvSpPr>
            <p:spPr>
              <a:xfrm>
                <a:off x="596900" y="3140968"/>
                <a:ext cx="2661950" cy="1224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545211" defTabSz="1090422">
                  <a:defRPr sz="2100">
                    <a:solidFill>
                      <a:schemeClr val="lt1"/>
                    </a:solidFill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</a:defRPr>
                </a:lvl9pPr>
              </a:lstStyle>
              <a:p>
                <a:pPr marL="0" lvl="1" algn="ctr" defTabSz="1299728" eaLnBrk="0" hangingPunct="0"/>
                <a:endParaRPr lang="en-US" altLang="ko-KR" sz="12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596900" y="3140968"/>
                <a:ext cx="266195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kumimoji="1"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defRPr kumimoji="0" sz="1700" b="1">
                    <a:ln w="6350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9144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3pPr>
                <a:lvl4pPr marL="1371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4pPr>
                <a:lvl5pPr marL="18288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 kumimoji="1"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 defTabSz="104297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1300" b="0" dirty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보안점검 및 인지</a:t>
                </a:r>
              </a:p>
            </p:txBody>
          </p:sp>
        </p:grpSp>
        <p:sp>
          <p:nvSpPr>
            <p:cNvPr id="117" name="Rectangle 28"/>
            <p:cNvSpPr>
              <a:spLocks noChangeArrowheads="1"/>
            </p:cNvSpPr>
            <p:nvPr/>
          </p:nvSpPr>
          <p:spPr bwMode="auto">
            <a:xfrm>
              <a:off x="657546" y="4592737"/>
              <a:ext cx="2540659" cy="73096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보안감독 책임자 지정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보안 담당자에 의한 보안 점검 실시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매월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조합 보안 교육 참석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3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회 위반 인원에 대해 해당 인원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소속사에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조치 요청 송부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524989" y="5408674"/>
            <a:ext cx="4319998" cy="1008001"/>
            <a:chOff x="524989" y="5138738"/>
            <a:chExt cx="4319998" cy="1008001"/>
          </a:xfrm>
        </p:grpSpPr>
        <p:grpSp>
          <p:nvGrpSpPr>
            <p:cNvPr id="120" name="그룹 119"/>
            <p:cNvGrpSpPr/>
            <p:nvPr/>
          </p:nvGrpSpPr>
          <p:grpSpPr>
            <a:xfrm>
              <a:off x="524989" y="5138738"/>
              <a:ext cx="4319998" cy="1008001"/>
              <a:chOff x="524989" y="1881188"/>
              <a:chExt cx="4319998" cy="1008001"/>
            </a:xfrm>
          </p:grpSpPr>
          <p:sp>
            <p:nvSpPr>
              <p:cNvPr id="121" name="직사각형 120"/>
              <p:cNvSpPr/>
              <p:nvPr/>
            </p:nvSpPr>
            <p:spPr bwMode="auto">
              <a:xfrm flipH="1">
                <a:off x="524989" y="1881189"/>
                <a:ext cx="4319998" cy="100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524989" y="1881188"/>
                <a:ext cx="4319998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2pPr marL="0" lvl="1" algn="ctr" defTabSz="1042973">
                  <a:defRPr b="1">
                    <a:ln w="6350"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</a:lstStyle>
              <a:p>
                <a:pPr lvl="1" indent="-97667" defTabSz="957701"/>
                <a:r>
                  <a:rPr lang="ko-KR" altLang="en-US" sz="1500" dirty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보안점검 내용</a:t>
                </a:r>
              </a:p>
            </p:txBody>
          </p:sp>
        </p:grpSp>
        <p:grpSp>
          <p:nvGrpSpPr>
            <p:cNvPr id="123" name="그룹 122"/>
            <p:cNvGrpSpPr/>
            <p:nvPr/>
          </p:nvGrpSpPr>
          <p:grpSpPr>
            <a:xfrm>
              <a:off x="596988" y="5500216"/>
              <a:ext cx="4176000" cy="575086"/>
              <a:chOff x="596900" y="4277928"/>
              <a:chExt cx="2661950" cy="575086"/>
            </a:xfrm>
          </p:grpSpPr>
          <p:sp>
            <p:nvSpPr>
              <p:cNvPr id="126" name="TextBox 125"/>
              <p:cNvSpPr txBox="1"/>
              <p:nvPr/>
            </p:nvSpPr>
            <p:spPr>
              <a:xfrm>
                <a:off x="596900" y="4277928"/>
                <a:ext cx="2661950" cy="575086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545211" defTabSz="1090422">
                  <a:defRPr sz="2100">
                    <a:solidFill>
                      <a:schemeClr val="lt1"/>
                    </a:solidFill>
                  </a:defRPr>
                </a:lvl2pPr>
                <a:lvl3pPr marL="1090422" defTabSz="1090422">
                  <a:defRPr sz="2100">
                    <a:solidFill>
                      <a:schemeClr val="lt1"/>
                    </a:solidFill>
                  </a:defRPr>
                </a:lvl3pPr>
                <a:lvl4pPr marL="1635633" defTabSz="1090422">
                  <a:defRPr sz="2100">
                    <a:solidFill>
                      <a:schemeClr val="lt1"/>
                    </a:solidFill>
                  </a:defRPr>
                </a:lvl4pPr>
                <a:lvl5pPr marL="2180844" defTabSz="1090422">
                  <a:defRPr sz="2100">
                    <a:solidFill>
                      <a:schemeClr val="lt1"/>
                    </a:solidFill>
                  </a:defRPr>
                </a:lvl5pPr>
                <a:lvl6pPr marL="2726055" defTabSz="1090422">
                  <a:defRPr sz="2100">
                    <a:solidFill>
                      <a:schemeClr val="lt1"/>
                    </a:solidFill>
                  </a:defRPr>
                </a:lvl6pPr>
                <a:lvl7pPr marL="3271266" defTabSz="1090422">
                  <a:defRPr sz="2100">
                    <a:solidFill>
                      <a:schemeClr val="lt1"/>
                    </a:solidFill>
                  </a:defRPr>
                </a:lvl7pPr>
                <a:lvl8pPr marL="3816477" defTabSz="1090422">
                  <a:defRPr sz="2100">
                    <a:solidFill>
                      <a:schemeClr val="lt1"/>
                    </a:solidFill>
                  </a:defRPr>
                </a:lvl8pPr>
                <a:lvl9pPr marL="4361688" defTabSz="1090422">
                  <a:defRPr sz="2100">
                    <a:solidFill>
                      <a:schemeClr val="lt1"/>
                    </a:solidFill>
                  </a:defRPr>
                </a:lvl9pPr>
              </a:lstStyle>
              <a:p>
                <a:pPr marL="0" lvl="1" algn="ctr" defTabSz="1299728" eaLnBrk="0" hangingPunct="0"/>
                <a:endParaRPr lang="en-US" altLang="ko-KR" sz="1200" kern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5" name="Rectangle 28"/>
              <p:cNvSpPr>
                <a:spLocks noChangeArrowheads="1"/>
              </p:cNvSpPr>
              <p:nvPr/>
            </p:nvSpPr>
            <p:spPr bwMode="auto">
              <a:xfrm>
                <a:off x="657546" y="4366952"/>
                <a:ext cx="2540659" cy="346249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보안관리 행동요령 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: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보안관리자가 매주 점검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인원 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물리적 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PC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시스템 보안</a:t>
                </a:r>
                <a:r>
                  <a:rPr lang="en-US" altLang="ko-KR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네트워크 보안 </a:t>
                </a:r>
              </a:p>
            </p:txBody>
          </p:sp>
        </p:grpSp>
      </p:grpSp>
      <p:grpSp>
        <p:nvGrpSpPr>
          <p:cNvPr id="128" name="그룹 127"/>
          <p:cNvGrpSpPr/>
          <p:nvPr/>
        </p:nvGrpSpPr>
        <p:grpSpPr>
          <a:xfrm>
            <a:off x="5133491" y="2236316"/>
            <a:ext cx="4176000" cy="1044000"/>
            <a:chOff x="596900" y="4277928"/>
            <a:chExt cx="2661950" cy="1044000"/>
          </a:xfrm>
        </p:grpSpPr>
        <p:sp>
          <p:nvSpPr>
            <p:cNvPr id="129" name="TextBox 128"/>
            <p:cNvSpPr txBox="1"/>
            <p:nvPr/>
          </p:nvSpPr>
          <p:spPr>
            <a:xfrm>
              <a:off x="596900" y="4277928"/>
              <a:ext cx="2661950" cy="104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545211" defTabSz="1090422">
                <a:defRPr sz="2100">
                  <a:solidFill>
                    <a:schemeClr val="lt1"/>
                  </a:solidFill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</a:defRPr>
              </a:lvl9pPr>
            </a:lstStyle>
            <a:p>
              <a:pPr marL="0" lvl="1" algn="ctr" defTabSz="1299728" eaLnBrk="0" hangingPunct="0"/>
              <a:endParaRPr lang="en-US" altLang="ko-KR" sz="12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130" name="Rectangle 28"/>
            <p:cNvSpPr>
              <a:spLocks noChangeArrowheads="1"/>
            </p:cNvSpPr>
            <p:nvPr/>
          </p:nvSpPr>
          <p:spPr bwMode="auto">
            <a:xfrm>
              <a:off x="657546" y="4366952"/>
              <a:ext cx="2540659" cy="6924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산출물은 파일서버에 저장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관리함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개인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PC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보관 금지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파일서버는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보안 담당자가 관리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</a:b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사업종료 시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확인 하에 영구삭제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)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인터넷 사용 제어는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고객사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내 인터넷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네트워크 사용정책을 따름</a:t>
              </a:r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5061488" y="3465872"/>
            <a:ext cx="4320004" cy="2950803"/>
            <a:chOff x="5061488" y="1881188"/>
            <a:chExt cx="4320004" cy="2950803"/>
          </a:xfrm>
        </p:grpSpPr>
        <p:sp>
          <p:nvSpPr>
            <p:cNvPr id="132" name="직사각형 131"/>
            <p:cNvSpPr/>
            <p:nvPr/>
          </p:nvSpPr>
          <p:spPr bwMode="auto">
            <a:xfrm flipH="1">
              <a:off x="5061488" y="1881189"/>
              <a:ext cx="4319999" cy="29508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누출금지 대상 정보관리 기준 관리</a:t>
              </a: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5133491" y="3821000"/>
            <a:ext cx="4176000" cy="252423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545211" defTabSz="1090422">
              <a:defRPr sz="2100">
                <a:solidFill>
                  <a:schemeClr val="lt1"/>
                </a:solidFill>
              </a:defRPr>
            </a:lvl2pPr>
            <a:lvl3pPr marL="1090422" defTabSz="1090422">
              <a:defRPr sz="2100">
                <a:solidFill>
                  <a:schemeClr val="lt1"/>
                </a:solidFill>
              </a:defRPr>
            </a:lvl3pPr>
            <a:lvl4pPr marL="1635633" defTabSz="1090422">
              <a:defRPr sz="2100">
                <a:solidFill>
                  <a:schemeClr val="lt1"/>
                </a:solidFill>
              </a:defRPr>
            </a:lvl4pPr>
            <a:lvl5pPr marL="2180844" defTabSz="1090422">
              <a:defRPr sz="2100">
                <a:solidFill>
                  <a:schemeClr val="lt1"/>
                </a:solidFill>
              </a:defRPr>
            </a:lvl5pPr>
            <a:lvl6pPr marL="2726055" defTabSz="1090422">
              <a:defRPr sz="2100">
                <a:solidFill>
                  <a:schemeClr val="lt1"/>
                </a:solidFill>
              </a:defRPr>
            </a:lvl6pPr>
            <a:lvl7pPr marL="3271266" defTabSz="1090422">
              <a:defRPr sz="2100">
                <a:solidFill>
                  <a:schemeClr val="lt1"/>
                </a:solidFill>
              </a:defRPr>
            </a:lvl7pPr>
            <a:lvl8pPr marL="3816477" defTabSz="1090422">
              <a:defRPr sz="2100">
                <a:solidFill>
                  <a:schemeClr val="lt1"/>
                </a:solidFill>
              </a:defRPr>
            </a:lvl8pPr>
            <a:lvl9pPr marL="4361688" defTabSz="1090422">
              <a:defRPr sz="2100">
                <a:solidFill>
                  <a:schemeClr val="lt1"/>
                </a:solidFill>
              </a:defRPr>
            </a:lvl9pPr>
          </a:lstStyle>
          <a:p>
            <a:pPr marL="0" lvl="1" algn="ctr" defTabSz="1299728" eaLnBrk="0" hangingPunct="0"/>
            <a:endParaRPr lang="en-US" altLang="ko-KR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203231" y="3892600"/>
            <a:ext cx="3985722" cy="2069268"/>
            <a:chOff x="5228631" y="3698566"/>
            <a:chExt cx="3985722" cy="2069268"/>
          </a:xfrm>
        </p:grpSpPr>
        <p:sp>
          <p:nvSpPr>
            <p:cNvPr id="136" name="Rectangle 28"/>
            <p:cNvSpPr>
              <a:spLocks noChangeArrowheads="1"/>
            </p:cNvSpPr>
            <p:nvPr/>
          </p:nvSpPr>
          <p:spPr bwMode="auto">
            <a:xfrm>
              <a:off x="5228631" y="3715990"/>
              <a:ext cx="3985722" cy="205184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① 조합 소유 정보시스템의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내ㆍ외부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IP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주소 현황 인수인계확인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② 세부 정보시스템 구성현황 및 정보통신망구성도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③ 사용자계정 및 패스워드 등 정보시스템 접근권한 정보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④ 정보통신망 취약점 분석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·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평가 결과물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⑤ 용역사업 결과물 및 프로그램 소스코드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⑥ 보안시스템 및 정보보호시스템 도입현황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⑦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침입차단시스템ㆍ침입방지시스템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(IPS)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등 정보보호제품 및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라우터ㆍ스위치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등 네트워크장비 설정 정보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⑧‘개인정보 보호법’ 제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2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조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1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호의 개인정보</a:t>
              </a:r>
            </a:p>
            <a:p>
              <a:pPr marL="152400" lvl="1" indent="-152400" defTabSz="1042973" eaLnBrk="0" fontAlgn="ctr" latinLnBrk="0" hangingPunct="0">
                <a:spcBef>
                  <a:spcPts val="0"/>
                </a:spcBef>
                <a:spcAft>
                  <a:spcPts val="500"/>
                </a:spcAft>
                <a:buSzPct val="80000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⑨ 그 밖의 발주자가 공개가 불가하다고 판단한 자료</a:t>
              </a:r>
            </a:p>
          </p:txBody>
        </p:sp>
        <p:sp>
          <p:nvSpPr>
            <p:cNvPr id="137" name="타원 136"/>
            <p:cNvSpPr/>
            <p:nvPr/>
          </p:nvSpPr>
          <p:spPr>
            <a:xfrm>
              <a:off x="5254483" y="36985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8" name="타원 137"/>
            <p:cNvSpPr/>
            <p:nvPr/>
          </p:nvSpPr>
          <p:spPr>
            <a:xfrm>
              <a:off x="5254483" y="39144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9" name="타원 138"/>
            <p:cNvSpPr/>
            <p:nvPr/>
          </p:nvSpPr>
          <p:spPr>
            <a:xfrm>
              <a:off x="5254483" y="41303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5254483" y="43462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1" name="타원 140"/>
            <p:cNvSpPr/>
            <p:nvPr/>
          </p:nvSpPr>
          <p:spPr>
            <a:xfrm>
              <a:off x="5254483" y="45621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5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2" name="타원 141"/>
            <p:cNvSpPr/>
            <p:nvPr/>
          </p:nvSpPr>
          <p:spPr>
            <a:xfrm>
              <a:off x="5254483" y="47780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6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5254483" y="49939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7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4" name="타원 143"/>
            <p:cNvSpPr/>
            <p:nvPr/>
          </p:nvSpPr>
          <p:spPr>
            <a:xfrm>
              <a:off x="5254483" y="53622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8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45" name="타원 144"/>
            <p:cNvSpPr/>
            <p:nvPr/>
          </p:nvSpPr>
          <p:spPr>
            <a:xfrm>
              <a:off x="5254483" y="5578166"/>
              <a:ext cx="180000" cy="180000"/>
            </a:xfrm>
            <a:prstGeom prst="ellipse">
              <a:avLst/>
            </a:prstGeom>
            <a:solidFill>
              <a:srgbClr val="1EB3E2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9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325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78">
            <a:extLst>
              <a:ext uri="{FF2B5EF4-FFF2-40B4-BE49-F238E27FC236}">
                <a16:creationId xmlns:a16="http://schemas.microsoft.com/office/drawing/2014/main" id="{01F40550-CB20-440F-97F7-646DFE91E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492" y="3204994"/>
            <a:ext cx="1476000" cy="320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>
              <a:spcBef>
                <a:spcPts val="0"/>
              </a:spcBef>
              <a:spcAft>
                <a:spcPts val="0"/>
              </a:spcAft>
            </a:pPr>
            <a:endParaRPr lang="en-US" altLang="ko-KR" sz="12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  <a:sym typeface="Monotype Sorts"/>
            </a:endParaRPr>
          </a:p>
        </p:txBody>
      </p:sp>
      <p:sp>
        <p:nvSpPr>
          <p:cNvPr id="39" name="Rectangle 60">
            <a:extLst>
              <a:ext uri="{FF2B5EF4-FFF2-40B4-BE49-F238E27FC236}">
                <a16:creationId xmlns:a16="http://schemas.microsoft.com/office/drawing/2014/main" id="{B2F1CC11-5170-4F96-9B5B-E4CCC192F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600" y="3204994"/>
            <a:ext cx="6408712" cy="54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en-US" altLang="ko-KR" sz="12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  <a:sym typeface="Monotype Sorts"/>
            </a:endParaRPr>
          </a:p>
        </p:txBody>
      </p:sp>
      <p:sp>
        <p:nvSpPr>
          <p:cNvPr id="77" name="Text Box 352">
            <a:extLst>
              <a:ext uri="{FF2B5EF4-FFF2-40B4-BE49-F238E27FC236}">
                <a16:creationId xmlns:a16="http://schemas.microsoft.com/office/drawing/2014/main" id="{618F03C4-31BD-4D99-9891-6447F1C2A32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88604" y="3244162"/>
            <a:ext cx="5867040" cy="461665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1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1pPr>
            <a:lvl2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solidFill>
                  <a:schemeClr val="tx1"/>
                </a:solidFill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>
              <a:spcAft>
                <a:spcPts val="0"/>
              </a:spcAft>
              <a:defRPr/>
            </a:pP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보안서약서 작성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, 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보안교육 실시</a:t>
            </a:r>
            <a:endParaRPr lang="en-US" altLang="ko-KR" dirty="0">
              <a:ln w="6350">
                <a:solidFill>
                  <a:schemeClr val="accent1">
                    <a:alpha val="0"/>
                  </a:schemeClr>
                </a:solidFill>
              </a:ln>
              <a:sym typeface="Monotype Sorts" pitchFamily="2" charset="2"/>
            </a:endParaRPr>
          </a:p>
          <a:p>
            <a:pPr lvl="1">
              <a:spcAft>
                <a:spcPts val="0"/>
              </a:spcAft>
              <a:defRPr/>
            </a:pP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프로젝트 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PC 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보안설정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,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네트워크 연결 설정 점검</a:t>
            </a:r>
            <a:endParaRPr lang="en-US" altLang="ko-KR" dirty="0">
              <a:ln w="6350">
                <a:solidFill>
                  <a:schemeClr val="accent1">
                    <a:alpha val="0"/>
                  </a:schemeClr>
                </a:solidFill>
              </a:ln>
              <a:sym typeface="Monotype Sorts" pitchFamily="2" charset="2"/>
            </a:endParaRPr>
          </a:p>
          <a:p>
            <a:pPr lvl="1">
              <a:spcAft>
                <a:spcPts val="0"/>
              </a:spcAft>
              <a:defRPr/>
            </a:pP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보안관리자 임명</a:t>
            </a:r>
            <a:endParaRPr lang="en-US" altLang="ko-KR" dirty="0">
              <a:ln w="6350">
                <a:solidFill>
                  <a:schemeClr val="accent1">
                    <a:alpha val="0"/>
                  </a:schemeClr>
                </a:solidFill>
              </a:ln>
              <a:sym typeface="Monotype Sorts" pitchFamily="2" charset="2"/>
            </a:endParaRPr>
          </a:p>
        </p:txBody>
      </p:sp>
      <p:sp>
        <p:nvSpPr>
          <p:cNvPr id="41" name="Rectangle 60">
            <a:extLst>
              <a:ext uri="{FF2B5EF4-FFF2-40B4-BE49-F238E27FC236}">
                <a16:creationId xmlns:a16="http://schemas.microsoft.com/office/drawing/2014/main" id="{31E312E8-4004-493F-826D-515DE0649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600" y="3816518"/>
            <a:ext cx="6408712" cy="19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en-US" altLang="ko-KR" sz="12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  <a:sym typeface="Monotype Sorts"/>
            </a:endParaRPr>
          </a:p>
        </p:txBody>
      </p:sp>
      <p:sp>
        <p:nvSpPr>
          <p:cNvPr id="40" name="Rectangle 60">
            <a:extLst>
              <a:ext uri="{FF2B5EF4-FFF2-40B4-BE49-F238E27FC236}">
                <a16:creationId xmlns:a16="http://schemas.microsoft.com/office/drawing/2014/main" id="{641117F3-CF3A-4D1D-8712-CF599817B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600" y="5868994"/>
            <a:ext cx="6408712" cy="54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en-US" altLang="ko-KR" sz="12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  <a:sym typeface="Monotype Sorts"/>
            </a:endParaRPr>
          </a:p>
        </p:txBody>
      </p:sp>
      <p:sp>
        <p:nvSpPr>
          <p:cNvPr id="72" name="Text Box 352">
            <a:extLst>
              <a:ext uri="{FF2B5EF4-FFF2-40B4-BE49-F238E27FC236}">
                <a16:creationId xmlns:a16="http://schemas.microsoft.com/office/drawing/2014/main" id="{8848D2C8-EFB0-4F10-BF0A-0C794C11B84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85880" y="5908162"/>
            <a:ext cx="5869764" cy="461665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장비 반입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/</a:t>
            </a:r>
            <a:r>
              <a:rPr lang="ko-KR" altLang="en-US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반출시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</a:t>
            </a:r>
            <a:r>
              <a:rPr lang="ko-KR" altLang="en-US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반출입대장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관리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(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사전 승인 없이 장비 </a:t>
            </a:r>
            <a:r>
              <a:rPr lang="ko-KR" altLang="en-US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반출입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금지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)</a:t>
            </a:r>
          </a:p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정기적 보안 검사와 개인정보 현황 점검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(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주간 단위</a:t>
            </a:r>
            <a:r>
              <a:rPr lang="en-US" altLang="ko-KR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)</a:t>
            </a:r>
          </a:p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보안 점검 확인서를 작성하여 </a:t>
            </a:r>
            <a:r>
              <a:rPr lang="ko-KR" altLang="en-US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고객사</a:t>
            </a:r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Monotype Sorts" pitchFamily="2" charset="2"/>
              </a:rPr>
              <a:t> 정보보호 담당자에게 제출</a:t>
            </a:r>
          </a:p>
        </p:txBody>
      </p:sp>
      <p:sp>
        <p:nvSpPr>
          <p:cNvPr id="73" name="직사각형 272">
            <a:extLst>
              <a:ext uri="{FF2B5EF4-FFF2-40B4-BE49-F238E27FC236}">
                <a16:creationId xmlns:a16="http://schemas.microsoft.com/office/drawing/2014/main" id="{5046ADDC-AD55-49C6-9F3C-D250AD79D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787" y="3939406"/>
            <a:ext cx="1044000" cy="468000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인원보안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보안교육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/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점검활동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중요문서 관리</a:t>
            </a:r>
          </a:p>
        </p:txBody>
      </p:sp>
      <p:sp>
        <p:nvSpPr>
          <p:cNvPr id="74" name="직사각형 272">
            <a:extLst>
              <a:ext uri="{FF2B5EF4-FFF2-40B4-BE49-F238E27FC236}">
                <a16:creationId xmlns:a16="http://schemas.microsoft.com/office/drawing/2014/main" id="{50142AE0-E5E6-453A-A6DF-92E34B151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787" y="4581778"/>
            <a:ext cx="1044000" cy="468000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PC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서버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네트워크 보안관리 </a:t>
            </a:r>
          </a:p>
        </p:txBody>
      </p:sp>
      <p:sp>
        <p:nvSpPr>
          <p:cNvPr id="75" name="직사각형 272">
            <a:extLst>
              <a:ext uri="{FF2B5EF4-FFF2-40B4-BE49-F238E27FC236}">
                <a16:creationId xmlns:a16="http://schemas.microsoft.com/office/drawing/2014/main" id="{DFAF5BBB-E57F-4528-8161-F0E5D8EB1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612" y="3939406"/>
            <a:ext cx="1279196" cy="461665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환경관리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출입통제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전산장비 관리</a:t>
            </a:r>
          </a:p>
        </p:txBody>
      </p:sp>
      <p:sp>
        <p:nvSpPr>
          <p:cNvPr id="76" name="Text Box 590">
            <a:extLst>
              <a:ext uri="{FF2B5EF4-FFF2-40B4-BE49-F238E27FC236}">
                <a16:creationId xmlns:a16="http://schemas.microsoft.com/office/drawing/2014/main" id="{D9871F62-E211-4C3E-AC5C-0F682888D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97" y="5000320"/>
            <a:ext cx="1321223" cy="138499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marL="0" lvl="1" indent="0">
              <a:buNone/>
              <a:defRPr/>
            </a:pP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</a:rPr>
              <a:t>※ Secure SDLC </a:t>
            </a:r>
            <a:endParaRPr lang="ko-KR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78" name="직사각형 217">
            <a:extLst>
              <a:ext uri="{FF2B5EF4-FFF2-40B4-BE49-F238E27FC236}">
                <a16:creationId xmlns:a16="http://schemas.microsoft.com/office/drawing/2014/main" id="{83DD688C-F1B7-403D-82ED-CBEFD3A6B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039" y="5445006"/>
            <a:ext cx="1963316" cy="30777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Secure SDLC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 개발가이드 제공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Secure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코딩 가이드 교육</a:t>
            </a:r>
          </a:p>
        </p:txBody>
      </p:sp>
      <p:sp>
        <p:nvSpPr>
          <p:cNvPr id="79" name="직사각형 217">
            <a:extLst>
              <a:ext uri="{FF2B5EF4-FFF2-40B4-BE49-F238E27FC236}">
                <a16:creationId xmlns:a16="http://schemas.microsoft.com/office/drawing/2014/main" id="{AC0B705F-089A-4F1D-A39D-CF4CADBF1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298" y="5445006"/>
            <a:ext cx="1963316" cy="30777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Secure Code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반영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보안 항목 단위테스트</a:t>
            </a:r>
          </a:p>
        </p:txBody>
      </p:sp>
      <p:sp>
        <p:nvSpPr>
          <p:cNvPr id="80" name="직사각형 217">
            <a:extLst>
              <a:ext uri="{FF2B5EF4-FFF2-40B4-BE49-F238E27FC236}">
                <a16:creationId xmlns:a16="http://schemas.microsoft.com/office/drawing/2014/main" id="{E9BB4F16-7615-452C-987E-9E9A113AD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557" y="5445006"/>
            <a:ext cx="1963316" cy="30777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보안 취약성 점검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암호화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인증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접근통제 등</a:t>
            </a:r>
          </a:p>
        </p:txBody>
      </p:sp>
      <p:sp>
        <p:nvSpPr>
          <p:cNvPr id="81" name="Rectangle 78">
            <a:extLst>
              <a:ext uri="{FF2B5EF4-FFF2-40B4-BE49-F238E27FC236}">
                <a16:creationId xmlns:a16="http://schemas.microsoft.com/office/drawing/2014/main" id="{791A00DB-9947-4695-B3E2-4C01E4AA1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697" y="5169183"/>
            <a:ext cx="2016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분석</a:t>
            </a:r>
            <a:r>
              <a:rPr lang="en-US" altLang="ko-KR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/</a:t>
            </a:r>
            <a:r>
              <a: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설계 단계</a:t>
            </a:r>
            <a:endParaRPr lang="en-US" altLang="ko-KR" sz="12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</p:txBody>
      </p:sp>
      <p:sp>
        <p:nvSpPr>
          <p:cNvPr id="82" name="Rectangle 78">
            <a:extLst>
              <a:ext uri="{FF2B5EF4-FFF2-40B4-BE49-F238E27FC236}">
                <a16:creationId xmlns:a16="http://schemas.microsoft.com/office/drawing/2014/main" id="{7C22A5CD-96AD-484B-8055-A0AB3C94A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956" y="5169183"/>
            <a:ext cx="2016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 구축단계</a:t>
            </a:r>
          </a:p>
        </p:txBody>
      </p:sp>
      <p:sp>
        <p:nvSpPr>
          <p:cNvPr id="83" name="Rectangle 78">
            <a:extLst>
              <a:ext uri="{FF2B5EF4-FFF2-40B4-BE49-F238E27FC236}">
                <a16:creationId xmlns:a16="http://schemas.microsoft.com/office/drawing/2014/main" id="{DAF7C425-884C-4BD7-8331-6C7483A51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215" y="5169183"/>
            <a:ext cx="2016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 테스트단계</a:t>
            </a:r>
          </a:p>
        </p:txBody>
      </p:sp>
      <p:sp>
        <p:nvSpPr>
          <p:cNvPr id="84" name="Freeform 58">
            <a:extLst>
              <a:ext uri="{FF2B5EF4-FFF2-40B4-BE49-F238E27FC236}">
                <a16:creationId xmlns:a16="http://schemas.microsoft.com/office/drawing/2014/main" id="{BCAA7B17-3980-4C97-AE13-263E73668AF8}"/>
              </a:ext>
            </a:extLst>
          </p:cNvPr>
          <p:cNvSpPr>
            <a:spLocks/>
          </p:cNvSpPr>
          <p:nvPr/>
        </p:nvSpPr>
        <p:spPr bwMode="auto">
          <a:xfrm flipH="1">
            <a:off x="5037787" y="3895622"/>
            <a:ext cx="2628000" cy="360000"/>
          </a:xfrm>
          <a:custGeom>
            <a:avLst/>
            <a:gdLst>
              <a:gd name="T0" fmla="*/ 2147483647 w 1104"/>
              <a:gd name="T1" fmla="*/ 2147483647 h 144"/>
              <a:gd name="T2" fmla="*/ 2147483647 w 1104"/>
              <a:gd name="T3" fmla="*/ 0 h 144"/>
              <a:gd name="T4" fmla="*/ 0 w 1104"/>
              <a:gd name="T5" fmla="*/ 0 h 144"/>
              <a:gd name="T6" fmla="*/ 0 60000 65536"/>
              <a:gd name="T7" fmla="*/ 0 60000 65536"/>
              <a:gd name="T8" fmla="*/ 0 60000 65536"/>
              <a:gd name="T9" fmla="*/ 0 w 1104"/>
              <a:gd name="T10" fmla="*/ 0 h 144"/>
              <a:gd name="T11" fmla="*/ 1104 w 110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144">
                <a:moveTo>
                  <a:pt x="1104" y="144"/>
                </a:moveTo>
                <a:lnTo>
                  <a:pt x="912" y="0"/>
                </a:lnTo>
                <a:lnTo>
                  <a:pt x="0" y="0"/>
                </a:lnTo>
              </a:path>
            </a:pathLst>
          </a:custGeom>
          <a:ln w="9525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algn="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5" name="Freeform 58">
            <a:extLst>
              <a:ext uri="{FF2B5EF4-FFF2-40B4-BE49-F238E27FC236}">
                <a16:creationId xmlns:a16="http://schemas.microsoft.com/office/drawing/2014/main" id="{043A8978-1E35-4544-A61A-5B316303AF26}"/>
              </a:ext>
            </a:extLst>
          </p:cNvPr>
          <p:cNvSpPr>
            <a:spLocks/>
          </p:cNvSpPr>
          <p:nvPr/>
        </p:nvSpPr>
        <p:spPr bwMode="auto">
          <a:xfrm flipH="1" flipV="1">
            <a:off x="4366469" y="4728036"/>
            <a:ext cx="3299318" cy="350354"/>
          </a:xfrm>
          <a:custGeom>
            <a:avLst/>
            <a:gdLst>
              <a:gd name="T0" fmla="*/ 2147483647 w 1104"/>
              <a:gd name="T1" fmla="*/ 2147483647 h 144"/>
              <a:gd name="T2" fmla="*/ 2147483647 w 1104"/>
              <a:gd name="T3" fmla="*/ 0 h 144"/>
              <a:gd name="T4" fmla="*/ 0 w 1104"/>
              <a:gd name="T5" fmla="*/ 0 h 144"/>
              <a:gd name="T6" fmla="*/ 0 60000 65536"/>
              <a:gd name="T7" fmla="*/ 0 60000 65536"/>
              <a:gd name="T8" fmla="*/ 0 60000 65536"/>
              <a:gd name="T9" fmla="*/ 0 w 1104"/>
              <a:gd name="T10" fmla="*/ 0 h 144"/>
              <a:gd name="T11" fmla="*/ 1104 w 110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144">
                <a:moveTo>
                  <a:pt x="1104" y="144"/>
                </a:moveTo>
                <a:lnTo>
                  <a:pt x="912" y="0"/>
                </a:lnTo>
                <a:lnTo>
                  <a:pt x="0" y="0"/>
                </a:lnTo>
              </a:path>
            </a:pathLst>
          </a:custGeom>
          <a:ln w="9525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algn="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6" name="Freeform 58">
            <a:extLst>
              <a:ext uri="{FF2B5EF4-FFF2-40B4-BE49-F238E27FC236}">
                <a16:creationId xmlns:a16="http://schemas.microsoft.com/office/drawing/2014/main" id="{EF480207-538B-4F00-8DAB-FFA9521EC2EA}"/>
              </a:ext>
            </a:extLst>
          </p:cNvPr>
          <p:cNvSpPr>
            <a:spLocks/>
          </p:cNvSpPr>
          <p:nvPr/>
        </p:nvSpPr>
        <p:spPr bwMode="auto">
          <a:xfrm>
            <a:off x="1460612" y="3895621"/>
            <a:ext cx="2628000" cy="360000"/>
          </a:xfrm>
          <a:custGeom>
            <a:avLst/>
            <a:gdLst>
              <a:gd name="T0" fmla="*/ 2147483647 w 1104"/>
              <a:gd name="T1" fmla="*/ 2147483647 h 144"/>
              <a:gd name="T2" fmla="*/ 2147483647 w 1104"/>
              <a:gd name="T3" fmla="*/ 0 h 144"/>
              <a:gd name="T4" fmla="*/ 0 w 1104"/>
              <a:gd name="T5" fmla="*/ 0 h 144"/>
              <a:gd name="T6" fmla="*/ 0 60000 65536"/>
              <a:gd name="T7" fmla="*/ 0 60000 65536"/>
              <a:gd name="T8" fmla="*/ 0 60000 65536"/>
              <a:gd name="T9" fmla="*/ 0 w 1104"/>
              <a:gd name="T10" fmla="*/ 0 h 144"/>
              <a:gd name="T11" fmla="*/ 1104 w 110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144">
                <a:moveTo>
                  <a:pt x="1104" y="144"/>
                </a:moveTo>
                <a:lnTo>
                  <a:pt x="912" y="0"/>
                </a:lnTo>
                <a:lnTo>
                  <a:pt x="0" y="0"/>
                </a:lnTo>
              </a:path>
            </a:pathLst>
          </a:custGeom>
          <a:ln w="9525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algn="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24989" y="3204994"/>
            <a:ext cx="720000" cy="3204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indent="-97667" algn="ctr" defTabSz="957701">
              <a:defRPr sz="1500" b="1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rPr>
              <a:t>장소</a:t>
            </a:r>
          </a:p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rPr>
              <a:t>및</a:t>
            </a:r>
          </a:p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rPr>
              <a:t>장비</a:t>
            </a:r>
          </a:p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rPr>
              <a:t>보안</a:t>
            </a:r>
          </a:p>
        </p:txBody>
      </p:sp>
      <p:grpSp>
        <p:nvGrpSpPr>
          <p:cNvPr id="103" name="그룹 16">
            <a:extLst>
              <a:ext uri="{FF2B5EF4-FFF2-40B4-BE49-F238E27FC236}">
                <a16:creationId xmlns:a16="http://schemas.microsoft.com/office/drawing/2014/main" id="{54AAD592-D676-4EF9-8F70-EADBEDE7282F}"/>
              </a:ext>
            </a:extLst>
          </p:cNvPr>
          <p:cNvGrpSpPr/>
          <p:nvPr/>
        </p:nvGrpSpPr>
        <p:grpSpPr>
          <a:xfrm>
            <a:off x="3978223" y="3869855"/>
            <a:ext cx="1157466" cy="1157464"/>
            <a:chOff x="926146" y="7093502"/>
            <a:chExt cx="2283891" cy="2283890"/>
          </a:xfrm>
        </p:grpSpPr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F5AE5F2C-7D97-4BFC-B0CD-45EDC2836C81}"/>
                </a:ext>
              </a:extLst>
            </p:cNvPr>
            <p:cNvSpPr/>
            <p:nvPr/>
          </p:nvSpPr>
          <p:spPr bwMode="auto">
            <a:xfrm>
              <a:off x="926146" y="7093502"/>
              <a:ext cx="2283891" cy="2283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mpd="sng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111" name="직사각형 110">
              <a:extLst>
                <a:ext uri="{FF2B5EF4-FFF2-40B4-BE49-F238E27FC236}">
                  <a16:creationId xmlns:a16="http://schemas.microsoft.com/office/drawing/2014/main" id="{365C52D4-7453-4C51-854F-477D0AE6337A}"/>
                </a:ext>
              </a:extLst>
            </p:cNvPr>
            <p:cNvSpPr/>
            <p:nvPr/>
          </p:nvSpPr>
          <p:spPr>
            <a:xfrm rot="9056327" flipV="1">
              <a:off x="1023503" y="8582134"/>
              <a:ext cx="436932" cy="1252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5000">
                  <a:schemeClr val="bg1">
                    <a:lumMod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204D81F4-106C-416C-8CAB-4724FA3B2C3B}"/>
                </a:ext>
              </a:extLst>
            </p:cNvPr>
            <p:cNvSpPr/>
            <p:nvPr/>
          </p:nvSpPr>
          <p:spPr>
            <a:xfrm rot="1940002" flipV="1">
              <a:off x="2610132" y="8718502"/>
              <a:ext cx="431882" cy="1252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5000">
                  <a:schemeClr val="bg1">
                    <a:lumMod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044718F5-BCD9-47E6-9438-A2D569D01C97}"/>
                </a:ext>
              </a:extLst>
            </p:cNvPr>
            <p:cNvSpPr/>
            <p:nvPr/>
          </p:nvSpPr>
          <p:spPr>
            <a:xfrm rot="16200000" flipV="1">
              <a:off x="1918037" y="7252872"/>
              <a:ext cx="428649" cy="1252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5000">
                  <a:schemeClr val="bg1">
                    <a:lumMod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4" name="Rectangle 600">
              <a:extLst>
                <a:ext uri="{FF2B5EF4-FFF2-40B4-BE49-F238E27FC236}">
                  <a16:creationId xmlns:a16="http://schemas.microsoft.com/office/drawing/2014/main" id="{542D4482-5D32-438D-B590-31845B85CD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19031">
              <a:off x="1179789" y="7306935"/>
              <a:ext cx="1946805" cy="194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900" spc="-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물리적 보안</a:t>
              </a:r>
            </a:p>
          </p:txBody>
        </p:sp>
        <p:sp>
          <p:nvSpPr>
            <p:cNvPr id="115" name="Rectangle 600">
              <a:extLst>
                <a:ext uri="{FF2B5EF4-FFF2-40B4-BE49-F238E27FC236}">
                  <a16:creationId xmlns:a16="http://schemas.microsoft.com/office/drawing/2014/main" id="{755A341C-B26C-4A75-AFE0-3580001CBE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9081">
              <a:off x="987800" y="7312710"/>
              <a:ext cx="1946805" cy="1946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buFont typeface="Wingdings" pitchFamily="2" charset="2"/>
                <a:buNone/>
                <a:defRPr/>
              </a:pPr>
              <a:r>
                <a:rPr lang="ko-KR" altLang="en-US" sz="900" spc="-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관리적 보안</a:t>
              </a:r>
            </a:p>
          </p:txBody>
        </p:sp>
        <p:sp>
          <p:nvSpPr>
            <p:cNvPr id="116" name="Rectangle 600">
              <a:extLst>
                <a:ext uri="{FF2B5EF4-FFF2-40B4-BE49-F238E27FC236}">
                  <a16:creationId xmlns:a16="http://schemas.microsoft.com/office/drawing/2014/main" id="{F8CDA7EE-7A7B-49B3-AB48-9BF86A809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048" y="7248066"/>
              <a:ext cx="1946804" cy="1946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ctr">
              <a:prstTxWarp prst="textArchDown">
                <a:avLst>
                  <a:gd name="adj" fmla="val 20914009"/>
                </a:avLst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900" spc="-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기술적 보안</a:t>
              </a:r>
            </a:p>
          </p:txBody>
        </p:sp>
      </p:grpSp>
      <p:grpSp>
        <p:nvGrpSpPr>
          <p:cNvPr id="172" name="그룹 171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7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2.3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장소 및 장비 등에 대한 보안 요구</a:t>
              </a:r>
            </a:p>
          </p:txBody>
        </p:sp>
        <p:sp>
          <p:nvSpPr>
            <p:cNvPr id="17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2.3.1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장소 및 장비 보안</a:t>
              </a:r>
            </a:p>
          </p:txBody>
        </p:sp>
        <p:sp>
          <p:nvSpPr>
            <p:cNvPr id="177" name="직각 삼각형 176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7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보안 관리자를 지정하고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건설공제의 보안 담당자와 협의를 통해 프로젝트 수행 장소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인력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장비에 대한 보안정책을 수립하고 주기적인 점검을 실시하며 결과를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고객사에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제출하도록 하겠습니다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82" name="직사각형 181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SER-003</a:t>
            </a:r>
          </a:p>
        </p:txBody>
      </p:sp>
      <p:sp>
        <p:nvSpPr>
          <p:cNvPr id="183" name="직사각형 182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장소 및 장비 등에 대한 보안 요구</a:t>
            </a:r>
          </a:p>
        </p:txBody>
      </p:sp>
      <p:sp>
        <p:nvSpPr>
          <p:cNvPr id="184" name="타원 183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86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87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188" name="그룹 187"/>
          <p:cNvGrpSpPr/>
          <p:nvPr/>
        </p:nvGrpSpPr>
        <p:grpSpPr>
          <a:xfrm>
            <a:off x="524989" y="1881188"/>
            <a:ext cx="4319998" cy="1188001"/>
            <a:chOff x="524989" y="1881188"/>
            <a:chExt cx="4319998" cy="1188001"/>
          </a:xfrm>
        </p:grpSpPr>
        <p:sp>
          <p:nvSpPr>
            <p:cNvPr id="189" name="직사각형 188"/>
            <p:cNvSpPr/>
            <p:nvPr/>
          </p:nvSpPr>
          <p:spPr bwMode="auto">
            <a:xfrm flipH="1">
              <a:off x="524989" y="1881189"/>
              <a:ext cx="4319998" cy="11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indent="-97667" defTabSz="95770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보안 적용 및 관리 원칙</a:t>
              </a:r>
            </a:p>
          </p:txBody>
        </p:sp>
      </p:grpSp>
      <p:grpSp>
        <p:nvGrpSpPr>
          <p:cNvPr id="191" name="그룹 190"/>
          <p:cNvGrpSpPr/>
          <p:nvPr/>
        </p:nvGrpSpPr>
        <p:grpSpPr>
          <a:xfrm>
            <a:off x="5061491" y="1881188"/>
            <a:ext cx="4320001" cy="1188001"/>
            <a:chOff x="5061491" y="1881188"/>
            <a:chExt cx="4320001" cy="1188001"/>
          </a:xfrm>
        </p:grpSpPr>
        <p:sp>
          <p:nvSpPr>
            <p:cNvPr id="192" name="직사각형 191"/>
            <p:cNvSpPr/>
            <p:nvPr/>
          </p:nvSpPr>
          <p:spPr bwMode="auto">
            <a:xfrm flipH="1">
              <a:off x="5061491" y="1881189"/>
              <a:ext cx="4319999" cy="11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기법 및 도구</a:t>
              </a:r>
            </a:p>
          </p:txBody>
        </p:sp>
      </p:grpSp>
      <p:grpSp>
        <p:nvGrpSpPr>
          <p:cNvPr id="199" name="그룹 198"/>
          <p:cNvGrpSpPr/>
          <p:nvPr/>
        </p:nvGrpSpPr>
        <p:grpSpPr>
          <a:xfrm>
            <a:off x="5133491" y="2236316"/>
            <a:ext cx="4176000" cy="738000"/>
            <a:chOff x="596900" y="4277928"/>
            <a:chExt cx="2661950" cy="738000"/>
          </a:xfrm>
        </p:grpSpPr>
        <p:sp>
          <p:nvSpPr>
            <p:cNvPr id="200" name="TextBox 199"/>
            <p:cNvSpPr txBox="1"/>
            <p:nvPr/>
          </p:nvSpPr>
          <p:spPr>
            <a:xfrm>
              <a:off x="596900" y="4277928"/>
              <a:ext cx="2661950" cy="738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545211" defTabSz="1090422">
                <a:defRPr sz="2100">
                  <a:solidFill>
                    <a:schemeClr val="lt1"/>
                  </a:solidFill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</a:defRPr>
              </a:lvl9pPr>
            </a:lstStyle>
            <a:p>
              <a:pPr marL="0" lvl="1" algn="ctr" defTabSz="1299728" eaLnBrk="0" hangingPunct="0"/>
              <a:endParaRPr lang="en-US" altLang="ko-KR" sz="12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201" name="Rectangle 28"/>
            <p:cNvSpPr>
              <a:spLocks noChangeArrowheads="1"/>
            </p:cNvSpPr>
            <p:nvPr/>
          </p:nvSpPr>
          <p:spPr bwMode="auto">
            <a:xfrm>
              <a:off x="657546" y="4366952"/>
              <a:ext cx="2540659" cy="5386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보안서약서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대상 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프로젝트 인원 전체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내용 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PC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화면보호기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 Password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설정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시건 장치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주요 문서 방치 금지 등 </a:t>
              </a:r>
            </a:p>
          </p:txBody>
        </p:sp>
      </p:grpSp>
      <p:grpSp>
        <p:nvGrpSpPr>
          <p:cNvPr id="202" name="그룹 201"/>
          <p:cNvGrpSpPr/>
          <p:nvPr/>
        </p:nvGrpSpPr>
        <p:grpSpPr>
          <a:xfrm>
            <a:off x="596988" y="2236316"/>
            <a:ext cx="4176000" cy="738000"/>
            <a:chOff x="596900" y="4277928"/>
            <a:chExt cx="2661950" cy="738000"/>
          </a:xfrm>
        </p:grpSpPr>
        <p:sp>
          <p:nvSpPr>
            <p:cNvPr id="203" name="TextBox 202"/>
            <p:cNvSpPr txBox="1"/>
            <p:nvPr/>
          </p:nvSpPr>
          <p:spPr>
            <a:xfrm>
              <a:off x="596900" y="4277928"/>
              <a:ext cx="2661950" cy="738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545211" defTabSz="1090422">
                <a:defRPr sz="2100">
                  <a:solidFill>
                    <a:schemeClr val="lt1"/>
                  </a:solidFill>
                </a:defRPr>
              </a:lvl2pPr>
              <a:lvl3pPr marL="1090422" defTabSz="1090422">
                <a:defRPr sz="2100">
                  <a:solidFill>
                    <a:schemeClr val="lt1"/>
                  </a:solidFill>
                </a:defRPr>
              </a:lvl3pPr>
              <a:lvl4pPr marL="1635633" defTabSz="1090422">
                <a:defRPr sz="2100">
                  <a:solidFill>
                    <a:schemeClr val="lt1"/>
                  </a:solidFill>
                </a:defRPr>
              </a:lvl4pPr>
              <a:lvl5pPr marL="2180844" defTabSz="1090422">
                <a:defRPr sz="2100">
                  <a:solidFill>
                    <a:schemeClr val="lt1"/>
                  </a:solidFill>
                </a:defRPr>
              </a:lvl5pPr>
              <a:lvl6pPr marL="2726055" defTabSz="1090422">
                <a:defRPr sz="2100">
                  <a:solidFill>
                    <a:schemeClr val="lt1"/>
                  </a:solidFill>
                </a:defRPr>
              </a:lvl6pPr>
              <a:lvl7pPr marL="3271266" defTabSz="1090422">
                <a:defRPr sz="2100">
                  <a:solidFill>
                    <a:schemeClr val="lt1"/>
                  </a:solidFill>
                </a:defRPr>
              </a:lvl7pPr>
              <a:lvl8pPr marL="3816477" defTabSz="1090422">
                <a:defRPr sz="2100">
                  <a:solidFill>
                    <a:schemeClr val="lt1"/>
                  </a:solidFill>
                </a:defRPr>
              </a:lvl8pPr>
              <a:lvl9pPr marL="4361688" defTabSz="1090422">
                <a:defRPr sz="2100">
                  <a:solidFill>
                    <a:schemeClr val="lt1"/>
                  </a:solidFill>
                </a:defRPr>
              </a:lvl9pPr>
            </a:lstStyle>
            <a:p>
              <a:pPr marL="0" lvl="1" algn="ctr" defTabSz="1299728" eaLnBrk="0" hangingPunct="0"/>
              <a:endParaRPr lang="en-US" altLang="ko-KR" sz="12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204" name="Rectangle 28"/>
            <p:cNvSpPr>
              <a:spLocks noChangeArrowheads="1"/>
            </p:cNvSpPr>
            <p:nvPr/>
          </p:nvSpPr>
          <p:spPr bwMode="auto">
            <a:xfrm>
              <a:off x="657546" y="4366952"/>
              <a:ext cx="2540659" cy="5386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건설 공제와 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SK㈜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의 정보와 자산을 보호하기 위한 일련의 활동 정의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건설 공제의 보안 규정 준수 및 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Secure SDLC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적용</a:t>
              </a: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3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프로젝트 참여하는 모든 인원과 장소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장비에 대하여 보안 활동 수행</a:t>
              </a:r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95D436D4-D72E-48AC-947D-FA0A96F36538}"/>
              </a:ext>
            </a:extLst>
          </p:cNvPr>
          <p:cNvGrpSpPr/>
          <p:nvPr/>
        </p:nvGrpSpPr>
        <p:grpSpPr>
          <a:xfrm rot="2746225">
            <a:off x="4184198" y="4097418"/>
            <a:ext cx="804310" cy="823035"/>
            <a:chOff x="-1606805" y="3798084"/>
            <a:chExt cx="868129" cy="888340"/>
          </a:xfrm>
        </p:grpSpPr>
        <p:grpSp>
          <p:nvGrpSpPr>
            <p:cNvPr id="206" name="그룹 260">
              <a:extLst>
                <a:ext uri="{FF2B5EF4-FFF2-40B4-BE49-F238E27FC236}">
                  <a16:creationId xmlns:a16="http://schemas.microsoft.com/office/drawing/2014/main" id="{6E73F795-2EA8-4461-935B-A2D690AA81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606805" y="3798084"/>
              <a:ext cx="868129" cy="888340"/>
              <a:chOff x="-1695373" y="6189820"/>
              <a:chExt cx="2183517" cy="2213314"/>
            </a:xfrm>
          </p:grpSpPr>
          <p:sp>
            <p:nvSpPr>
              <p:cNvPr id="208" name="Freeform 1269">
                <a:extLst>
                  <a:ext uri="{FF2B5EF4-FFF2-40B4-BE49-F238E27FC236}">
                    <a16:creationId xmlns:a16="http://schemas.microsoft.com/office/drawing/2014/main" id="{7535572E-2309-4405-991F-8DC4BBC916CC}"/>
                  </a:ext>
                </a:extLst>
              </p:cNvPr>
              <p:cNvSpPr>
                <a:spLocks/>
              </p:cNvSpPr>
              <p:nvPr/>
            </p:nvSpPr>
            <p:spPr bwMode="auto">
              <a:xfrm rot="4500000">
                <a:off x="-2112896" y="7052259"/>
                <a:ext cx="1768398" cy="933354"/>
              </a:xfrm>
              <a:custGeom>
                <a:avLst/>
                <a:gdLst>
                  <a:gd name="T0" fmla="*/ 0 w 1108"/>
                  <a:gd name="T1" fmla="*/ 0 h 599"/>
                  <a:gd name="T2" fmla="*/ 0 w 1108"/>
                  <a:gd name="T3" fmla="*/ 0 h 599"/>
                  <a:gd name="T4" fmla="*/ 0 w 1108"/>
                  <a:gd name="T5" fmla="*/ 0 h 599"/>
                  <a:gd name="T6" fmla="*/ 0 w 1108"/>
                  <a:gd name="T7" fmla="*/ 0 h 599"/>
                  <a:gd name="T8" fmla="*/ 0 w 1108"/>
                  <a:gd name="T9" fmla="*/ 0 h 599"/>
                  <a:gd name="T10" fmla="*/ 0 w 1108"/>
                  <a:gd name="T11" fmla="*/ 0 h 599"/>
                  <a:gd name="T12" fmla="*/ 0 w 1108"/>
                  <a:gd name="T13" fmla="*/ 0 h 599"/>
                  <a:gd name="T14" fmla="*/ 0 w 1108"/>
                  <a:gd name="T15" fmla="*/ 0 h 599"/>
                  <a:gd name="T16" fmla="*/ 0 w 1108"/>
                  <a:gd name="T17" fmla="*/ 0 h 599"/>
                  <a:gd name="T18" fmla="*/ 0 w 1108"/>
                  <a:gd name="T19" fmla="*/ 0 h 599"/>
                  <a:gd name="T20" fmla="*/ 0 w 1108"/>
                  <a:gd name="T21" fmla="*/ 0 h 599"/>
                  <a:gd name="T22" fmla="*/ 0 w 1108"/>
                  <a:gd name="T23" fmla="*/ 0 h 599"/>
                  <a:gd name="T24" fmla="*/ 0 w 1108"/>
                  <a:gd name="T25" fmla="*/ 0 h 599"/>
                  <a:gd name="T26" fmla="*/ 0 w 1108"/>
                  <a:gd name="T27" fmla="*/ 0 h 599"/>
                  <a:gd name="T28" fmla="*/ 0 w 1108"/>
                  <a:gd name="T29" fmla="*/ 0 h 599"/>
                  <a:gd name="T30" fmla="*/ 0 w 1108"/>
                  <a:gd name="T31" fmla="*/ 0 h 599"/>
                  <a:gd name="T32" fmla="*/ 0 w 1108"/>
                  <a:gd name="T33" fmla="*/ 0 h 599"/>
                  <a:gd name="T34" fmla="*/ 0 w 1108"/>
                  <a:gd name="T35" fmla="*/ 0 h 599"/>
                  <a:gd name="T36" fmla="*/ 0 w 1108"/>
                  <a:gd name="T37" fmla="*/ 0 h 599"/>
                  <a:gd name="T38" fmla="*/ 0 w 1108"/>
                  <a:gd name="T39" fmla="*/ 0 h 599"/>
                  <a:gd name="T40" fmla="*/ 0 w 1108"/>
                  <a:gd name="T41" fmla="*/ 0 h 599"/>
                  <a:gd name="T42" fmla="*/ 0 w 1108"/>
                  <a:gd name="T43" fmla="*/ 0 h 599"/>
                  <a:gd name="T44" fmla="*/ 0 w 1108"/>
                  <a:gd name="T45" fmla="*/ 0 h 599"/>
                  <a:gd name="T46" fmla="*/ 0 w 1108"/>
                  <a:gd name="T47" fmla="*/ 0 h 599"/>
                  <a:gd name="T48" fmla="*/ 0 w 1108"/>
                  <a:gd name="T49" fmla="*/ 0 h 599"/>
                  <a:gd name="T50" fmla="*/ 0 w 1108"/>
                  <a:gd name="T51" fmla="*/ 0 h 599"/>
                  <a:gd name="T52" fmla="*/ 0 w 1108"/>
                  <a:gd name="T53" fmla="*/ 0 h 599"/>
                  <a:gd name="T54" fmla="*/ 0 w 1108"/>
                  <a:gd name="T55" fmla="*/ 0 h 599"/>
                  <a:gd name="T56" fmla="*/ 0 w 1108"/>
                  <a:gd name="T57" fmla="*/ 0 h 599"/>
                  <a:gd name="T58" fmla="*/ 0 w 1108"/>
                  <a:gd name="T59" fmla="*/ 0 h 599"/>
                  <a:gd name="T60" fmla="*/ 0 w 1108"/>
                  <a:gd name="T61" fmla="*/ 0 h 599"/>
                  <a:gd name="T62" fmla="*/ 0 w 1108"/>
                  <a:gd name="T63" fmla="*/ 0 h 599"/>
                  <a:gd name="T64" fmla="*/ 0 w 1108"/>
                  <a:gd name="T65" fmla="*/ 0 h 599"/>
                  <a:gd name="T66" fmla="*/ 0 w 1108"/>
                  <a:gd name="T67" fmla="*/ 0 h 599"/>
                  <a:gd name="T68" fmla="*/ 0 w 1108"/>
                  <a:gd name="T69" fmla="*/ 0 h 599"/>
                  <a:gd name="T70" fmla="*/ 0 w 1108"/>
                  <a:gd name="T71" fmla="*/ 0 h 599"/>
                  <a:gd name="T72" fmla="*/ 0 w 1108"/>
                  <a:gd name="T73" fmla="*/ 0 h 599"/>
                  <a:gd name="T74" fmla="*/ 0 w 1108"/>
                  <a:gd name="T75" fmla="*/ 0 h 599"/>
                  <a:gd name="T76" fmla="*/ 0 w 1108"/>
                  <a:gd name="T77" fmla="*/ 0 h 599"/>
                  <a:gd name="T78" fmla="*/ 0 w 1108"/>
                  <a:gd name="T79" fmla="*/ 0 h 599"/>
                  <a:gd name="T80" fmla="*/ 0 w 1108"/>
                  <a:gd name="T81" fmla="*/ 0 h 599"/>
                  <a:gd name="T82" fmla="*/ 0 w 1108"/>
                  <a:gd name="T83" fmla="*/ 0 h 599"/>
                  <a:gd name="T84" fmla="*/ 0 w 1108"/>
                  <a:gd name="T85" fmla="*/ 0 h 599"/>
                  <a:gd name="T86" fmla="*/ 0 w 1108"/>
                  <a:gd name="T87" fmla="*/ 0 h 599"/>
                  <a:gd name="T88" fmla="*/ 0 w 1108"/>
                  <a:gd name="T89" fmla="*/ 0 h 599"/>
                  <a:gd name="T90" fmla="*/ 0 w 1108"/>
                  <a:gd name="T91" fmla="*/ 0 h 599"/>
                  <a:gd name="T92" fmla="*/ 0 w 1108"/>
                  <a:gd name="T93" fmla="*/ 0 h 599"/>
                  <a:gd name="T94" fmla="*/ 0 w 1108"/>
                  <a:gd name="T95" fmla="*/ 0 h 599"/>
                  <a:gd name="T96" fmla="*/ 0 w 1108"/>
                  <a:gd name="T97" fmla="*/ 0 h 599"/>
                  <a:gd name="T98" fmla="*/ 0 w 1108"/>
                  <a:gd name="T99" fmla="*/ 0 h 59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08"/>
                  <a:gd name="T151" fmla="*/ 0 h 599"/>
                  <a:gd name="T152" fmla="*/ 1108 w 1108"/>
                  <a:gd name="T153" fmla="*/ 599 h 59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08" h="599">
                    <a:moveTo>
                      <a:pt x="556" y="591"/>
                    </a:moveTo>
                    <a:lnTo>
                      <a:pt x="568" y="589"/>
                    </a:lnTo>
                    <a:lnTo>
                      <a:pt x="583" y="587"/>
                    </a:lnTo>
                    <a:lnTo>
                      <a:pt x="598" y="583"/>
                    </a:lnTo>
                    <a:lnTo>
                      <a:pt x="609" y="581"/>
                    </a:lnTo>
                    <a:lnTo>
                      <a:pt x="622" y="578"/>
                    </a:lnTo>
                    <a:lnTo>
                      <a:pt x="634" y="574"/>
                    </a:lnTo>
                    <a:lnTo>
                      <a:pt x="647" y="570"/>
                    </a:lnTo>
                    <a:lnTo>
                      <a:pt x="658" y="566"/>
                    </a:lnTo>
                    <a:lnTo>
                      <a:pt x="671" y="561"/>
                    </a:lnTo>
                    <a:lnTo>
                      <a:pt x="687" y="555"/>
                    </a:lnTo>
                    <a:lnTo>
                      <a:pt x="700" y="550"/>
                    </a:lnTo>
                    <a:lnTo>
                      <a:pt x="713" y="544"/>
                    </a:lnTo>
                    <a:lnTo>
                      <a:pt x="727" y="537"/>
                    </a:lnTo>
                    <a:lnTo>
                      <a:pt x="741" y="530"/>
                    </a:lnTo>
                    <a:lnTo>
                      <a:pt x="754" y="523"/>
                    </a:lnTo>
                    <a:lnTo>
                      <a:pt x="766" y="516"/>
                    </a:lnTo>
                    <a:lnTo>
                      <a:pt x="776" y="509"/>
                    </a:lnTo>
                    <a:lnTo>
                      <a:pt x="787" y="501"/>
                    </a:lnTo>
                    <a:lnTo>
                      <a:pt x="799" y="494"/>
                    </a:lnTo>
                    <a:lnTo>
                      <a:pt x="812" y="485"/>
                    </a:lnTo>
                    <a:lnTo>
                      <a:pt x="824" y="476"/>
                    </a:lnTo>
                    <a:lnTo>
                      <a:pt x="836" y="467"/>
                    </a:lnTo>
                    <a:lnTo>
                      <a:pt x="846" y="459"/>
                    </a:lnTo>
                    <a:lnTo>
                      <a:pt x="864" y="445"/>
                    </a:lnTo>
                    <a:lnTo>
                      <a:pt x="880" y="430"/>
                    </a:lnTo>
                    <a:lnTo>
                      <a:pt x="895" y="414"/>
                    </a:lnTo>
                    <a:lnTo>
                      <a:pt x="912" y="395"/>
                    </a:lnTo>
                    <a:lnTo>
                      <a:pt x="923" y="381"/>
                    </a:lnTo>
                    <a:lnTo>
                      <a:pt x="936" y="366"/>
                    </a:lnTo>
                    <a:lnTo>
                      <a:pt x="950" y="349"/>
                    </a:lnTo>
                    <a:lnTo>
                      <a:pt x="962" y="332"/>
                    </a:lnTo>
                    <a:lnTo>
                      <a:pt x="973" y="314"/>
                    </a:lnTo>
                    <a:lnTo>
                      <a:pt x="987" y="293"/>
                    </a:lnTo>
                    <a:lnTo>
                      <a:pt x="1107" y="364"/>
                    </a:lnTo>
                    <a:lnTo>
                      <a:pt x="990" y="0"/>
                    </a:lnTo>
                    <a:lnTo>
                      <a:pt x="611" y="69"/>
                    </a:lnTo>
                    <a:lnTo>
                      <a:pt x="739" y="144"/>
                    </a:lnTo>
                    <a:lnTo>
                      <a:pt x="728" y="159"/>
                    </a:lnTo>
                    <a:lnTo>
                      <a:pt x="717" y="173"/>
                    </a:lnTo>
                    <a:lnTo>
                      <a:pt x="705" y="187"/>
                    </a:lnTo>
                    <a:lnTo>
                      <a:pt x="694" y="200"/>
                    </a:lnTo>
                    <a:lnTo>
                      <a:pt x="684" y="209"/>
                    </a:lnTo>
                    <a:lnTo>
                      <a:pt x="674" y="220"/>
                    </a:lnTo>
                    <a:lnTo>
                      <a:pt x="663" y="230"/>
                    </a:lnTo>
                    <a:lnTo>
                      <a:pt x="650" y="239"/>
                    </a:lnTo>
                    <a:lnTo>
                      <a:pt x="635" y="250"/>
                    </a:lnTo>
                    <a:lnTo>
                      <a:pt x="622" y="258"/>
                    </a:lnTo>
                    <a:lnTo>
                      <a:pt x="611" y="265"/>
                    </a:lnTo>
                    <a:lnTo>
                      <a:pt x="596" y="274"/>
                    </a:lnTo>
                    <a:lnTo>
                      <a:pt x="582" y="280"/>
                    </a:lnTo>
                    <a:lnTo>
                      <a:pt x="570" y="284"/>
                    </a:lnTo>
                    <a:lnTo>
                      <a:pt x="557" y="288"/>
                    </a:lnTo>
                    <a:lnTo>
                      <a:pt x="539" y="293"/>
                    </a:lnTo>
                    <a:lnTo>
                      <a:pt x="520" y="296"/>
                    </a:lnTo>
                    <a:lnTo>
                      <a:pt x="502" y="298"/>
                    </a:lnTo>
                    <a:lnTo>
                      <a:pt x="474" y="299"/>
                    </a:lnTo>
                    <a:lnTo>
                      <a:pt x="439" y="300"/>
                    </a:lnTo>
                    <a:lnTo>
                      <a:pt x="412" y="296"/>
                    </a:lnTo>
                    <a:lnTo>
                      <a:pt x="387" y="290"/>
                    </a:lnTo>
                    <a:lnTo>
                      <a:pt x="358" y="282"/>
                    </a:lnTo>
                    <a:lnTo>
                      <a:pt x="333" y="271"/>
                    </a:lnTo>
                    <a:lnTo>
                      <a:pt x="308" y="258"/>
                    </a:lnTo>
                    <a:lnTo>
                      <a:pt x="285" y="243"/>
                    </a:lnTo>
                    <a:lnTo>
                      <a:pt x="263" y="222"/>
                    </a:lnTo>
                    <a:lnTo>
                      <a:pt x="0" y="378"/>
                    </a:lnTo>
                    <a:lnTo>
                      <a:pt x="11" y="391"/>
                    </a:lnTo>
                    <a:lnTo>
                      <a:pt x="26" y="406"/>
                    </a:lnTo>
                    <a:lnTo>
                      <a:pt x="39" y="419"/>
                    </a:lnTo>
                    <a:lnTo>
                      <a:pt x="52" y="432"/>
                    </a:lnTo>
                    <a:lnTo>
                      <a:pt x="64" y="444"/>
                    </a:lnTo>
                    <a:lnTo>
                      <a:pt x="79" y="457"/>
                    </a:lnTo>
                    <a:lnTo>
                      <a:pt x="93" y="468"/>
                    </a:lnTo>
                    <a:lnTo>
                      <a:pt x="107" y="478"/>
                    </a:lnTo>
                    <a:lnTo>
                      <a:pt x="123" y="489"/>
                    </a:lnTo>
                    <a:lnTo>
                      <a:pt x="138" y="500"/>
                    </a:lnTo>
                    <a:lnTo>
                      <a:pt x="154" y="510"/>
                    </a:lnTo>
                    <a:lnTo>
                      <a:pt x="169" y="519"/>
                    </a:lnTo>
                    <a:lnTo>
                      <a:pt x="183" y="527"/>
                    </a:lnTo>
                    <a:lnTo>
                      <a:pt x="197" y="535"/>
                    </a:lnTo>
                    <a:lnTo>
                      <a:pt x="216" y="544"/>
                    </a:lnTo>
                    <a:lnTo>
                      <a:pt x="234" y="551"/>
                    </a:lnTo>
                    <a:lnTo>
                      <a:pt x="254" y="559"/>
                    </a:lnTo>
                    <a:lnTo>
                      <a:pt x="270" y="565"/>
                    </a:lnTo>
                    <a:lnTo>
                      <a:pt x="284" y="571"/>
                    </a:lnTo>
                    <a:lnTo>
                      <a:pt x="301" y="576"/>
                    </a:lnTo>
                    <a:lnTo>
                      <a:pt x="318" y="581"/>
                    </a:lnTo>
                    <a:lnTo>
                      <a:pt x="334" y="585"/>
                    </a:lnTo>
                    <a:lnTo>
                      <a:pt x="353" y="589"/>
                    </a:lnTo>
                    <a:lnTo>
                      <a:pt x="372" y="592"/>
                    </a:lnTo>
                    <a:lnTo>
                      <a:pt x="392" y="594"/>
                    </a:lnTo>
                    <a:lnTo>
                      <a:pt x="412" y="596"/>
                    </a:lnTo>
                    <a:lnTo>
                      <a:pt x="428" y="597"/>
                    </a:lnTo>
                    <a:lnTo>
                      <a:pt x="448" y="598"/>
                    </a:lnTo>
                    <a:lnTo>
                      <a:pt x="469" y="598"/>
                    </a:lnTo>
                    <a:lnTo>
                      <a:pt x="486" y="598"/>
                    </a:lnTo>
                    <a:lnTo>
                      <a:pt x="504" y="597"/>
                    </a:lnTo>
                    <a:lnTo>
                      <a:pt x="523" y="596"/>
                    </a:lnTo>
                    <a:lnTo>
                      <a:pt x="541" y="593"/>
                    </a:lnTo>
                    <a:lnTo>
                      <a:pt x="556" y="591"/>
                    </a:lnTo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1042973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endParaRPr>
              </a:p>
            </p:txBody>
          </p:sp>
          <p:sp>
            <p:nvSpPr>
              <p:cNvPr id="209" name="Freeform 1270">
                <a:extLst>
                  <a:ext uri="{FF2B5EF4-FFF2-40B4-BE49-F238E27FC236}">
                    <a16:creationId xmlns:a16="http://schemas.microsoft.com/office/drawing/2014/main" id="{B1170207-5D68-40A1-A04E-EC6C6A352F8B}"/>
                  </a:ext>
                </a:extLst>
              </p:cNvPr>
              <p:cNvSpPr>
                <a:spLocks/>
              </p:cNvSpPr>
              <p:nvPr/>
            </p:nvSpPr>
            <p:spPr bwMode="auto">
              <a:xfrm rot="4500000">
                <a:off x="-1243888" y="5804731"/>
                <a:ext cx="897340" cy="1667518"/>
              </a:xfrm>
              <a:custGeom>
                <a:avLst/>
                <a:gdLst>
                  <a:gd name="T0" fmla="*/ 0 w 563"/>
                  <a:gd name="T1" fmla="*/ 0 h 1068"/>
                  <a:gd name="T2" fmla="*/ 0 w 563"/>
                  <a:gd name="T3" fmla="*/ 0 h 1068"/>
                  <a:gd name="T4" fmla="*/ 0 w 563"/>
                  <a:gd name="T5" fmla="*/ 0 h 1068"/>
                  <a:gd name="T6" fmla="*/ 0 w 563"/>
                  <a:gd name="T7" fmla="*/ 0 h 1068"/>
                  <a:gd name="T8" fmla="*/ 0 w 563"/>
                  <a:gd name="T9" fmla="*/ 0 h 1068"/>
                  <a:gd name="T10" fmla="*/ 0 w 563"/>
                  <a:gd name="T11" fmla="*/ 0 h 1068"/>
                  <a:gd name="T12" fmla="*/ 0 w 563"/>
                  <a:gd name="T13" fmla="*/ 0 h 1068"/>
                  <a:gd name="T14" fmla="*/ 0 w 563"/>
                  <a:gd name="T15" fmla="*/ 0 h 1068"/>
                  <a:gd name="T16" fmla="*/ 0 w 563"/>
                  <a:gd name="T17" fmla="*/ 0 h 1068"/>
                  <a:gd name="T18" fmla="*/ 0 w 563"/>
                  <a:gd name="T19" fmla="*/ 0 h 1068"/>
                  <a:gd name="T20" fmla="*/ 0 w 563"/>
                  <a:gd name="T21" fmla="*/ 0 h 1068"/>
                  <a:gd name="T22" fmla="*/ 0 w 563"/>
                  <a:gd name="T23" fmla="*/ 0 h 1068"/>
                  <a:gd name="T24" fmla="*/ 0 w 563"/>
                  <a:gd name="T25" fmla="*/ 0 h 1068"/>
                  <a:gd name="T26" fmla="*/ 0 w 563"/>
                  <a:gd name="T27" fmla="*/ 0 h 1068"/>
                  <a:gd name="T28" fmla="*/ 0 w 563"/>
                  <a:gd name="T29" fmla="*/ 0 h 1068"/>
                  <a:gd name="T30" fmla="*/ 0 w 563"/>
                  <a:gd name="T31" fmla="*/ 0 h 1068"/>
                  <a:gd name="T32" fmla="*/ 0 w 563"/>
                  <a:gd name="T33" fmla="*/ 0 h 1068"/>
                  <a:gd name="T34" fmla="*/ 0 w 563"/>
                  <a:gd name="T35" fmla="*/ 0 h 1068"/>
                  <a:gd name="T36" fmla="*/ 0 w 563"/>
                  <a:gd name="T37" fmla="*/ 0 h 1068"/>
                  <a:gd name="T38" fmla="*/ 0 w 563"/>
                  <a:gd name="T39" fmla="*/ 0 h 1068"/>
                  <a:gd name="T40" fmla="*/ 0 w 563"/>
                  <a:gd name="T41" fmla="*/ 0 h 1068"/>
                  <a:gd name="T42" fmla="*/ 0 w 563"/>
                  <a:gd name="T43" fmla="*/ 0 h 1068"/>
                  <a:gd name="T44" fmla="*/ 0 w 563"/>
                  <a:gd name="T45" fmla="*/ 0 h 1068"/>
                  <a:gd name="T46" fmla="*/ 0 w 563"/>
                  <a:gd name="T47" fmla="*/ 0 h 1068"/>
                  <a:gd name="T48" fmla="*/ 0 w 563"/>
                  <a:gd name="T49" fmla="*/ 0 h 1068"/>
                  <a:gd name="T50" fmla="*/ 0 w 563"/>
                  <a:gd name="T51" fmla="*/ 0 h 1068"/>
                  <a:gd name="T52" fmla="*/ 0 w 563"/>
                  <a:gd name="T53" fmla="*/ 0 h 1068"/>
                  <a:gd name="T54" fmla="*/ 0 w 563"/>
                  <a:gd name="T55" fmla="*/ 0 h 1068"/>
                  <a:gd name="T56" fmla="*/ 0 w 563"/>
                  <a:gd name="T57" fmla="*/ 0 h 1068"/>
                  <a:gd name="T58" fmla="*/ 0 w 563"/>
                  <a:gd name="T59" fmla="*/ 0 h 1068"/>
                  <a:gd name="T60" fmla="*/ 0 w 563"/>
                  <a:gd name="T61" fmla="*/ 0 h 1068"/>
                  <a:gd name="T62" fmla="*/ 0 w 563"/>
                  <a:gd name="T63" fmla="*/ 0 h 1068"/>
                  <a:gd name="T64" fmla="*/ 0 w 563"/>
                  <a:gd name="T65" fmla="*/ 0 h 1068"/>
                  <a:gd name="T66" fmla="*/ 0 w 563"/>
                  <a:gd name="T67" fmla="*/ 0 h 1068"/>
                  <a:gd name="T68" fmla="*/ 0 w 563"/>
                  <a:gd name="T69" fmla="*/ 0 h 1068"/>
                  <a:gd name="T70" fmla="*/ 0 w 563"/>
                  <a:gd name="T71" fmla="*/ 0 h 1068"/>
                  <a:gd name="T72" fmla="*/ 0 w 563"/>
                  <a:gd name="T73" fmla="*/ 0 h 1068"/>
                  <a:gd name="T74" fmla="*/ 0 w 563"/>
                  <a:gd name="T75" fmla="*/ 0 h 1068"/>
                  <a:gd name="T76" fmla="*/ 0 w 563"/>
                  <a:gd name="T77" fmla="*/ 0 h 1068"/>
                  <a:gd name="T78" fmla="*/ 0 w 563"/>
                  <a:gd name="T79" fmla="*/ 0 h 1068"/>
                  <a:gd name="T80" fmla="*/ 0 w 563"/>
                  <a:gd name="T81" fmla="*/ 0 h 1068"/>
                  <a:gd name="T82" fmla="*/ 0 w 563"/>
                  <a:gd name="T83" fmla="*/ 0 h 1068"/>
                  <a:gd name="T84" fmla="*/ 0 w 563"/>
                  <a:gd name="T85" fmla="*/ 0 h 1068"/>
                  <a:gd name="T86" fmla="*/ 0 w 563"/>
                  <a:gd name="T87" fmla="*/ 0 h 1068"/>
                  <a:gd name="T88" fmla="*/ 0 w 563"/>
                  <a:gd name="T89" fmla="*/ 0 h 1068"/>
                  <a:gd name="T90" fmla="*/ 0 w 563"/>
                  <a:gd name="T91" fmla="*/ 0 h 106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63"/>
                  <a:gd name="T139" fmla="*/ 0 h 1068"/>
                  <a:gd name="T140" fmla="*/ 563 w 563"/>
                  <a:gd name="T141" fmla="*/ 1068 h 106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63" h="1068">
                    <a:moveTo>
                      <a:pt x="562" y="0"/>
                    </a:moveTo>
                    <a:lnTo>
                      <a:pt x="549" y="2"/>
                    </a:lnTo>
                    <a:lnTo>
                      <a:pt x="537" y="4"/>
                    </a:lnTo>
                    <a:lnTo>
                      <a:pt x="521" y="8"/>
                    </a:lnTo>
                    <a:lnTo>
                      <a:pt x="509" y="11"/>
                    </a:lnTo>
                    <a:lnTo>
                      <a:pt x="496" y="15"/>
                    </a:lnTo>
                    <a:lnTo>
                      <a:pt x="484" y="19"/>
                    </a:lnTo>
                    <a:lnTo>
                      <a:pt x="471" y="22"/>
                    </a:lnTo>
                    <a:lnTo>
                      <a:pt x="459" y="26"/>
                    </a:lnTo>
                    <a:lnTo>
                      <a:pt x="447" y="31"/>
                    </a:lnTo>
                    <a:lnTo>
                      <a:pt x="432" y="37"/>
                    </a:lnTo>
                    <a:lnTo>
                      <a:pt x="419" y="43"/>
                    </a:lnTo>
                    <a:lnTo>
                      <a:pt x="406" y="49"/>
                    </a:lnTo>
                    <a:lnTo>
                      <a:pt x="392" y="55"/>
                    </a:lnTo>
                    <a:lnTo>
                      <a:pt x="378" y="62"/>
                    </a:lnTo>
                    <a:lnTo>
                      <a:pt x="365" y="69"/>
                    </a:lnTo>
                    <a:lnTo>
                      <a:pt x="353" y="77"/>
                    </a:lnTo>
                    <a:lnTo>
                      <a:pt x="342" y="83"/>
                    </a:lnTo>
                    <a:lnTo>
                      <a:pt x="331" y="91"/>
                    </a:lnTo>
                    <a:lnTo>
                      <a:pt x="319" y="98"/>
                    </a:lnTo>
                    <a:lnTo>
                      <a:pt x="306" y="107"/>
                    </a:lnTo>
                    <a:lnTo>
                      <a:pt x="294" y="117"/>
                    </a:lnTo>
                    <a:lnTo>
                      <a:pt x="283" y="126"/>
                    </a:lnTo>
                    <a:lnTo>
                      <a:pt x="272" y="134"/>
                    </a:lnTo>
                    <a:lnTo>
                      <a:pt x="254" y="149"/>
                    </a:lnTo>
                    <a:lnTo>
                      <a:pt x="236" y="167"/>
                    </a:lnTo>
                    <a:lnTo>
                      <a:pt x="222" y="180"/>
                    </a:lnTo>
                    <a:lnTo>
                      <a:pt x="206" y="198"/>
                    </a:lnTo>
                    <a:lnTo>
                      <a:pt x="194" y="212"/>
                    </a:lnTo>
                    <a:lnTo>
                      <a:pt x="182" y="228"/>
                    </a:lnTo>
                    <a:lnTo>
                      <a:pt x="168" y="245"/>
                    </a:lnTo>
                    <a:lnTo>
                      <a:pt x="156" y="262"/>
                    </a:lnTo>
                    <a:lnTo>
                      <a:pt x="145" y="281"/>
                    </a:lnTo>
                    <a:lnTo>
                      <a:pt x="134" y="299"/>
                    </a:lnTo>
                    <a:lnTo>
                      <a:pt x="122" y="318"/>
                    </a:lnTo>
                    <a:lnTo>
                      <a:pt x="113" y="335"/>
                    </a:lnTo>
                    <a:lnTo>
                      <a:pt x="104" y="356"/>
                    </a:lnTo>
                    <a:lnTo>
                      <a:pt x="95" y="376"/>
                    </a:lnTo>
                    <a:lnTo>
                      <a:pt x="87" y="397"/>
                    </a:lnTo>
                    <a:lnTo>
                      <a:pt x="80" y="420"/>
                    </a:lnTo>
                    <a:lnTo>
                      <a:pt x="70" y="448"/>
                    </a:lnTo>
                    <a:lnTo>
                      <a:pt x="64" y="474"/>
                    </a:lnTo>
                    <a:lnTo>
                      <a:pt x="57" y="501"/>
                    </a:lnTo>
                    <a:lnTo>
                      <a:pt x="54" y="527"/>
                    </a:lnTo>
                    <a:lnTo>
                      <a:pt x="50" y="558"/>
                    </a:lnTo>
                    <a:lnTo>
                      <a:pt x="47" y="595"/>
                    </a:lnTo>
                    <a:lnTo>
                      <a:pt x="46" y="625"/>
                    </a:lnTo>
                    <a:lnTo>
                      <a:pt x="47" y="655"/>
                    </a:lnTo>
                    <a:lnTo>
                      <a:pt x="49" y="683"/>
                    </a:lnTo>
                    <a:lnTo>
                      <a:pt x="52" y="709"/>
                    </a:lnTo>
                    <a:lnTo>
                      <a:pt x="56" y="736"/>
                    </a:lnTo>
                    <a:lnTo>
                      <a:pt x="61" y="764"/>
                    </a:lnTo>
                    <a:lnTo>
                      <a:pt x="69" y="794"/>
                    </a:lnTo>
                    <a:lnTo>
                      <a:pt x="78" y="825"/>
                    </a:lnTo>
                    <a:lnTo>
                      <a:pt x="88" y="853"/>
                    </a:lnTo>
                    <a:lnTo>
                      <a:pt x="99" y="881"/>
                    </a:lnTo>
                    <a:lnTo>
                      <a:pt x="111" y="909"/>
                    </a:lnTo>
                    <a:lnTo>
                      <a:pt x="127" y="935"/>
                    </a:lnTo>
                    <a:lnTo>
                      <a:pt x="0" y="1009"/>
                    </a:lnTo>
                    <a:lnTo>
                      <a:pt x="385" y="1067"/>
                    </a:lnTo>
                    <a:lnTo>
                      <a:pt x="527" y="704"/>
                    </a:lnTo>
                    <a:lnTo>
                      <a:pt x="379" y="785"/>
                    </a:lnTo>
                    <a:lnTo>
                      <a:pt x="364" y="762"/>
                    </a:lnTo>
                    <a:lnTo>
                      <a:pt x="355" y="741"/>
                    </a:lnTo>
                    <a:lnTo>
                      <a:pt x="347" y="719"/>
                    </a:lnTo>
                    <a:lnTo>
                      <a:pt x="341" y="698"/>
                    </a:lnTo>
                    <a:lnTo>
                      <a:pt x="338" y="677"/>
                    </a:lnTo>
                    <a:lnTo>
                      <a:pt x="336" y="657"/>
                    </a:lnTo>
                    <a:lnTo>
                      <a:pt x="335" y="636"/>
                    </a:lnTo>
                    <a:lnTo>
                      <a:pt x="335" y="616"/>
                    </a:lnTo>
                    <a:lnTo>
                      <a:pt x="336" y="592"/>
                    </a:lnTo>
                    <a:lnTo>
                      <a:pt x="338" y="569"/>
                    </a:lnTo>
                    <a:lnTo>
                      <a:pt x="343" y="543"/>
                    </a:lnTo>
                    <a:lnTo>
                      <a:pt x="349" y="522"/>
                    </a:lnTo>
                    <a:lnTo>
                      <a:pt x="358" y="498"/>
                    </a:lnTo>
                    <a:lnTo>
                      <a:pt x="366" y="478"/>
                    </a:lnTo>
                    <a:lnTo>
                      <a:pt x="376" y="459"/>
                    </a:lnTo>
                    <a:lnTo>
                      <a:pt x="385" y="444"/>
                    </a:lnTo>
                    <a:lnTo>
                      <a:pt x="394" y="431"/>
                    </a:lnTo>
                    <a:lnTo>
                      <a:pt x="403" y="419"/>
                    </a:lnTo>
                    <a:lnTo>
                      <a:pt x="413" y="406"/>
                    </a:lnTo>
                    <a:lnTo>
                      <a:pt x="424" y="393"/>
                    </a:lnTo>
                    <a:lnTo>
                      <a:pt x="433" y="384"/>
                    </a:lnTo>
                    <a:lnTo>
                      <a:pt x="444" y="372"/>
                    </a:lnTo>
                    <a:lnTo>
                      <a:pt x="455" y="363"/>
                    </a:lnTo>
                    <a:lnTo>
                      <a:pt x="468" y="354"/>
                    </a:lnTo>
                    <a:lnTo>
                      <a:pt x="483" y="343"/>
                    </a:lnTo>
                    <a:lnTo>
                      <a:pt x="496" y="335"/>
                    </a:lnTo>
                    <a:lnTo>
                      <a:pt x="506" y="328"/>
                    </a:lnTo>
                    <a:lnTo>
                      <a:pt x="522" y="319"/>
                    </a:lnTo>
                    <a:lnTo>
                      <a:pt x="537" y="313"/>
                    </a:lnTo>
                    <a:lnTo>
                      <a:pt x="562" y="305"/>
                    </a:lnTo>
                    <a:lnTo>
                      <a:pt x="562" y="0"/>
                    </a:lnTo>
                  </a:path>
                </a:pathLst>
              </a:cu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1042973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/>
                </a:endParaRPr>
              </a:p>
            </p:txBody>
          </p:sp>
          <p:sp>
            <p:nvSpPr>
              <p:cNvPr id="210" name="Freeform 1271">
                <a:extLst>
                  <a:ext uri="{FF2B5EF4-FFF2-40B4-BE49-F238E27FC236}">
                    <a16:creationId xmlns:a16="http://schemas.microsoft.com/office/drawing/2014/main" id="{4549CB1D-97F2-4AA2-963B-D8F6EF60E660}"/>
                  </a:ext>
                </a:extLst>
              </p:cNvPr>
              <p:cNvSpPr>
                <a:spLocks/>
              </p:cNvSpPr>
              <p:nvPr/>
            </p:nvSpPr>
            <p:spPr bwMode="auto">
              <a:xfrm rot="4500000">
                <a:off x="-934420" y="6680576"/>
                <a:ext cx="1334268" cy="1510861"/>
              </a:xfrm>
              <a:custGeom>
                <a:avLst/>
                <a:gdLst>
                  <a:gd name="T0" fmla="*/ 0 w 835"/>
                  <a:gd name="T1" fmla="*/ 0 h 966"/>
                  <a:gd name="T2" fmla="*/ 0 w 835"/>
                  <a:gd name="T3" fmla="*/ 0 h 966"/>
                  <a:gd name="T4" fmla="*/ 0 w 835"/>
                  <a:gd name="T5" fmla="*/ 0 h 966"/>
                  <a:gd name="T6" fmla="*/ 0 w 835"/>
                  <a:gd name="T7" fmla="*/ 0 h 966"/>
                  <a:gd name="T8" fmla="*/ 0 w 835"/>
                  <a:gd name="T9" fmla="*/ 0 h 966"/>
                  <a:gd name="T10" fmla="*/ 0 w 835"/>
                  <a:gd name="T11" fmla="*/ 0 h 966"/>
                  <a:gd name="T12" fmla="*/ 0 w 835"/>
                  <a:gd name="T13" fmla="*/ 0 h 966"/>
                  <a:gd name="T14" fmla="*/ 0 w 835"/>
                  <a:gd name="T15" fmla="*/ 0 h 966"/>
                  <a:gd name="T16" fmla="*/ 0 w 835"/>
                  <a:gd name="T17" fmla="*/ 0 h 966"/>
                  <a:gd name="T18" fmla="*/ 0 w 835"/>
                  <a:gd name="T19" fmla="*/ 0 h 966"/>
                  <a:gd name="T20" fmla="*/ 0 w 835"/>
                  <a:gd name="T21" fmla="*/ 0 h 966"/>
                  <a:gd name="T22" fmla="*/ 0 w 835"/>
                  <a:gd name="T23" fmla="*/ 0 h 966"/>
                  <a:gd name="T24" fmla="*/ 0 w 835"/>
                  <a:gd name="T25" fmla="*/ 0 h 966"/>
                  <a:gd name="T26" fmla="*/ 0 w 835"/>
                  <a:gd name="T27" fmla="*/ 0 h 966"/>
                  <a:gd name="T28" fmla="*/ 0 w 835"/>
                  <a:gd name="T29" fmla="*/ 0 h 966"/>
                  <a:gd name="T30" fmla="*/ 0 w 835"/>
                  <a:gd name="T31" fmla="*/ 0 h 966"/>
                  <a:gd name="T32" fmla="*/ 0 w 835"/>
                  <a:gd name="T33" fmla="*/ 0 h 966"/>
                  <a:gd name="T34" fmla="*/ 0 w 835"/>
                  <a:gd name="T35" fmla="*/ 0 h 966"/>
                  <a:gd name="T36" fmla="*/ 0 w 835"/>
                  <a:gd name="T37" fmla="*/ 0 h 966"/>
                  <a:gd name="T38" fmla="*/ 0 w 835"/>
                  <a:gd name="T39" fmla="*/ 0 h 966"/>
                  <a:gd name="T40" fmla="*/ 0 w 835"/>
                  <a:gd name="T41" fmla="*/ 0 h 966"/>
                  <a:gd name="T42" fmla="*/ 0 w 835"/>
                  <a:gd name="T43" fmla="*/ 0 h 966"/>
                  <a:gd name="T44" fmla="*/ 0 w 835"/>
                  <a:gd name="T45" fmla="*/ 0 h 966"/>
                  <a:gd name="T46" fmla="*/ 0 w 835"/>
                  <a:gd name="T47" fmla="*/ 0 h 966"/>
                  <a:gd name="T48" fmla="*/ 0 w 835"/>
                  <a:gd name="T49" fmla="*/ 0 h 966"/>
                  <a:gd name="T50" fmla="*/ 0 w 835"/>
                  <a:gd name="T51" fmla="*/ 0 h 966"/>
                  <a:gd name="T52" fmla="*/ 0 w 835"/>
                  <a:gd name="T53" fmla="*/ 0 h 966"/>
                  <a:gd name="T54" fmla="*/ 0 w 835"/>
                  <a:gd name="T55" fmla="*/ 0 h 966"/>
                  <a:gd name="T56" fmla="*/ 0 w 835"/>
                  <a:gd name="T57" fmla="*/ 0 h 966"/>
                  <a:gd name="T58" fmla="*/ 0 w 835"/>
                  <a:gd name="T59" fmla="*/ 0 h 966"/>
                  <a:gd name="T60" fmla="*/ 0 w 835"/>
                  <a:gd name="T61" fmla="*/ 0 h 966"/>
                  <a:gd name="T62" fmla="*/ 0 w 835"/>
                  <a:gd name="T63" fmla="*/ 0 h 966"/>
                  <a:gd name="T64" fmla="*/ 0 w 835"/>
                  <a:gd name="T65" fmla="*/ 0 h 966"/>
                  <a:gd name="T66" fmla="*/ 0 w 835"/>
                  <a:gd name="T67" fmla="*/ 0 h 966"/>
                  <a:gd name="T68" fmla="*/ 0 w 835"/>
                  <a:gd name="T69" fmla="*/ 0 h 966"/>
                  <a:gd name="T70" fmla="*/ 0 w 835"/>
                  <a:gd name="T71" fmla="*/ 0 h 966"/>
                  <a:gd name="T72" fmla="*/ 0 w 835"/>
                  <a:gd name="T73" fmla="*/ 0 h 966"/>
                  <a:gd name="T74" fmla="*/ 0 w 835"/>
                  <a:gd name="T75" fmla="*/ 0 h 966"/>
                  <a:gd name="T76" fmla="*/ 0 w 835"/>
                  <a:gd name="T77" fmla="*/ 0 h 966"/>
                  <a:gd name="T78" fmla="*/ 0 w 835"/>
                  <a:gd name="T79" fmla="*/ 0 h 966"/>
                  <a:gd name="T80" fmla="*/ 0 w 835"/>
                  <a:gd name="T81" fmla="*/ 0 h 966"/>
                  <a:gd name="T82" fmla="*/ 0 w 835"/>
                  <a:gd name="T83" fmla="*/ 0 h 966"/>
                  <a:gd name="T84" fmla="*/ 0 w 835"/>
                  <a:gd name="T85" fmla="*/ 0 h 966"/>
                  <a:gd name="T86" fmla="*/ 0 w 835"/>
                  <a:gd name="T87" fmla="*/ 0 h 966"/>
                  <a:gd name="T88" fmla="*/ 0 w 835"/>
                  <a:gd name="T89" fmla="*/ 0 h 966"/>
                  <a:gd name="T90" fmla="*/ 0 w 835"/>
                  <a:gd name="T91" fmla="*/ 0 h 966"/>
                  <a:gd name="T92" fmla="*/ 0 w 835"/>
                  <a:gd name="T93" fmla="*/ 0 h 966"/>
                  <a:gd name="T94" fmla="*/ 0 w 835"/>
                  <a:gd name="T95" fmla="*/ 0 h 9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35"/>
                  <a:gd name="T145" fmla="*/ 0 h 966"/>
                  <a:gd name="T146" fmla="*/ 835 w 835"/>
                  <a:gd name="T147" fmla="*/ 966 h 9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35" h="966">
                    <a:moveTo>
                      <a:pt x="318" y="141"/>
                    </a:moveTo>
                    <a:lnTo>
                      <a:pt x="329" y="143"/>
                    </a:lnTo>
                    <a:lnTo>
                      <a:pt x="345" y="146"/>
                    </a:lnTo>
                    <a:lnTo>
                      <a:pt x="360" y="150"/>
                    </a:lnTo>
                    <a:lnTo>
                      <a:pt x="371" y="152"/>
                    </a:lnTo>
                    <a:lnTo>
                      <a:pt x="383" y="155"/>
                    </a:lnTo>
                    <a:lnTo>
                      <a:pt x="395" y="159"/>
                    </a:lnTo>
                    <a:lnTo>
                      <a:pt x="408" y="163"/>
                    </a:lnTo>
                    <a:lnTo>
                      <a:pt x="420" y="167"/>
                    </a:lnTo>
                    <a:lnTo>
                      <a:pt x="433" y="172"/>
                    </a:lnTo>
                    <a:lnTo>
                      <a:pt x="448" y="178"/>
                    </a:lnTo>
                    <a:lnTo>
                      <a:pt x="461" y="183"/>
                    </a:lnTo>
                    <a:lnTo>
                      <a:pt x="474" y="189"/>
                    </a:lnTo>
                    <a:lnTo>
                      <a:pt x="489" y="196"/>
                    </a:lnTo>
                    <a:lnTo>
                      <a:pt x="503" y="203"/>
                    </a:lnTo>
                    <a:lnTo>
                      <a:pt x="515" y="210"/>
                    </a:lnTo>
                    <a:lnTo>
                      <a:pt x="527" y="217"/>
                    </a:lnTo>
                    <a:lnTo>
                      <a:pt x="538" y="224"/>
                    </a:lnTo>
                    <a:lnTo>
                      <a:pt x="549" y="232"/>
                    </a:lnTo>
                    <a:lnTo>
                      <a:pt x="561" y="239"/>
                    </a:lnTo>
                    <a:lnTo>
                      <a:pt x="574" y="248"/>
                    </a:lnTo>
                    <a:lnTo>
                      <a:pt x="586" y="257"/>
                    </a:lnTo>
                    <a:lnTo>
                      <a:pt x="598" y="266"/>
                    </a:lnTo>
                    <a:lnTo>
                      <a:pt x="608" y="275"/>
                    </a:lnTo>
                    <a:lnTo>
                      <a:pt x="626" y="290"/>
                    </a:lnTo>
                    <a:lnTo>
                      <a:pt x="643" y="307"/>
                    </a:lnTo>
                    <a:lnTo>
                      <a:pt x="657" y="320"/>
                    </a:lnTo>
                    <a:lnTo>
                      <a:pt x="674" y="339"/>
                    </a:lnTo>
                    <a:lnTo>
                      <a:pt x="685" y="352"/>
                    </a:lnTo>
                    <a:lnTo>
                      <a:pt x="698" y="368"/>
                    </a:lnTo>
                    <a:lnTo>
                      <a:pt x="712" y="385"/>
                    </a:lnTo>
                    <a:lnTo>
                      <a:pt x="723" y="402"/>
                    </a:lnTo>
                    <a:lnTo>
                      <a:pt x="735" y="421"/>
                    </a:lnTo>
                    <a:lnTo>
                      <a:pt x="747" y="440"/>
                    </a:lnTo>
                    <a:lnTo>
                      <a:pt x="757" y="459"/>
                    </a:lnTo>
                    <a:lnTo>
                      <a:pt x="767" y="476"/>
                    </a:lnTo>
                    <a:lnTo>
                      <a:pt x="777" y="497"/>
                    </a:lnTo>
                    <a:lnTo>
                      <a:pt x="785" y="517"/>
                    </a:lnTo>
                    <a:lnTo>
                      <a:pt x="793" y="538"/>
                    </a:lnTo>
                    <a:lnTo>
                      <a:pt x="801" y="561"/>
                    </a:lnTo>
                    <a:lnTo>
                      <a:pt x="810" y="589"/>
                    </a:lnTo>
                    <a:lnTo>
                      <a:pt x="816" y="615"/>
                    </a:lnTo>
                    <a:lnTo>
                      <a:pt x="823" y="642"/>
                    </a:lnTo>
                    <a:lnTo>
                      <a:pt x="826" y="668"/>
                    </a:lnTo>
                    <a:lnTo>
                      <a:pt x="830" y="698"/>
                    </a:lnTo>
                    <a:lnTo>
                      <a:pt x="834" y="736"/>
                    </a:lnTo>
                    <a:lnTo>
                      <a:pt x="834" y="765"/>
                    </a:lnTo>
                    <a:lnTo>
                      <a:pt x="834" y="795"/>
                    </a:lnTo>
                    <a:lnTo>
                      <a:pt x="831" y="823"/>
                    </a:lnTo>
                    <a:lnTo>
                      <a:pt x="828" y="849"/>
                    </a:lnTo>
                    <a:lnTo>
                      <a:pt x="825" y="876"/>
                    </a:lnTo>
                    <a:lnTo>
                      <a:pt x="819" y="904"/>
                    </a:lnTo>
                    <a:lnTo>
                      <a:pt x="811" y="934"/>
                    </a:lnTo>
                    <a:lnTo>
                      <a:pt x="802" y="965"/>
                    </a:lnTo>
                    <a:lnTo>
                      <a:pt x="747" y="791"/>
                    </a:lnTo>
                    <a:lnTo>
                      <a:pt x="539" y="827"/>
                    </a:lnTo>
                    <a:lnTo>
                      <a:pt x="544" y="797"/>
                    </a:lnTo>
                    <a:lnTo>
                      <a:pt x="546" y="777"/>
                    </a:lnTo>
                    <a:lnTo>
                      <a:pt x="546" y="756"/>
                    </a:lnTo>
                    <a:lnTo>
                      <a:pt x="544" y="732"/>
                    </a:lnTo>
                    <a:lnTo>
                      <a:pt x="541" y="709"/>
                    </a:lnTo>
                    <a:lnTo>
                      <a:pt x="537" y="683"/>
                    </a:lnTo>
                    <a:lnTo>
                      <a:pt x="531" y="662"/>
                    </a:lnTo>
                    <a:lnTo>
                      <a:pt x="522" y="639"/>
                    </a:lnTo>
                    <a:lnTo>
                      <a:pt x="514" y="619"/>
                    </a:lnTo>
                    <a:lnTo>
                      <a:pt x="504" y="599"/>
                    </a:lnTo>
                    <a:lnTo>
                      <a:pt x="495" y="584"/>
                    </a:lnTo>
                    <a:lnTo>
                      <a:pt x="486" y="572"/>
                    </a:lnTo>
                    <a:lnTo>
                      <a:pt x="477" y="559"/>
                    </a:lnTo>
                    <a:lnTo>
                      <a:pt x="467" y="547"/>
                    </a:lnTo>
                    <a:lnTo>
                      <a:pt x="456" y="534"/>
                    </a:lnTo>
                    <a:lnTo>
                      <a:pt x="446" y="525"/>
                    </a:lnTo>
                    <a:lnTo>
                      <a:pt x="435" y="514"/>
                    </a:lnTo>
                    <a:lnTo>
                      <a:pt x="425" y="504"/>
                    </a:lnTo>
                    <a:lnTo>
                      <a:pt x="412" y="494"/>
                    </a:lnTo>
                    <a:lnTo>
                      <a:pt x="397" y="485"/>
                    </a:lnTo>
                    <a:lnTo>
                      <a:pt x="384" y="475"/>
                    </a:lnTo>
                    <a:lnTo>
                      <a:pt x="373" y="470"/>
                    </a:lnTo>
                    <a:lnTo>
                      <a:pt x="357" y="460"/>
                    </a:lnTo>
                    <a:lnTo>
                      <a:pt x="343" y="455"/>
                    </a:lnTo>
                    <a:lnTo>
                      <a:pt x="331" y="450"/>
                    </a:lnTo>
                    <a:lnTo>
                      <a:pt x="319" y="445"/>
                    </a:lnTo>
                    <a:lnTo>
                      <a:pt x="300" y="441"/>
                    </a:lnTo>
                    <a:lnTo>
                      <a:pt x="282" y="438"/>
                    </a:lnTo>
                    <a:lnTo>
                      <a:pt x="264" y="436"/>
                    </a:lnTo>
                    <a:lnTo>
                      <a:pt x="245" y="434"/>
                    </a:lnTo>
                    <a:lnTo>
                      <a:pt x="235" y="434"/>
                    </a:lnTo>
                    <a:lnTo>
                      <a:pt x="235" y="591"/>
                    </a:lnTo>
                    <a:lnTo>
                      <a:pt x="0" y="299"/>
                    </a:lnTo>
                    <a:lnTo>
                      <a:pt x="234" y="0"/>
                    </a:lnTo>
                    <a:lnTo>
                      <a:pt x="234" y="135"/>
                    </a:lnTo>
                    <a:lnTo>
                      <a:pt x="247" y="135"/>
                    </a:lnTo>
                    <a:lnTo>
                      <a:pt x="265" y="136"/>
                    </a:lnTo>
                    <a:lnTo>
                      <a:pt x="284" y="137"/>
                    </a:lnTo>
                    <a:lnTo>
                      <a:pt x="303" y="139"/>
                    </a:lnTo>
                    <a:lnTo>
                      <a:pt x="318" y="141"/>
                    </a:lnTo>
                  </a:path>
                </a:pathLst>
              </a:custGeom>
              <a:solidFill>
                <a:srgbClr val="0150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1042973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207" name="타원 206">
              <a:extLst>
                <a:ext uri="{FF2B5EF4-FFF2-40B4-BE49-F238E27FC236}">
                  <a16:creationId xmlns:a16="http://schemas.microsoft.com/office/drawing/2014/main" id="{037B3DE3-73A1-4FEF-BA83-9A107D613CB5}"/>
                </a:ext>
              </a:extLst>
            </p:cNvPr>
            <p:cNvSpPr/>
            <p:nvPr/>
          </p:nvSpPr>
          <p:spPr>
            <a:xfrm>
              <a:off x="-1542117" y="3917710"/>
              <a:ext cx="603370" cy="603370"/>
            </a:xfrm>
            <a:prstGeom prst="ellipse">
              <a:avLst/>
            </a:prstGeom>
            <a:solidFill>
              <a:srgbClr val="EAEAEA"/>
            </a:solidFill>
            <a:ln w="22225">
              <a:solidFill>
                <a:schemeClr val="bg1"/>
              </a:solidFill>
            </a:ln>
            <a:effectLst>
              <a:outerShdw sx="104000" sy="104000" algn="ctr" rotWithShape="0">
                <a:schemeClr val="bg1">
                  <a:lumMod val="6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914144" latinLnBrk="0"/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7995719" y="3262591"/>
            <a:ext cx="1295546" cy="992817"/>
            <a:chOff x="7995719" y="3212976"/>
            <a:chExt cx="1295546" cy="99281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D64AD20-6B33-4088-96C7-2B3CF99C594D}"/>
                </a:ext>
              </a:extLst>
            </p:cNvPr>
            <p:cNvSpPr txBox="1"/>
            <p:nvPr/>
          </p:nvSpPr>
          <p:spPr bwMode="auto">
            <a:xfrm>
              <a:off x="7995719" y="3836461"/>
              <a:ext cx="1295546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보안관리자 보안 절차 및</a:t>
              </a:r>
              <a:b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방안 확정</a:t>
              </a:r>
            </a:p>
          </p:txBody>
        </p:sp>
        <p:pic>
          <p:nvPicPr>
            <p:cNvPr id="211" name="Picture 7" descr="C:\Documents and Settings\Administrator\바탕체 화면\아이콘\13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4687" y="3212976"/>
              <a:ext cx="717610" cy="74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그룹 7"/>
          <p:cNvGrpSpPr/>
          <p:nvPr/>
        </p:nvGrpSpPr>
        <p:grpSpPr>
          <a:xfrm>
            <a:off x="7980490" y="4257092"/>
            <a:ext cx="1326004" cy="1082625"/>
            <a:chOff x="7980490" y="4305123"/>
            <a:chExt cx="1326004" cy="1082625"/>
          </a:xfrm>
        </p:grpSpPr>
        <p:sp>
          <p:nvSpPr>
            <p:cNvPr id="70" name="TextBox 224">
              <a:extLst>
                <a:ext uri="{FF2B5EF4-FFF2-40B4-BE49-F238E27FC236}">
                  <a16:creationId xmlns:a16="http://schemas.microsoft.com/office/drawing/2014/main" id="{997C5672-6A71-4B1F-8968-6CC67BAB6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80490" y="5018416"/>
              <a:ext cx="13260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보안관리자 보안점검 및 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QA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개발 보안 항목 점검 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12" name="Picture 4" descr="C:\Documents and Settings\Administrator\바탕체 화면\아이콘\9-0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7134" y="4305123"/>
              <a:ext cx="632716" cy="712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8214529" y="5457924"/>
            <a:ext cx="857927" cy="880712"/>
            <a:chOff x="8214529" y="5457924"/>
            <a:chExt cx="857927" cy="880712"/>
          </a:xfrm>
        </p:grpSpPr>
        <p:sp>
          <p:nvSpPr>
            <p:cNvPr id="71" name="TextBox 233">
              <a:extLst>
                <a:ext uri="{FF2B5EF4-FFF2-40B4-BE49-F238E27FC236}">
                  <a16:creationId xmlns:a16="http://schemas.microsoft.com/office/drawing/2014/main" id="{3F3950E4-D4AF-4BEC-81D2-44B3ECF344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4529" y="5969304"/>
              <a:ext cx="8579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점검 결과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algn="ctr" defTabSz="914400" latinLnBrk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조치 확인</a:t>
              </a:r>
            </a:p>
          </p:txBody>
        </p:sp>
        <p:pic>
          <p:nvPicPr>
            <p:cNvPr id="213" name="Picture 4" descr="D:\Documents and Settings\jp\바탕체 화면\Untitled-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07137" y="5457924"/>
              <a:ext cx="472711" cy="50852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33679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4" name="직선 화살표 연결선 661"/>
          <p:cNvCxnSpPr/>
          <p:nvPr/>
        </p:nvCxnSpPr>
        <p:spPr bwMode="auto">
          <a:xfrm flipH="1">
            <a:off x="3048426" y="3824479"/>
            <a:ext cx="0" cy="1457907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prstDash val="solid"/>
            <a:tailEnd type="none" w="sm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그룹 210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21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2.3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장소 및 장비 등에 대한 보안 요구</a:t>
              </a:r>
            </a:p>
          </p:txBody>
        </p:sp>
        <p:sp>
          <p:nvSpPr>
            <p:cNvPr id="21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2.3.2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네트워크 접근 보안</a:t>
              </a:r>
            </a:p>
          </p:txBody>
        </p:sp>
        <p:sp>
          <p:nvSpPr>
            <p:cNvPr id="216" name="직각 삼각형 21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1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네트워크 보안을 통해서 비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인가자에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의한 각 서버로의 접근을 제한하며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계정 및 패스워드 관리 대책을 통하여 중요 시스템을 보안 위협으로 부터 보호합니다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21" name="직사각형 22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SER-003</a:t>
            </a:r>
          </a:p>
        </p:txBody>
      </p:sp>
      <p:sp>
        <p:nvSpPr>
          <p:cNvPr id="222" name="직사각형 22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장소 및 장비 등에 대한 보안 요구</a:t>
            </a:r>
          </a:p>
        </p:txBody>
      </p:sp>
      <p:sp>
        <p:nvSpPr>
          <p:cNvPr id="223" name="타원 22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22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226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356" name="그룹 355"/>
          <p:cNvGrpSpPr/>
          <p:nvPr/>
        </p:nvGrpSpPr>
        <p:grpSpPr>
          <a:xfrm flipH="1">
            <a:off x="523874" y="1881188"/>
            <a:ext cx="6781801" cy="240395"/>
            <a:chOff x="6916560" y="1230194"/>
            <a:chExt cx="6928710" cy="508237"/>
          </a:xfrm>
        </p:grpSpPr>
        <p:sp>
          <p:nvSpPr>
            <p:cNvPr id="357" name="직각 삼각형 356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358" name="직선 연결선 357"/>
            <p:cNvCxnSpPr/>
            <p:nvPr/>
          </p:nvCxnSpPr>
          <p:spPr>
            <a:xfrm>
              <a:off x="6916560" y="1738431"/>
              <a:ext cx="6928710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9" name="그룹 358"/>
          <p:cNvGrpSpPr/>
          <p:nvPr/>
        </p:nvGrpSpPr>
        <p:grpSpPr>
          <a:xfrm>
            <a:off x="7294125" y="1881188"/>
            <a:ext cx="2088000" cy="4531564"/>
            <a:chOff x="2619046" y="1881188"/>
            <a:chExt cx="6763079" cy="4531564"/>
          </a:xfrm>
        </p:grpSpPr>
        <p:sp>
          <p:nvSpPr>
            <p:cNvPr id="360" name="직사각형 359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361" name="TextBox 360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상세 구성방안</a:t>
              </a:r>
            </a:p>
          </p:txBody>
        </p:sp>
        <p:cxnSp>
          <p:nvCxnSpPr>
            <p:cNvPr id="362" name="직선 연결선 361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3" name="TextBox 362"/>
          <p:cNvSpPr txBox="1"/>
          <p:nvPr/>
        </p:nvSpPr>
        <p:spPr>
          <a:xfrm flipH="1">
            <a:off x="523873" y="2008390"/>
            <a:ext cx="1548000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네트워크 접근 보안</a:t>
            </a:r>
          </a:p>
        </p:txBody>
      </p:sp>
      <p:grpSp>
        <p:nvGrpSpPr>
          <p:cNvPr id="364" name="그룹 363"/>
          <p:cNvGrpSpPr/>
          <p:nvPr/>
        </p:nvGrpSpPr>
        <p:grpSpPr>
          <a:xfrm>
            <a:off x="7365021" y="2258402"/>
            <a:ext cx="2017104" cy="490558"/>
            <a:chOff x="7365021" y="2258402"/>
            <a:chExt cx="2017104" cy="490558"/>
          </a:xfrm>
        </p:grpSpPr>
        <p:grpSp>
          <p:nvGrpSpPr>
            <p:cNvPr id="365" name="그룹 364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367" name="직선 연결선 366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직사각형 367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외부사용자 보안</a:t>
                </a:r>
              </a:p>
            </p:txBody>
          </p:sp>
        </p:grpSp>
        <p:sp>
          <p:nvSpPr>
            <p:cNvPr id="366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16158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20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구간암호화</a:t>
              </a:r>
            </a:p>
          </p:txBody>
        </p:sp>
      </p:grpSp>
      <p:grpSp>
        <p:nvGrpSpPr>
          <p:cNvPr id="369" name="그룹 368"/>
          <p:cNvGrpSpPr/>
          <p:nvPr/>
        </p:nvGrpSpPr>
        <p:grpSpPr>
          <a:xfrm>
            <a:off x="7365021" y="3204392"/>
            <a:ext cx="2017104" cy="1290777"/>
            <a:chOff x="7365021" y="2258402"/>
            <a:chExt cx="2017104" cy="1290777"/>
          </a:xfrm>
        </p:grpSpPr>
        <p:grpSp>
          <p:nvGrpSpPr>
            <p:cNvPr id="370" name="그룹 369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372" name="직선 연결선 371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3" name="직사각형 372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내부사용자 보안</a:t>
                </a:r>
              </a:p>
            </p:txBody>
          </p:sp>
        </p:grpSp>
        <p:sp>
          <p:nvSpPr>
            <p:cNvPr id="371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9618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매체보안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문서보안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출력물 보안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바이러스 백신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화면보호기</a:t>
              </a:r>
            </a:p>
          </p:txBody>
        </p:sp>
      </p:grpSp>
      <p:grpSp>
        <p:nvGrpSpPr>
          <p:cNvPr id="445" name="그룹 444"/>
          <p:cNvGrpSpPr/>
          <p:nvPr/>
        </p:nvGrpSpPr>
        <p:grpSpPr>
          <a:xfrm>
            <a:off x="7365021" y="4950601"/>
            <a:ext cx="2017104" cy="890667"/>
            <a:chOff x="7365021" y="2258402"/>
            <a:chExt cx="2017104" cy="890667"/>
          </a:xfrm>
        </p:grpSpPr>
        <p:grpSp>
          <p:nvGrpSpPr>
            <p:cNvPr id="446" name="그룹 445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448" name="직선 연결선 447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9" name="직사각형 448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시스템 접근</a:t>
                </a:r>
              </a:p>
            </p:txBody>
          </p:sp>
        </p:grpSp>
        <p:sp>
          <p:nvSpPr>
            <p:cNvPr id="447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56169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NAC, </a:t>
              </a: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통합인증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서버접근제어 및 계정관리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DB</a:t>
              </a: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접근제어 및 계정관리</a:t>
              </a:r>
            </a:p>
          </p:txBody>
        </p:sp>
      </p:grpSp>
      <p:sp>
        <p:nvSpPr>
          <p:cNvPr id="450" name="Rectangle 48">
            <a:extLst>
              <a:ext uri="{FF2B5EF4-FFF2-40B4-BE49-F238E27FC236}">
                <a16:creationId xmlns:a16="http://schemas.microsoft.com/office/drawing/2014/main" id="{6C42BAA5-F290-49E4-B2BA-97569C63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960" y="4166058"/>
            <a:ext cx="648000" cy="216000"/>
          </a:xfrm>
          <a:prstGeom prst="rect">
            <a:avLst/>
          </a:prstGeom>
          <a:solidFill>
            <a:srgbClr val="01508F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fontAlgn="auto"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접근거부</a:t>
            </a:r>
          </a:p>
        </p:txBody>
      </p:sp>
      <p:sp>
        <p:nvSpPr>
          <p:cNvPr id="451" name="Line 37">
            <a:extLst>
              <a:ext uri="{FF2B5EF4-FFF2-40B4-BE49-F238E27FC236}">
                <a16:creationId xmlns:a16="http://schemas.microsoft.com/office/drawing/2014/main" id="{2F838FC2-832B-4FB2-B75E-E42C6B8B4F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5872" y="3824479"/>
            <a:ext cx="2830858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52" name="Line 39">
            <a:extLst>
              <a:ext uri="{FF2B5EF4-FFF2-40B4-BE49-F238E27FC236}">
                <a16:creationId xmlns:a16="http://schemas.microsoft.com/office/drawing/2014/main" id="{B7B803B5-6285-45DC-9FD9-95B0CFE0946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6455" y="2258402"/>
            <a:ext cx="0" cy="4152834"/>
          </a:xfrm>
          <a:prstGeom prst="line">
            <a:avLst/>
          </a:prstGeom>
          <a:grpFill/>
          <a:ln w="9525">
            <a:solidFill>
              <a:srgbClr val="1EB3E2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CC3E7F35-0270-470A-BF65-23592A923D61}"/>
              </a:ext>
            </a:extLst>
          </p:cNvPr>
          <p:cNvSpPr txBox="1"/>
          <p:nvPr/>
        </p:nvSpPr>
        <p:spPr>
          <a:xfrm>
            <a:off x="3952000" y="4854216"/>
            <a:ext cx="4684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indent="0" defTabSz="1516258" latinLnBrk="0"/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NAC</a:t>
            </a:r>
          </a:p>
          <a:p>
            <a:pPr marL="0" lvl="1" indent="0" defTabSz="1516258" latinLnBrk="0"/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통합인증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pitchFamily="34" charset="0"/>
            </a:endParaRPr>
          </a:p>
        </p:txBody>
      </p:sp>
      <p:sp>
        <p:nvSpPr>
          <p:cNvPr id="454" name="Freeform 134">
            <a:extLst>
              <a:ext uri="{FF2B5EF4-FFF2-40B4-BE49-F238E27FC236}">
                <a16:creationId xmlns:a16="http://schemas.microsoft.com/office/drawing/2014/main" id="{FFA72E3F-0493-42AE-98C4-389C624CFC64}"/>
              </a:ext>
            </a:extLst>
          </p:cNvPr>
          <p:cNvSpPr>
            <a:spLocks/>
          </p:cNvSpPr>
          <p:nvPr/>
        </p:nvSpPr>
        <p:spPr bwMode="auto">
          <a:xfrm>
            <a:off x="1136577" y="2532630"/>
            <a:ext cx="2300438" cy="327484"/>
          </a:xfrm>
          <a:custGeom>
            <a:avLst/>
            <a:gdLst>
              <a:gd name="T0" fmla="*/ 0 w 1584"/>
              <a:gd name="T1" fmla="*/ 2147483647 h 1104"/>
              <a:gd name="T2" fmla="*/ 2147483647 w 1584"/>
              <a:gd name="T3" fmla="*/ 2147483647 h 1104"/>
              <a:gd name="T4" fmla="*/ 2147483647 w 1584"/>
              <a:gd name="T5" fmla="*/ 2147483647 h 1104"/>
              <a:gd name="T6" fmla="*/ 2147483647 w 1584"/>
              <a:gd name="T7" fmla="*/ 0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1104"/>
              <a:gd name="T14" fmla="*/ 1584 w 1584"/>
              <a:gd name="T15" fmla="*/ 1104 h 1104"/>
              <a:gd name="connsiteX0" fmla="*/ 51 w 10051"/>
              <a:gd name="connsiteY0" fmla="*/ 10000 h 10000"/>
              <a:gd name="connsiteX1" fmla="*/ 505 w 10051"/>
              <a:gd name="connsiteY1" fmla="*/ 6832 h 10000"/>
              <a:gd name="connsiteX2" fmla="*/ 3081 w 10051"/>
              <a:gd name="connsiteY2" fmla="*/ 1739 h 10000"/>
              <a:gd name="connsiteX3" fmla="*/ 10051 w 10051"/>
              <a:gd name="connsiteY3" fmla="*/ 0 h 10000"/>
              <a:gd name="connsiteX0" fmla="*/ 51 w 10051"/>
              <a:gd name="connsiteY0" fmla="*/ 10000 h 10000"/>
              <a:gd name="connsiteX1" fmla="*/ 505 w 10051"/>
              <a:gd name="connsiteY1" fmla="*/ 6832 h 10000"/>
              <a:gd name="connsiteX2" fmla="*/ 3081 w 10051"/>
              <a:gd name="connsiteY2" fmla="*/ 1739 h 10000"/>
              <a:gd name="connsiteX3" fmla="*/ 10051 w 10051"/>
              <a:gd name="connsiteY3" fmla="*/ 0 h 10000"/>
              <a:gd name="connsiteX0" fmla="*/ 0 w 10000"/>
              <a:gd name="connsiteY0" fmla="*/ 10000 h 10000"/>
              <a:gd name="connsiteX1" fmla="*/ 3030 w 10000"/>
              <a:gd name="connsiteY1" fmla="*/ 1739 h 10000"/>
              <a:gd name="connsiteX2" fmla="*/ 10000 w 10000"/>
              <a:gd name="connsiteY2" fmla="*/ 0 h 10000"/>
              <a:gd name="connsiteX0" fmla="*/ 0 w 10000"/>
              <a:gd name="connsiteY0" fmla="*/ 10000 h 10000"/>
              <a:gd name="connsiteX1" fmla="*/ 3030 w 10000"/>
              <a:gd name="connsiteY1" fmla="*/ 1739 h 10000"/>
              <a:gd name="connsiteX2" fmla="*/ 10000 w 10000"/>
              <a:gd name="connsiteY2" fmla="*/ 0 h 10000"/>
              <a:gd name="connsiteX0" fmla="*/ 0 w 10000"/>
              <a:gd name="connsiteY0" fmla="*/ 10000 h 10000"/>
              <a:gd name="connsiteX1" fmla="*/ 3030 w 10000"/>
              <a:gd name="connsiteY1" fmla="*/ 1739 h 10000"/>
              <a:gd name="connsiteX2" fmla="*/ 10000 w 10000"/>
              <a:gd name="connsiteY2" fmla="*/ 0 h 10000"/>
              <a:gd name="connsiteX0" fmla="*/ 0 w 10000"/>
              <a:gd name="connsiteY0" fmla="*/ 10000 h 10000"/>
              <a:gd name="connsiteX1" fmla="*/ 3030 w 10000"/>
              <a:gd name="connsiteY1" fmla="*/ 1739 h 10000"/>
              <a:gd name="connsiteX2" fmla="*/ 10000 w 10000"/>
              <a:gd name="connsiteY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41" y="7401"/>
                  <a:pt x="776" y="3712"/>
                  <a:pt x="3030" y="1739"/>
                </a:cubicBezTo>
                <a:cubicBezTo>
                  <a:pt x="4659" y="194"/>
                  <a:pt x="7146" y="181"/>
                  <a:pt x="10000" y="0"/>
                </a:cubicBezTo>
              </a:path>
            </a:pathLst>
          </a:cu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EA57AB58-C6BE-41AA-B9E6-E55245A585B3}"/>
              </a:ext>
            </a:extLst>
          </p:cNvPr>
          <p:cNvSpPr txBox="1"/>
          <p:nvPr/>
        </p:nvSpPr>
        <p:spPr>
          <a:xfrm>
            <a:off x="2344736" y="2721875"/>
            <a:ext cx="504946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lvl="1" indent="0" algn="ctr" defTabSz="1516258" latinLnBrk="0">
              <a:buClr>
                <a:prstClr val="black">
                  <a:lumMod val="85000"/>
                  <a:lumOff val="15000"/>
                </a:prstClr>
              </a:buClr>
              <a:defRPr/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구간암호화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pitchFamily="34" charset="0"/>
            </a:endParaRPr>
          </a:p>
        </p:txBody>
      </p:sp>
      <p:sp>
        <p:nvSpPr>
          <p:cNvPr id="456" name="Line 40">
            <a:extLst>
              <a:ext uri="{FF2B5EF4-FFF2-40B4-BE49-F238E27FC236}">
                <a16:creationId xmlns:a16="http://schemas.microsoft.com/office/drawing/2014/main" id="{A3EE6E00-789D-48F4-B7B0-85E30528AC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6119" y="2622386"/>
            <a:ext cx="510611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57" name="AutoShape 30">
            <a:extLst>
              <a:ext uri="{FF2B5EF4-FFF2-40B4-BE49-F238E27FC236}">
                <a16:creationId xmlns:a16="http://schemas.microsoft.com/office/drawing/2014/main" id="{CBFC20E9-D93C-4E4D-AFF0-3A1C28251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24" y="4036718"/>
            <a:ext cx="2016000" cy="10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458" name="Rectangle 31">
            <a:extLst>
              <a:ext uri="{FF2B5EF4-FFF2-40B4-BE49-F238E27FC236}">
                <a16:creationId xmlns:a16="http://schemas.microsoft.com/office/drawing/2014/main" id="{B998D94F-FA85-4C8B-AAC1-CE10DB0E6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59" y="4177526"/>
            <a:ext cx="737844" cy="76944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매체보안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문서보안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출력물 보안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바이러스 백신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화면보호기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63" name="AutoShape 30">
            <a:extLst>
              <a:ext uri="{FF2B5EF4-FFF2-40B4-BE49-F238E27FC236}">
                <a16:creationId xmlns:a16="http://schemas.microsoft.com/office/drawing/2014/main" id="{9567CD92-1C7E-49E1-AEBE-42DEE4DBB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7368" y="5257549"/>
            <a:ext cx="2016000" cy="10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1299728" eaLnBrk="0" hangingPunct="0"/>
            <a:endParaRPr lang="ko-KR" altLang="en-US" sz="12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cxnSp>
        <p:nvCxnSpPr>
          <p:cNvPr id="476" name="직선 화살표 연결선 661"/>
          <p:cNvCxnSpPr/>
          <p:nvPr/>
        </p:nvCxnSpPr>
        <p:spPr bwMode="auto">
          <a:xfrm>
            <a:off x="6641154" y="3392996"/>
            <a:ext cx="0" cy="900000"/>
          </a:xfrm>
          <a:prstGeom prst="straightConnector1">
            <a:avLst/>
          </a:prstGeom>
          <a:grpFill/>
          <a:ln w="9525">
            <a:solidFill>
              <a:srgbClr val="1EB3E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직선 화살표 연결선 661"/>
          <p:cNvCxnSpPr/>
          <p:nvPr/>
        </p:nvCxnSpPr>
        <p:spPr bwMode="auto">
          <a:xfrm>
            <a:off x="6641154" y="4850529"/>
            <a:ext cx="0" cy="936000"/>
          </a:xfrm>
          <a:prstGeom prst="straightConnector1">
            <a:avLst/>
          </a:prstGeom>
          <a:grpFill/>
          <a:ln w="9525">
            <a:solidFill>
              <a:srgbClr val="1EB3E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9" name="Text Box 66">
            <a:extLst>
              <a:ext uri="{FF2B5EF4-FFF2-40B4-BE49-F238E27FC236}">
                <a16:creationId xmlns:a16="http://schemas.microsoft.com/office/drawing/2014/main" id="{B1F1968A-61C7-4705-A10D-CA614C101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215" y="2533022"/>
            <a:ext cx="709878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DB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서버</a:t>
            </a:r>
          </a:p>
        </p:txBody>
      </p:sp>
      <p:sp>
        <p:nvSpPr>
          <p:cNvPr id="483" name="Text Box 66">
            <a:extLst>
              <a:ext uri="{FF2B5EF4-FFF2-40B4-BE49-F238E27FC236}">
                <a16:creationId xmlns:a16="http://schemas.microsoft.com/office/drawing/2014/main" id="{B1F1968A-61C7-4705-A10D-CA614C101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13" y="3937320"/>
            <a:ext cx="604682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AP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서버</a:t>
            </a:r>
          </a:p>
        </p:txBody>
      </p:sp>
      <p:sp>
        <p:nvSpPr>
          <p:cNvPr id="487" name="Text Box 66">
            <a:extLst>
              <a:ext uri="{FF2B5EF4-FFF2-40B4-BE49-F238E27FC236}">
                <a16:creationId xmlns:a16="http://schemas.microsoft.com/office/drawing/2014/main" id="{B1F1968A-61C7-4705-A10D-CA614C101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0742" y="5497114"/>
            <a:ext cx="460824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웹서버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cxnSp>
        <p:nvCxnSpPr>
          <p:cNvPr id="495" name="직선 화살표 연결선 661"/>
          <p:cNvCxnSpPr/>
          <p:nvPr/>
        </p:nvCxnSpPr>
        <p:spPr bwMode="auto">
          <a:xfrm>
            <a:off x="2213327" y="3824479"/>
            <a:ext cx="0" cy="57600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prstDash val="solid"/>
            <a:tailEnd type="none" w="sm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Rectangle 48">
            <a:extLst>
              <a:ext uri="{FF2B5EF4-FFF2-40B4-BE49-F238E27FC236}">
                <a16:creationId xmlns:a16="http://schemas.microsoft.com/office/drawing/2014/main" id="{6C42BAA5-F290-49E4-B2BA-97569C63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6562" y="3285008"/>
            <a:ext cx="648000" cy="216000"/>
          </a:xfrm>
          <a:prstGeom prst="rect">
            <a:avLst/>
          </a:prstGeom>
          <a:solidFill>
            <a:srgbClr val="01508F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fontAlgn="auto">
              <a:spcBef>
                <a:spcPts val="0"/>
              </a:spcBef>
              <a:spcAft>
                <a:spcPts val="0"/>
              </a:spcAft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접근허용</a:t>
            </a:r>
          </a:p>
        </p:txBody>
      </p:sp>
      <p:cxnSp>
        <p:nvCxnSpPr>
          <p:cNvPr id="497" name="직선 화살표 연결선 661"/>
          <p:cNvCxnSpPr/>
          <p:nvPr/>
        </p:nvCxnSpPr>
        <p:spPr bwMode="auto">
          <a:xfrm>
            <a:off x="4696455" y="3103801"/>
            <a:ext cx="1800000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직선 화살표 연결선 661"/>
          <p:cNvCxnSpPr/>
          <p:nvPr/>
        </p:nvCxnSpPr>
        <p:spPr bwMode="auto">
          <a:xfrm>
            <a:off x="4696455" y="4565565"/>
            <a:ext cx="1800000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직선 화살표 연결선 661"/>
          <p:cNvCxnSpPr/>
          <p:nvPr/>
        </p:nvCxnSpPr>
        <p:spPr bwMode="auto">
          <a:xfrm>
            <a:off x="4696455" y="6032415"/>
            <a:ext cx="1800000" cy="0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0" name="Freeform 44">
            <a:extLst>
              <a:ext uri="{FF2B5EF4-FFF2-40B4-BE49-F238E27FC236}">
                <a16:creationId xmlns:a16="http://schemas.microsoft.com/office/drawing/2014/main" id="{2C7E27D5-8352-46CA-978D-365E6D94E335}"/>
              </a:ext>
            </a:extLst>
          </p:cNvPr>
          <p:cNvSpPr>
            <a:spLocks/>
          </p:cNvSpPr>
          <p:nvPr/>
        </p:nvSpPr>
        <p:spPr bwMode="auto">
          <a:xfrm>
            <a:off x="2432720" y="3284985"/>
            <a:ext cx="3976276" cy="2248946"/>
          </a:xfrm>
          <a:custGeom>
            <a:avLst/>
            <a:gdLst>
              <a:gd name="T0" fmla="*/ 0 w 1584"/>
              <a:gd name="T1" fmla="*/ 2147483647 h 1104"/>
              <a:gd name="T2" fmla="*/ 965297753 w 1584"/>
              <a:gd name="T3" fmla="*/ 2147483647 h 1104"/>
              <a:gd name="T4" fmla="*/ 1206623150 w 1584"/>
              <a:gd name="T5" fmla="*/ 1284710360 h 1104"/>
              <a:gd name="T6" fmla="*/ 2144771862 w 1584"/>
              <a:gd name="T7" fmla="*/ 0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1104"/>
              <a:gd name="T14" fmla="*/ 1584 w 1584"/>
              <a:gd name="T15" fmla="*/ 1104 h 1104"/>
              <a:gd name="connsiteX0" fmla="*/ 0 w 10019"/>
              <a:gd name="connsiteY0" fmla="*/ 10465 h 10465"/>
              <a:gd name="connsiteX1" fmla="*/ 2424 w 10019"/>
              <a:gd name="connsiteY1" fmla="*/ 8726 h 10465"/>
              <a:gd name="connsiteX2" fmla="*/ 3030 w 10019"/>
              <a:gd name="connsiteY2" fmla="*/ 2204 h 10465"/>
              <a:gd name="connsiteX3" fmla="*/ 10019 w 10019"/>
              <a:gd name="connsiteY3" fmla="*/ 0 h 1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19" h="10465">
                <a:moveTo>
                  <a:pt x="0" y="10465"/>
                </a:moveTo>
                <a:cubicBezTo>
                  <a:pt x="960" y="10284"/>
                  <a:pt x="1919" y="10103"/>
                  <a:pt x="2424" y="8726"/>
                </a:cubicBezTo>
                <a:cubicBezTo>
                  <a:pt x="2929" y="7349"/>
                  <a:pt x="1768" y="3581"/>
                  <a:pt x="3030" y="2204"/>
                </a:cubicBezTo>
                <a:cubicBezTo>
                  <a:pt x="4293" y="827"/>
                  <a:pt x="7165" y="181"/>
                  <a:pt x="10019" y="0"/>
                </a:cubicBezTo>
              </a:path>
            </a:pathLst>
          </a:custGeom>
          <a:grpFill/>
          <a:ln w="9525">
            <a:solidFill>
              <a:srgbClr val="1EB3E2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501" name="Freeform 45">
            <a:extLst>
              <a:ext uri="{FF2B5EF4-FFF2-40B4-BE49-F238E27FC236}">
                <a16:creationId xmlns:a16="http://schemas.microsoft.com/office/drawing/2014/main" id="{EDA449CA-EFC3-4B45-9B9A-C22CC292FD04}"/>
              </a:ext>
            </a:extLst>
          </p:cNvPr>
          <p:cNvSpPr>
            <a:spLocks/>
          </p:cNvSpPr>
          <p:nvPr/>
        </p:nvSpPr>
        <p:spPr bwMode="auto">
          <a:xfrm>
            <a:off x="3565377" y="3392996"/>
            <a:ext cx="2852053" cy="2210519"/>
          </a:xfrm>
          <a:custGeom>
            <a:avLst/>
            <a:gdLst>
              <a:gd name="T0" fmla="*/ 421947423 w 1176"/>
              <a:gd name="T1" fmla="*/ 2147483647 h 1008"/>
              <a:gd name="T2" fmla="*/ 421947423 w 1176"/>
              <a:gd name="T3" fmla="*/ 1688784837 h 1008"/>
              <a:gd name="T4" fmla="*/ 2143831616 w 1176"/>
              <a:gd name="T5" fmla="*/ 0 h 1008"/>
              <a:gd name="T6" fmla="*/ 0 60000 65536"/>
              <a:gd name="T7" fmla="*/ 0 60000 65536"/>
              <a:gd name="T8" fmla="*/ 0 60000 65536"/>
              <a:gd name="T9" fmla="*/ 0 w 1176"/>
              <a:gd name="T10" fmla="*/ 0 h 1008"/>
              <a:gd name="T11" fmla="*/ 1176 w 1176"/>
              <a:gd name="T12" fmla="*/ 1008 h 1008"/>
              <a:gd name="connsiteX0" fmla="*/ 285 w 10259"/>
              <a:gd name="connsiteY0" fmla="*/ 10224 h 10224"/>
              <a:gd name="connsiteX1" fmla="*/ 1688 w 10259"/>
              <a:gd name="connsiteY1" fmla="*/ 2381 h 10224"/>
              <a:gd name="connsiteX2" fmla="*/ 10259 w 10259"/>
              <a:gd name="connsiteY2" fmla="*/ 0 h 10224"/>
              <a:gd name="connsiteX0" fmla="*/ 0 w 9974"/>
              <a:gd name="connsiteY0" fmla="*/ 10224 h 10224"/>
              <a:gd name="connsiteX1" fmla="*/ 1403 w 9974"/>
              <a:gd name="connsiteY1" fmla="*/ 2381 h 10224"/>
              <a:gd name="connsiteX2" fmla="*/ 9974 w 9974"/>
              <a:gd name="connsiteY2" fmla="*/ 0 h 10224"/>
              <a:gd name="connsiteX0" fmla="*/ 0 w 10221"/>
              <a:gd name="connsiteY0" fmla="*/ 9724 h 9724"/>
              <a:gd name="connsiteX1" fmla="*/ 1407 w 10221"/>
              <a:gd name="connsiteY1" fmla="*/ 2053 h 9724"/>
              <a:gd name="connsiteX2" fmla="*/ 10221 w 10221"/>
              <a:gd name="connsiteY2" fmla="*/ 0 h 9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21" h="9724">
                <a:moveTo>
                  <a:pt x="0" y="9724"/>
                </a:moveTo>
                <a:cubicBezTo>
                  <a:pt x="1758" y="8128"/>
                  <a:pt x="-26" y="3683"/>
                  <a:pt x="1407" y="2053"/>
                </a:cubicBezTo>
                <a:cubicBezTo>
                  <a:pt x="2838" y="422"/>
                  <a:pt x="6641" y="349"/>
                  <a:pt x="10221" y="0"/>
                </a:cubicBezTo>
              </a:path>
            </a:pathLst>
          </a:custGeom>
          <a:grpFill/>
          <a:ln w="9525">
            <a:solidFill>
              <a:srgbClr val="F8084D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503" name="타원 502">
            <a:extLst>
              <a:ext uri="{FF2B5EF4-FFF2-40B4-BE49-F238E27FC236}">
                <a16:creationId xmlns:a16="http://schemas.microsoft.com/office/drawing/2014/main" id="{AD420ACB-B124-4C85-BC0E-4861B9209B4F}"/>
              </a:ext>
            </a:extLst>
          </p:cNvPr>
          <p:cNvSpPr/>
          <p:nvPr/>
        </p:nvSpPr>
        <p:spPr bwMode="auto">
          <a:xfrm flipH="1">
            <a:off x="3716721" y="3556000"/>
            <a:ext cx="216000" cy="2160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1508F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090422"/>
            <a:endParaRPr lang="ko-KR" altLang="en-US" sz="16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YDIYGo530" pitchFamily="18" charset="-127"/>
              <a:ea typeface="YDIYGo530" pitchFamily="18" charset="-127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CC3E7F35-0270-470A-BF65-23592A923D61}"/>
              </a:ext>
            </a:extLst>
          </p:cNvPr>
          <p:cNvSpPr txBox="1"/>
          <p:nvPr/>
        </p:nvSpPr>
        <p:spPr>
          <a:xfrm>
            <a:off x="3127482" y="4638184"/>
            <a:ext cx="4684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indent="0" defTabSz="1516258" latinLnBrk="0"/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NAC</a:t>
            </a:r>
          </a:p>
          <a:p>
            <a:pPr marL="0" lvl="1" indent="0" defTabSz="1516258" latinLnBrk="0"/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통합인증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49280" y="2461295"/>
            <a:ext cx="795308" cy="893601"/>
            <a:chOff x="419509" y="2581275"/>
            <a:chExt cx="795308" cy="893601"/>
          </a:xfrm>
        </p:grpSpPr>
        <p:pic>
          <p:nvPicPr>
            <p:cNvPr id="506" name="Picture 8" descr="C:\Documents and Settings\Administrator\바탕체 화면\아이콘\14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340" y="2581275"/>
              <a:ext cx="793646" cy="82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8" name="직사각형 22">
              <a:extLst>
                <a:ext uri="{FF2B5EF4-FFF2-40B4-BE49-F238E27FC236}">
                  <a16:creationId xmlns:a16="http://schemas.microsoft.com/office/drawing/2014/main" id="{C15BF929-5A51-46C2-84ED-1C7896146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09" y="3320988"/>
              <a:ext cx="795308" cy="153888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buFont typeface="Wingdings" pitchFamily="2" charset="2"/>
                <a:buNone/>
                <a:tabLst>
                  <a:tab pos="814888" algn="l"/>
                </a:tabLst>
              </a:pPr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KoPub돋움체 Medium"/>
                </a:rPr>
                <a:t>외부 사용자</a:t>
              </a:r>
            </a:p>
          </p:txBody>
        </p:sp>
      </p:grpSp>
      <p:grpSp>
        <p:nvGrpSpPr>
          <p:cNvPr id="509" name="그룹 508"/>
          <p:cNvGrpSpPr/>
          <p:nvPr/>
        </p:nvGrpSpPr>
        <p:grpSpPr>
          <a:xfrm>
            <a:off x="1809812" y="4134835"/>
            <a:ext cx="795308" cy="893601"/>
            <a:chOff x="419509" y="2581275"/>
            <a:chExt cx="795308" cy="893601"/>
          </a:xfrm>
        </p:grpSpPr>
        <p:pic>
          <p:nvPicPr>
            <p:cNvPr id="510" name="Picture 8" descr="C:\Documents and Settings\Administrator\바탕체 화면\아이콘\14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340" y="2581275"/>
              <a:ext cx="793646" cy="82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1" name="직사각형 22">
              <a:extLst>
                <a:ext uri="{FF2B5EF4-FFF2-40B4-BE49-F238E27FC236}">
                  <a16:creationId xmlns:a16="http://schemas.microsoft.com/office/drawing/2014/main" id="{C15BF929-5A51-46C2-84ED-1C7896146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09" y="3320988"/>
              <a:ext cx="795308" cy="153888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buFont typeface="Wingdings" pitchFamily="2" charset="2"/>
                <a:buNone/>
                <a:tabLst>
                  <a:tab pos="814888" algn="l"/>
                </a:tabLst>
              </a:pPr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KoPub돋움체 Medium"/>
                </a:rPr>
                <a:t>내부사용자</a:t>
              </a:r>
            </a:p>
          </p:txBody>
        </p:sp>
      </p:grpSp>
      <p:pic>
        <p:nvPicPr>
          <p:cNvPr id="516" name="Picture 8" descr="C:\Documents and Settings\Administrator\바탕체 화면\아이콘\14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23" y="5350749"/>
            <a:ext cx="793646" cy="82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7" name="직사각형 22">
            <a:extLst>
              <a:ext uri="{FF2B5EF4-FFF2-40B4-BE49-F238E27FC236}">
                <a16:creationId xmlns:a16="http://schemas.microsoft.com/office/drawing/2014/main" id="{C15BF929-5A51-46C2-84ED-1C7896146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1092" y="6128562"/>
            <a:ext cx="795308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인가된 사용자</a:t>
            </a:r>
          </a:p>
        </p:txBody>
      </p:sp>
      <p:sp>
        <p:nvSpPr>
          <p:cNvPr id="520" name="직사각형 22">
            <a:extLst>
              <a:ext uri="{FF2B5EF4-FFF2-40B4-BE49-F238E27FC236}">
                <a16:creationId xmlns:a16="http://schemas.microsoft.com/office/drawing/2014/main" id="{C15BF929-5A51-46C2-84ED-1C7896146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452" y="6128562"/>
            <a:ext cx="795308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</a:pPr>
            <a:r>
              <a:rPr lang="ko-KR" altLang="en-US" sz="10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비인가자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  <a:sym typeface="KoPub돋움체 Medium"/>
            </a:endParaRPr>
          </a:p>
        </p:txBody>
      </p:sp>
      <p:pic>
        <p:nvPicPr>
          <p:cNvPr id="521" name="Picture 2" descr="D:\Documents and Settings\jp\바탕체 화면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4706" y="5477718"/>
            <a:ext cx="598174" cy="691307"/>
          </a:xfrm>
          <a:prstGeom prst="rect">
            <a:avLst/>
          </a:prstGeom>
          <a:noFill/>
        </p:spPr>
      </p:pic>
      <p:pic>
        <p:nvPicPr>
          <p:cNvPr id="522" name="Picture 11" descr="D:\Documents and Settings\jp\바탕체 화면\아이콘 준호대리님작업\png\4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8471" y="3928564"/>
            <a:ext cx="216000" cy="216000"/>
          </a:xfrm>
          <a:prstGeom prst="rect">
            <a:avLst/>
          </a:prstGeom>
          <a:noFill/>
        </p:spPr>
      </p:pic>
      <p:pic>
        <p:nvPicPr>
          <p:cNvPr id="512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2552" y="2725801"/>
            <a:ext cx="497204" cy="756000"/>
          </a:xfrm>
          <a:prstGeom prst="rect">
            <a:avLst/>
          </a:prstGeom>
          <a:noFill/>
        </p:spPr>
      </p:pic>
      <p:pic>
        <p:nvPicPr>
          <p:cNvPr id="513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2552" y="4187565"/>
            <a:ext cx="497204" cy="756000"/>
          </a:xfrm>
          <a:prstGeom prst="rect">
            <a:avLst/>
          </a:prstGeom>
          <a:noFill/>
        </p:spPr>
      </p:pic>
      <p:pic>
        <p:nvPicPr>
          <p:cNvPr id="514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2552" y="5654415"/>
            <a:ext cx="497204" cy="756000"/>
          </a:xfrm>
          <a:prstGeom prst="rect">
            <a:avLst/>
          </a:prstGeom>
          <a:noFill/>
        </p:spPr>
      </p:pic>
      <p:sp>
        <p:nvSpPr>
          <p:cNvPr id="481" name="Rectangle 86"/>
          <p:cNvSpPr>
            <a:spLocks noChangeArrowheads="1"/>
          </p:cNvSpPr>
          <p:nvPr/>
        </p:nvSpPr>
        <p:spPr bwMode="auto">
          <a:xfrm>
            <a:off x="6245154" y="2995801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서버접근통제</a:t>
            </a:r>
          </a:p>
        </p:txBody>
      </p:sp>
      <p:sp>
        <p:nvSpPr>
          <p:cNvPr id="485" name="Rectangle 86"/>
          <p:cNvSpPr>
            <a:spLocks noChangeArrowheads="1"/>
          </p:cNvSpPr>
          <p:nvPr/>
        </p:nvSpPr>
        <p:spPr bwMode="auto">
          <a:xfrm>
            <a:off x="6245154" y="4457565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서버접근통제</a:t>
            </a:r>
          </a:p>
        </p:txBody>
      </p:sp>
      <p:sp>
        <p:nvSpPr>
          <p:cNvPr id="489" name="Rectangle 86"/>
          <p:cNvSpPr>
            <a:spLocks noChangeArrowheads="1"/>
          </p:cNvSpPr>
          <p:nvPr/>
        </p:nvSpPr>
        <p:spPr bwMode="auto">
          <a:xfrm>
            <a:off x="6245154" y="5924415"/>
            <a:ext cx="792000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서버접근통제</a:t>
            </a:r>
          </a:p>
        </p:txBody>
      </p:sp>
      <p:pic>
        <p:nvPicPr>
          <p:cNvPr id="524" name="Picture 2" descr="D:\Documents and Settings\jp\바탕 화면\아이콘 준호대리님작업\png\8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2693" y="2318400"/>
            <a:ext cx="857367" cy="426627"/>
          </a:xfrm>
          <a:prstGeom prst="rect">
            <a:avLst/>
          </a:prstGeom>
          <a:noFill/>
        </p:spPr>
      </p:pic>
      <p:pic>
        <p:nvPicPr>
          <p:cNvPr id="523" name="Picture 3" descr="D:\Documents and Settings\jp\바탕체 화면\아이콘 준호대리님작업\png\00000000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1971" y="2651274"/>
            <a:ext cx="398810" cy="2814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7411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Group 29">
            <a:extLst>
              <a:ext uri="{FF2B5EF4-FFF2-40B4-BE49-F238E27FC236}">
                <a16:creationId xmlns:a16="http://schemas.microsoft.com/office/drawing/2014/main" id="{A8444251-5943-421B-8DC1-FA49858E7BAF}"/>
              </a:ext>
            </a:extLst>
          </p:cNvPr>
          <p:cNvGraphicFramePr>
            <a:graphicFrameLocks/>
          </p:cNvGraphicFramePr>
          <p:nvPr/>
        </p:nvGraphicFramePr>
        <p:xfrm>
          <a:off x="523874" y="1872430"/>
          <a:ext cx="8855999" cy="4536440"/>
        </p:xfrm>
        <a:graphic>
          <a:graphicData uri="http://schemas.openxmlformats.org/drawingml/2006/table">
            <a:tbl>
              <a:tblPr/>
              <a:tblGrid>
                <a:gridCol w="183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6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6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36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60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개인정보보호법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개인정보의 안정성 확보조치 기준고시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  <a:endParaRPr kumimoji="1" lang="ko-KR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신용정보법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신용정보법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 및 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신용정보업감독규정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  <a:endParaRPr kumimoji="1" lang="ko-KR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정보통신망 이용촉진 및 정보보호에 관한 법률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전자금융거래법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전자금융거래법 및 전자금융감독규정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  <a:endParaRPr kumimoji="1" lang="ko-KR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규제 내역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적용 방안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2973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접근통제시스템 설치∙운영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침입차단시스템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침입탐지 시스템 포함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)(§6①)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외부 접속 시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가상사설망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(VPN),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전용선 등 안전한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 수단 적용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(§6②)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개인정보가 열람권한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없는자에게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공개∙유출되지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않도록 시스템 및 컴퓨터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(§6③)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업무용컴퓨터만 이용하여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 처리시 접근통제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 적용제외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(§6④)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개인신용정보처리시스템에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침입차단시스템 및 침입탐지시스템 설치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(Ⅱ-1-④)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개인신용정보가 열람권한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없는 자에게 공개되지 않도록 시스템 및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PC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설정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(Ⅱ-1-⑥)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이용자의 정보보호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(§47③)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개인정보의 보호조치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(§28②)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개인정보에 대한 불법적인 접근을 차단하기 위한 침입차단시스템 등 접근 통제장치의 설치운영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해킹 등 전자적 침해행위로 인한 사고를 방지하기 위한 정보보호시스템 설치∙운영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정보보호시스템을 우회한 외부통신망 접속 금지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(§15①)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정보보호시스템에는 침입차단시스템 및 침입방지시스템 포함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규정 별표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2-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 정보보호 시스템 분류표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접근통제 시스템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서버보안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IPS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차단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+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방지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방화벽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SSO/EAM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791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대상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고유식별정보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비밀번호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바이오정보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(§7①)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기준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정보통신망 송수신시  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(§7②)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비밀번호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바이오정보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저장 시 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비밀번호는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일방향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)(§7③)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고유식별정보는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인터넷구간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DMZ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구간 저장 시 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내부망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  구간 저장 시 위험도 분석결과에 따라 암호화 여부 및 범위결정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(§7④ ⑤)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안전한 암호화 알고리즘 적용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(§7⑥)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대상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본인 인증정보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규정 별표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 Ⅱ-3)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기준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 및 인증정보   송수신시 보안서버 등 통해 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(Ⅱ-3-②)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패스워드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생체정보 등 본인인증정보 저장 시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일방향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암호화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(Ⅱ-3-①)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개인정보의 보호조치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(§28②)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개인정보를 안전하게 저장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전송할 수 있는 암호화 기술 등을 이용한 보안조치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대상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전자금융거래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비밀번호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거래로그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(DMZ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저장 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   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(§17, §32, §33, §34)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 기준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정보보호제품은 국가기관의 평가∙인증을 받은 장비를 사용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(§15)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비밀번호는 암호화 보관하며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조회할 수 없도록 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(§33)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전자금융거래는 암호화  통신 적용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(§34)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 암호화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DB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암호화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DB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접근제어웹구간 암호화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(E2E)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1" name="그룹 50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5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 DB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응용프로그램 보안</a:t>
              </a:r>
            </a:p>
          </p:txBody>
        </p:sp>
        <p:sp>
          <p:nvSpPr>
            <p:cNvPr id="5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정부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감독기관 정보보안 준수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(1/2)</a:t>
              </a:r>
            </a:p>
          </p:txBody>
        </p:sp>
        <p:sp>
          <p:nvSpPr>
            <p:cNvPr id="56" name="직각 삼각형 5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5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건설공제 보안규정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국가정보보안 기본지침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정보통신기반 보호법 및 기타 정부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감독기관의 정보보안 필수 요구사항 및 보안 요건을 준수하여 프로그램을 개발해 보안 요건을 충족하도록 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SER-004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및 응용프로그램 보안</a:t>
            </a:r>
          </a:p>
        </p:txBody>
      </p:sp>
      <p:sp>
        <p:nvSpPr>
          <p:cNvPr id="63" name="타원 6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6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66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67" name="그룹 167"/>
          <p:cNvGrpSpPr/>
          <p:nvPr/>
        </p:nvGrpSpPr>
        <p:grpSpPr>
          <a:xfrm rot="20688584">
            <a:off x="8670112" y="2310013"/>
            <a:ext cx="852935" cy="377594"/>
            <a:chOff x="5580060" y="2956562"/>
            <a:chExt cx="858839" cy="380998"/>
          </a:xfrm>
        </p:grpSpPr>
        <p:sp>
          <p:nvSpPr>
            <p:cNvPr id="68" name="자유형 67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69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70" name="직사각형 69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71" name="액자 70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87485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그룹 52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5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 DB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응용프로그램 보안</a:t>
              </a:r>
            </a:p>
          </p:txBody>
        </p:sp>
        <p:sp>
          <p:nvSpPr>
            <p:cNvPr id="5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정부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감독기관 정보보안 준수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(2/2)</a:t>
              </a:r>
            </a:p>
          </p:txBody>
        </p:sp>
        <p:sp>
          <p:nvSpPr>
            <p:cNvPr id="58" name="직각 삼각형 57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6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건설공제 보안규정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국가정보보안 기본지침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정보통신기반 보호법 및 기타 정부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감독기관의 정보보안 필수 요구사항 및 보안 요건을 준수하여 프로그램을 개발해 보안 요건을 충족하도록 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SER-004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및 응용프로그램 보안</a:t>
            </a:r>
          </a:p>
        </p:txBody>
      </p:sp>
      <p:sp>
        <p:nvSpPr>
          <p:cNvPr id="65" name="타원 64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67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68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aphicFrame>
        <p:nvGraphicFramePr>
          <p:cNvPr id="69" name="Group 29">
            <a:extLst>
              <a:ext uri="{FF2B5EF4-FFF2-40B4-BE49-F238E27FC236}">
                <a16:creationId xmlns:a16="http://schemas.microsoft.com/office/drawing/2014/main" id="{A8444251-5943-421B-8DC1-FA49858E7BAF}"/>
              </a:ext>
            </a:extLst>
          </p:cNvPr>
          <p:cNvGraphicFramePr>
            <a:graphicFrameLocks/>
          </p:cNvGraphicFramePr>
          <p:nvPr/>
        </p:nvGraphicFramePr>
        <p:xfrm>
          <a:off x="525001" y="1872430"/>
          <a:ext cx="8855999" cy="4537012"/>
        </p:xfrm>
        <a:graphic>
          <a:graphicData uri="http://schemas.openxmlformats.org/drawingml/2006/table">
            <a:tbl>
              <a:tblPr/>
              <a:tblGrid>
                <a:gridCol w="183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6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6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36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76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개인정보보호법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개인정보의 안정성 확보조치 기준고시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신용정보법</a:t>
                      </a:r>
                      <a:endParaRPr kumimoji="1" lang="ko-KR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신용정보법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 및 </a:t>
                      </a: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신용정보업감독규정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정보통신망 이용촉진 및 정보보호에 관한 법률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전자금융거래법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전자금융거래법 및 전자금융감독규정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규제 내역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적용 방안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2116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개인정보처리시스템 접속기록 최소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6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개월 이상 보관관리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(§8①)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접속기록이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위변조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도난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분실되지 않도록 안전하게 보관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(§8②)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개인신용정보처리시스템 접속기록 저장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월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회 이상 확인감독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(Ⅱ-2-①)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개인신용정보 조회자의 신원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조회일시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대상정보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목적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용도 등을 기록 관리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(Ⅱ-5-②)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접속기록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위변조되지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않도록 별도 저장장치에 백업보관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(Ⅱ-2-②)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백신소프트웨어 설치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(Ⅱ-4-②)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개인정보의 보호조치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(§28②)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접속기록의 위조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변조 방지를 위한 조치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단말기를 통한 이용자 정보조회 시 사용자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변경∙조회내용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접속방법이 정보 처리시스템에 자동적 기록 및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년 이상 보존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(§13)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정보처리시스템 가동기록은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년 이상 보존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228600" marR="0" lvl="0" indent="-136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※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정보처리시스템 가동기록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접근자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및 접근을 확인할 수 있는 기록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전산자료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사용자 및 자료 내용 확인기록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사용자 로그인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엑세스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로그 등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접속기록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통합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로그관리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6256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백신소프트웨어 등 보안프로그램 설치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자동 또는 일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회 이상 업데이트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보안업데이트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공지시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즉시 업데이트 실시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(§9)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백신소프트웨어 설치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(Ⅱ-4-①)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월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회 이상 주기적 갱신∙점검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바이러스 경보 발령 또는 업데이트 공지 시 즉시 갱신∙점검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(Ⅱ-4-②)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개인정보의 보호조치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(§28②)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백신 소프트웨어의 설치 운영 등 컴퓨터 바이러스에 의한 침해방지조치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악성코드 감염 방지 대책 수립∙운용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(§16)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악성코드 검색∙치료  프로그램은 최신상태로  유지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중요 단말기는 악성코드 감염여부 매일 점검 등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보안 프로그램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개인방화벽 백신</a:t>
                      </a:r>
                      <a:b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모바일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포함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그룹 167"/>
          <p:cNvGrpSpPr/>
          <p:nvPr/>
        </p:nvGrpSpPr>
        <p:grpSpPr>
          <a:xfrm rot="20688584">
            <a:off x="8670112" y="2310013"/>
            <a:ext cx="852935" cy="377594"/>
            <a:chOff x="5580060" y="2956562"/>
            <a:chExt cx="858839" cy="380998"/>
          </a:xfrm>
        </p:grpSpPr>
        <p:sp>
          <p:nvSpPr>
            <p:cNvPr id="71" name="자유형 70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72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73" name="직사각형 72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74" name="액자 73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95322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그룹 164"/>
          <p:cNvGrpSpPr/>
          <p:nvPr/>
        </p:nvGrpSpPr>
        <p:grpSpPr>
          <a:xfrm>
            <a:off x="524989" y="1881188"/>
            <a:ext cx="4319998" cy="4535487"/>
            <a:chOff x="524989" y="1881188"/>
            <a:chExt cx="4319998" cy="4535487"/>
          </a:xfrm>
        </p:grpSpPr>
        <p:sp>
          <p:nvSpPr>
            <p:cNvPr id="166" name="직사각형 165"/>
            <p:cNvSpPr/>
            <p:nvPr/>
          </p:nvSpPr>
          <p:spPr bwMode="auto">
            <a:xfrm flipH="1">
              <a:off x="524989" y="1881189"/>
              <a:ext cx="4319998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 err="1">
                  <a:sym typeface="KoPub돋움체 Medium"/>
                </a:rPr>
                <a:t>시큐어</a:t>
              </a:r>
              <a:r>
                <a:rPr lang="ko-KR" altLang="en-US" dirty="0">
                  <a:sym typeface="KoPub돋움체 Medium"/>
                </a:rPr>
                <a:t> 코딩 가이드를 활용한 코딩</a:t>
              </a: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5061491" y="1881188"/>
            <a:ext cx="4320001" cy="4535487"/>
            <a:chOff x="5061491" y="1881188"/>
            <a:chExt cx="4320001" cy="4535487"/>
          </a:xfrm>
        </p:grpSpPr>
        <p:sp>
          <p:nvSpPr>
            <p:cNvPr id="169" name="직사각형 168"/>
            <p:cNvSpPr/>
            <p:nvPr/>
          </p:nvSpPr>
          <p:spPr bwMode="auto">
            <a:xfrm flipH="1">
              <a:off x="5061491" y="1881189"/>
              <a:ext cx="4319999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5061493" y="1881188"/>
              <a:ext cx="431999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소스코드 취약점 점검 도구 활용</a:t>
              </a:r>
            </a:p>
          </p:txBody>
        </p:sp>
      </p:grpSp>
      <p:sp>
        <p:nvSpPr>
          <p:cNvPr id="112" name="직사각형 111"/>
          <p:cNvSpPr>
            <a:spLocks noChangeArrowheads="1"/>
          </p:cNvSpPr>
          <p:nvPr/>
        </p:nvSpPr>
        <p:spPr bwMode="auto">
          <a:xfrm>
            <a:off x="596988" y="2265241"/>
            <a:ext cx="4176000" cy="648000"/>
          </a:xfrm>
          <a:prstGeom prst="rect">
            <a:avLst/>
          </a:prstGeom>
          <a:solidFill>
            <a:schemeClr val="bg1"/>
          </a:solidFill>
          <a:ln w="1905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행정안전부</a:t>
            </a: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소프트웨어 개발 보안 가이드 및 </a:t>
            </a:r>
            <a:r>
              <a:rPr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시큐어</a:t>
            </a: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코딩 가이드를</a:t>
            </a:r>
            <a:b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활용해 보안 코딩 교육을 실시하고 개발 단계 중에는 이를 활용해</a:t>
            </a:r>
            <a:br>
              <a:rPr lang="en-US" altLang="ko-KR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소스 코드의 </a:t>
            </a:r>
            <a:r>
              <a:rPr lang="en-US" altLang="ko-KR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peer review</a:t>
            </a: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를 통해 점검함</a:t>
            </a:r>
          </a:p>
        </p:txBody>
      </p:sp>
      <p:sp>
        <p:nvSpPr>
          <p:cNvPr id="116" name="TextBox 115"/>
          <p:cNvSpPr txBox="1"/>
          <p:nvPr/>
        </p:nvSpPr>
        <p:spPr bwMode="auto">
          <a:xfrm>
            <a:off x="2459606" y="3678030"/>
            <a:ext cx="450764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sym typeface="Monotype Sorts" pitchFamily="2" charset="2"/>
              </a:rPr>
              <a:t>소스코드</a:t>
            </a:r>
          </a:p>
        </p:txBody>
      </p:sp>
      <p:cxnSp>
        <p:nvCxnSpPr>
          <p:cNvPr id="117" name="꺾인 연결선 45"/>
          <p:cNvCxnSpPr/>
          <p:nvPr/>
        </p:nvCxnSpPr>
        <p:spPr bwMode="auto">
          <a:xfrm flipH="1">
            <a:off x="2900771" y="3447792"/>
            <a:ext cx="136800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 bwMode="auto">
          <a:xfrm>
            <a:off x="3128275" y="3254342"/>
            <a:ext cx="652743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sym typeface="Monotype Sorts" pitchFamily="2" charset="2"/>
              </a:rPr>
              <a:t>코드</a:t>
            </a:r>
            <a:r>
              <a:rPr lang="en-US" altLang="ko-KR" dirty="0">
                <a:sym typeface="Monotype Sorts" pitchFamily="2" charset="2"/>
              </a:rPr>
              <a:t>Review</a:t>
            </a:r>
            <a:endParaRPr lang="ko-KR" altLang="en-US" dirty="0">
              <a:sym typeface="Monotype Sorts" pitchFamily="2" charset="2"/>
            </a:endParaRPr>
          </a:p>
        </p:txBody>
      </p:sp>
      <p:cxnSp>
        <p:nvCxnSpPr>
          <p:cNvPr id="119" name="꺾인 연결선 45"/>
          <p:cNvCxnSpPr/>
          <p:nvPr/>
        </p:nvCxnSpPr>
        <p:spPr bwMode="auto">
          <a:xfrm flipV="1">
            <a:off x="1436176" y="3444233"/>
            <a:ext cx="1059378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 bwMode="auto">
          <a:xfrm>
            <a:off x="916492" y="3778828"/>
            <a:ext cx="33855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sym typeface="Monotype Sorts" pitchFamily="2" charset="2"/>
              </a:rPr>
              <a:t>개발자</a:t>
            </a:r>
          </a:p>
        </p:txBody>
      </p:sp>
      <p:sp>
        <p:nvSpPr>
          <p:cNvPr id="128" name="TextBox 127"/>
          <p:cNvSpPr txBox="1"/>
          <p:nvPr/>
        </p:nvSpPr>
        <p:spPr bwMode="auto">
          <a:xfrm>
            <a:off x="3940566" y="3816929"/>
            <a:ext cx="79220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sym typeface="Monotype Sorts" pitchFamily="2" charset="2"/>
              </a:rPr>
              <a:t>업무관리자</a:t>
            </a:r>
            <a:r>
              <a:rPr lang="en-US" altLang="ko-KR" dirty="0">
                <a:sym typeface="Monotype Sorts" pitchFamily="2" charset="2"/>
              </a:rPr>
              <a:t>(PL)</a:t>
            </a:r>
          </a:p>
        </p:txBody>
      </p:sp>
      <p:sp>
        <p:nvSpPr>
          <p:cNvPr id="129" name="TextBox 128"/>
          <p:cNvSpPr txBox="1"/>
          <p:nvPr/>
        </p:nvSpPr>
        <p:spPr bwMode="auto">
          <a:xfrm>
            <a:off x="1881062" y="3254342"/>
            <a:ext cx="450764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algn="ctr" defTabSz="1067426">
              <a:buClr>
                <a:srgbClr val="3271AA"/>
              </a:buClr>
              <a:buSzPct val="140000"/>
              <a:buFont typeface="Wingdings" pitchFamily="2" charset="2"/>
              <a:buNone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ko-KR" altLang="en-US" dirty="0">
                <a:sym typeface="Monotype Sorts" pitchFamily="2" charset="2"/>
              </a:rPr>
              <a:t>코드작성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96988" y="4385127"/>
            <a:ext cx="4176000" cy="252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2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914400">
              <a:defRPr>
                <a:ea typeface="KoPub돋움체 Medium" charset="-127"/>
              </a:defRPr>
            </a:lvl3pPr>
            <a:lvl4pPr marL="1371600">
              <a:defRPr>
                <a:ea typeface="KoPub돋움체 Medium" charset="-127"/>
              </a:defRPr>
            </a:lvl4pPr>
            <a:lvl5pPr marL="1828800">
              <a:defRPr>
                <a:ea typeface="KoPub돋움체 Medium" charset="-127"/>
              </a:defRPr>
            </a:lvl5pPr>
            <a:lvl6pPr marL="2286000" defTabSz="914400">
              <a:defRPr>
                <a:ea typeface="KoPub돋움체 Medium" charset="-127"/>
              </a:defRPr>
            </a:lvl6pPr>
            <a:lvl7pPr marL="2743200" defTabSz="914400">
              <a:defRPr>
                <a:ea typeface="KoPub돋움체 Medium" charset="-127"/>
              </a:defRPr>
            </a:lvl7pPr>
            <a:lvl8pPr marL="3200400" defTabSz="914400">
              <a:defRPr>
                <a:ea typeface="KoPub돋움체 Medium" charset="-127"/>
              </a:defRPr>
            </a:lvl8pPr>
            <a:lvl9pPr marL="3657600" defTabSz="914400">
              <a:defRPr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sym typeface="KoPub돋움체 Medium"/>
              </a:rPr>
              <a:t>보안 코딩 교육</a:t>
            </a:r>
          </a:p>
        </p:txBody>
      </p:sp>
      <p:sp>
        <p:nvSpPr>
          <p:cNvPr id="138" name="직사각형 137"/>
          <p:cNvSpPr>
            <a:spLocks noChangeArrowheads="1"/>
          </p:cNvSpPr>
          <p:nvPr/>
        </p:nvSpPr>
        <p:spPr bwMode="auto">
          <a:xfrm>
            <a:off x="5133491" y="2261632"/>
            <a:ext cx="4176000" cy="648000"/>
          </a:xfrm>
          <a:prstGeom prst="rect">
            <a:avLst/>
          </a:prstGeom>
          <a:solidFill>
            <a:schemeClr val="bg1"/>
          </a:solidFill>
          <a:ln w="1905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고객사의 소스코드 취약점 점검 도구를 활용해 개발 코드에 </a:t>
            </a:r>
            <a:b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대해 주기적 점검</a:t>
            </a: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5133491" y="3402917"/>
            <a:ext cx="2088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소스코드 체크 아웃</a:t>
            </a:r>
          </a:p>
        </p:txBody>
      </p:sp>
      <p:sp>
        <p:nvSpPr>
          <p:cNvPr id="180" name="Text Box 11"/>
          <p:cNvSpPr txBox="1">
            <a:spLocks noChangeArrowheads="1"/>
          </p:cNvSpPr>
          <p:nvPr/>
        </p:nvSpPr>
        <p:spPr bwMode="auto">
          <a:xfrm>
            <a:off x="5133491" y="4277127"/>
            <a:ext cx="2088000" cy="360000"/>
          </a:xfrm>
          <a:prstGeom prst="rect">
            <a:avLst/>
          </a:prstGeom>
          <a:solidFill>
            <a:srgbClr val="BCBCBC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 err="1">
                <a:sym typeface="Monotype Sorts" pitchFamily="2" charset="2"/>
              </a:rPr>
              <a:t>고객사</a:t>
            </a:r>
            <a:r>
              <a:rPr lang="ko-KR" altLang="en-US" sz="1000" dirty="0">
                <a:sym typeface="Monotype Sorts" pitchFamily="2" charset="2"/>
              </a:rPr>
              <a:t> </a:t>
            </a:r>
            <a:r>
              <a:rPr lang="ko-KR" altLang="en-US" sz="1000" dirty="0" err="1">
                <a:sym typeface="Monotype Sorts" pitchFamily="2" charset="2"/>
              </a:rPr>
              <a:t>정보보호부</a:t>
            </a:r>
            <a:r>
              <a:rPr lang="ko-KR" altLang="en-US" sz="1000" dirty="0">
                <a:sym typeface="Monotype Sorts" pitchFamily="2" charset="2"/>
              </a:rPr>
              <a:t> </a:t>
            </a:r>
            <a:endParaRPr lang="en-US" altLang="ko-KR" sz="1000" dirty="0">
              <a:sym typeface="Monotype Sorts" pitchFamily="2" charset="2"/>
            </a:endParaRPr>
          </a:p>
          <a:p>
            <a:pPr lvl="1"/>
            <a:r>
              <a:rPr lang="ko-KR" altLang="en-US" sz="1000" dirty="0">
                <a:sym typeface="Monotype Sorts" pitchFamily="2" charset="2"/>
              </a:rPr>
              <a:t>취약점 점검 실행</a:t>
            </a:r>
          </a:p>
        </p:txBody>
      </p:sp>
      <p:sp>
        <p:nvSpPr>
          <p:cNvPr id="181" name="Text Box 11"/>
          <p:cNvSpPr txBox="1">
            <a:spLocks noChangeArrowheads="1"/>
          </p:cNvSpPr>
          <p:nvPr/>
        </p:nvSpPr>
        <p:spPr bwMode="auto">
          <a:xfrm>
            <a:off x="5133491" y="4768232"/>
            <a:ext cx="2088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결과 보고서 작성</a:t>
            </a:r>
          </a:p>
        </p:txBody>
      </p:sp>
      <p:sp>
        <p:nvSpPr>
          <p:cNvPr id="182" name="Text Box 11"/>
          <p:cNvSpPr txBox="1">
            <a:spLocks noChangeArrowheads="1"/>
          </p:cNvSpPr>
          <p:nvPr/>
        </p:nvSpPr>
        <p:spPr bwMode="auto">
          <a:xfrm>
            <a:off x="5133491" y="5602050"/>
            <a:ext cx="2088000" cy="360000"/>
          </a:xfrm>
          <a:prstGeom prst="rect">
            <a:avLst/>
          </a:prstGeom>
          <a:solidFill>
            <a:srgbClr val="BCBCBC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 err="1">
                <a:sym typeface="Monotype Sorts" pitchFamily="2" charset="2"/>
              </a:rPr>
              <a:t>고객사</a:t>
            </a:r>
            <a:r>
              <a:rPr lang="ko-KR" altLang="en-US" sz="1000" dirty="0">
                <a:sym typeface="Monotype Sorts" pitchFamily="2" charset="2"/>
              </a:rPr>
              <a:t> 취약점 점검완료 확인 및</a:t>
            </a:r>
            <a:br>
              <a:rPr lang="en-US" altLang="ko-KR" sz="1000" dirty="0">
                <a:sym typeface="Monotype Sorts" pitchFamily="2" charset="2"/>
              </a:rPr>
            </a:br>
            <a:r>
              <a:rPr lang="ko-KR" altLang="en-US" sz="1000" dirty="0">
                <a:sym typeface="Monotype Sorts" pitchFamily="2" charset="2"/>
              </a:rPr>
              <a:t>취약점 검토 결과서 작성</a:t>
            </a:r>
          </a:p>
        </p:txBody>
      </p:sp>
      <p:sp>
        <p:nvSpPr>
          <p:cNvPr id="183" name="다이아몬드 182"/>
          <p:cNvSpPr/>
          <p:nvPr/>
        </p:nvSpPr>
        <p:spPr bwMode="auto">
          <a:xfrm>
            <a:off x="5133491" y="5151337"/>
            <a:ext cx="2088000" cy="319608"/>
          </a:xfrm>
          <a:prstGeom prst="diamond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10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보안 목표 달성</a:t>
            </a:r>
          </a:p>
        </p:txBody>
      </p:sp>
      <p:cxnSp>
        <p:nvCxnSpPr>
          <p:cNvPr id="184" name="꺾인 연결선 45"/>
          <p:cNvCxnSpPr>
            <a:stCxn id="179" idx="2"/>
            <a:endCxn id="197" idx="0"/>
          </p:cNvCxnSpPr>
          <p:nvPr/>
        </p:nvCxnSpPr>
        <p:spPr bwMode="auto">
          <a:xfrm>
            <a:off x="6177491" y="3654917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꺾인 연결선 46"/>
          <p:cNvCxnSpPr>
            <a:stCxn id="183" idx="2"/>
            <a:endCxn id="182" idx="0"/>
          </p:cNvCxnSpPr>
          <p:nvPr/>
        </p:nvCxnSpPr>
        <p:spPr bwMode="auto">
          <a:xfrm>
            <a:off x="6177491" y="5470945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꺾인 연결선 49"/>
          <p:cNvCxnSpPr>
            <a:stCxn id="181" idx="2"/>
            <a:endCxn id="183" idx="0"/>
          </p:cNvCxnSpPr>
          <p:nvPr/>
        </p:nvCxnSpPr>
        <p:spPr bwMode="auto">
          <a:xfrm>
            <a:off x="6177491" y="5020232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꺾인 연결선 52"/>
          <p:cNvCxnSpPr>
            <a:stCxn id="180" idx="2"/>
            <a:endCxn id="181" idx="0"/>
          </p:cNvCxnSpPr>
          <p:nvPr/>
        </p:nvCxnSpPr>
        <p:spPr bwMode="auto">
          <a:xfrm>
            <a:off x="6177491" y="4637127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꺾인 연결선 49"/>
          <p:cNvCxnSpPr>
            <a:stCxn id="183" idx="3"/>
            <a:endCxn id="189" idx="2"/>
          </p:cNvCxnSpPr>
          <p:nvPr/>
        </p:nvCxnSpPr>
        <p:spPr bwMode="auto">
          <a:xfrm flipV="1">
            <a:off x="7221491" y="4828679"/>
            <a:ext cx="1278000" cy="482462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 Box 11"/>
          <p:cNvSpPr txBox="1">
            <a:spLocks noChangeArrowheads="1"/>
          </p:cNvSpPr>
          <p:nvPr/>
        </p:nvSpPr>
        <p:spPr bwMode="auto">
          <a:xfrm>
            <a:off x="7689491" y="4576679"/>
            <a:ext cx="1620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발견된 취약점 수정</a:t>
            </a:r>
          </a:p>
        </p:txBody>
      </p:sp>
      <p:sp>
        <p:nvSpPr>
          <p:cNvPr id="190" name="Text Box 11"/>
          <p:cNvSpPr txBox="1">
            <a:spLocks noChangeArrowheads="1"/>
          </p:cNvSpPr>
          <p:nvPr/>
        </p:nvSpPr>
        <p:spPr bwMode="auto">
          <a:xfrm>
            <a:off x="7689491" y="3402917"/>
            <a:ext cx="1620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소스코드 체크인</a:t>
            </a:r>
          </a:p>
        </p:txBody>
      </p:sp>
      <p:cxnSp>
        <p:nvCxnSpPr>
          <p:cNvPr id="191" name="꺾인 연결선 52"/>
          <p:cNvCxnSpPr>
            <a:stCxn id="189" idx="0"/>
            <a:endCxn id="190" idx="2"/>
          </p:cNvCxnSpPr>
          <p:nvPr/>
        </p:nvCxnSpPr>
        <p:spPr bwMode="auto">
          <a:xfrm flipV="1">
            <a:off x="8499491" y="3654917"/>
            <a:ext cx="0" cy="921762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꺾인 연결선 45"/>
          <p:cNvCxnSpPr>
            <a:stCxn id="190" idx="1"/>
            <a:endCxn id="179" idx="3"/>
          </p:cNvCxnSpPr>
          <p:nvPr/>
        </p:nvCxnSpPr>
        <p:spPr bwMode="auto">
          <a:xfrm flipH="1">
            <a:off x="7221491" y="3528917"/>
            <a:ext cx="46800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 Box 11"/>
          <p:cNvSpPr txBox="1">
            <a:spLocks noChangeArrowheads="1"/>
          </p:cNvSpPr>
          <p:nvPr/>
        </p:nvSpPr>
        <p:spPr bwMode="auto">
          <a:xfrm>
            <a:off x="5133491" y="3019812"/>
            <a:ext cx="2088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점검 시기 도래</a:t>
            </a:r>
          </a:p>
        </p:txBody>
      </p:sp>
      <p:cxnSp>
        <p:nvCxnSpPr>
          <p:cNvPr id="194" name="꺾인 연결선 45"/>
          <p:cNvCxnSpPr>
            <a:stCxn id="193" idx="2"/>
            <a:endCxn id="179" idx="0"/>
          </p:cNvCxnSpPr>
          <p:nvPr/>
        </p:nvCxnSpPr>
        <p:spPr bwMode="auto">
          <a:xfrm>
            <a:off x="6177491" y="3271812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 Box 11"/>
          <p:cNvSpPr txBox="1">
            <a:spLocks noChangeArrowheads="1"/>
          </p:cNvSpPr>
          <p:nvPr/>
        </p:nvSpPr>
        <p:spPr bwMode="auto">
          <a:xfrm>
            <a:off x="5133491" y="6093152"/>
            <a:ext cx="2088000" cy="2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>
                <a:sym typeface="Monotype Sorts" pitchFamily="2" charset="2"/>
              </a:rPr>
              <a:t>종료</a:t>
            </a:r>
          </a:p>
        </p:txBody>
      </p:sp>
      <p:cxnSp>
        <p:nvCxnSpPr>
          <p:cNvPr id="196" name="꺾인 연결선 46"/>
          <p:cNvCxnSpPr>
            <a:stCxn id="182" idx="2"/>
            <a:endCxn id="195" idx="0"/>
          </p:cNvCxnSpPr>
          <p:nvPr/>
        </p:nvCxnSpPr>
        <p:spPr bwMode="auto">
          <a:xfrm>
            <a:off x="6177491" y="5962050"/>
            <a:ext cx="0" cy="131102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 Box 11"/>
          <p:cNvSpPr txBox="1">
            <a:spLocks noChangeArrowheads="1"/>
          </p:cNvSpPr>
          <p:nvPr/>
        </p:nvSpPr>
        <p:spPr bwMode="auto">
          <a:xfrm>
            <a:off x="5133491" y="3786022"/>
            <a:ext cx="2088000" cy="3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1pPr algn="ctr" defTabSz="1299728" eaLnBrk="0" hangingPunct="0">
              <a:defRPr sz="1200" ker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YDIYGo530" pitchFamily="18" charset="-127"/>
                <a:ea typeface="YDIYGo530" pitchFamily="18" charset="-127"/>
              </a:defRPr>
            </a:lvl1pPr>
            <a:lvl2pPr marL="0" lvl="1" algn="ctr" defTabSz="1299728" eaLnBrk="0" hangingPunct="0">
              <a:defRPr sz="1200" ker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000" dirty="0" err="1">
                <a:sym typeface="Monotype Sorts" pitchFamily="2" charset="2"/>
              </a:rPr>
              <a:t>제안사</a:t>
            </a:r>
            <a:r>
              <a:rPr lang="ko-KR" altLang="en-US" sz="1000" dirty="0">
                <a:sym typeface="Monotype Sorts" pitchFamily="2" charset="2"/>
              </a:rPr>
              <a:t> 자체 취약점 </a:t>
            </a:r>
            <a:endParaRPr lang="en-US" altLang="ko-KR" sz="1000" dirty="0">
              <a:sym typeface="Monotype Sorts" pitchFamily="2" charset="2"/>
            </a:endParaRPr>
          </a:p>
          <a:p>
            <a:pPr lvl="1"/>
            <a:r>
              <a:rPr lang="ko-KR" altLang="en-US" sz="1000" dirty="0">
                <a:sym typeface="Monotype Sorts" pitchFamily="2" charset="2"/>
              </a:rPr>
              <a:t>점검 실행 및 수정</a:t>
            </a:r>
          </a:p>
        </p:txBody>
      </p:sp>
      <p:cxnSp>
        <p:nvCxnSpPr>
          <p:cNvPr id="198" name="꺾인 연결선 45"/>
          <p:cNvCxnSpPr>
            <a:stCxn id="197" idx="2"/>
            <a:endCxn id="180" idx="0"/>
          </p:cNvCxnSpPr>
          <p:nvPr/>
        </p:nvCxnSpPr>
        <p:spPr bwMode="auto">
          <a:xfrm>
            <a:off x="6177491" y="4146022"/>
            <a:ext cx="0" cy="131105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그룹 148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5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 DB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응용프로그램 보안</a:t>
              </a:r>
            </a:p>
          </p:txBody>
        </p:sp>
        <p:sp>
          <p:nvSpPr>
            <p:cNvPr id="15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소스코드 취약점 점검</a:t>
              </a:r>
            </a:p>
          </p:txBody>
        </p:sp>
        <p:sp>
          <p:nvSpPr>
            <p:cNvPr id="154" name="직각 삼각형 15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5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개발 단계 소스 취약점 점검을 주기적으로 실시하며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최종 이행 전에 보안 취약점 진단해 발견된 취약점을 조치 함으로써 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ISMS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심사기준 및 해킹 등 위험요소를 제거하도록 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59" name="직사각형 158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SER-004</a:t>
            </a:r>
          </a:p>
        </p:txBody>
      </p:sp>
      <p:sp>
        <p:nvSpPr>
          <p:cNvPr id="160" name="직사각형 15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및 응용프로그램 보안</a:t>
            </a:r>
          </a:p>
        </p:txBody>
      </p:sp>
      <p:sp>
        <p:nvSpPr>
          <p:cNvPr id="161" name="타원 160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163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64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454204" y="3019812"/>
            <a:ext cx="1263130" cy="848842"/>
            <a:chOff x="-2967880" y="2696766"/>
            <a:chExt cx="2129201" cy="1430855"/>
          </a:xfrm>
        </p:grpSpPr>
        <p:pic>
          <p:nvPicPr>
            <p:cNvPr id="171" name="Picture 7" descr="C:\Documents and Settings\Administrator\바탕체 화면\아이콘\13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67880" y="2696766"/>
              <a:ext cx="1062401" cy="1098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7" descr="C:\Documents and Settings\Administrator\바탕체 화면\아이콘\13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4480" y="2862918"/>
              <a:ext cx="1062401" cy="1098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7" descr="C:\Documents and Settings\Administrator\바탕체 화면\아이콘\13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1080" y="3029071"/>
              <a:ext cx="1062401" cy="1098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4" name="Picture 4" descr="D:\Documents and Settings\jp\바탕체 화면\Untitled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5554" y="3240449"/>
            <a:ext cx="378869" cy="407569"/>
          </a:xfrm>
          <a:prstGeom prst="rect">
            <a:avLst/>
          </a:prstGeom>
          <a:noFill/>
        </p:spPr>
      </p:pic>
      <p:pic>
        <p:nvPicPr>
          <p:cNvPr id="175" name="Picture 4" descr="C:\Documents and Settings\Administrator\바탕체 화면\아이콘\9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71" y="3110845"/>
            <a:ext cx="603595" cy="67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" name="아래쪽 화살표 175"/>
          <p:cNvSpPr/>
          <p:nvPr/>
        </p:nvSpPr>
        <p:spPr>
          <a:xfrm rot="10800000">
            <a:off x="886582" y="3978739"/>
            <a:ext cx="398374" cy="491606"/>
          </a:xfrm>
          <a:prstGeom prst="down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77" name="아래쪽 화살표 176"/>
          <p:cNvSpPr/>
          <p:nvPr/>
        </p:nvSpPr>
        <p:spPr>
          <a:xfrm rot="10800000">
            <a:off x="4137482" y="3978739"/>
            <a:ext cx="398374" cy="491606"/>
          </a:xfrm>
          <a:prstGeom prst="down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178" name="그룹 177"/>
          <p:cNvGrpSpPr/>
          <p:nvPr/>
        </p:nvGrpSpPr>
        <p:grpSpPr>
          <a:xfrm>
            <a:off x="596988" y="4797152"/>
            <a:ext cx="4176000" cy="1548000"/>
            <a:chOff x="596900" y="3140968"/>
            <a:chExt cx="2661950" cy="1548000"/>
          </a:xfrm>
        </p:grpSpPr>
        <p:sp>
          <p:nvSpPr>
            <p:cNvPr id="199" name="TextBox 198"/>
            <p:cNvSpPr txBox="1"/>
            <p:nvPr/>
          </p:nvSpPr>
          <p:spPr>
            <a:xfrm>
              <a:off x="596900" y="3140968"/>
              <a:ext cx="2661950" cy="1548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>
              <a:defPPr>
                <a:defRPr lang="ko-KR"/>
              </a:defPPr>
              <a:lvl1pPr algn="ctr" defTabSz="1299728" eaLnBrk="0" hangingPunct="0">
                <a:defRPr sz="1200" ker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defRPr>
              </a:lvl1pPr>
              <a:lvl2pPr marL="0" lvl="1" algn="ctr" defTabSz="1299728" eaLnBrk="0" hangingPunct="0">
                <a:defRPr sz="1200" kern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endParaRPr lang="en-US" altLang="ko-KR" dirty="0">
                <a:sym typeface="KoPub돋움체 Medium"/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596900" y="3140968"/>
              <a:ext cx="2661950" cy="2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973">
                <a:defRPr sz="1300" b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ea typeface="KoPub돋움체 Medium" charset="-127"/>
                </a:defRPr>
              </a:lvl3pPr>
              <a:lvl4pPr marL="1371600">
                <a:defRPr>
                  <a:ea typeface="KoPub돋움체 Medium" charset="-127"/>
                </a:defRPr>
              </a:lvl4pPr>
              <a:lvl5pPr marL="1828800">
                <a:defRPr>
                  <a:ea typeface="KoPub돋움체 Medium" charset="-127"/>
                </a:defRPr>
              </a:lvl5pPr>
              <a:lvl6pPr marL="2286000" defTabSz="914400">
                <a:defRPr>
                  <a:ea typeface="KoPub돋움체 Medium" charset="-127"/>
                </a:defRPr>
              </a:lvl6pPr>
              <a:lvl7pPr marL="2743200" defTabSz="914400">
                <a:defRPr>
                  <a:ea typeface="KoPub돋움체 Medium" charset="-127"/>
                </a:defRPr>
              </a:lvl7pPr>
              <a:lvl8pPr marL="3200400" defTabSz="914400">
                <a:defRPr>
                  <a:ea typeface="KoPub돋움체 Medium" charset="-127"/>
                </a:defRPr>
              </a:lvl8pPr>
              <a:lvl9pPr marL="3657600" defTabSz="914400">
                <a:defRPr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 err="1">
                  <a:sym typeface="KoPub돋움체 Medium"/>
                </a:rPr>
                <a:t>시큐어</a:t>
              </a:r>
              <a:r>
                <a:rPr lang="ko-KR" altLang="en-US" dirty="0">
                  <a:sym typeface="KoPub돋움체 Medium"/>
                </a:rPr>
                <a:t> 코딩 가이드</a:t>
              </a:r>
              <a:r>
                <a:rPr lang="en-US" altLang="ko-KR" dirty="0">
                  <a:sym typeface="KoPub돋움체 Medium"/>
                </a:rPr>
                <a:t>(</a:t>
              </a:r>
              <a:r>
                <a:rPr lang="ko-KR" altLang="en-US" dirty="0" err="1">
                  <a:sym typeface="KoPub돋움체 Medium"/>
                </a:rPr>
                <a:t>행정안전부</a:t>
              </a:r>
              <a:r>
                <a:rPr lang="en-US" altLang="ko-KR" dirty="0">
                  <a:sym typeface="KoPub돋움체 Medium"/>
                </a:rPr>
                <a:t>)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68523" y="5125442"/>
            <a:ext cx="4032000" cy="1152000"/>
            <a:chOff x="668524" y="5193196"/>
            <a:chExt cx="4016391" cy="1055216"/>
          </a:xfrm>
        </p:grpSpPr>
        <p:pic>
          <p:nvPicPr>
            <p:cNvPr id="201" name="그림 200" descr="secure_coding_guide_2.PNG"/>
            <p:cNvPicPr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741683" y="5193196"/>
              <a:ext cx="1943232" cy="1055216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202" name="그림 201" descr="secure_coding_guide_1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668524" y="5193196"/>
              <a:ext cx="1943232" cy="1055216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416739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Group 76">
            <a:extLst>
              <a:ext uri="{FF2B5EF4-FFF2-40B4-BE49-F238E27FC236}">
                <a16:creationId xmlns:a16="http://schemas.microsoft.com/office/drawing/2014/main" id="{F607CCC6-CDD8-4454-BB4B-F527B1A52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75393"/>
              </p:ext>
            </p:extLst>
          </p:nvPr>
        </p:nvGraphicFramePr>
        <p:xfrm>
          <a:off x="523875" y="1881188"/>
          <a:ext cx="8858252" cy="4535529"/>
        </p:xfrm>
        <a:graphic>
          <a:graphicData uri="http://schemas.openxmlformats.org/drawingml/2006/table">
            <a:tbl>
              <a:tblPr/>
              <a:tblGrid>
                <a:gridCol w="153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1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1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주요 원인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대응 방안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시스템간 연계 테스트 미흡에 의한 오류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시스템간 인터페이스 부분 점검 미흡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기능 완성도는 높으나 성능 미흡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설치 소프트웨어의 충돌로 인한 오류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철저한 연계테스트를 통한 사전점검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사전 연계테스트를 통한 문제 해결방안 강구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-3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시스템 이중화</a:t>
                      </a:r>
                      <a:r>
                        <a:rPr lang="en-US" altLang="ko-KR" sz="1000" b="0" kern="1200" spc="-3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spc="-3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데이터 트랜잭션 정합성 보장에 대한 테스트 방안 수립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발생가능한 데이터 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준비 미흡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발생가능한 상황을 면밀히 분석하여 실제 데이터</a:t>
                      </a:r>
                      <a:r>
                        <a:rPr lang="en-US" altLang="ko-KR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정상</a:t>
                      </a:r>
                      <a:r>
                        <a:rPr lang="en-US" altLang="ko-KR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오류</a:t>
                      </a:r>
                      <a:r>
                        <a:rPr lang="en-US" altLang="ko-KR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 </a:t>
                      </a:r>
                      <a:r>
                        <a:rPr lang="ko-KR" altLang="en-US" sz="1000" b="0" kern="1200" spc="-10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데이터 준비 미흡</a:t>
                      </a:r>
                      <a:endParaRPr lang="en-US" altLang="ko-KR" sz="1000" b="0" kern="1200" spc="-10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각 유형별 테스트데이터 준비 부족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각 유형별 테스트 계획서를 구체적으로 작성하여 제출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실 운영환경 데이터 이관을 통한 테스트 데이터 준비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긴급 변경사항에 의한 오류 발생 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적용 당일 변경요청 발생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긴급 변경에 의한 검증 부재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담당자 승인 없이 반영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변경관리 프로세스 수립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긴급 변경관리 담당자 지정 및 테스트 담당자 지정을 통한 변경관리 일원화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 유형별 테스트 미 실시로 인한 오류발생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시 사용자 참여 미흡으로 인한 문제 발생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다양한 테스트 데이터 부족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단계별 현업 참여율 및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진척율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보고를 통해 현업 독려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취약 업무 사전 선정을 통한 집중 테스트 수행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다양한 결함 발견으로 인한 반영 조치 미흡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 분류 부재로 인한 체계적인 조치활동 부재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결함의 심각도 분류를 통한 우선순위 분류를 통해 조치 및 예방활동에 반영 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-5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결함처리는 고객사</a:t>
                      </a:r>
                      <a:r>
                        <a:rPr lang="en-US" altLang="ko-KR" sz="1000" b="0" kern="1200" spc="-5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spc="-5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수행사의 결함조치 </a:t>
                      </a:r>
                      <a:r>
                        <a:rPr lang="ko-KR" altLang="en-US" sz="1000" b="0" kern="1200" spc="-5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완료율</a:t>
                      </a:r>
                      <a:r>
                        <a:rPr lang="ko-KR" altLang="en-US" sz="1000" b="0" kern="1200" spc="-5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합의에 근거한 조치 진행</a:t>
                      </a:r>
                      <a:endParaRPr lang="en-US" altLang="ko-KR" sz="1000" b="0" kern="1200" spc="-5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결함 관리 미흡으로 인해 발생하는 시스템 오류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단발성 결함 관리 활동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결함이력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로깅작업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부재로 인한 같은 결함 발생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 상태 분류를 통해 지속적인 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Follow-up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-3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r>
                        <a:rPr lang="ko-KR" altLang="en-US" sz="1000" b="0" kern="1200" spc="-3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테스트 관리도구를 통한 결함 </a:t>
                      </a:r>
                      <a:r>
                        <a:rPr lang="ko-KR" altLang="en-US" sz="1000" b="0" kern="1200" spc="-3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진척율을</a:t>
                      </a:r>
                      <a:r>
                        <a:rPr lang="ko-KR" altLang="en-US" sz="1000" b="0" kern="1200" spc="-3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투명하고 체계적인 관리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87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 각 단계에서  적절한 조치 미흡으로 발생하는 오류 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전문적이고 체계적인 테스트 관리 활동 부재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리소스 제한으로 인한 테스트 범위 축소 및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조치 자동화 부재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프로젝트 수행 경험이 풍부한 테스트관리자를 투입하여 프로젝트 초기부터 체계적이고 전문적인 테스트 활동 실시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 지원 도구 사용 및 훈련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기술지원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타 프로젝트와 연계테스트 미흡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프로젝트간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communication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및 조정 기능 미약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고객사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PM(PMO)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과 프로젝트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PM(PMO)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으로 구성된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정기 협의체 구성 및 운영을 통한 연계 이슈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일정 조정 및 합의 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8" name="그룹 27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30" name="그룹 29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39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40" name="직각 삼각형 39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41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3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 수립</a:t>
              </a:r>
            </a:p>
          </p:txBody>
        </p:sp>
        <p:sp>
          <p:nvSpPr>
            <p:cNvPr id="3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1.2.3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진행 시 문제 해결 방안</a:t>
              </a:r>
            </a:p>
          </p:txBody>
        </p:sp>
        <p:sp>
          <p:nvSpPr>
            <p:cNvPr id="34" name="직각 삼각형 3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4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수행은 실제 데이터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정상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오류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입력하여 테스트 진행을 위해 각 유형별 테스트 계획서를 구체적으로 작성하고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기간 중 도출되는 오류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 이슈 문제를 해결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이중화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데이터 트랜잭션 정합성 보장에 대한 테스트 방안을 수립합니다</a:t>
            </a:r>
            <a:r>
              <a:rPr lang="en-US" altLang="ko-KR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TER-002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계획 수립</a:t>
            </a:r>
          </a:p>
        </p:txBody>
      </p:sp>
      <p:sp>
        <p:nvSpPr>
          <p:cNvPr id="45" name="타원 44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16389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그룹 164"/>
          <p:cNvGrpSpPr/>
          <p:nvPr/>
        </p:nvGrpSpPr>
        <p:grpSpPr>
          <a:xfrm>
            <a:off x="525000" y="4426325"/>
            <a:ext cx="8856000" cy="1980561"/>
            <a:chOff x="515696" y="1880626"/>
            <a:chExt cx="4337304" cy="1980561"/>
          </a:xfrm>
        </p:grpSpPr>
        <p:sp>
          <p:nvSpPr>
            <p:cNvPr id="166" name="직사각형 165"/>
            <p:cNvSpPr/>
            <p:nvPr/>
          </p:nvSpPr>
          <p:spPr bwMode="auto">
            <a:xfrm flipH="1">
              <a:off x="515696" y="1881187"/>
              <a:ext cx="4337304" cy="198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515696" y="1880626"/>
              <a:ext cx="4337304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4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패스워드 하드코딩 제한 예시</a:t>
              </a: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524989" y="1881188"/>
            <a:ext cx="8856503" cy="2448001"/>
            <a:chOff x="524989" y="1881188"/>
            <a:chExt cx="8856503" cy="2448001"/>
          </a:xfrm>
        </p:grpSpPr>
        <p:grpSp>
          <p:nvGrpSpPr>
            <p:cNvPr id="158" name="그룹 157"/>
            <p:cNvGrpSpPr/>
            <p:nvPr/>
          </p:nvGrpSpPr>
          <p:grpSpPr>
            <a:xfrm>
              <a:off x="524989" y="1881188"/>
              <a:ext cx="4319998" cy="2448001"/>
              <a:chOff x="524989" y="1881188"/>
              <a:chExt cx="4319998" cy="2448001"/>
            </a:xfrm>
          </p:grpSpPr>
          <p:sp>
            <p:nvSpPr>
              <p:cNvPr id="159" name="직사각형 158"/>
              <p:cNvSpPr/>
              <p:nvPr/>
            </p:nvSpPr>
            <p:spPr bwMode="auto">
              <a:xfrm flipH="1">
                <a:off x="524989" y="1881189"/>
                <a:ext cx="4319998" cy="244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524989" y="1881188"/>
                <a:ext cx="4319998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indent="-97667" algn="ctr" defTabSz="957701">
                  <a:defRPr sz="150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KoPub돋움체 Medium"/>
                  </a:rPr>
                  <a:t>고객정보 암호화 대응 절차</a:t>
                </a:r>
              </a:p>
            </p:txBody>
          </p:sp>
        </p:grpSp>
        <p:grpSp>
          <p:nvGrpSpPr>
            <p:cNvPr id="161" name="그룹 160"/>
            <p:cNvGrpSpPr/>
            <p:nvPr/>
          </p:nvGrpSpPr>
          <p:grpSpPr>
            <a:xfrm>
              <a:off x="5061491" y="1881188"/>
              <a:ext cx="4320001" cy="2448001"/>
              <a:chOff x="5061491" y="1881188"/>
              <a:chExt cx="4320001" cy="2448001"/>
            </a:xfrm>
          </p:grpSpPr>
          <p:sp>
            <p:nvSpPr>
              <p:cNvPr id="162" name="직사각형 161"/>
              <p:cNvSpPr/>
              <p:nvPr/>
            </p:nvSpPr>
            <p:spPr bwMode="auto">
              <a:xfrm flipH="1">
                <a:off x="5061491" y="1881189"/>
                <a:ext cx="4319999" cy="244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57701"/>
                <a:endParaRPr lang="ko-KR" altLang="en-US" sz="15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5061493" y="1881188"/>
                <a:ext cx="4319999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>
                <a:defPPr>
                  <a:defRPr lang="ko-KR"/>
                </a:defPPr>
                <a:lvl1pPr algn="ctr" defTabSz="1042973">
                  <a:defRPr sz="1600"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defRPr>
                </a:lvl1pPr>
                <a:lvl2pPr marL="0" lvl="1" algn="ctr" defTabSz="1042875" latinLnBrk="0">
                  <a:defRPr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pPr lvl="1" indent="-97667" defTabSz="957701" latinLnBrk="1"/>
                <a:r>
                  <a:rPr lang="ko-KR" altLang="en-US" sz="15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고객정보 암호화 적용 범위 및 대상</a:t>
                </a:r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596516" y="2270038"/>
            <a:ext cx="4176000" cy="432000"/>
            <a:chOff x="596516" y="2270038"/>
            <a:chExt cx="4305347" cy="396000"/>
          </a:xfrm>
        </p:grpSpPr>
        <p:sp>
          <p:nvSpPr>
            <p:cNvPr id="73" name="갈매기형 수장 72"/>
            <p:cNvSpPr/>
            <p:nvPr/>
          </p:nvSpPr>
          <p:spPr bwMode="auto">
            <a:xfrm>
              <a:off x="596516" y="2270038"/>
              <a:ext cx="856607" cy="396000"/>
            </a:xfrm>
            <a:prstGeom prst="chevron">
              <a:avLst>
                <a:gd name="adj" fmla="val 27654"/>
              </a:avLst>
            </a:prstGeom>
            <a:solidFill>
              <a:schemeClr val="bg1">
                <a:lumMod val="75000"/>
              </a:schemeClr>
            </a:solidFill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컴플라이언스</a:t>
              </a:r>
              <a:endPara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분석</a:t>
              </a:r>
            </a:p>
          </p:txBody>
        </p:sp>
        <p:sp>
          <p:nvSpPr>
            <p:cNvPr id="74" name="갈매기형 수장 73"/>
            <p:cNvSpPr/>
            <p:nvPr/>
          </p:nvSpPr>
          <p:spPr bwMode="auto">
            <a:xfrm>
              <a:off x="1415308" y="2270038"/>
              <a:ext cx="900000" cy="396000"/>
            </a:xfrm>
            <a:prstGeom prst="chevron">
              <a:avLst>
                <a:gd name="adj" fmla="val 27654"/>
              </a:avLst>
            </a:prstGeom>
            <a:solidFill>
              <a:srgbClr val="C7ECF8"/>
            </a:solidFill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현황 분석</a:t>
              </a:r>
            </a:p>
          </p:txBody>
        </p:sp>
        <p:sp>
          <p:nvSpPr>
            <p:cNvPr id="75" name="갈매기형 수장 74"/>
            <p:cNvSpPr/>
            <p:nvPr/>
          </p:nvSpPr>
          <p:spPr bwMode="auto">
            <a:xfrm>
              <a:off x="2277493" y="2270038"/>
              <a:ext cx="900000" cy="396000"/>
            </a:xfrm>
            <a:prstGeom prst="chevron">
              <a:avLst>
                <a:gd name="adj" fmla="val 27654"/>
              </a:avLst>
            </a:prstGeom>
            <a:solidFill>
              <a:srgbClr val="8ED9F0"/>
            </a:solidFill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적용 방안</a:t>
              </a:r>
            </a:p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검토</a:t>
              </a:r>
            </a:p>
          </p:txBody>
        </p:sp>
        <p:sp>
          <p:nvSpPr>
            <p:cNvPr id="76" name="갈매기형 수장 75"/>
            <p:cNvSpPr/>
            <p:nvPr/>
          </p:nvSpPr>
          <p:spPr bwMode="auto">
            <a:xfrm>
              <a:off x="3139678" y="2270038"/>
              <a:ext cx="900000" cy="396000"/>
            </a:xfrm>
            <a:prstGeom prst="chevron">
              <a:avLst>
                <a:gd name="adj" fmla="val 27654"/>
              </a:avLst>
            </a:prstGeom>
            <a:solidFill>
              <a:srgbClr val="1EB3E2"/>
            </a:solidFill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벤치마킹</a:t>
              </a:r>
            </a:p>
          </p:txBody>
        </p:sp>
        <p:sp>
          <p:nvSpPr>
            <p:cNvPr id="77" name="갈매기형 수장 76"/>
            <p:cNvSpPr/>
            <p:nvPr/>
          </p:nvSpPr>
          <p:spPr bwMode="auto">
            <a:xfrm>
              <a:off x="4001863" y="2270038"/>
              <a:ext cx="900000" cy="396000"/>
            </a:xfrm>
            <a:prstGeom prst="chevron">
              <a:avLst>
                <a:gd name="adj" fmla="val 27654"/>
              </a:avLst>
            </a:prstGeom>
            <a:solidFill>
              <a:srgbClr val="01508F"/>
            </a:solidFill>
          </p:spPr>
          <p:txBody>
            <a:bodyPr wrap="none" lIns="3600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구현 방안</a:t>
              </a:r>
              <a:br>
                <a:rPr kumimoji="0" lang="en-US" altLang="ko-KR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kumimoji="0"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수립</a:t>
              </a:r>
            </a:p>
          </p:txBody>
        </p:sp>
      </p:grpSp>
      <p:sp>
        <p:nvSpPr>
          <p:cNvPr id="78" name="직사각형 77"/>
          <p:cNvSpPr/>
          <p:nvPr/>
        </p:nvSpPr>
        <p:spPr bwMode="auto">
          <a:xfrm>
            <a:off x="582823" y="2807435"/>
            <a:ext cx="4176000" cy="252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>
              <a:tabLst>
                <a:tab pos="2574921" algn="l"/>
              </a:tabLst>
            </a:pPr>
            <a:r>
              <a:rPr lang="ko-KR" altLang="en-US" sz="13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방안</a:t>
            </a:r>
          </a:p>
        </p:txBody>
      </p:sp>
      <p:sp>
        <p:nvSpPr>
          <p:cNvPr id="79" name="AutoShape 2279"/>
          <p:cNvSpPr>
            <a:spLocks noChangeArrowheads="1"/>
          </p:cNvSpPr>
          <p:nvPr/>
        </p:nvSpPr>
        <p:spPr bwMode="auto">
          <a:xfrm>
            <a:off x="582823" y="3152376"/>
            <a:ext cx="756000" cy="10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0" rIns="90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법령 분석 및 개인정보 식별</a:t>
            </a:r>
            <a:endParaRPr lang="en-US" altLang="ko-KR" sz="9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sp>
        <p:nvSpPr>
          <p:cNvPr id="80" name="AutoShape 2279"/>
          <p:cNvSpPr>
            <a:spLocks noChangeArrowheads="1"/>
          </p:cNvSpPr>
          <p:nvPr/>
        </p:nvSpPr>
        <p:spPr bwMode="auto">
          <a:xfrm>
            <a:off x="1437823" y="3152376"/>
            <a:ext cx="756000" cy="10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0" rIns="90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고객정보 암호화 및</a:t>
            </a:r>
            <a:br>
              <a:rPr lang="en-US" altLang="ko-KR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현황 파악</a:t>
            </a:r>
            <a:endParaRPr lang="en-US" altLang="ko-KR" sz="9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</p:txBody>
      </p:sp>
      <p:sp>
        <p:nvSpPr>
          <p:cNvPr id="81" name="AutoShape 2279"/>
          <p:cNvSpPr>
            <a:spLocks noChangeArrowheads="1"/>
          </p:cNvSpPr>
          <p:nvPr/>
        </p:nvSpPr>
        <p:spPr bwMode="auto">
          <a:xfrm>
            <a:off x="2292823" y="3152376"/>
            <a:ext cx="756000" cy="10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0" rIns="90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보안 기술</a:t>
            </a:r>
            <a:br>
              <a:rPr lang="en-US" altLang="ko-KR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적용 방안</a:t>
            </a:r>
            <a:br>
              <a:rPr lang="en-US" altLang="ko-KR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</a:br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검토</a:t>
            </a:r>
          </a:p>
        </p:txBody>
      </p:sp>
      <p:sp>
        <p:nvSpPr>
          <p:cNvPr id="82" name="AutoShape 2279"/>
          <p:cNvSpPr>
            <a:spLocks noChangeArrowheads="1"/>
          </p:cNvSpPr>
          <p:nvPr/>
        </p:nvSpPr>
        <p:spPr bwMode="auto">
          <a:xfrm>
            <a:off x="3147823" y="3152376"/>
            <a:ext cx="756000" cy="10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0" rIns="90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벤치마킹을 통한</a:t>
            </a:r>
            <a:endParaRPr lang="en-US" altLang="ko-KR" sz="9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신뢰도 확보</a:t>
            </a:r>
          </a:p>
        </p:txBody>
      </p:sp>
      <p:sp>
        <p:nvSpPr>
          <p:cNvPr id="83" name="AutoShape 2279"/>
          <p:cNvSpPr>
            <a:spLocks noChangeArrowheads="1"/>
          </p:cNvSpPr>
          <p:nvPr/>
        </p:nvSpPr>
        <p:spPr bwMode="auto">
          <a:xfrm>
            <a:off x="4002823" y="3152376"/>
            <a:ext cx="756000" cy="108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0" rIns="90000" bIns="0" rtlCol="0" anchor="ctr">
            <a:noAutofit/>
          </a:bodyPr>
          <a:lstStyle/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업무 연계 용이성</a:t>
            </a:r>
            <a:endParaRPr lang="en-US" altLang="ko-KR" sz="9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-윤고딕140"/>
            </a:endParaRPr>
          </a:p>
          <a:p>
            <a:pPr marL="0" lvl="1" algn="ctr" defTabSz="1299728" eaLnBrk="0" latinLnBrk="0" hangingPunct="0"/>
            <a:r>
              <a:rPr lang="ko-KR" altLang="en-US" sz="9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및 보안 강화</a:t>
            </a:r>
          </a:p>
        </p:txBody>
      </p:sp>
      <p:graphicFrame>
        <p:nvGraphicFramePr>
          <p:cNvPr id="85" name="내용 개체 틀 3"/>
          <p:cNvGraphicFramePr>
            <a:graphicFrameLocks/>
          </p:cNvGraphicFramePr>
          <p:nvPr/>
        </p:nvGraphicFramePr>
        <p:xfrm>
          <a:off x="5132838" y="2676458"/>
          <a:ext cx="4181680" cy="1555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3266081330"/>
                    </a:ext>
                  </a:extLst>
                </a:gridCol>
                <a:gridCol w="137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3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 범위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암호화 대상 정보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암호화 적용 법규 근거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68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고유식별</a:t>
                      </a:r>
                      <a:b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</a:b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정보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주민등록번호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「개인정보보호법」제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24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고유식별정보의 처리제한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동법 시행령 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21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조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고유식별정보의 안전성 확보 조치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68">
                <a:tc vMerge="1">
                  <a:txBody>
                    <a:bodyPr/>
                    <a:lstStyle/>
                    <a:p>
                      <a:pPr algn="ctr" rtl="0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여권번호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n-US" altLang="ko-KR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7" marR="567" marT="567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668">
                <a:tc vMerge="1">
                  <a:txBody>
                    <a:bodyPr/>
                    <a:lstStyle/>
                    <a:p>
                      <a:pPr algn="ctr" rtl="0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운전면허번호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n-US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7" marR="567" marT="567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668">
                <a:tc vMerge="1">
                  <a:txBody>
                    <a:bodyPr/>
                    <a:lstStyle/>
                    <a:p>
                      <a:pPr algn="ctr" rtl="0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외국인등록번호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n-US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7" marR="567" marT="567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6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비밀번호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비밀번호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계좌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카드 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「개인정보의 안전성 확보조치 기준」</a:t>
                      </a:r>
                      <a:endParaRPr lang="en-US" altLang="ko-KR" sz="8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「전자금융감독규정」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금융위원회 고시</a:t>
                      </a:r>
                      <a:r>
                        <a:rPr lang="en-US" altLang="ko-KR" sz="8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바이오</a:t>
                      </a:r>
                      <a:b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</a:b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정보</a:t>
                      </a:r>
                      <a:endParaRPr kumimoji="1" lang="en-US" altLang="ko-KR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바이오 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지문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홍채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6" name="Picture 2" descr="P:\Users\A0501708\Documents\우리은행\진행중\05.고객정보_암호화_적용방안\SECURE_CODING.jp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493" y="4804771"/>
            <a:ext cx="4247607" cy="152935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직사각형 90"/>
          <p:cNvSpPr/>
          <p:nvPr/>
        </p:nvSpPr>
        <p:spPr>
          <a:xfrm>
            <a:off x="595944" y="6211470"/>
            <a:ext cx="3032882" cy="131574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marL="0" lvl="1" indent="0" defTabSz="1516258" latinLnBrk="0">
              <a:lnSpc>
                <a:spcPct val="95000"/>
              </a:lnSpc>
              <a:buSzPct val="80000"/>
              <a:defRPr/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  <a:sym typeface="-윤고딕140"/>
              </a:rPr>
              <a:t>※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  <a:sym typeface="-윤고딕140"/>
              </a:rPr>
              <a:t>인증정보를 소스코드 및 스크립트 등에 하드코딩 하지 않도록 함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pitchFamily="34" charset="0"/>
              <a:sym typeface="-윤고딕140"/>
            </a:endParaRPr>
          </a:p>
        </p:txBody>
      </p:sp>
      <p:graphicFrame>
        <p:nvGraphicFramePr>
          <p:cNvPr id="92" name="표 91"/>
          <p:cNvGraphicFramePr>
            <a:graphicFrameLocks noGrp="1"/>
          </p:cNvGraphicFramePr>
          <p:nvPr/>
        </p:nvGraphicFramePr>
        <p:xfrm>
          <a:off x="595944" y="4804771"/>
          <a:ext cx="4249106" cy="131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하드코딩 제한 사항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하드코딩 제한 사항 이행 점검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698"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사용자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인증정보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주민번호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계좌번호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패스워드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주민등록번호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계좌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번호등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개인정보 암호화해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DB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저장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접속서버 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(URL, IP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주석문에도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인증정보 하드코딩 금지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하드코딩 제한 사항에 대해 이행점검 수행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보안아키텍처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설계 단계 이행 점검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구현 단계 이행 점검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0" name="그룹 139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4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 DB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응용프로그램 보안</a:t>
              </a:r>
            </a:p>
          </p:txBody>
        </p:sp>
        <p:sp>
          <p:nvSpPr>
            <p:cNvPr id="14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2.4.3 DB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암호화 및 개인정보 보호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(1/2)</a:t>
              </a:r>
            </a:p>
          </p:txBody>
        </p:sp>
        <p:sp>
          <p:nvSpPr>
            <p:cNvPr id="145" name="직각 삼각형 14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개인 정보 및 개인 식별 정보는 개인정보보호법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정보통신망법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신용정보법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등에 의거해 암호화 대응 절차를 수립하고 프로그램 상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하드코딩하지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않고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DB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또는 파일에 암호화하여 저장함으로써 보안 요건을 충족하겠습니다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50" name="직사각형 14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SER-004</a:t>
            </a:r>
          </a:p>
        </p:txBody>
      </p:sp>
      <p:sp>
        <p:nvSpPr>
          <p:cNvPr id="151" name="직사각형 15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및 응용프로그램 보안</a:t>
            </a:r>
          </a:p>
        </p:txBody>
      </p:sp>
      <p:sp>
        <p:nvSpPr>
          <p:cNvPr id="152" name="타원 15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56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57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sp>
        <p:nvSpPr>
          <p:cNvPr id="164" name="Rectangle 28"/>
          <p:cNvSpPr>
            <a:spLocks noChangeArrowheads="1"/>
          </p:cNvSpPr>
          <p:nvPr/>
        </p:nvSpPr>
        <p:spPr bwMode="auto">
          <a:xfrm>
            <a:off x="5133492" y="2270038"/>
            <a:ext cx="4176000" cy="323165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필수 적용 대상</a:t>
            </a:r>
          </a:p>
          <a:p>
            <a:pPr marL="173038" lvl="1" indent="-88900" defTabSz="1042973" eaLnBrk="0" fontAlgn="ctr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50" spc="-7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개인정보 보호법</a:t>
            </a:r>
            <a:r>
              <a:rPr lang="en-US" altLang="ko-KR" sz="1050" spc="-7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spc="-7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신용정보의 이용 및 보호에 관한 법률 등에서 규정한 암호 대상 </a:t>
            </a:r>
          </a:p>
        </p:txBody>
      </p:sp>
      <p:grpSp>
        <p:nvGrpSpPr>
          <p:cNvPr id="168" name="그룹 167"/>
          <p:cNvGrpSpPr/>
          <p:nvPr/>
        </p:nvGrpSpPr>
        <p:grpSpPr>
          <a:xfrm rot="20688584">
            <a:off x="8592474" y="2859598"/>
            <a:ext cx="852935" cy="377594"/>
            <a:chOff x="5580060" y="2956562"/>
            <a:chExt cx="858839" cy="380998"/>
          </a:xfrm>
        </p:grpSpPr>
        <p:sp>
          <p:nvSpPr>
            <p:cNvPr id="169" name="자유형 168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70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71" name="직사각형 170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72" name="액자 171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73" name="그룹 172"/>
          <p:cNvGrpSpPr/>
          <p:nvPr/>
        </p:nvGrpSpPr>
        <p:grpSpPr>
          <a:xfrm rot="20688584">
            <a:off x="8592474" y="4983672"/>
            <a:ext cx="852935" cy="377594"/>
            <a:chOff x="5580060" y="2956562"/>
            <a:chExt cx="858839" cy="380998"/>
          </a:xfrm>
        </p:grpSpPr>
        <p:sp>
          <p:nvSpPr>
            <p:cNvPr id="174" name="자유형 173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75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76" name="직사각형 175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77" name="액자 176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48213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그룹 149"/>
          <p:cNvGrpSpPr/>
          <p:nvPr/>
        </p:nvGrpSpPr>
        <p:grpSpPr>
          <a:xfrm>
            <a:off x="523875" y="1881188"/>
            <a:ext cx="2808000" cy="4535487"/>
            <a:chOff x="523875" y="1881188"/>
            <a:chExt cx="2808000" cy="4535487"/>
          </a:xfrm>
        </p:grpSpPr>
        <p:sp>
          <p:nvSpPr>
            <p:cNvPr id="151" name="직사각형 150"/>
            <p:cNvSpPr/>
            <p:nvPr/>
          </p:nvSpPr>
          <p:spPr bwMode="auto">
            <a:xfrm flipH="1">
              <a:off x="523875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523875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정보유출 보안 요건 수립</a:t>
              </a:r>
            </a:p>
          </p:txBody>
        </p:sp>
      </p:grpSp>
      <p:grpSp>
        <p:nvGrpSpPr>
          <p:cNvPr id="153" name="그룹 152"/>
          <p:cNvGrpSpPr/>
          <p:nvPr/>
        </p:nvGrpSpPr>
        <p:grpSpPr>
          <a:xfrm>
            <a:off x="3548999" y="1881188"/>
            <a:ext cx="5833125" cy="4535487"/>
            <a:chOff x="3549000" y="1881188"/>
            <a:chExt cx="2808000" cy="4535487"/>
          </a:xfrm>
        </p:grpSpPr>
        <p:sp>
          <p:nvSpPr>
            <p:cNvPr id="154" name="직사각형 153"/>
            <p:cNvSpPr/>
            <p:nvPr/>
          </p:nvSpPr>
          <p:spPr bwMode="auto">
            <a:xfrm flipH="1">
              <a:off x="3549000" y="1881188"/>
              <a:ext cx="2808000" cy="4535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2973"/>
              <a:endParaRPr lang="ko-KR" altLang="en-US" sz="21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3549000" y="1881263"/>
              <a:ext cx="2808000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106363" algn="ctr" defTabSz="1042973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/>
              <a:r>
                <a:rPr lang="ko-KR" altLang="en-US" dirty="0">
                  <a:sym typeface="KoPub돋움체 Medium"/>
                </a:rPr>
                <a:t>정보유출 통제 방안</a:t>
              </a:r>
            </a:p>
          </p:txBody>
        </p:sp>
      </p:grpSp>
      <p:sp>
        <p:nvSpPr>
          <p:cNvPr id="97" name="직사각형 96"/>
          <p:cNvSpPr>
            <a:spLocks/>
          </p:cNvSpPr>
          <p:nvPr/>
        </p:nvSpPr>
        <p:spPr bwMode="auto">
          <a:xfrm>
            <a:off x="596292" y="2270821"/>
            <a:ext cx="2664000" cy="161583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기밀성에 관한 정보보호 보안 요건</a:t>
            </a:r>
          </a:p>
        </p:txBody>
      </p:sp>
      <p:graphicFrame>
        <p:nvGraphicFramePr>
          <p:cNvPr id="98" name="표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446112"/>
              </p:ext>
            </p:extLst>
          </p:nvPr>
        </p:nvGraphicFramePr>
        <p:xfrm>
          <a:off x="595946" y="2490359"/>
          <a:ext cx="2664000" cy="385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기밀성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보안요건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정보보호 요건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01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암호화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중요 개인정보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고유식별정보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비밀번호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계좌번호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신용카드번호 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를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DB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또는 암호화 저장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안전한 암호키 생성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이용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보관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배포 및 파기 수행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01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0" dirty="0">
                        <a:latin typeface="-윤고딕320" panose="02030504000101010101" pitchFamily="18" charset="-127"/>
                        <a:ea typeface="-윤고딕320" panose="02030504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중요 개인정보를 정보통신망을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통해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송ㆍ수신하거나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보조저장매체 등을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통해 전달하는 정형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/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비정형테이터의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경우 암호화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마스킹</a:t>
                      </a:r>
                      <a:endParaRPr kumimoji="1" lang="ko-KR" altLang="en-US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중요 개인정보에 대한 마스킹 적용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이용자 정보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조회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출력에 대한 통제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정보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조회시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사용자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사용일시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변경조회낸역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접속방법 기록 관리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개인정보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다운시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사유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저장관리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9" name="직사각형 98"/>
          <p:cNvSpPr>
            <a:spLocks/>
          </p:cNvSpPr>
          <p:nvPr/>
        </p:nvSpPr>
        <p:spPr bwMode="auto">
          <a:xfrm>
            <a:off x="3621010" y="2270821"/>
            <a:ext cx="5688000" cy="161583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기밀성에 대한 아키텍처 방안으로 안전한 암호화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고객정보 </a:t>
            </a:r>
            <a:r>
              <a:rPr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마스킹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테스트 데이터의 정보유출 통제 방안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3621561" y="2534923"/>
            <a:ext cx="5688000" cy="1333570"/>
            <a:chOff x="3620134" y="2534923"/>
            <a:chExt cx="5683622" cy="1333570"/>
          </a:xfrm>
        </p:grpSpPr>
        <p:grpSp>
          <p:nvGrpSpPr>
            <p:cNvPr id="5" name="그룹 4"/>
            <p:cNvGrpSpPr/>
            <p:nvPr/>
          </p:nvGrpSpPr>
          <p:grpSpPr>
            <a:xfrm>
              <a:off x="3620134" y="2534923"/>
              <a:ext cx="1836000" cy="1333568"/>
              <a:chOff x="3620134" y="2534923"/>
              <a:chExt cx="1836000" cy="1333568"/>
            </a:xfrm>
          </p:grpSpPr>
          <p:sp>
            <p:nvSpPr>
              <p:cNvPr id="100" name="AutoShape 1294"/>
              <p:cNvSpPr>
                <a:spLocks noChangeArrowheads="1"/>
              </p:cNvSpPr>
              <p:nvPr/>
            </p:nvSpPr>
            <p:spPr bwMode="auto">
              <a:xfrm>
                <a:off x="3620134" y="2534923"/>
                <a:ext cx="1836000" cy="1333568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3638134" y="2844623"/>
                <a:ext cx="1800000" cy="807913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>
                <a:defPPr>
                  <a:defRPr lang="ko-KR"/>
                </a:defPPr>
                <a:lvl1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1pPr>
                <a:lvl2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105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3pPr>
                <a:lvl4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4pPr>
                <a:lvl5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5pPr>
                <a:lvl6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6pPr>
                <a:lvl7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7pPr>
                <a:lvl8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8pPr>
                <a:lvl9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9pPr>
              </a:lstStyle>
              <a:p>
                <a:pPr lvl="1">
                  <a:defRPr/>
                </a:pPr>
                <a:r>
                  <a:rPr lang="ko-KR" altLang="en-US" sz="1000" dirty="0">
                    <a:sym typeface="-윤고딕140"/>
                  </a:rPr>
                  <a:t>법규</a:t>
                </a:r>
                <a:r>
                  <a:rPr lang="en-US" altLang="ko-KR" sz="1000" dirty="0">
                    <a:sym typeface="-윤고딕140"/>
                  </a:rPr>
                  <a:t>/</a:t>
                </a:r>
                <a:r>
                  <a:rPr lang="ko-KR" altLang="en-US" sz="1000" dirty="0">
                    <a:sym typeface="-윤고딕140"/>
                  </a:rPr>
                  <a:t>내규로서 선정된 암호화 대상 정보는 저장</a:t>
                </a:r>
                <a:r>
                  <a:rPr lang="en-US" altLang="ko-KR" sz="1000" dirty="0">
                    <a:sym typeface="-윤고딕140"/>
                  </a:rPr>
                  <a:t>,</a:t>
                </a:r>
                <a:r>
                  <a:rPr lang="ko-KR" altLang="en-US" sz="1000" dirty="0">
                    <a:sym typeface="-윤고딕140"/>
                  </a:rPr>
                  <a:t> 전송 시 필수 암호화 대상 선정</a:t>
                </a:r>
                <a:endParaRPr lang="en-US" altLang="ko-KR" sz="1000" dirty="0">
                  <a:sym typeface="-윤고딕140"/>
                </a:endParaRPr>
              </a:p>
              <a:p>
                <a:pPr lvl="1">
                  <a:defRPr/>
                </a:pPr>
                <a:r>
                  <a:rPr lang="ko-KR" altLang="en-US" sz="1000" dirty="0">
                    <a:sym typeface="-윤고딕140"/>
                  </a:rPr>
                  <a:t>표준 암호화 정책은 원칙적으로 준수</a:t>
                </a:r>
                <a:endParaRPr lang="en-US" altLang="ko-KR" sz="1000" dirty="0">
                  <a:sym typeface="-윤고딕140"/>
                </a:endParaRPr>
              </a:p>
            </p:txBody>
          </p:sp>
          <p:sp>
            <p:nvSpPr>
              <p:cNvPr id="106" name="화이트투명사각판"/>
              <p:cNvSpPr/>
              <p:nvPr/>
            </p:nvSpPr>
            <p:spPr bwMode="auto">
              <a:xfrm>
                <a:off x="3620134" y="2534923"/>
                <a:ext cx="183600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973"/>
                <a:r>
                  <a:rPr lang="ko-KR" altLang="en-US" sz="1300" dirty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암호화 방안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5543945" y="2534923"/>
              <a:ext cx="1836000" cy="1333570"/>
              <a:chOff x="5529064" y="2534923"/>
              <a:chExt cx="1836000" cy="1333570"/>
            </a:xfrm>
          </p:grpSpPr>
          <p:sp>
            <p:nvSpPr>
              <p:cNvPr id="102" name="AutoShape 1294"/>
              <p:cNvSpPr>
                <a:spLocks noChangeArrowheads="1"/>
              </p:cNvSpPr>
              <p:nvPr/>
            </p:nvSpPr>
            <p:spPr bwMode="auto">
              <a:xfrm>
                <a:off x="5529064" y="2534923"/>
                <a:ext cx="1836000" cy="133357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5547064" y="2844623"/>
                <a:ext cx="1800000" cy="96180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>
                <a:defPPr>
                  <a:defRPr lang="ko-KR"/>
                </a:defPPr>
                <a:lvl1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1pPr>
                <a:lvl2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105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3pPr>
                <a:lvl4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4pPr>
                <a:lvl5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5pPr>
                <a:lvl6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6pPr>
                <a:lvl7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7pPr>
                <a:lvl8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8pPr>
                <a:lvl9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9pPr>
              </a:lstStyle>
              <a:p>
                <a:pPr lvl="1">
                  <a:defRPr/>
                </a:pPr>
                <a:r>
                  <a:rPr lang="ko-KR" altLang="en-US" sz="1000" dirty="0" err="1">
                    <a:sym typeface="-윤고딕140"/>
                  </a:rPr>
                  <a:t>마스킹</a:t>
                </a:r>
                <a:r>
                  <a:rPr lang="ko-KR" altLang="en-US" sz="1000" dirty="0">
                    <a:sym typeface="-윤고딕140"/>
                  </a:rPr>
                  <a:t> 적용은</a:t>
                </a:r>
                <a:r>
                  <a:rPr lang="en-US" altLang="ko-KR" sz="1000" dirty="0">
                    <a:sym typeface="-윤고딕140"/>
                  </a:rPr>
                  <a:t> </a:t>
                </a:r>
                <a:r>
                  <a:rPr lang="ko-KR" altLang="en-US" sz="1000" dirty="0">
                    <a:sym typeface="-윤고딕140"/>
                  </a:rPr>
                  <a:t>암호화 필수</a:t>
                </a:r>
                <a:r>
                  <a:rPr lang="en-US" altLang="ko-KR" sz="1000" dirty="0">
                    <a:sym typeface="-윤고딕140"/>
                  </a:rPr>
                  <a:t>/</a:t>
                </a:r>
                <a:r>
                  <a:rPr lang="ko-KR" altLang="en-US" sz="1000" dirty="0">
                    <a:sym typeface="-윤고딕140"/>
                  </a:rPr>
                  <a:t>추가 대상을 참조하여 적용</a:t>
                </a:r>
                <a:endParaRPr lang="en-US" altLang="ko-KR" sz="1000" dirty="0">
                  <a:sym typeface="-윤고딕140"/>
                </a:endParaRPr>
              </a:p>
              <a:p>
                <a:pPr lvl="1">
                  <a:defRPr/>
                </a:pPr>
                <a:r>
                  <a:rPr lang="ko-KR" altLang="en-US" sz="1000" dirty="0" err="1">
                    <a:sym typeface="-윤고딕140"/>
                  </a:rPr>
                  <a:t>마스킹</a:t>
                </a:r>
                <a:r>
                  <a:rPr lang="ko-KR" altLang="en-US" sz="1000" dirty="0">
                    <a:sym typeface="-윤고딕140"/>
                  </a:rPr>
                  <a:t> 수행 시스템의 위치는 보안성과 업무 효율성을 비용편익 분석</a:t>
                </a:r>
                <a:endParaRPr lang="en-US" altLang="ko-KR" sz="1000" dirty="0">
                  <a:sym typeface="-윤고딕140"/>
                </a:endParaRPr>
              </a:p>
            </p:txBody>
          </p:sp>
          <p:sp>
            <p:nvSpPr>
              <p:cNvPr id="107" name="화이트투명사각판"/>
              <p:cNvSpPr/>
              <p:nvPr/>
            </p:nvSpPr>
            <p:spPr bwMode="auto">
              <a:xfrm>
                <a:off x="5529064" y="2534923"/>
                <a:ext cx="183600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973"/>
                <a:r>
                  <a:rPr lang="ko-KR" altLang="en-US" sz="1300" dirty="0" err="1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마스킹</a:t>
                </a:r>
                <a:r>
                  <a:rPr lang="ko-KR" altLang="en-US" sz="1300" dirty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 방안</a:t>
                </a: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7467756" y="2534923"/>
              <a:ext cx="1836000" cy="1333568"/>
              <a:chOff x="7437276" y="2534923"/>
              <a:chExt cx="1836000" cy="1333568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7437276" y="2534923"/>
                <a:ext cx="1836000" cy="1333568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>
                <a:defPPr>
                  <a:defRPr lang="ko-KR"/>
                </a:defPPr>
                <a:lvl1pPr algn="ctr" defTabSz="1299728" eaLnBrk="0" hangingPunct="0">
                  <a:defRPr sz="1200" kern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YDIYGo530" pitchFamily="18" charset="-127"/>
                    <a:ea typeface="YDIYGo530" pitchFamily="18" charset="-127"/>
                  </a:defRPr>
                </a:lvl1pPr>
                <a:lvl2pPr marL="0" lvl="1" algn="ctr" defTabSz="1299728" eaLnBrk="0" hangingPunct="0">
                  <a:defRPr sz="1200" kern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 marL="1090422" defTabSz="1090422">
                  <a:defRPr sz="2100"/>
                </a:lvl3pPr>
                <a:lvl4pPr marL="1635633" defTabSz="1090422">
                  <a:defRPr sz="2100"/>
                </a:lvl4pPr>
                <a:lvl5pPr marL="2180844" defTabSz="1090422">
                  <a:defRPr sz="2100"/>
                </a:lvl5pPr>
                <a:lvl6pPr marL="2726055" defTabSz="1090422">
                  <a:defRPr sz="2100"/>
                </a:lvl6pPr>
                <a:lvl7pPr marL="3271266" defTabSz="1090422">
                  <a:defRPr sz="2100"/>
                </a:lvl7pPr>
                <a:lvl8pPr marL="3816477" defTabSz="1090422">
                  <a:defRPr sz="2100"/>
                </a:lvl8pPr>
                <a:lvl9pPr marL="4361688" defTabSz="1090422">
                  <a:defRPr sz="2100"/>
                </a:lvl9pPr>
              </a:lstStyle>
              <a:p>
                <a:endParaRPr lang="en-US" altLang="ko-KR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7455276" y="2844623"/>
                <a:ext cx="1800000" cy="50013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>
                <a:defPPr>
                  <a:defRPr lang="ko-KR"/>
                </a:defPPr>
                <a:lvl1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1pPr>
                <a:lvl2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 sz="105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defRPr>
                </a:lvl2pPr>
                <a:lvl3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3pPr>
                <a:lvl4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4pPr>
                <a:lvl5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5pPr>
                <a:lvl6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6pPr>
                <a:lvl7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7pPr>
                <a:lvl8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8pPr>
                <a:lvl9pPr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</a:defRPr>
                </a:lvl9pPr>
              </a:lstStyle>
              <a:p>
                <a:pPr lvl="1">
                  <a:defRPr/>
                </a:pPr>
                <a:r>
                  <a:rPr lang="ko-KR" altLang="en-US" sz="1000" dirty="0">
                    <a:sym typeface="-윤고딕140"/>
                  </a:rPr>
                  <a:t>이용자 정보 </a:t>
                </a:r>
                <a:r>
                  <a:rPr lang="ko-KR" altLang="en-US" sz="1000" dirty="0" err="1">
                    <a:sym typeface="-윤고딕140"/>
                  </a:rPr>
                  <a:t>조회시</a:t>
                </a:r>
                <a:r>
                  <a:rPr lang="ko-KR" altLang="en-US" sz="1000" dirty="0">
                    <a:sym typeface="-윤고딕140"/>
                  </a:rPr>
                  <a:t> 조회 내용</a:t>
                </a:r>
                <a:r>
                  <a:rPr lang="en-US" altLang="ko-KR" sz="1000" dirty="0">
                    <a:sym typeface="-윤고딕140"/>
                  </a:rPr>
                  <a:t>, </a:t>
                </a:r>
                <a:r>
                  <a:rPr lang="ko-KR" altLang="en-US" sz="1000" dirty="0" err="1">
                    <a:sym typeface="-윤고딕140"/>
                  </a:rPr>
                  <a:t>조회일시</a:t>
                </a:r>
                <a:r>
                  <a:rPr lang="en-US" altLang="ko-KR" sz="1000" dirty="0">
                    <a:sym typeface="-윤고딕140"/>
                  </a:rPr>
                  <a:t>, </a:t>
                </a:r>
                <a:r>
                  <a:rPr lang="ko-KR" altLang="en-US" sz="1000" dirty="0">
                    <a:sym typeface="-윤고딕140"/>
                  </a:rPr>
                  <a:t>접속 방법 관리</a:t>
                </a:r>
                <a:endParaRPr lang="en-US" altLang="ko-KR" sz="1000" dirty="0">
                  <a:sym typeface="-윤고딕140"/>
                </a:endParaRPr>
              </a:p>
              <a:p>
                <a:pPr lvl="1">
                  <a:defRPr/>
                </a:pPr>
                <a:r>
                  <a:rPr lang="ko-KR" altLang="en-US" sz="1000" dirty="0">
                    <a:sym typeface="-윤고딕140"/>
                  </a:rPr>
                  <a:t>개인정보 취급자 관리</a:t>
                </a:r>
                <a:endParaRPr lang="en-US" altLang="ko-KR" sz="1000" dirty="0">
                  <a:sym typeface="-윤고딕140"/>
                </a:endParaRPr>
              </a:p>
            </p:txBody>
          </p:sp>
          <p:sp>
            <p:nvSpPr>
              <p:cNvPr id="108" name="화이트투명사각판"/>
              <p:cNvSpPr/>
              <p:nvPr/>
            </p:nvSpPr>
            <p:spPr bwMode="auto">
              <a:xfrm>
                <a:off x="7437276" y="2534923"/>
                <a:ext cx="1836000" cy="2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973"/>
                <a:r>
                  <a:rPr lang="ko-KR" altLang="en-US" sz="1300" dirty="0" err="1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이용자정보</a:t>
                </a:r>
                <a:r>
                  <a:rPr lang="ko-KR" altLang="en-US" sz="1300" dirty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 방안</a:t>
                </a:r>
              </a:p>
            </p:txBody>
          </p:sp>
        </p:grpSp>
      </p:grpSp>
      <p:graphicFrame>
        <p:nvGraphicFramePr>
          <p:cNvPr id="110" name="표 109"/>
          <p:cNvGraphicFramePr>
            <a:graphicFrameLocks noGrp="1"/>
          </p:cNvGraphicFramePr>
          <p:nvPr/>
        </p:nvGraphicFramePr>
        <p:xfrm>
          <a:off x="5547561" y="4293096"/>
          <a:ext cx="1836000" cy="2052537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13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44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항목</a:t>
                      </a:r>
                      <a:endParaRPr kumimoji="1" lang="en-US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마스킹 방법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출력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)</a:t>
                      </a:r>
                      <a:endParaRPr kumimoji="1" lang="en-US" altLang="en-US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신용카드번호</a:t>
                      </a:r>
                      <a:endParaRPr kumimoji="1" lang="en-US" altLang="ko-KR" sz="9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14/15/16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자리로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구분하여 마스킹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주민등록번호</a:t>
                      </a:r>
                      <a:endParaRPr kumimoji="1" lang="en-US" altLang="ko-KR" sz="9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마지막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7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자리</a:t>
                      </a:r>
                      <a:b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</a:b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소득공제 서류 등 제외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)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계좌번호</a:t>
                      </a:r>
                      <a:endParaRPr kumimoji="1" lang="en-US" altLang="ko-KR" sz="9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첫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3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자리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마지막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1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자리를 제외하고 마스킹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성명</a:t>
                      </a:r>
                      <a:endParaRPr kumimoji="1" lang="en-US" altLang="ko-KR" sz="9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한글명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등에 따라 선별 적용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9" name="표 158"/>
          <p:cNvGraphicFramePr>
            <a:graphicFrameLocks noGrp="1"/>
          </p:cNvGraphicFramePr>
          <p:nvPr/>
        </p:nvGraphicFramePr>
        <p:xfrm>
          <a:off x="3621561" y="4293097"/>
          <a:ext cx="1836000" cy="20538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단방향</a:t>
                      </a:r>
                      <a:endParaRPr kumimoji="1" lang="en-US" altLang="ko-KR" sz="10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알고리즘</a:t>
                      </a: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알고리즘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암호화</a:t>
                      </a:r>
                      <a:r>
                        <a:rPr kumimoji="1" lang="en-US" altLang="ko-KR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 </a:t>
                      </a: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길이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528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HASH</a:t>
                      </a:r>
                      <a:endParaRPr kumimoji="1" lang="ko-KR" altLang="en-US" sz="9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SHA1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28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HAS160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28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SHA256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44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SHA384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64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SHA512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88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60" name="표 159"/>
          <p:cNvGraphicFramePr>
            <a:graphicFrameLocks noGrp="1"/>
          </p:cNvGraphicFramePr>
          <p:nvPr/>
        </p:nvGraphicFramePr>
        <p:xfrm>
          <a:off x="7473561" y="4293096"/>
          <a:ext cx="1836000" cy="2052368"/>
        </p:xfrm>
        <a:graphic>
          <a:graphicData uri="http://schemas.openxmlformats.org/drawingml/2006/table">
            <a:tbl>
              <a:tblPr/>
              <a:tblGrid>
                <a:gridCol w="7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61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내용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19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조회</a:t>
                      </a:r>
                      <a:r>
                        <a:rPr kumimoji="1" lang="en-US" altLang="ko-KR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출력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개인정보 조회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출력 권한 설정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조회 이력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개인정보 조회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변경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접속 이력 관리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66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-윤고딕140"/>
                        </a:rPr>
                        <a:t>다운로드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  <a:ea typeface="맑은 고딕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개인정보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다운로드시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사유 관리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34" name="그룹 133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3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 DB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및 응용프로그램 보안</a:t>
              </a:r>
            </a:p>
          </p:txBody>
        </p:sp>
        <p:sp>
          <p:nvSpPr>
            <p:cNvPr id="13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2.4.3 DB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암호화 및 개인정보 보호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(2/2)</a:t>
              </a:r>
            </a:p>
          </p:txBody>
        </p:sp>
        <p:sp>
          <p:nvSpPr>
            <p:cNvPr id="139" name="직각 삼각형 13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4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개인정보보호법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정보통신망법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신용정보법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등에 의거해 암호화 및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마스킹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표시하고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이용자 정보 조회 및 출력 이력에 대해 저장 관리하여 보안요건을 충족하겠습니다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44" name="직사각형 14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SER-004</a:t>
            </a:r>
          </a:p>
        </p:txBody>
      </p:sp>
      <p:sp>
        <p:nvSpPr>
          <p:cNvPr id="145" name="직사각형 14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및 응용프로그램 보안</a:t>
            </a:r>
          </a:p>
        </p:txBody>
      </p:sp>
      <p:sp>
        <p:nvSpPr>
          <p:cNvPr id="146" name="타원 14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14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4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156" name="그룹 70"/>
          <p:cNvGrpSpPr/>
          <p:nvPr/>
        </p:nvGrpSpPr>
        <p:grpSpPr>
          <a:xfrm rot="5400000">
            <a:off x="6339561" y="1238137"/>
            <a:ext cx="252000" cy="5688000"/>
            <a:chOff x="5612667" y="-324814"/>
            <a:chExt cx="252000" cy="6049827"/>
          </a:xfrm>
        </p:grpSpPr>
        <p:cxnSp>
          <p:nvCxnSpPr>
            <p:cNvPr id="157" name="직선 연결선 156"/>
            <p:cNvCxnSpPr/>
            <p:nvPr/>
          </p:nvCxnSpPr>
          <p:spPr>
            <a:xfrm rot="16200000" flipH="1">
              <a:off x="2587755" y="2700100"/>
              <a:ext cx="6049827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오른쪽 화살표 157"/>
            <p:cNvSpPr/>
            <p:nvPr/>
          </p:nvSpPr>
          <p:spPr>
            <a:xfrm>
              <a:off x="5612667" y="2180776"/>
              <a:ext cx="252000" cy="1038648"/>
            </a:xfrm>
            <a:prstGeom prst="rightArrow">
              <a:avLst>
                <a:gd name="adj1" fmla="val 75740"/>
                <a:gd name="adj2" fmla="val 5828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161" name="그룹 160"/>
          <p:cNvGrpSpPr/>
          <p:nvPr/>
        </p:nvGrpSpPr>
        <p:grpSpPr>
          <a:xfrm rot="20688584">
            <a:off x="4677364" y="4028423"/>
            <a:ext cx="852935" cy="377594"/>
            <a:chOff x="5580060" y="2956562"/>
            <a:chExt cx="858839" cy="380998"/>
          </a:xfrm>
        </p:grpSpPr>
        <p:sp>
          <p:nvSpPr>
            <p:cNvPr id="162" name="자유형 161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63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91" name="직사각형 190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2" name="액자 191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93" name="그룹 192"/>
          <p:cNvGrpSpPr/>
          <p:nvPr/>
        </p:nvGrpSpPr>
        <p:grpSpPr>
          <a:xfrm rot="20688584">
            <a:off x="6620464" y="4028424"/>
            <a:ext cx="852935" cy="377594"/>
            <a:chOff x="5580060" y="2956562"/>
            <a:chExt cx="858839" cy="380998"/>
          </a:xfrm>
        </p:grpSpPr>
        <p:sp>
          <p:nvSpPr>
            <p:cNvPr id="194" name="자유형 193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95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96" name="직사각형 195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97" name="액자 196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98" name="그룹 197"/>
          <p:cNvGrpSpPr/>
          <p:nvPr/>
        </p:nvGrpSpPr>
        <p:grpSpPr>
          <a:xfrm rot="20688584">
            <a:off x="8544514" y="4028424"/>
            <a:ext cx="852935" cy="377594"/>
            <a:chOff x="5580060" y="2956562"/>
            <a:chExt cx="858839" cy="380998"/>
          </a:xfrm>
        </p:grpSpPr>
        <p:sp>
          <p:nvSpPr>
            <p:cNvPr id="199" name="자유형 198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200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201" name="직사각형 200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02" name="액자 201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9125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그룹 166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68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</a:t>
              </a:r>
            </a:p>
          </p:txBody>
        </p:sp>
        <p:sp>
          <p:nvSpPr>
            <p:cNvPr id="16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2.5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인증 및 권한 관리</a:t>
              </a:r>
            </a:p>
          </p:txBody>
        </p:sp>
        <p:sp>
          <p:nvSpPr>
            <p:cNvPr id="172" name="직각 삼각형 171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74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인증 및 권한 관리는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고객사가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보유하고 있는 </a:t>
            </a:r>
            <a:r>
              <a:rPr lang="en-US" altLang="ko-KR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Safeidentity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활용하여 기능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화면별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접근통제와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망분리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정책을 고려해 접근제어를 하도록 하겠습니다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77" name="직사각형 17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SER-005</a:t>
            </a:r>
          </a:p>
        </p:txBody>
      </p:sp>
      <p:sp>
        <p:nvSpPr>
          <p:cNvPr id="178" name="직사각형 17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인증 및 권한 관리</a:t>
            </a:r>
          </a:p>
        </p:txBody>
      </p:sp>
      <p:sp>
        <p:nvSpPr>
          <p:cNvPr id="179" name="타원 17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181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82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pSp>
        <p:nvGrpSpPr>
          <p:cNvPr id="183" name="그룹 182"/>
          <p:cNvGrpSpPr/>
          <p:nvPr/>
        </p:nvGrpSpPr>
        <p:grpSpPr>
          <a:xfrm flipH="1">
            <a:off x="523874" y="1881188"/>
            <a:ext cx="6781801" cy="240395"/>
            <a:chOff x="6916560" y="1230194"/>
            <a:chExt cx="6928710" cy="508237"/>
          </a:xfrm>
        </p:grpSpPr>
        <p:sp>
          <p:nvSpPr>
            <p:cNvPr id="184" name="직각 삼각형 183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185" name="직선 연결선 184"/>
            <p:cNvCxnSpPr/>
            <p:nvPr/>
          </p:nvCxnSpPr>
          <p:spPr>
            <a:xfrm>
              <a:off x="6916560" y="1738431"/>
              <a:ext cx="6928710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그룹 185"/>
          <p:cNvGrpSpPr/>
          <p:nvPr/>
        </p:nvGrpSpPr>
        <p:grpSpPr>
          <a:xfrm>
            <a:off x="7294125" y="1881188"/>
            <a:ext cx="2088000" cy="4531564"/>
            <a:chOff x="2619046" y="1881188"/>
            <a:chExt cx="6763079" cy="4531564"/>
          </a:xfrm>
        </p:grpSpPr>
        <p:sp>
          <p:nvSpPr>
            <p:cNvPr id="189" name="직사각형 188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상세 구성방안</a:t>
              </a:r>
            </a:p>
          </p:txBody>
        </p:sp>
        <p:cxnSp>
          <p:nvCxnSpPr>
            <p:cNvPr id="191" name="직선 연결선 190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extBox 191"/>
          <p:cNvSpPr txBox="1"/>
          <p:nvPr/>
        </p:nvSpPr>
        <p:spPr>
          <a:xfrm flipH="1">
            <a:off x="523873" y="2008390"/>
            <a:ext cx="1800000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인증 및 권한 관리 절차</a:t>
            </a:r>
          </a:p>
        </p:txBody>
      </p:sp>
      <p:sp>
        <p:nvSpPr>
          <p:cNvPr id="195" name="Rectangle 28"/>
          <p:cNvSpPr>
            <a:spLocks noChangeArrowheads="1"/>
          </p:cNvSpPr>
          <p:nvPr/>
        </p:nvSpPr>
        <p:spPr bwMode="auto">
          <a:xfrm>
            <a:off x="7365021" y="2258402"/>
            <a:ext cx="2017104" cy="248529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권한 관리를 통한 </a:t>
            </a:r>
            <a:r>
              <a:rPr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사용자별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개인화된 서비스 제공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 err="1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사용자별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 다양한 권한 정책 설정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모든 작업 이력에 대한 감사 기록 및 로그 관리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계정 정보 실시간 동기화 화 및 권한 변경 적용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사용자 일정 회수 이상 로그인 정보 불일치할 경우 접근 제한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사용자 로그인 기록 저장</a:t>
            </a:r>
          </a:p>
          <a:p>
            <a:pPr marL="88900" lvl="1" indent="-88900" defTabSz="1042973" eaLnBrk="0" fontAlgn="ctr" latinLnBrk="0" hangingPunct="0">
              <a:spcBef>
                <a:spcPts val="30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업무 화면 접수 수행 내역 정보 기록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(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접속 기록 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6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개월 이상 저장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, </a:t>
            </a:r>
            <a:r>
              <a:rPr lang="ko-KR" altLang="en-US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정기적 확인</a:t>
            </a:r>
            <a:r>
              <a:rPr lang="en-US" altLang="ko-KR" sz="105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)</a:t>
            </a:r>
          </a:p>
        </p:txBody>
      </p:sp>
      <p:sp>
        <p:nvSpPr>
          <p:cNvPr id="333" name="직사각형 332"/>
          <p:cNvSpPr/>
          <p:nvPr/>
        </p:nvSpPr>
        <p:spPr bwMode="auto">
          <a:xfrm flipH="1">
            <a:off x="525344" y="2491950"/>
            <a:ext cx="1368000" cy="11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525344" y="2491950"/>
            <a:ext cx="1368000" cy="252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defTabSz="1042973">
              <a:buClr>
                <a:schemeClr val="tx1">
                  <a:lumMod val="65000"/>
                  <a:lumOff val="35000"/>
                </a:schemeClr>
              </a:buClr>
              <a:buSzPct val="90000"/>
              <a:defRPr sz="13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1"/>
            <a:r>
              <a:rPr lang="en-US" altLang="ko-KR" sz="1200" dirty="0">
                <a:sym typeface="Monotype Sorts"/>
              </a:rPr>
              <a:t>SSO Client Agent</a:t>
            </a: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2B8F4EA1-AF17-430E-AE7C-5AD7BB9C4664}"/>
              </a:ext>
            </a:extLst>
          </p:cNvPr>
          <p:cNvSpPr txBox="1"/>
          <p:nvPr/>
        </p:nvSpPr>
        <p:spPr>
          <a:xfrm flipH="1">
            <a:off x="725037" y="3443294"/>
            <a:ext cx="968614" cy="1388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>
            <a:defPPr>
              <a:defRPr lang="ko-KR"/>
            </a:defPPr>
            <a:lvl1pPr marL="88900" indent="-88900" defTabSz="69969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KoPub돋움체 Medium" panose="020B0604020202020204" pitchFamily="34" charset="0"/>
              <a:buChar char="•"/>
              <a:tabLst>
                <a:tab pos="5186445" algn="l"/>
              </a:tabLst>
              <a:defRPr sz="1200">
                <a:ln w="1143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KoPub돋움체 Medium" pitchFamily="34" charset="0"/>
              </a:defRPr>
            </a:lvl1pPr>
            <a:lvl2pPr marL="0" lvl="1" algn="ctr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 marL="914327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3pPr>
            <a:lvl4pPr marL="1371491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4pPr>
            <a:lvl5pPr marL="1828655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5pPr>
            <a:lvl6pPr marL="2285818" defTabSz="914327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6pPr>
            <a:lvl7pPr marL="2742982" defTabSz="914327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7pPr>
            <a:lvl8pPr marL="3200146" defTabSz="914327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8pPr>
            <a:lvl9pPr marL="3657309" defTabSz="914327">
              <a:defRPr>
                <a:solidFill>
                  <a:schemeClr val="lt1"/>
                </a:solidFill>
                <a:latin typeface="Calibri" panose="020F0502020204030204" pitchFamily="34" charset="0"/>
              </a:defRPr>
            </a:lvl9pPr>
          </a:lstStyle>
          <a:p>
            <a:pPr lvl="1">
              <a:defRPr/>
            </a:pPr>
            <a:r>
              <a:rPr lang="ko-KR" altLang="en-US" dirty="0">
                <a:sym typeface="KoPub돋움체 Medium"/>
              </a:rPr>
              <a:t>인증서 암호 입력</a:t>
            </a:r>
            <a:endParaRPr lang="en-US" altLang="ko-KR" dirty="0">
              <a:sym typeface="KoPub돋움체 Medium"/>
            </a:endParaRPr>
          </a:p>
        </p:txBody>
      </p:sp>
      <p:sp>
        <p:nvSpPr>
          <p:cNvPr id="336" name="Line 57"/>
          <p:cNvSpPr>
            <a:spLocks noChangeShapeType="1"/>
          </p:cNvSpPr>
          <p:nvPr/>
        </p:nvSpPr>
        <p:spPr bwMode="auto">
          <a:xfrm flipV="1">
            <a:off x="1892660" y="2789993"/>
            <a:ext cx="1944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38" name="Line 78"/>
          <p:cNvSpPr>
            <a:spLocks noChangeShapeType="1"/>
          </p:cNvSpPr>
          <p:nvPr/>
        </p:nvSpPr>
        <p:spPr bwMode="auto">
          <a:xfrm flipV="1">
            <a:off x="1892660" y="3284694"/>
            <a:ext cx="1944000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0" name="타원 339"/>
          <p:cNvSpPr/>
          <p:nvPr/>
        </p:nvSpPr>
        <p:spPr>
          <a:xfrm>
            <a:off x="5669011" y="2572998"/>
            <a:ext cx="970218" cy="972000"/>
          </a:xfrm>
          <a:prstGeom prst="ellipse">
            <a:avLst/>
          </a:prstGeom>
          <a:solidFill>
            <a:srgbClr val="EAEAEA"/>
          </a:solidFill>
          <a:ln w="50800">
            <a:solidFill>
              <a:schemeClr val="bg1"/>
            </a:solidFill>
          </a:ln>
          <a:effectLst>
            <a:outerShdw sx="107000" sy="107000" algn="ctr" rotWithShape="0">
              <a:srgbClr val="1EB3E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144" latinLnBrk="0"/>
            <a:r>
              <a:rPr lang="en-US" altLang="ko-KR" sz="12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PKI SSO</a:t>
            </a:r>
          </a:p>
        </p:txBody>
      </p:sp>
      <p:sp>
        <p:nvSpPr>
          <p:cNvPr id="342" name="TextBox 341"/>
          <p:cNvSpPr txBox="1"/>
          <p:nvPr/>
        </p:nvSpPr>
        <p:spPr>
          <a:xfrm>
            <a:off x="5704120" y="3705724"/>
            <a:ext cx="900000" cy="252000"/>
          </a:xfrm>
          <a:prstGeom prst="rect">
            <a:avLst/>
          </a:prstGeom>
          <a:solidFill>
            <a:schemeClr val="bg1"/>
          </a:solidFill>
          <a:ln w="1905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2pPr>
          </a:lstStyle>
          <a:p>
            <a:pPr lvl="1"/>
            <a:r>
              <a:rPr lang="ko-KR" altLang="en-US" sz="1200" dirty="0">
                <a:sym typeface="KoPub돋움체 Medium"/>
              </a:rPr>
              <a:t>인증서 확인</a:t>
            </a:r>
          </a:p>
        </p:txBody>
      </p:sp>
      <p:sp>
        <p:nvSpPr>
          <p:cNvPr id="343" name="Rectangle 101"/>
          <p:cNvSpPr>
            <a:spLocks noChangeArrowheads="1"/>
          </p:cNvSpPr>
          <p:nvPr/>
        </p:nvSpPr>
        <p:spPr bwMode="auto">
          <a:xfrm>
            <a:off x="2127320" y="4727556"/>
            <a:ext cx="538609" cy="12465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lvl="1" indent="0" algn="ctr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9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권한 테이블</a:t>
            </a:r>
          </a:p>
        </p:txBody>
      </p:sp>
      <p:sp>
        <p:nvSpPr>
          <p:cNvPr id="359" name="TextBox 358"/>
          <p:cNvSpPr txBox="1"/>
          <p:nvPr/>
        </p:nvSpPr>
        <p:spPr>
          <a:xfrm>
            <a:off x="2414660" y="2932949"/>
            <a:ext cx="900000" cy="252000"/>
          </a:xfrm>
          <a:prstGeom prst="rect">
            <a:avLst/>
          </a:prstGeom>
          <a:solidFill>
            <a:schemeClr val="bg1"/>
          </a:solidFill>
          <a:ln w="19050">
            <a:solidFill>
              <a:srgbClr val="56C6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ko-KR"/>
            </a:defPPr>
            <a:lvl2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2pPr>
          </a:lstStyle>
          <a:p>
            <a:pPr lvl="1"/>
            <a:r>
              <a:rPr lang="ko-KR" altLang="en-US" sz="1200" dirty="0" err="1">
                <a:sym typeface="KoPub돋움체 Medium"/>
              </a:rPr>
              <a:t>인증서암호</a:t>
            </a:r>
            <a:endParaRPr lang="ko-KR" altLang="en-US" sz="1200" dirty="0">
              <a:sym typeface="KoPub돋움체 Medium"/>
            </a:endParaRPr>
          </a:p>
        </p:txBody>
      </p:sp>
      <p:sp>
        <p:nvSpPr>
          <p:cNvPr id="360" name="직사각형 359"/>
          <p:cNvSpPr/>
          <p:nvPr/>
        </p:nvSpPr>
        <p:spPr bwMode="auto">
          <a:xfrm flipH="1">
            <a:off x="3838313" y="2491950"/>
            <a:ext cx="1368000" cy="11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sp>
        <p:nvSpPr>
          <p:cNvPr id="361" name="TextBox 360"/>
          <p:cNvSpPr txBox="1"/>
          <p:nvPr/>
        </p:nvSpPr>
        <p:spPr>
          <a:xfrm>
            <a:off x="3838313" y="2491950"/>
            <a:ext cx="1368000" cy="252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defTabSz="1042973">
              <a:buClr>
                <a:schemeClr val="tx1">
                  <a:lumMod val="65000"/>
                  <a:lumOff val="35000"/>
                </a:schemeClr>
              </a:buClr>
              <a:buSzPct val="90000"/>
              <a:defRPr sz="13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1"/>
            <a:r>
              <a:rPr lang="en-US" altLang="ko-KR" sz="1200" dirty="0">
                <a:sym typeface="Monotype Sorts"/>
              </a:rPr>
              <a:t>SSO Client Agent</a:t>
            </a:r>
          </a:p>
        </p:txBody>
      </p:sp>
      <p:sp>
        <p:nvSpPr>
          <p:cNvPr id="362" name="직사각형 361"/>
          <p:cNvSpPr/>
          <p:nvPr/>
        </p:nvSpPr>
        <p:spPr bwMode="auto">
          <a:xfrm flipH="1">
            <a:off x="3838313" y="4446611"/>
            <a:ext cx="1368000" cy="9263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sp>
        <p:nvSpPr>
          <p:cNvPr id="363" name="TextBox 362"/>
          <p:cNvSpPr txBox="1"/>
          <p:nvPr/>
        </p:nvSpPr>
        <p:spPr>
          <a:xfrm>
            <a:off x="3838313" y="4192358"/>
            <a:ext cx="1368000" cy="252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defTabSz="1042973">
              <a:buClr>
                <a:schemeClr val="tx1">
                  <a:lumMod val="65000"/>
                  <a:lumOff val="35000"/>
                </a:schemeClr>
              </a:buClr>
              <a:buSzPct val="90000"/>
              <a:defRPr sz="130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>
              <a:defRPr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1"/>
            <a:r>
              <a:rPr lang="en-US" altLang="ko-KR" sz="1200" dirty="0">
                <a:sym typeface="Monotype Sorts"/>
              </a:rPr>
              <a:t>Policy Server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4408769" y="3658415"/>
            <a:ext cx="227089" cy="540000"/>
            <a:chOff x="4401875" y="3658415"/>
            <a:chExt cx="227089" cy="504000"/>
          </a:xfrm>
        </p:grpSpPr>
        <p:sp>
          <p:nvSpPr>
            <p:cNvPr id="373" name="Line 87"/>
            <p:cNvSpPr>
              <a:spLocks noChangeShapeType="1"/>
            </p:cNvSpPr>
            <p:nvPr/>
          </p:nvSpPr>
          <p:spPr bwMode="auto">
            <a:xfrm>
              <a:off x="4401875" y="3658415"/>
              <a:ext cx="0" cy="50400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74" name="Line 88"/>
            <p:cNvSpPr>
              <a:spLocks noChangeShapeType="1"/>
            </p:cNvSpPr>
            <p:nvPr/>
          </p:nvSpPr>
          <p:spPr bwMode="auto">
            <a:xfrm>
              <a:off x="4628964" y="3658415"/>
              <a:ext cx="0" cy="50400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sp>
        <p:nvSpPr>
          <p:cNvPr id="375" name="Text Box 53"/>
          <p:cNvSpPr txBox="1">
            <a:spLocks noChangeArrowheads="1"/>
          </p:cNvSpPr>
          <p:nvPr/>
        </p:nvSpPr>
        <p:spPr bwMode="auto">
          <a:xfrm>
            <a:off x="3032596" y="6174215"/>
            <a:ext cx="688009" cy="18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>
            <a:defPPr>
              <a:defRPr lang="ko-KR"/>
            </a:defPPr>
            <a:lvl1pPr marL="88900" indent="-88900" defTabSz="69969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KoPub돋움체 Medium" panose="020B0604020202020204" pitchFamily="34" charset="0"/>
              <a:buChar char="•"/>
              <a:tabLst>
                <a:tab pos="5186445" algn="l"/>
              </a:tabLst>
              <a:defRPr sz="1200">
                <a:ln w="1143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KoPub돋움체 Medium" pitchFamily="34" charset="0"/>
              </a:defRPr>
            </a:lvl1pPr>
            <a:lvl2pPr marL="0" lvl="1" algn="ctr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 marL="914327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3pPr>
            <a:lvl4pPr marL="1371491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4pPr>
            <a:lvl5pPr marL="1828655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5pPr>
            <a:lvl6pPr marL="2285818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6pPr>
            <a:lvl7pPr marL="2742982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7pPr>
            <a:lvl8pPr marL="3200146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8pPr>
            <a:lvl9pPr marL="3657309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9pPr>
          </a:lstStyle>
          <a:p>
            <a:pPr lvl="1">
              <a:lnSpc>
                <a:spcPct val="100000"/>
              </a:lnSpc>
              <a:defRPr/>
            </a:pPr>
            <a:r>
              <a:rPr lang="ko-KR" altLang="en-US" dirty="0"/>
              <a:t>관리자</a:t>
            </a:r>
          </a:p>
        </p:txBody>
      </p:sp>
      <p:sp>
        <p:nvSpPr>
          <p:cNvPr id="376" name="Text Box 54"/>
          <p:cNvSpPr txBox="1">
            <a:spLocks noChangeArrowheads="1"/>
          </p:cNvSpPr>
          <p:nvPr/>
        </p:nvSpPr>
        <p:spPr bwMode="auto">
          <a:xfrm>
            <a:off x="5288656" y="6174215"/>
            <a:ext cx="758825" cy="18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>
            <a:defPPr>
              <a:defRPr lang="ko-KR"/>
            </a:defPPr>
            <a:lvl1pPr marL="88900" indent="-88900" defTabSz="69969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KoPub돋움체 Medium" panose="020B0604020202020204" pitchFamily="34" charset="0"/>
              <a:buChar char="•"/>
              <a:tabLst>
                <a:tab pos="5186445" algn="l"/>
              </a:tabLst>
              <a:defRPr sz="1200">
                <a:ln w="1143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KoPub돋움체 Medium" pitchFamily="34" charset="0"/>
              </a:defRPr>
            </a:lvl1pPr>
            <a:lvl2pPr marL="0" lvl="1" algn="ctr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10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 marL="914327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3pPr>
            <a:lvl4pPr marL="1371491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4pPr>
            <a:lvl5pPr marL="1828655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5pPr>
            <a:lvl6pPr marL="2285818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6pPr>
            <a:lvl7pPr marL="2742982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7pPr>
            <a:lvl8pPr marL="3200146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8pPr>
            <a:lvl9pPr marL="3657309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9pPr>
          </a:lstStyle>
          <a:p>
            <a:pPr lvl="1">
              <a:lnSpc>
                <a:spcPct val="100000"/>
              </a:lnSpc>
              <a:defRPr/>
            </a:pPr>
            <a:r>
              <a:rPr lang="en-US" altLang="ko-KR" dirty="0"/>
              <a:t>SSO </a:t>
            </a:r>
            <a:r>
              <a:rPr lang="ko-KR" altLang="en-US" dirty="0"/>
              <a:t>관리자</a:t>
            </a:r>
          </a:p>
        </p:txBody>
      </p:sp>
      <p:cxnSp>
        <p:nvCxnSpPr>
          <p:cNvPr id="379" name="직선 화살표 연결선 661"/>
          <p:cNvCxnSpPr/>
          <p:nvPr/>
        </p:nvCxnSpPr>
        <p:spPr bwMode="auto">
          <a:xfrm flipV="1">
            <a:off x="3530556" y="5372963"/>
            <a:ext cx="1008000" cy="552491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직선 화살표 연결선 661"/>
          <p:cNvCxnSpPr>
            <a:stCxn id="362" idx="2"/>
          </p:cNvCxnSpPr>
          <p:nvPr/>
        </p:nvCxnSpPr>
        <p:spPr bwMode="auto">
          <a:xfrm>
            <a:off x="4522313" y="5372963"/>
            <a:ext cx="1008000" cy="516487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1" name="Text Box 68"/>
          <p:cNvSpPr txBox="1">
            <a:spLocks noChangeArrowheads="1"/>
          </p:cNvSpPr>
          <p:nvPr/>
        </p:nvSpPr>
        <p:spPr bwMode="auto">
          <a:xfrm>
            <a:off x="3849976" y="5805264"/>
            <a:ext cx="1348446" cy="249299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88900" indent="-88900" defTabSz="69969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KoPub돋움체 Medium" panose="020B0604020202020204" pitchFamily="34" charset="0"/>
              <a:buChar char="•"/>
              <a:tabLst>
                <a:tab pos="5186445" algn="l"/>
              </a:tabLst>
              <a:defRPr sz="1200">
                <a:ln w="1143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KoPub돋움체 Medium" pitchFamily="34" charset="0"/>
              </a:defRPr>
            </a:lvl1pPr>
            <a:lvl2pPr marL="0" lvl="1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 marL="914327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3pPr>
            <a:lvl4pPr marL="1371491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4pPr>
            <a:lvl5pPr marL="1828655" defTabSz="914327" eaLnBrk="0" hangingPunct="0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5pPr>
            <a:lvl6pPr marL="2285818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6pPr>
            <a:lvl7pPr marL="2742982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7pPr>
            <a:lvl8pPr marL="3200146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8pPr>
            <a:lvl9pPr marL="3657309" defTabSz="914327">
              <a:defRPr>
                <a:solidFill>
                  <a:schemeClr val="lt1"/>
                </a:solidFill>
                <a:latin typeface="Calibri" panose="020F0502020204030204" pitchFamily="34" charset="0"/>
                <a:ea typeface="+mn-ea"/>
              </a:defRPr>
            </a:lvl9pPr>
          </a:lstStyle>
          <a:p>
            <a:pPr lvl="1" algn="ctr">
              <a:defRPr/>
            </a:pPr>
            <a:r>
              <a:rPr lang="ko-KR" altLang="en-US" dirty="0"/>
              <a:t>관리 화면을 통해 특정 그룹의</a:t>
            </a:r>
            <a:br>
              <a:rPr lang="en-US" altLang="ko-KR" dirty="0"/>
            </a:br>
            <a:r>
              <a:rPr lang="ko-KR" altLang="en-US" dirty="0"/>
              <a:t>멤버를 추가</a:t>
            </a:r>
            <a:r>
              <a:rPr lang="en-US" altLang="ko-KR" dirty="0"/>
              <a:t>/</a:t>
            </a:r>
            <a:r>
              <a:rPr lang="ko-KR" altLang="en-US" dirty="0"/>
              <a:t>삭제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515819" y="5327807"/>
            <a:ext cx="2016000" cy="1080000"/>
            <a:chOff x="525344" y="4972158"/>
            <a:chExt cx="2016000" cy="1080000"/>
          </a:xfrm>
        </p:grpSpPr>
        <p:sp>
          <p:nvSpPr>
            <p:cNvPr id="382" name="직사각형 381"/>
            <p:cNvSpPr/>
            <p:nvPr/>
          </p:nvSpPr>
          <p:spPr bwMode="auto">
            <a:xfrm flipH="1">
              <a:off x="525344" y="4972158"/>
              <a:ext cx="2016000" cy="1080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endParaRPr lang="ko-KR" altLang="en-US" sz="12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525344" y="4972158"/>
              <a:ext cx="2016000" cy="2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973">
                <a:defRPr sz="1300" b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3pPr>
              <a:lvl4pPr marL="13716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4pPr>
              <a:lvl5pPr marL="18288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>
                  <a:solidFill>
                    <a:schemeClr val="tx1"/>
                  </a:solidFill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/>
                <a:t>통합 인증 시스템</a:t>
              </a:r>
              <a:endParaRPr lang="en-US" altLang="ko-KR" dirty="0"/>
            </a:p>
          </p:txBody>
        </p:sp>
        <p:sp>
          <p:nvSpPr>
            <p:cNvPr id="384" name="Rectangle 28">
              <a:extLst>
                <a:ext uri="{FF2B5EF4-FFF2-40B4-BE49-F238E27FC236}">
                  <a16:creationId xmlns:a16="http://schemas.microsoft.com/office/drawing/2014/main" id="{80F548F6-47A1-4C4E-A321-061938FF8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344" y="5301208"/>
              <a:ext cx="1944000" cy="65402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단일 암호화를 통한 모든 응용   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시스템에 접근 용이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암호화된 토큰 사용으로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위변조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 및 재사용 방지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272120" y="4189129"/>
            <a:ext cx="1764000" cy="986409"/>
            <a:chOff x="5267405" y="4100167"/>
            <a:chExt cx="1764000" cy="1044000"/>
          </a:xfrm>
        </p:grpSpPr>
        <p:sp>
          <p:nvSpPr>
            <p:cNvPr id="385" name="직사각형 384"/>
            <p:cNvSpPr/>
            <p:nvPr/>
          </p:nvSpPr>
          <p:spPr bwMode="auto">
            <a:xfrm flipH="1">
              <a:off x="5267405" y="4100167"/>
              <a:ext cx="1764000" cy="104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endParaRPr lang="ko-KR" altLang="en-US" sz="1200" kern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  <p:sp>
          <p:nvSpPr>
            <p:cNvPr id="386" name="Rectangle 28">
              <a:extLst>
                <a:ext uri="{FF2B5EF4-FFF2-40B4-BE49-F238E27FC236}">
                  <a16:creationId xmlns:a16="http://schemas.microsoft.com/office/drawing/2014/main" id="{80F548F6-47A1-4C4E-A321-061938FF8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405" y="4108096"/>
              <a:ext cx="1728000" cy="95119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90000" rIns="90000" bIns="90000" anchor="t">
              <a:spAutoFit/>
            </a:bodyPr>
            <a:lstStyle/>
            <a:p>
              <a:pPr defTabSz="1101784" eaLnBrk="0" latinLnBrk="0" hangingPunct="0">
                <a:spcBef>
                  <a:spcPts val="6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defRPr/>
              </a:pP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권한 </a:t>
              </a:r>
              <a:r>
                <a:rPr lang="ko-KR" altLang="en-US" sz="10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조회시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 해당 화면에 설정된 개인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그룹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조직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부서</a:t>
              </a:r>
              <a:r>
                <a:rPr lang="en-US" altLang="ko-KR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)</a:t>
              </a: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별로 사용자에게 부여된 권한에 따라 </a:t>
              </a:r>
              <a:b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</a:br>
              <a:r>
                <a:rPr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권한 정보 리턴</a:t>
              </a:r>
            </a:p>
          </p:txBody>
        </p:sp>
      </p:grpSp>
      <p:sp>
        <p:nvSpPr>
          <p:cNvPr id="387" name="Rectangle 28">
            <a:extLst>
              <a:ext uri="{FF2B5EF4-FFF2-40B4-BE49-F238E27FC236}">
                <a16:creationId xmlns:a16="http://schemas.microsoft.com/office/drawing/2014/main" id="{80F548F6-47A1-4C4E-A321-061938FF8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821" y="5237513"/>
            <a:ext cx="1814599" cy="12497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lvl="1" indent="0" algn="ctr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9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rPr>
              <a:t>(</a:t>
            </a:r>
            <a:r>
              <a:rPr lang="ko-KR" altLang="en-US" sz="9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rPr>
              <a:t>사용자 정보 및 서비스 사용권한 변경</a:t>
            </a:r>
            <a:r>
              <a:rPr lang="en-US" altLang="ko-KR" sz="9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rPr>
              <a:t>)</a:t>
            </a:r>
            <a:endParaRPr lang="ko-KR" altLang="en-US" sz="900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itchFamily="18" charset="-127"/>
              <a:ea typeface="KoPub돋움체 Medium" pitchFamily="18" charset="-127"/>
              <a:sym typeface="-윤고딕14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967389" y="2518965"/>
            <a:ext cx="1748331" cy="198000"/>
            <a:chOff x="1900063" y="2549445"/>
            <a:chExt cx="1748331" cy="198000"/>
          </a:xfrm>
        </p:grpSpPr>
        <p:sp>
          <p:nvSpPr>
            <p:cNvPr id="337" name="Text Box 58"/>
            <p:cNvSpPr txBox="1">
              <a:spLocks noChangeArrowheads="1"/>
            </p:cNvSpPr>
            <p:nvPr/>
          </p:nvSpPr>
          <p:spPr bwMode="auto">
            <a:xfrm>
              <a:off x="2130030" y="2593288"/>
              <a:ext cx="1518364" cy="12465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 marL="88900" indent="-88900" defTabSz="69969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KoPub돋움체 Medium" panose="020B0604020202020204" pitchFamily="34" charset="0"/>
                <a:buChar char="•"/>
                <a:tabLst>
                  <a:tab pos="5186445" algn="l"/>
                </a:tabLst>
                <a:defRPr sz="1200">
                  <a:ln w="1143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Yoon 윤고딕 540_TT" panose="02090603020101020101" pitchFamily="18" charset="-127"/>
                  <a:ea typeface="Yoon 윤고딕 540_TT" panose="02090603020101020101" pitchFamily="18" charset="-127"/>
                  <a:cs typeface="KoPub돋움체 Medium" pitchFamily="34" charset="0"/>
                </a:defRPr>
              </a:lvl1pPr>
              <a:lvl2pPr marL="0" lvl="1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1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 marL="914327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3pPr>
              <a:lvl4pPr marL="1371491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4pPr>
              <a:lvl5pPr marL="1828655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5pPr>
              <a:lvl6pPr marL="2285818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6pPr>
              <a:lvl7pPr marL="2742982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7pPr>
              <a:lvl8pPr marL="3200146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8pPr>
              <a:lvl9pPr marL="3657309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9pPr>
            </a:lstStyle>
            <a:p>
              <a:pPr lvl="1" algn="l">
                <a:defRPr/>
              </a:pPr>
              <a:r>
                <a:rPr lang="ko-KR" altLang="en-US" sz="900" dirty="0"/>
                <a:t>화면 접근 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사용자 인증토큰 제출</a:t>
              </a:r>
            </a:p>
          </p:txBody>
        </p:sp>
        <p:sp>
          <p:nvSpPr>
            <p:cNvPr id="388" name="타원 387"/>
            <p:cNvSpPr/>
            <p:nvPr/>
          </p:nvSpPr>
          <p:spPr>
            <a:xfrm>
              <a:off x="1900063" y="2549445"/>
              <a:ext cx="198000" cy="198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pic>
        <p:nvPicPr>
          <p:cNvPr id="394" name="Picture 8" descr="D:\Documents and Settings\jp\바탕 화면\아이콘 준호대리님작업\png\9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1318" y="2837240"/>
            <a:ext cx="481990" cy="732866"/>
          </a:xfrm>
          <a:prstGeom prst="rect">
            <a:avLst/>
          </a:prstGeom>
          <a:noFill/>
        </p:spPr>
      </p:pic>
      <p:pic>
        <p:nvPicPr>
          <p:cNvPr id="395" name="Picture 7" descr="D:\Documents and Settings\jp\바탕 화면\아이콘 준호대리님작업\png\9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8070" y="4572733"/>
            <a:ext cx="577628" cy="687418"/>
          </a:xfrm>
          <a:prstGeom prst="rect">
            <a:avLst/>
          </a:prstGeom>
          <a:noFill/>
        </p:spPr>
      </p:pic>
      <p:grpSp>
        <p:nvGrpSpPr>
          <p:cNvPr id="396" name="그룹 395"/>
          <p:cNvGrpSpPr/>
          <p:nvPr/>
        </p:nvGrpSpPr>
        <p:grpSpPr>
          <a:xfrm>
            <a:off x="4553224" y="4657344"/>
            <a:ext cx="552740" cy="518194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397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399" name="순서도: 자기 디스크 398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00" name="타원 399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398" name="AutoShape 114"/>
            <p:cNvSpPr>
              <a:spLocks noChangeArrowheads="1"/>
            </p:cNvSpPr>
            <p:nvPr/>
          </p:nvSpPr>
          <p:spPr bwMode="auto">
            <a:xfrm>
              <a:off x="9439366" y="4704267"/>
              <a:ext cx="771337" cy="241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LDAP</a:t>
              </a:r>
            </a:p>
          </p:txBody>
        </p:sp>
      </p:grpSp>
      <p:sp>
        <p:nvSpPr>
          <p:cNvPr id="404" name="아래쪽 화살표 134">
            <a:extLst>
              <a:ext uri="{FF2B5EF4-FFF2-40B4-BE49-F238E27FC236}">
                <a16:creationId xmlns:a16="http://schemas.microsoft.com/office/drawing/2014/main" id="{118D5505-115E-4B7D-9540-4E2EE6C9D6A8}"/>
              </a:ext>
            </a:extLst>
          </p:cNvPr>
          <p:cNvSpPr/>
          <p:nvPr/>
        </p:nvSpPr>
        <p:spPr>
          <a:xfrm rot="16200000">
            <a:off x="5232869" y="2887951"/>
            <a:ext cx="317098" cy="360000"/>
          </a:xfrm>
          <a:prstGeom prst="down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405" name="그룹 404"/>
          <p:cNvGrpSpPr/>
          <p:nvPr/>
        </p:nvGrpSpPr>
        <p:grpSpPr>
          <a:xfrm>
            <a:off x="4019242" y="2266512"/>
            <a:ext cx="1006142" cy="198000"/>
            <a:chOff x="1900063" y="2549445"/>
            <a:chExt cx="1006142" cy="198000"/>
          </a:xfrm>
        </p:grpSpPr>
        <p:sp>
          <p:nvSpPr>
            <p:cNvPr id="406" name="Text Box 58"/>
            <p:cNvSpPr txBox="1">
              <a:spLocks noChangeArrowheads="1"/>
            </p:cNvSpPr>
            <p:nvPr/>
          </p:nvSpPr>
          <p:spPr bwMode="auto">
            <a:xfrm>
              <a:off x="2130030" y="2593288"/>
              <a:ext cx="776175" cy="12465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 marL="88900" indent="-88900" defTabSz="69969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KoPub돋움체 Medium" panose="020B0604020202020204" pitchFamily="34" charset="0"/>
                <a:buChar char="•"/>
                <a:tabLst>
                  <a:tab pos="5186445" algn="l"/>
                </a:tabLst>
                <a:defRPr sz="1200">
                  <a:ln w="1143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Yoon 윤고딕 540_TT" panose="02090603020101020101" pitchFamily="18" charset="-127"/>
                  <a:ea typeface="Yoon 윤고딕 540_TT" panose="02090603020101020101" pitchFamily="18" charset="-127"/>
                  <a:cs typeface="KoPub돋움체 Medium" pitchFamily="34" charset="0"/>
                </a:defRPr>
              </a:lvl1pPr>
              <a:lvl2pPr marL="0" lvl="1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1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 marL="914327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3pPr>
              <a:lvl4pPr marL="1371491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4pPr>
              <a:lvl5pPr marL="1828655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5pPr>
              <a:lvl6pPr marL="2285818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6pPr>
              <a:lvl7pPr marL="2742982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7pPr>
              <a:lvl8pPr marL="3200146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8pPr>
              <a:lvl9pPr marL="3657309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9pPr>
            </a:lstStyle>
            <a:p>
              <a:pPr lvl="1" algn="l">
                <a:defRPr/>
              </a:pPr>
              <a:r>
                <a:rPr lang="ko-KR" altLang="en-US" sz="900" dirty="0"/>
                <a:t>인증서 토큰 검증</a:t>
              </a:r>
            </a:p>
          </p:txBody>
        </p:sp>
        <p:sp>
          <p:nvSpPr>
            <p:cNvPr id="407" name="타원 406"/>
            <p:cNvSpPr/>
            <p:nvPr/>
          </p:nvSpPr>
          <p:spPr>
            <a:xfrm>
              <a:off x="1900063" y="2549445"/>
              <a:ext cx="198000" cy="198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pic>
        <p:nvPicPr>
          <p:cNvPr id="356" name="Picture 2" descr="C:\Users\Administrator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7019" y="2989524"/>
            <a:ext cx="568536" cy="106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그룹 407"/>
          <p:cNvGrpSpPr/>
          <p:nvPr/>
        </p:nvGrpSpPr>
        <p:grpSpPr>
          <a:xfrm>
            <a:off x="1967389" y="3349545"/>
            <a:ext cx="1780391" cy="295479"/>
            <a:chOff x="1900063" y="2549445"/>
            <a:chExt cx="1780391" cy="295479"/>
          </a:xfrm>
        </p:grpSpPr>
        <p:sp>
          <p:nvSpPr>
            <p:cNvPr id="409" name="Text Box 58"/>
            <p:cNvSpPr txBox="1">
              <a:spLocks noChangeArrowheads="1"/>
            </p:cNvSpPr>
            <p:nvPr/>
          </p:nvSpPr>
          <p:spPr bwMode="auto">
            <a:xfrm>
              <a:off x="2130030" y="2595304"/>
              <a:ext cx="1550424" cy="2496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 marL="88900" indent="-88900" defTabSz="69969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KoPub돋움체 Medium" panose="020B0604020202020204" pitchFamily="34" charset="0"/>
                <a:buChar char="•"/>
                <a:tabLst>
                  <a:tab pos="5186445" algn="l"/>
                </a:tabLst>
                <a:defRPr sz="1200">
                  <a:ln w="1143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Yoon 윤고딕 540_TT" panose="02090603020101020101" pitchFamily="18" charset="-127"/>
                  <a:ea typeface="Yoon 윤고딕 540_TT" panose="02090603020101020101" pitchFamily="18" charset="-127"/>
                  <a:cs typeface="KoPub돋움체 Medium" pitchFamily="34" charset="0"/>
                </a:defRPr>
              </a:lvl1pPr>
              <a:lvl2pPr marL="0" lvl="1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1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 marL="914327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3pPr>
              <a:lvl4pPr marL="1371491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4pPr>
              <a:lvl5pPr marL="1828655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5pPr>
              <a:lvl6pPr marL="2285818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6pPr>
              <a:lvl7pPr marL="2742982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7pPr>
              <a:lvl8pPr marL="3200146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8pPr>
              <a:lvl9pPr marL="3657309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9pPr>
            </a:lstStyle>
            <a:p>
              <a:pPr lvl="1" algn="l">
                <a:defRPr/>
              </a:pPr>
              <a:r>
                <a:rPr lang="ko-KR" altLang="en-US" sz="900" dirty="0"/>
                <a:t>화면 결과</a:t>
              </a:r>
              <a:r>
                <a:rPr lang="en-US" altLang="ko-KR" sz="900" dirty="0"/>
                <a:t>(</a:t>
              </a:r>
              <a:r>
                <a:rPr lang="ko-KR" altLang="en-US" sz="900" dirty="0"/>
                <a:t>권한에 따라 가능</a:t>
              </a:r>
              <a:r>
                <a:rPr lang="en-US" altLang="ko-KR" sz="900" dirty="0"/>
                <a:t>)</a:t>
              </a:r>
            </a:p>
            <a:p>
              <a:pPr lvl="1" algn="l">
                <a:defRPr/>
              </a:pPr>
              <a:r>
                <a:rPr lang="ko-KR" altLang="en-US" sz="900" dirty="0"/>
                <a:t>권한이 없는 경우 오류페이지 호출</a:t>
              </a:r>
            </a:p>
          </p:txBody>
        </p:sp>
        <p:sp>
          <p:nvSpPr>
            <p:cNvPr id="410" name="타원 409"/>
            <p:cNvSpPr/>
            <p:nvPr/>
          </p:nvSpPr>
          <p:spPr>
            <a:xfrm>
              <a:off x="1900063" y="2549445"/>
              <a:ext cx="198000" cy="198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5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411" name="Text Box 103"/>
          <p:cNvSpPr txBox="1">
            <a:spLocks noChangeArrowheads="1"/>
          </p:cNvSpPr>
          <p:nvPr/>
        </p:nvSpPr>
        <p:spPr bwMode="auto">
          <a:xfrm>
            <a:off x="1963646" y="2909704"/>
            <a:ext cx="203902" cy="2496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88900" indent="-88900" defTabSz="69969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KoPub돋움체 Medium" panose="020B0604020202020204" pitchFamily="34" charset="0"/>
              <a:buChar char="•"/>
              <a:tabLst>
                <a:tab pos="5186445" algn="l"/>
              </a:tabLst>
              <a:defRPr sz="1200">
                <a:ln w="1143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KoPub돋움체 Medium" pitchFamily="34" charset="0"/>
              </a:defRPr>
            </a:lvl1pPr>
            <a:lvl2pPr marL="0" lvl="1" defTabSz="1067426" eaLnBrk="0" latinLnBrk="0" hangingPunct="0">
              <a:lnSpc>
                <a:spcPct val="9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  <a:lvl3pPr marL="914327" defTabSz="914327" eaLnBrk="0" hangingPunct="0">
              <a:defRPr>
                <a:latin typeface="Calibri" panose="020F0502020204030204" pitchFamily="34" charset="0"/>
              </a:defRPr>
            </a:lvl3pPr>
            <a:lvl4pPr marL="1371491" defTabSz="914327" eaLnBrk="0" hangingPunct="0">
              <a:defRPr>
                <a:latin typeface="Calibri" panose="020F0502020204030204" pitchFamily="34" charset="0"/>
              </a:defRPr>
            </a:lvl4pPr>
            <a:lvl5pPr marL="1828655" defTabSz="914327" eaLnBrk="0" hangingPunct="0">
              <a:defRPr>
                <a:latin typeface="Calibri" panose="020F0502020204030204" pitchFamily="34" charset="0"/>
              </a:defRPr>
            </a:lvl5pPr>
            <a:lvl6pPr marL="2285818" defTabSz="914327">
              <a:defRPr>
                <a:latin typeface="Calibri" panose="020F0502020204030204" pitchFamily="34" charset="0"/>
              </a:defRPr>
            </a:lvl6pPr>
            <a:lvl7pPr marL="2742982" defTabSz="914327">
              <a:defRPr>
                <a:latin typeface="Calibri" panose="020F0502020204030204" pitchFamily="34" charset="0"/>
              </a:defRPr>
            </a:lvl7pPr>
            <a:lvl8pPr marL="3200146" defTabSz="914327">
              <a:defRPr>
                <a:latin typeface="Calibri" panose="020F0502020204030204" pitchFamily="34" charset="0"/>
              </a:defRPr>
            </a:lvl8pPr>
            <a:lvl9pPr marL="3657309" defTabSz="914327">
              <a:defRPr>
                <a:latin typeface="Calibri" panose="020F0502020204030204" pitchFamily="34" charset="0"/>
              </a:defRPr>
            </a:lvl9pPr>
          </a:lstStyle>
          <a:p>
            <a:pPr lvl="1">
              <a:defRPr/>
            </a:pPr>
            <a:r>
              <a:rPr lang="ko-KR" altLang="en-US" dirty="0"/>
              <a:t>암호</a:t>
            </a:r>
            <a:br>
              <a:rPr lang="en-US" altLang="ko-KR" dirty="0"/>
            </a:br>
            <a:r>
              <a:rPr lang="ko-KR" altLang="en-US" dirty="0"/>
              <a:t>처리</a:t>
            </a:r>
          </a:p>
        </p:txBody>
      </p:sp>
      <p:pic>
        <p:nvPicPr>
          <p:cNvPr id="412" name="Picture 8" descr="C:\Documents and Settings\Administrator\바탕체 화면\아이콘\14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5" y="2715958"/>
            <a:ext cx="737718" cy="76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3" name="그룹 412"/>
          <p:cNvGrpSpPr/>
          <p:nvPr/>
        </p:nvGrpSpPr>
        <p:grpSpPr>
          <a:xfrm>
            <a:off x="3461703" y="3780756"/>
            <a:ext cx="869566" cy="295318"/>
            <a:chOff x="1900063" y="2549445"/>
            <a:chExt cx="869566" cy="295318"/>
          </a:xfrm>
        </p:grpSpPr>
        <p:sp>
          <p:nvSpPr>
            <p:cNvPr id="414" name="Text Box 58"/>
            <p:cNvSpPr txBox="1">
              <a:spLocks noChangeArrowheads="1"/>
            </p:cNvSpPr>
            <p:nvPr/>
          </p:nvSpPr>
          <p:spPr bwMode="auto">
            <a:xfrm>
              <a:off x="2130030" y="2595464"/>
              <a:ext cx="639599" cy="249299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 marL="88900" indent="-88900" defTabSz="69969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KoPub돋움체 Medium" panose="020B0604020202020204" pitchFamily="34" charset="0"/>
                <a:buChar char="•"/>
                <a:tabLst>
                  <a:tab pos="5186445" algn="l"/>
                </a:tabLst>
                <a:defRPr sz="1200">
                  <a:ln w="1143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Yoon 윤고딕 540_TT" panose="02090603020101020101" pitchFamily="18" charset="-127"/>
                  <a:ea typeface="Yoon 윤고딕 540_TT" panose="02090603020101020101" pitchFamily="18" charset="-127"/>
                  <a:cs typeface="KoPub돋움체 Medium" pitchFamily="34" charset="0"/>
                </a:defRPr>
              </a:lvl1pPr>
              <a:lvl2pPr marL="0" lvl="1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1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 marL="914327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3pPr>
              <a:lvl4pPr marL="1371491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4pPr>
              <a:lvl5pPr marL="1828655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5pPr>
              <a:lvl6pPr marL="2285818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6pPr>
              <a:lvl7pPr marL="2742982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7pPr>
              <a:lvl8pPr marL="3200146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8pPr>
              <a:lvl9pPr marL="3657309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9pPr>
            </a:lstStyle>
            <a:p>
              <a:pPr lvl="1" algn="l">
                <a:defRPr/>
              </a:pPr>
              <a:r>
                <a:rPr lang="ko-KR" altLang="en-US" sz="900" dirty="0"/>
                <a:t>해당 화면</a:t>
              </a:r>
              <a:br>
                <a:rPr lang="en-US" altLang="ko-KR" sz="900" dirty="0"/>
              </a:br>
              <a:r>
                <a:rPr lang="ko-KR" altLang="en-US" sz="900" dirty="0"/>
                <a:t>접근권한 조회</a:t>
              </a:r>
            </a:p>
          </p:txBody>
        </p:sp>
        <p:sp>
          <p:nvSpPr>
            <p:cNvPr id="415" name="타원 414"/>
            <p:cNvSpPr/>
            <p:nvPr/>
          </p:nvSpPr>
          <p:spPr>
            <a:xfrm>
              <a:off x="1900063" y="2549445"/>
              <a:ext cx="198000" cy="198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416" name="그룹 415"/>
          <p:cNvGrpSpPr/>
          <p:nvPr/>
        </p:nvGrpSpPr>
        <p:grpSpPr>
          <a:xfrm>
            <a:off x="4686999" y="3829415"/>
            <a:ext cx="635847" cy="198000"/>
            <a:chOff x="1900063" y="2567022"/>
            <a:chExt cx="635847" cy="198000"/>
          </a:xfrm>
        </p:grpSpPr>
        <p:sp>
          <p:nvSpPr>
            <p:cNvPr id="417" name="Text Box 58"/>
            <p:cNvSpPr txBox="1">
              <a:spLocks noChangeArrowheads="1"/>
            </p:cNvSpPr>
            <p:nvPr/>
          </p:nvSpPr>
          <p:spPr bwMode="auto">
            <a:xfrm>
              <a:off x="2130030" y="2603537"/>
              <a:ext cx="405880" cy="1249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 marL="88900" indent="-88900" defTabSz="69969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KoPub돋움체 Medium" panose="020B0604020202020204" pitchFamily="34" charset="0"/>
                <a:buChar char="•"/>
                <a:tabLst>
                  <a:tab pos="5186445" algn="l"/>
                </a:tabLst>
                <a:defRPr sz="1200">
                  <a:ln w="1143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Yoon 윤고딕 540_TT" panose="02090603020101020101" pitchFamily="18" charset="-127"/>
                  <a:ea typeface="Yoon 윤고딕 540_TT" panose="02090603020101020101" pitchFamily="18" charset="-127"/>
                  <a:cs typeface="KoPub돋움체 Medium" pitchFamily="34" charset="0"/>
                </a:defRPr>
              </a:lvl1pPr>
              <a:lvl2pPr marL="0" lvl="1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1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 marL="914327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3pPr>
              <a:lvl4pPr marL="1371491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4pPr>
              <a:lvl5pPr marL="1828655" defTabSz="914327" eaLnBrk="0" hangingPunct="0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5pPr>
              <a:lvl6pPr marL="2285818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6pPr>
              <a:lvl7pPr marL="2742982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7pPr>
              <a:lvl8pPr marL="3200146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8pPr>
              <a:lvl9pPr marL="3657309" defTabSz="914327">
                <a:defRPr>
                  <a:solidFill>
                    <a:schemeClr val="lt1"/>
                  </a:solidFill>
                  <a:latin typeface="Calibri" panose="020F0502020204030204" pitchFamily="34" charset="0"/>
                </a:defRPr>
              </a:lvl9pPr>
            </a:lstStyle>
            <a:p>
              <a:pPr lvl="1" algn="l">
                <a:defRPr/>
              </a:pPr>
              <a:r>
                <a:rPr lang="ko-KR" altLang="en-US" sz="900" dirty="0"/>
                <a:t>권한정보</a:t>
              </a:r>
            </a:p>
          </p:txBody>
        </p:sp>
        <p:sp>
          <p:nvSpPr>
            <p:cNvPr id="418" name="타원 417"/>
            <p:cNvSpPr/>
            <p:nvPr/>
          </p:nvSpPr>
          <p:spPr>
            <a:xfrm>
              <a:off x="1900063" y="2567022"/>
              <a:ext cx="198000" cy="198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104604" y="5546964"/>
            <a:ext cx="2839190" cy="618447"/>
            <a:chOff x="3203273" y="5546964"/>
            <a:chExt cx="2839190" cy="618447"/>
          </a:xfrm>
        </p:grpSpPr>
        <p:pic>
          <p:nvPicPr>
            <p:cNvPr id="419" name="Picture 6" descr="C:\Documents and Settings\Administrator\바탕체 화면\아이콘\10-0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273" y="5546964"/>
              <a:ext cx="549403" cy="618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0" name="Picture 6" descr="C:\Documents and Settings\Administrator\바탕체 화면\아이콘\10-0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3060" y="5546964"/>
              <a:ext cx="549403" cy="618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그룹 9"/>
          <p:cNvGrpSpPr/>
          <p:nvPr/>
        </p:nvGrpSpPr>
        <p:grpSpPr>
          <a:xfrm>
            <a:off x="1460612" y="4047342"/>
            <a:ext cx="1872024" cy="612000"/>
            <a:chOff x="1676636" y="3992985"/>
            <a:chExt cx="1656000" cy="612000"/>
          </a:xfrm>
        </p:grpSpPr>
        <p:grpSp>
          <p:nvGrpSpPr>
            <p:cNvPr id="9" name="그룹 8"/>
            <p:cNvGrpSpPr/>
            <p:nvPr/>
          </p:nvGrpSpPr>
          <p:grpSpPr>
            <a:xfrm>
              <a:off x="1676636" y="3992985"/>
              <a:ext cx="1656000" cy="612000"/>
              <a:chOff x="1728266" y="3980285"/>
              <a:chExt cx="1631182" cy="546100"/>
            </a:xfrm>
          </p:grpSpPr>
          <p:sp>
            <p:nvSpPr>
              <p:cNvPr id="345" name="Rectangle 90"/>
              <p:cNvSpPr>
                <a:spLocks noChangeArrowheads="1"/>
              </p:cNvSpPr>
              <p:nvPr/>
            </p:nvSpPr>
            <p:spPr bwMode="auto">
              <a:xfrm>
                <a:off x="1728266" y="3980285"/>
                <a:ext cx="1631182" cy="5461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46" name="Line 91"/>
              <p:cNvSpPr>
                <a:spLocks noChangeShapeType="1"/>
              </p:cNvSpPr>
              <p:nvPr/>
            </p:nvSpPr>
            <p:spPr bwMode="auto">
              <a:xfrm>
                <a:off x="1728266" y="4146973"/>
                <a:ext cx="1631182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47" name="Line 93"/>
              <p:cNvSpPr>
                <a:spLocks noChangeShapeType="1"/>
              </p:cNvSpPr>
              <p:nvPr/>
            </p:nvSpPr>
            <p:spPr bwMode="auto">
              <a:xfrm>
                <a:off x="2070048" y="3985048"/>
                <a:ext cx="0" cy="536575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48" name="Line 97"/>
              <p:cNvSpPr>
                <a:spLocks noChangeShapeType="1"/>
              </p:cNvSpPr>
              <p:nvPr/>
            </p:nvSpPr>
            <p:spPr bwMode="auto">
              <a:xfrm>
                <a:off x="1728266" y="4402560"/>
                <a:ext cx="1631182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49" name="Line 98"/>
              <p:cNvSpPr>
                <a:spLocks noChangeShapeType="1"/>
              </p:cNvSpPr>
              <p:nvPr/>
            </p:nvSpPr>
            <p:spPr bwMode="auto">
              <a:xfrm>
                <a:off x="1728266" y="4270798"/>
                <a:ext cx="1631182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50" name="Line 99"/>
              <p:cNvSpPr>
                <a:spLocks noChangeShapeType="1"/>
              </p:cNvSpPr>
              <p:nvPr/>
            </p:nvSpPr>
            <p:spPr bwMode="auto">
              <a:xfrm>
                <a:off x="2580491" y="3985048"/>
                <a:ext cx="0" cy="536575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51" name="Line 100"/>
              <p:cNvSpPr>
                <a:spLocks noChangeShapeType="1"/>
              </p:cNvSpPr>
              <p:nvPr/>
            </p:nvSpPr>
            <p:spPr bwMode="auto">
              <a:xfrm>
                <a:off x="3000820" y="3985048"/>
                <a:ext cx="0" cy="536575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299728" eaLnBrk="0" hangingPunct="0"/>
                <a:endParaRPr lang="ko-KR" altLang="en-US" sz="1200" kern="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</p:grpSp>
        <p:sp>
          <p:nvSpPr>
            <p:cNvPr id="421" name="Text Box 103"/>
            <p:cNvSpPr txBox="1">
              <a:spLocks noChangeArrowheads="1"/>
            </p:cNvSpPr>
            <p:nvPr/>
          </p:nvSpPr>
          <p:spPr bwMode="auto">
            <a:xfrm>
              <a:off x="1722483" y="4028379"/>
              <a:ext cx="268006" cy="1249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1pPr>
              <a:lvl2pPr marL="0" lvl="1" indent="0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9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lvl="1"/>
              <a:r>
                <a:rPr lang="ko-KR" altLang="en-US" dirty="0" err="1"/>
                <a:t>기간계</a:t>
              </a:r>
              <a:endParaRPr lang="ko-KR" altLang="en-US" dirty="0"/>
            </a:p>
          </p:txBody>
        </p:sp>
        <p:sp>
          <p:nvSpPr>
            <p:cNvPr id="422" name="Text Box 103"/>
            <p:cNvSpPr txBox="1">
              <a:spLocks noChangeArrowheads="1"/>
            </p:cNvSpPr>
            <p:nvPr/>
          </p:nvSpPr>
          <p:spPr bwMode="auto">
            <a:xfrm>
              <a:off x="2057593" y="4027414"/>
              <a:ext cx="446677" cy="1249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1pPr>
              <a:lvl2pPr marL="0" lvl="1" indent="0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9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lvl="1"/>
              <a:r>
                <a:rPr lang="ko-KR" altLang="en-US" dirty="0" err="1"/>
                <a:t>인터넷창구</a:t>
              </a:r>
              <a:endParaRPr lang="ko-KR" altLang="en-US" dirty="0"/>
            </a:p>
          </p:txBody>
        </p:sp>
        <p:sp>
          <p:nvSpPr>
            <p:cNvPr id="423" name="Text Box 103"/>
            <p:cNvSpPr txBox="1">
              <a:spLocks noChangeArrowheads="1"/>
            </p:cNvSpPr>
            <p:nvPr/>
          </p:nvSpPr>
          <p:spPr bwMode="auto">
            <a:xfrm>
              <a:off x="2554519" y="4024152"/>
              <a:ext cx="403957" cy="1249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1pPr>
              <a:lvl2pPr marL="0" lvl="1" indent="0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9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lvl="1"/>
              <a:r>
                <a:rPr lang="ko-KR" altLang="en-US" dirty="0" err="1"/>
                <a:t>전자계약</a:t>
              </a:r>
              <a:endParaRPr lang="ko-KR" altLang="en-US" dirty="0"/>
            </a:p>
          </p:txBody>
        </p:sp>
        <p:sp>
          <p:nvSpPr>
            <p:cNvPr id="424" name="Text Box 103"/>
            <p:cNvSpPr txBox="1">
              <a:spLocks noChangeArrowheads="1"/>
            </p:cNvSpPr>
            <p:nvPr/>
          </p:nvSpPr>
          <p:spPr bwMode="auto">
            <a:xfrm>
              <a:off x="3090346" y="4027415"/>
              <a:ext cx="139461" cy="1249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1pPr>
              <a:lvl2pPr marL="0" lvl="1" indent="0" algn="ctr" defTabSz="1067426" eaLnBrk="0" latinLnBrk="0" hangingPunct="0">
                <a:lnSpc>
                  <a:spcPct val="9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 sz="9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lvl="1"/>
              <a:r>
                <a:rPr lang="en-US" altLang="ko-KR" dirty="0"/>
                <a:t>….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818885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66E93F88-B522-4C53-8213-A2E6C68880CE}"/>
              </a:ext>
            </a:extLst>
          </p:cNvPr>
          <p:cNvSpPr txBox="1"/>
          <p:nvPr/>
        </p:nvSpPr>
        <p:spPr>
          <a:xfrm>
            <a:off x="533334" y="4208846"/>
            <a:ext cx="8848792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marL="0" algn="ctr" defTabSz="1042973" eaLnBrk="1" hangingPunct="1">
              <a:defRPr sz="1600">
                <a:ln w="6350">
                  <a:solidFill>
                    <a:schemeClr val="bg1">
                      <a:alpha val="0"/>
                    </a:schemeClr>
                  </a:solidFill>
                </a:ln>
                <a:solidFill>
                  <a:srgbClr val="494949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973" eaLnBrk="1" hangingPunct="1">
              <a:defRPr sz="1600" b="1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42973" defTabSz="1042973" eaLnBrk="1" hangingPunct="1">
              <a:defRPr sz="1800"/>
            </a:lvl3pPr>
            <a:lvl4pPr marL="1564459" defTabSz="1042973" eaLnBrk="1" hangingPunct="1">
              <a:defRPr sz="1800"/>
            </a:lvl4pPr>
            <a:lvl5pPr marL="2085947" defTabSz="1042973" eaLnBrk="1" hangingPunct="1">
              <a:defRPr sz="1800"/>
            </a:lvl5pPr>
            <a:lvl6pPr marL="2607433" defTabSz="1042973">
              <a:defRPr sz="1800"/>
            </a:lvl6pPr>
            <a:lvl7pPr marL="3128920" defTabSz="1042973">
              <a:defRPr sz="1800"/>
            </a:lvl7pPr>
            <a:lvl8pPr marL="3650406" defTabSz="1042973">
              <a:defRPr sz="1800"/>
            </a:lvl8pPr>
            <a:lvl9pPr marL="4171893" defTabSz="1042973">
              <a:defRPr sz="1800"/>
            </a:lvl9pPr>
          </a:lstStyle>
          <a:p>
            <a:pPr lvl="1"/>
            <a:endParaRPr lang="en-US" altLang="ko-KR" dirty="0">
              <a:sym typeface="Monotype Sort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43C110-355E-4EBA-9941-9CDFB6E47C26}"/>
              </a:ext>
            </a:extLst>
          </p:cNvPr>
          <p:cNvSpPr txBox="1"/>
          <p:nvPr/>
        </p:nvSpPr>
        <p:spPr>
          <a:xfrm>
            <a:off x="523875" y="4208846"/>
            <a:ext cx="1054759" cy="1044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106363" algn="ctr" defTabSz="1042973">
              <a:defRPr sz="15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sym typeface="Monotype Sorts"/>
              </a:rPr>
              <a:t>협력업체</a:t>
            </a:r>
            <a:endParaRPr lang="en-US" altLang="ko-KR" dirty="0">
              <a:sym typeface="Monotype Sorts"/>
            </a:endParaRPr>
          </a:p>
          <a:p>
            <a:pPr lvl="1"/>
            <a:r>
              <a:rPr lang="ko-KR" altLang="en-US" dirty="0">
                <a:sym typeface="Monotype Sorts"/>
              </a:rPr>
              <a:t>도산 </a:t>
            </a:r>
            <a:endParaRPr lang="en-US" altLang="ko-KR" dirty="0">
              <a:sym typeface="Monotype Sorts"/>
            </a:endParaRPr>
          </a:p>
          <a:p>
            <a:pPr lvl="1"/>
            <a:r>
              <a:rPr lang="ko-KR" altLang="en-US" dirty="0">
                <a:sym typeface="Monotype Sorts"/>
              </a:rPr>
              <a:t>예상 시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855412-9735-461A-9C09-6D964FA08E02}"/>
              </a:ext>
            </a:extLst>
          </p:cNvPr>
          <p:cNvSpPr txBox="1"/>
          <p:nvPr/>
        </p:nvSpPr>
        <p:spPr>
          <a:xfrm>
            <a:off x="533334" y="5372675"/>
            <a:ext cx="8848792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marL="0" algn="ctr" defTabSz="1042973" eaLnBrk="1" hangingPunct="1">
              <a:defRPr sz="1600">
                <a:ln w="6350">
                  <a:solidFill>
                    <a:schemeClr val="bg1">
                      <a:alpha val="0"/>
                    </a:schemeClr>
                  </a:solidFill>
                </a:ln>
                <a:solidFill>
                  <a:srgbClr val="494949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973" eaLnBrk="1" hangingPunct="1">
              <a:defRPr sz="1600" b="1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42973" defTabSz="1042973" eaLnBrk="1" hangingPunct="1">
              <a:defRPr sz="1800"/>
            </a:lvl3pPr>
            <a:lvl4pPr marL="1564459" defTabSz="1042973" eaLnBrk="1" hangingPunct="1">
              <a:defRPr sz="1800"/>
            </a:lvl4pPr>
            <a:lvl5pPr marL="2085947" defTabSz="1042973" eaLnBrk="1" hangingPunct="1">
              <a:defRPr sz="1800"/>
            </a:lvl5pPr>
            <a:lvl6pPr marL="2607433" defTabSz="1042973">
              <a:defRPr sz="1800"/>
            </a:lvl6pPr>
            <a:lvl7pPr marL="3128920" defTabSz="1042973">
              <a:defRPr sz="1800"/>
            </a:lvl7pPr>
            <a:lvl8pPr marL="3650406" defTabSz="1042973">
              <a:defRPr sz="1800"/>
            </a:lvl8pPr>
            <a:lvl9pPr marL="4171893" defTabSz="1042973">
              <a:defRPr sz="1800"/>
            </a:lvl9pPr>
          </a:lstStyle>
          <a:p>
            <a:pPr lvl="1"/>
            <a:endParaRPr lang="en-US" altLang="ko-KR" dirty="0">
              <a:sym typeface="Monotype Sort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BC5304-0439-4813-A962-87AF72F944ED}"/>
              </a:ext>
            </a:extLst>
          </p:cNvPr>
          <p:cNvSpPr txBox="1"/>
          <p:nvPr/>
        </p:nvSpPr>
        <p:spPr>
          <a:xfrm>
            <a:off x="523875" y="5372675"/>
            <a:ext cx="1054759" cy="1044000"/>
          </a:xfrm>
          <a:prstGeom prst="rect">
            <a:avLst/>
          </a:prstGeom>
          <a:solidFill>
            <a:srgbClr val="015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319" tIns="44659" rIns="89319" bIns="44659" rtlCol="0" anchor="ctr"/>
          <a:lstStyle>
            <a:defPPr>
              <a:defRPr lang="ko-KR"/>
            </a:defPPr>
            <a:lvl1pPr algn="ctr" defTabSz="1018844">
              <a:defRPr sz="16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875" latinLnBrk="0">
              <a:defRPr sz="15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dirty="0">
                <a:sym typeface="Monotype Sorts"/>
              </a:rPr>
              <a:t>협력업체</a:t>
            </a:r>
            <a:endParaRPr lang="en-US" altLang="ko-KR" dirty="0">
              <a:sym typeface="Monotype Sorts"/>
            </a:endParaRPr>
          </a:p>
          <a:p>
            <a:pPr lvl="1"/>
            <a:r>
              <a:rPr lang="ko-KR" altLang="en-US" dirty="0">
                <a:sym typeface="Monotype Sorts"/>
              </a:rPr>
              <a:t>도산 시</a:t>
            </a:r>
            <a:endParaRPr lang="en-US" altLang="ko-KR" dirty="0">
              <a:sym typeface="Monotype Sorts"/>
            </a:endParaRPr>
          </a:p>
        </p:txBody>
      </p:sp>
      <p:sp>
        <p:nvSpPr>
          <p:cNvPr id="50" name="제목 170">
            <a:extLst>
              <a:ext uri="{FF2B5EF4-FFF2-40B4-BE49-F238E27FC236}">
                <a16:creationId xmlns:a16="http://schemas.microsoft.com/office/drawing/2014/main" id="{ACCEFD88-55DF-4FB2-B8B7-91A60F649649}"/>
              </a:ext>
            </a:extLst>
          </p:cNvPr>
          <p:cNvSpPr txBox="1">
            <a:spLocks/>
          </p:cNvSpPr>
          <p:nvPr/>
        </p:nvSpPr>
        <p:spPr bwMode="auto">
          <a:xfrm>
            <a:off x="1731027" y="5813884"/>
            <a:ext cx="6914630" cy="161583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5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ko-KR" altLang="en-US" dirty="0">
                <a:sym typeface="Monotype Sorts"/>
              </a:rPr>
              <a:t>협력업체 도산으로 인한 피해가 프로젝트에 미치지 않도록 </a:t>
            </a:r>
            <a:r>
              <a:rPr lang="ko-KR" altLang="en-US" dirty="0" err="1">
                <a:sym typeface="Monotype Sorts"/>
              </a:rPr>
              <a:t>제안사의</a:t>
            </a:r>
            <a:r>
              <a:rPr lang="ko-KR" altLang="en-US" dirty="0">
                <a:sym typeface="Monotype Sorts"/>
              </a:rPr>
              <a:t> </a:t>
            </a:r>
            <a:r>
              <a:rPr lang="ko-KR" altLang="en-US" dirty="0" err="1">
                <a:sym typeface="Monotype Sorts"/>
              </a:rPr>
              <a:t>전략협력</a:t>
            </a:r>
            <a:r>
              <a:rPr lang="ko-KR" altLang="en-US" dirty="0">
                <a:sym typeface="Monotype Sorts"/>
              </a:rPr>
              <a:t> 업체로 핵심 인력 흡수</a:t>
            </a:r>
          </a:p>
        </p:txBody>
      </p:sp>
      <p:sp>
        <p:nvSpPr>
          <p:cNvPr id="51" name="제목 170">
            <a:extLst>
              <a:ext uri="{FF2B5EF4-FFF2-40B4-BE49-F238E27FC236}">
                <a16:creationId xmlns:a16="http://schemas.microsoft.com/office/drawing/2014/main" id="{79AE2E55-D10A-4DF9-892B-C41462C68A66}"/>
              </a:ext>
            </a:extLst>
          </p:cNvPr>
          <p:cNvSpPr txBox="1">
            <a:spLocks/>
          </p:cNvSpPr>
          <p:nvPr/>
        </p:nvSpPr>
        <p:spPr bwMode="auto">
          <a:xfrm>
            <a:off x="1731027" y="4446153"/>
            <a:ext cx="6914630" cy="56938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5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ko-KR" altLang="en-US" dirty="0">
                <a:sym typeface="Monotype Sorts"/>
              </a:rPr>
              <a:t>우수한 외주 자원을 보유한 제안사의 전략협력 업체를 선정하여 비상 인원 충원</a:t>
            </a: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운영 서비스에 차질이 없도록 신속하게 인원 확보 투입</a:t>
            </a: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협력업체 핵심 인원에 대해 제안사가 적절한 이탈 방지 조치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24B6D7-751C-4783-86CE-6DC28C539EC6}"/>
              </a:ext>
            </a:extLst>
          </p:cNvPr>
          <p:cNvSpPr txBox="1"/>
          <p:nvPr/>
        </p:nvSpPr>
        <p:spPr>
          <a:xfrm>
            <a:off x="533334" y="3058011"/>
            <a:ext cx="8848792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marL="0" algn="ctr" defTabSz="1042973" eaLnBrk="1" hangingPunct="1">
              <a:defRPr sz="1600">
                <a:ln w="6350">
                  <a:solidFill>
                    <a:schemeClr val="bg1">
                      <a:alpha val="0"/>
                    </a:schemeClr>
                  </a:solidFill>
                </a:ln>
                <a:solidFill>
                  <a:srgbClr val="494949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973" eaLnBrk="1" hangingPunct="1">
              <a:defRPr sz="1600" b="1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42973" defTabSz="1042973" eaLnBrk="1" hangingPunct="1">
              <a:defRPr sz="1800"/>
            </a:lvl3pPr>
            <a:lvl4pPr marL="1564459" defTabSz="1042973" eaLnBrk="1" hangingPunct="1">
              <a:defRPr sz="1800"/>
            </a:lvl4pPr>
            <a:lvl5pPr marL="2085947" defTabSz="1042973" eaLnBrk="1" hangingPunct="1">
              <a:defRPr sz="1800"/>
            </a:lvl5pPr>
            <a:lvl6pPr marL="2607433" defTabSz="1042973">
              <a:defRPr sz="1800"/>
            </a:lvl6pPr>
            <a:lvl7pPr marL="3128920" defTabSz="1042973">
              <a:defRPr sz="1800"/>
            </a:lvl7pPr>
            <a:lvl8pPr marL="3650406" defTabSz="1042973">
              <a:defRPr sz="1800"/>
            </a:lvl8pPr>
            <a:lvl9pPr marL="4171893" defTabSz="1042973">
              <a:defRPr sz="1800"/>
            </a:lvl9pPr>
          </a:lstStyle>
          <a:p>
            <a:pPr lvl="1"/>
            <a:endParaRPr lang="en-US" altLang="ko-KR" dirty="0">
              <a:sym typeface="Monotype Sort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108A5D2-1BB4-4137-A261-C2041F377B8A}"/>
              </a:ext>
            </a:extLst>
          </p:cNvPr>
          <p:cNvSpPr txBox="1"/>
          <p:nvPr/>
        </p:nvSpPr>
        <p:spPr>
          <a:xfrm>
            <a:off x="523875" y="3058011"/>
            <a:ext cx="1054759" cy="1044000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sz="15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olidFill>
                  <a:schemeClr val="bg1"/>
                </a:solidFill>
                <a:sym typeface="Monotype Sorts"/>
              </a:rPr>
              <a:t>협력업체</a:t>
            </a:r>
            <a:endParaRPr lang="en-US" altLang="ko-KR" dirty="0">
              <a:solidFill>
                <a:schemeClr val="bg1"/>
              </a:solidFill>
              <a:sym typeface="Monotype Sorts"/>
            </a:endParaRPr>
          </a:p>
          <a:p>
            <a:pPr lvl="1"/>
            <a:r>
              <a:rPr lang="ko-KR" altLang="en-US" dirty="0">
                <a:solidFill>
                  <a:schemeClr val="bg1"/>
                </a:solidFill>
                <a:sym typeface="Monotype Sorts"/>
              </a:rPr>
              <a:t>모니터링</a:t>
            </a:r>
          </a:p>
        </p:txBody>
      </p:sp>
      <p:sp>
        <p:nvSpPr>
          <p:cNvPr id="53" name="제목 170">
            <a:extLst>
              <a:ext uri="{FF2B5EF4-FFF2-40B4-BE49-F238E27FC236}">
                <a16:creationId xmlns:a16="http://schemas.microsoft.com/office/drawing/2014/main" id="{F44A1E95-068D-4403-80CF-CCA0A3D96C22}"/>
              </a:ext>
            </a:extLst>
          </p:cNvPr>
          <p:cNvSpPr txBox="1">
            <a:spLocks/>
          </p:cNvSpPr>
          <p:nvPr/>
        </p:nvSpPr>
        <p:spPr bwMode="auto">
          <a:xfrm>
            <a:off x="1731027" y="3195291"/>
            <a:ext cx="6914630" cy="76944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5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ko-KR" altLang="en-US" dirty="0">
                <a:sym typeface="Monotype Sorts"/>
              </a:rPr>
              <a:t>주기적으로 경영진 이상 유무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재무 건전성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인력변동 내역 모니터링</a:t>
            </a: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고객에 대한 서비스가 영향을 미치지 않도록 협력업체 내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외부 환경을 면밀히 확인</a:t>
            </a: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고객 만족도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협력 및 활용도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협력업체 인원 이동 및 이직률 종합 평가</a:t>
            </a: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협력업체 직원의 사기저하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불성실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이동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이직 등으로 서비스 지원에 차질을 빚지 않도록 분기별로 평가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3538F3C-7DB8-4A71-B5EF-169FD628AB83}"/>
              </a:ext>
            </a:extLst>
          </p:cNvPr>
          <p:cNvSpPr txBox="1"/>
          <p:nvPr/>
        </p:nvSpPr>
        <p:spPr>
          <a:xfrm>
            <a:off x="533334" y="1890353"/>
            <a:ext cx="8848792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marL="0" algn="ctr" defTabSz="1042973" eaLnBrk="1" hangingPunct="1">
              <a:defRPr sz="1600">
                <a:ln w="6350">
                  <a:solidFill>
                    <a:schemeClr val="bg1">
                      <a:alpha val="0"/>
                    </a:schemeClr>
                  </a:solidFill>
                </a:ln>
                <a:solidFill>
                  <a:srgbClr val="494949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973" eaLnBrk="1" hangingPunct="1">
              <a:defRPr sz="1600" b="1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  <a:lvl3pPr marL="1042973" defTabSz="1042973" eaLnBrk="1" hangingPunct="1">
              <a:defRPr sz="1800"/>
            </a:lvl3pPr>
            <a:lvl4pPr marL="1564459" defTabSz="1042973" eaLnBrk="1" hangingPunct="1">
              <a:defRPr sz="1800"/>
            </a:lvl4pPr>
            <a:lvl5pPr marL="2085947" defTabSz="1042973" eaLnBrk="1" hangingPunct="1">
              <a:defRPr sz="1800"/>
            </a:lvl5pPr>
            <a:lvl6pPr marL="2607433" defTabSz="1042973">
              <a:defRPr sz="1800"/>
            </a:lvl6pPr>
            <a:lvl7pPr marL="3128920" defTabSz="1042973">
              <a:defRPr sz="1800"/>
            </a:lvl7pPr>
            <a:lvl8pPr marL="3650406" defTabSz="1042973">
              <a:defRPr sz="1800"/>
            </a:lvl8pPr>
            <a:lvl9pPr marL="4171893" defTabSz="1042973">
              <a:defRPr sz="1800"/>
            </a:lvl9pPr>
          </a:lstStyle>
          <a:p>
            <a:pPr lvl="1"/>
            <a:endParaRPr lang="en-US" altLang="ko-KR" dirty="0">
              <a:sym typeface="Monotype Sort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A70194-59DA-4BEC-A3A5-AA2FBC994B4F}"/>
              </a:ext>
            </a:extLst>
          </p:cNvPr>
          <p:cNvSpPr txBox="1"/>
          <p:nvPr/>
        </p:nvSpPr>
        <p:spPr>
          <a:xfrm>
            <a:off x="523875" y="1890353"/>
            <a:ext cx="1054759" cy="10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sz="1500" b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</a:lstStyle>
          <a:p>
            <a:pPr lvl="1"/>
            <a:r>
              <a:rPr lang="ko-KR" altLang="en-US" dirty="0">
                <a:sym typeface="Monotype Sorts"/>
              </a:rPr>
              <a:t>인원</a:t>
            </a:r>
            <a:endParaRPr lang="en-US" altLang="ko-KR" dirty="0">
              <a:sym typeface="Monotype Sorts"/>
            </a:endParaRPr>
          </a:p>
          <a:p>
            <a:pPr lvl="1"/>
            <a:r>
              <a:rPr lang="ko-KR" altLang="en-US" dirty="0">
                <a:sym typeface="Monotype Sorts"/>
              </a:rPr>
              <a:t>이탈 시</a:t>
            </a:r>
          </a:p>
        </p:txBody>
      </p:sp>
      <p:sp>
        <p:nvSpPr>
          <p:cNvPr id="52" name="제목 170">
            <a:extLst>
              <a:ext uri="{FF2B5EF4-FFF2-40B4-BE49-F238E27FC236}">
                <a16:creationId xmlns:a16="http://schemas.microsoft.com/office/drawing/2014/main" id="{F6C54876-4DE4-4151-8187-8DB592AAA2AD}"/>
              </a:ext>
            </a:extLst>
          </p:cNvPr>
          <p:cNvSpPr txBox="1">
            <a:spLocks/>
          </p:cNvSpPr>
          <p:nvPr/>
        </p:nvSpPr>
        <p:spPr bwMode="auto">
          <a:xfrm>
            <a:off x="1731027" y="1989160"/>
            <a:ext cx="6914630" cy="84638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square" lIns="90000" tIns="0" rIns="90000" bIns="0" anchor="t">
            <a:spAutoFit/>
          </a:bodyPr>
          <a:lstStyle>
            <a:defPPr>
              <a:defRPr lang="ko-KR"/>
            </a:defPPr>
            <a:lvl2pPr marL="88900" lvl="1" indent="-88900" defTabSz="1042973" eaLnBrk="0" fontAlgn="ctr" latinLnBrk="0" hangingPunct="0">
              <a:spcBef>
                <a:spcPts val="300"/>
              </a:spcBef>
              <a:spcAft>
                <a:spcPts val="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 sz="105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defRPr>
            </a:lvl2pPr>
          </a:lstStyle>
          <a:p>
            <a:pPr lvl="1">
              <a:defRPr/>
            </a:pPr>
            <a:r>
              <a:rPr lang="ko-KR" altLang="en-US" dirty="0" err="1">
                <a:sym typeface="Monotype Sorts"/>
              </a:rPr>
              <a:t>제안사는</a:t>
            </a:r>
            <a:r>
              <a:rPr lang="ko-KR" altLang="en-US" dirty="0">
                <a:sym typeface="Monotype Sorts"/>
              </a:rPr>
              <a:t> 매출 및 이익의 지속적 성장과 안정적인 재무구조를 바탕으로 고속성장을 이어가고 있으며</a:t>
            </a:r>
            <a:r>
              <a:rPr lang="en-US" altLang="ko-KR" dirty="0">
                <a:sym typeface="Monotype Sorts"/>
              </a:rPr>
              <a:t>,</a:t>
            </a:r>
            <a:r>
              <a:rPr lang="ko-KR" altLang="en-US" dirty="0">
                <a:sym typeface="Monotype Sorts"/>
              </a:rPr>
              <a:t>기업어음은 최고 수준인 </a:t>
            </a:r>
            <a:r>
              <a:rPr lang="en-US" altLang="ko-KR" dirty="0">
                <a:sym typeface="Monotype Sorts"/>
              </a:rPr>
              <a:t>A1, </a:t>
            </a:r>
            <a:r>
              <a:rPr lang="ko-KR" altLang="en-US" dirty="0">
                <a:sym typeface="Monotype Sorts"/>
              </a:rPr>
              <a:t>회사채는 </a:t>
            </a:r>
            <a:r>
              <a:rPr lang="en-US" altLang="ko-KR" dirty="0">
                <a:sym typeface="Monotype Sorts"/>
              </a:rPr>
              <a:t>IT </a:t>
            </a:r>
            <a:r>
              <a:rPr lang="ko-KR" altLang="en-US" dirty="0">
                <a:sym typeface="Monotype Sorts"/>
              </a:rPr>
              <a:t>서비스 업계 최고 등급인 </a:t>
            </a:r>
            <a:r>
              <a:rPr lang="en-US" altLang="ko-KR" dirty="0">
                <a:sym typeface="Monotype Sorts"/>
              </a:rPr>
              <a:t>AA+ </a:t>
            </a:r>
            <a:r>
              <a:rPr lang="ko-KR" altLang="en-US" dirty="0">
                <a:sym typeface="Monotype Sorts"/>
              </a:rPr>
              <a:t>등급을 보유하고 있어 파업</a:t>
            </a:r>
            <a:r>
              <a:rPr lang="en-US" altLang="ko-KR" dirty="0">
                <a:sym typeface="Monotype Sorts"/>
              </a:rPr>
              <a:t>, </a:t>
            </a:r>
            <a:r>
              <a:rPr lang="ko-KR" altLang="en-US" dirty="0">
                <a:sym typeface="Monotype Sorts"/>
              </a:rPr>
              <a:t>태업의 위험도가 낮음</a:t>
            </a:r>
            <a:endParaRPr lang="en-US" altLang="ko-KR" dirty="0">
              <a:sym typeface="Monotype Sorts"/>
            </a:endParaRPr>
          </a:p>
          <a:p>
            <a:pPr lvl="1">
              <a:defRPr/>
            </a:pPr>
            <a:r>
              <a:rPr lang="ko-KR" altLang="en-US" dirty="0">
                <a:sym typeface="Monotype Sorts"/>
              </a:rPr>
              <a:t>자사 및 협력업체를 통하여 동급 이상 기술인력을 충원 함</a:t>
            </a:r>
          </a:p>
          <a:p>
            <a:pPr marL="173038" lvl="1">
              <a:spcBef>
                <a:spcPts val="0"/>
              </a:spcBef>
              <a:buFont typeface="KoPub돋움체 Medium" pitchFamily="18" charset="-127"/>
              <a:buChar char="-"/>
              <a:defRPr/>
            </a:pPr>
            <a:r>
              <a:rPr lang="ko-KR" altLang="en-US" dirty="0">
                <a:sym typeface="Monotype Sorts"/>
              </a:rPr>
              <a:t>인력 모니터링 활동을 통해 인력 충원을 독려</a:t>
            </a:r>
            <a:r>
              <a:rPr lang="en-US" altLang="ko-KR" dirty="0">
                <a:sym typeface="Monotype Sorts"/>
              </a:rPr>
              <a:t>/</a:t>
            </a:r>
            <a:r>
              <a:rPr lang="ko-KR" altLang="en-US" dirty="0">
                <a:sym typeface="Monotype Sorts"/>
              </a:rPr>
              <a:t>감시</a:t>
            </a:r>
          </a:p>
          <a:p>
            <a:pPr marL="173038" lvl="1">
              <a:spcBef>
                <a:spcPts val="0"/>
              </a:spcBef>
              <a:buFont typeface="KoPub돋움체 Medium" pitchFamily="18" charset="-127"/>
              <a:buChar char="-"/>
              <a:defRPr/>
            </a:pPr>
            <a:r>
              <a:rPr lang="ko-KR" altLang="en-US" dirty="0">
                <a:sym typeface="Monotype Sorts"/>
              </a:rPr>
              <a:t>협력업체로 하여금 인력관리에 더 많은 신경을 쓰도록 관리 및 요청</a:t>
            </a:r>
            <a:endParaRPr lang="en-US" altLang="ko-KR" dirty="0">
              <a:sym typeface="Monotype Sorts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8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2.6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보안 및 장애 관련 사항</a:t>
              </a:r>
            </a:p>
          </p:txBody>
        </p:sp>
        <p:sp>
          <p:nvSpPr>
            <p:cNvPr id="8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2.6.1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인력 긴급대응전략</a:t>
              </a:r>
            </a:p>
          </p:txBody>
        </p:sp>
        <p:sp>
          <p:nvSpPr>
            <p:cNvPr id="84" name="직각 삼각형 8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8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주기적인 협력업체 평가를 통하여 협력관계를 유지해 나가고 있으며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지속적으로 안정적인 서비스 제공을 위해 우량하고 기술력이 앞선 협력업체 발굴에 노력하고 있습니다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협력업체 도산 시 단계별 대응방안을 제시합니다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89" name="직사각형 88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SER-006</a:t>
            </a:r>
          </a:p>
        </p:txBody>
      </p:sp>
      <p:sp>
        <p:nvSpPr>
          <p:cNvPr id="90" name="직사각형 8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보안 및 장애 관련 사항</a:t>
            </a:r>
          </a:p>
        </p:txBody>
      </p:sp>
      <p:sp>
        <p:nvSpPr>
          <p:cNvPr id="91" name="타원 90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93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94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</p:spTree>
    <p:extLst>
      <p:ext uri="{BB962C8B-B14F-4D97-AF65-F5344CB8AC3E}">
        <p14:creationId xmlns:p14="http://schemas.microsoft.com/office/powerpoint/2010/main" val="16895537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사다리꼴 125">
            <a:extLst>
              <a:ext uri="{FF2B5EF4-FFF2-40B4-BE49-F238E27FC236}">
                <a16:creationId xmlns:a16="http://schemas.microsoft.com/office/drawing/2014/main" id="{199AA1F5-C2D8-4742-A65A-96CB6B150BF1}"/>
              </a:ext>
            </a:extLst>
          </p:cNvPr>
          <p:cNvSpPr/>
          <p:nvPr/>
        </p:nvSpPr>
        <p:spPr bwMode="auto">
          <a:xfrm rot="5400000" flipV="1">
            <a:off x="3972757" y="3852036"/>
            <a:ext cx="4536145" cy="594454"/>
          </a:xfrm>
          <a:prstGeom prst="trapezoid">
            <a:avLst>
              <a:gd name="adj" fmla="val 33263"/>
            </a:avLst>
          </a:prstGeom>
          <a:gradFill flip="none" rotWithShape="1">
            <a:gsLst>
              <a:gs pos="30000">
                <a:srgbClr val="DEDEDE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93962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-윤고딕140"/>
              <a:ea typeface="-윤고딕140" panose="020B0503020000020004" pitchFamily="50" charset="-127"/>
              <a:cs typeface="+mn-cs"/>
            </a:endParaRPr>
          </a:p>
        </p:txBody>
      </p:sp>
      <p:grpSp>
        <p:nvGrpSpPr>
          <p:cNvPr id="127" name="그룹 87">
            <a:extLst>
              <a:ext uri="{FF2B5EF4-FFF2-40B4-BE49-F238E27FC236}">
                <a16:creationId xmlns:a16="http://schemas.microsoft.com/office/drawing/2014/main" id="{86EA0F00-86C7-4E40-9714-7E3AE49EDD90}"/>
              </a:ext>
            </a:extLst>
          </p:cNvPr>
          <p:cNvGrpSpPr>
            <a:grpSpLocks/>
          </p:cNvGrpSpPr>
          <p:nvPr/>
        </p:nvGrpSpPr>
        <p:grpSpPr bwMode="auto">
          <a:xfrm>
            <a:off x="1656297" y="3132957"/>
            <a:ext cx="2033846" cy="1852100"/>
            <a:chOff x="736198" y="395287"/>
            <a:chExt cx="2675331" cy="2439181"/>
          </a:xfrm>
        </p:grpSpPr>
        <p:grpSp>
          <p:nvGrpSpPr>
            <p:cNvPr id="128" name="그룹 7">
              <a:extLst>
                <a:ext uri="{FF2B5EF4-FFF2-40B4-BE49-F238E27FC236}">
                  <a16:creationId xmlns:a16="http://schemas.microsoft.com/office/drawing/2014/main" id="{8549588E-47CD-4387-B029-E694B8F494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198" y="395287"/>
              <a:ext cx="2675331" cy="2439181"/>
              <a:chOff x="2430295" y="1868931"/>
              <a:chExt cx="2675331" cy="2439181"/>
            </a:xfrm>
          </p:grpSpPr>
          <p:sp>
            <p:nvSpPr>
              <p:cNvPr id="132" name="직사각형 131">
                <a:extLst>
                  <a:ext uri="{FF2B5EF4-FFF2-40B4-BE49-F238E27FC236}">
                    <a16:creationId xmlns:a16="http://schemas.microsoft.com/office/drawing/2014/main" id="{67506FED-60A3-4C4E-9403-E74F3F072D11}"/>
                  </a:ext>
                </a:extLst>
              </p:cNvPr>
              <p:cNvSpPr/>
              <p:nvPr/>
            </p:nvSpPr>
            <p:spPr>
              <a:xfrm rot="9750406" flipV="1">
                <a:off x="2430295" y="3407451"/>
                <a:ext cx="893680" cy="125284"/>
              </a:xfrm>
              <a:prstGeom prst="rect">
                <a:avLst/>
              </a:prstGeom>
              <a:gradFill flip="none" rotWithShape="1">
                <a:gsLst>
                  <a:gs pos="0">
                    <a:srgbClr val="CFCFCF"/>
                  </a:gs>
                  <a:gs pos="45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133" name="직사각형 132">
                <a:extLst>
                  <a:ext uri="{FF2B5EF4-FFF2-40B4-BE49-F238E27FC236}">
                    <a16:creationId xmlns:a16="http://schemas.microsoft.com/office/drawing/2014/main" id="{F1EF6037-9CCA-4279-B122-C4D1DA595FF2}"/>
                  </a:ext>
                </a:extLst>
              </p:cNvPr>
              <p:cNvSpPr/>
              <p:nvPr/>
            </p:nvSpPr>
            <p:spPr>
              <a:xfrm rot="1390576" flipV="1">
                <a:off x="4259493" y="3592169"/>
                <a:ext cx="846133" cy="125284"/>
              </a:xfrm>
              <a:prstGeom prst="rect">
                <a:avLst/>
              </a:prstGeom>
              <a:gradFill flip="none" rotWithShape="1">
                <a:gsLst>
                  <a:gs pos="0">
                    <a:srgbClr val="CFCFCF"/>
                  </a:gs>
                  <a:gs pos="45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endParaRPr>
              </a:p>
            </p:txBody>
          </p:sp>
          <p:sp>
            <p:nvSpPr>
              <p:cNvPr id="134" name="직사각형 133">
                <a:extLst>
                  <a:ext uri="{FF2B5EF4-FFF2-40B4-BE49-F238E27FC236}">
                    <a16:creationId xmlns:a16="http://schemas.microsoft.com/office/drawing/2014/main" id="{516C062A-BF6E-45BE-A1C1-5A10C6053C90}"/>
                  </a:ext>
                </a:extLst>
              </p:cNvPr>
              <p:cNvSpPr/>
              <p:nvPr/>
            </p:nvSpPr>
            <p:spPr>
              <a:xfrm rot="16200000" flipV="1">
                <a:off x="3412042" y="2223236"/>
                <a:ext cx="833893" cy="125284"/>
              </a:xfrm>
              <a:prstGeom prst="rect">
                <a:avLst/>
              </a:prstGeom>
              <a:gradFill flip="none" rotWithShape="1">
                <a:gsLst>
                  <a:gs pos="0">
                    <a:srgbClr val="CFCFCF"/>
                  </a:gs>
                  <a:gs pos="45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endParaRPr>
              </a:p>
            </p:txBody>
          </p:sp>
          <p:grpSp>
            <p:nvGrpSpPr>
              <p:cNvPr id="135" name="그룹 3">
                <a:extLst>
                  <a:ext uri="{FF2B5EF4-FFF2-40B4-BE49-F238E27FC236}">
                    <a16:creationId xmlns:a16="http://schemas.microsoft.com/office/drawing/2014/main" id="{38CBB3B3-9A50-4B4B-B2C9-7F599B8FDE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96876" y="2172069"/>
                <a:ext cx="2131060" cy="2136043"/>
                <a:chOff x="4026430" y="511811"/>
                <a:chExt cx="2131060" cy="2136043"/>
              </a:xfrm>
            </p:grpSpPr>
            <p:sp>
              <p:nvSpPr>
                <p:cNvPr id="136" name="타원 135">
                  <a:extLst>
                    <a:ext uri="{FF2B5EF4-FFF2-40B4-BE49-F238E27FC236}">
                      <a16:creationId xmlns:a16="http://schemas.microsoft.com/office/drawing/2014/main" id="{38C518D6-F925-4DF8-82EA-1C0E7D3EF0B5}"/>
                    </a:ext>
                  </a:extLst>
                </p:cNvPr>
                <p:cNvSpPr/>
                <p:nvPr/>
              </p:nvSpPr>
              <p:spPr bwMode="auto">
                <a:xfrm>
                  <a:off x="4026430" y="511811"/>
                  <a:ext cx="2131060" cy="2136043"/>
                </a:xfrm>
                <a:prstGeom prst="ellipse">
                  <a:avLst/>
                </a:prstGeom>
                <a:solidFill>
                  <a:srgbClr val="EAEAEA"/>
                </a:solidFill>
                <a:ln w="285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defTabSz="914400"/>
                  <a:endParaRPr lang="ko-KR" altLang="en-US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grpSp>
              <p:nvGrpSpPr>
                <p:cNvPr id="137" name="그룹 1">
                  <a:extLst>
                    <a:ext uri="{FF2B5EF4-FFF2-40B4-BE49-F238E27FC236}">
                      <a16:creationId xmlns:a16="http://schemas.microsoft.com/office/drawing/2014/main" id="{16B7804B-3D22-4395-A8F7-E2DB319B41C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81332" y="864306"/>
                  <a:ext cx="1420815" cy="1425577"/>
                  <a:chOff x="3030457" y="6848280"/>
                  <a:chExt cx="1473361" cy="1478298"/>
                </a:xfrm>
              </p:grpSpPr>
              <p:grpSp>
                <p:nvGrpSpPr>
                  <p:cNvPr id="138" name="그룹 1">
                    <a:extLst>
                      <a:ext uri="{FF2B5EF4-FFF2-40B4-BE49-F238E27FC236}">
                        <a16:creationId xmlns:a16="http://schemas.microsoft.com/office/drawing/2014/main" id="{BD0E9ABB-E4A6-4092-AC78-D8D19427F22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30457" y="6848280"/>
                    <a:ext cx="1473361" cy="1478298"/>
                    <a:chOff x="3032042" y="6857010"/>
                    <a:chExt cx="1473361" cy="1478298"/>
                  </a:xfrm>
                </p:grpSpPr>
                <p:sp>
                  <p:nvSpPr>
                    <p:cNvPr id="141" name="원형 33">
                      <a:extLst>
                        <a:ext uri="{FF2B5EF4-FFF2-40B4-BE49-F238E27FC236}">
                          <a16:creationId xmlns:a16="http://schemas.microsoft.com/office/drawing/2014/main" id="{6612E36C-D868-459C-B04A-A9FB90785774}"/>
                        </a:ext>
                      </a:extLst>
                    </p:cNvPr>
                    <p:cNvSpPr/>
                    <p:nvPr/>
                  </p:nvSpPr>
                  <p:spPr bwMode="auto">
                    <a:xfrm rot="2894159">
                      <a:off x="3030810" y="6858639"/>
                      <a:ext cx="1476284" cy="1472701"/>
                    </a:xfrm>
                    <a:prstGeom prst="pie">
                      <a:avLst>
                        <a:gd name="adj1" fmla="val 6760981"/>
                        <a:gd name="adj2" fmla="val 13302974"/>
                      </a:avLst>
                    </a:prstGeom>
                    <a:solidFill>
                      <a:srgbClr val="01508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endParaRPr lang="ko-KR" altLang="en-US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grpSp>
                  <p:nvGrpSpPr>
                    <p:cNvPr id="142" name="그룹 263">
                      <a:extLst>
                        <a:ext uri="{FF2B5EF4-FFF2-40B4-BE49-F238E27FC236}">
                          <a16:creationId xmlns:a16="http://schemas.microsoft.com/office/drawing/2014/main" id="{2D0A111C-2E0F-4D3D-93B1-6BC0B716DC2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 rot="-6089203">
                      <a:off x="3030394" y="6860302"/>
                      <a:ext cx="1476654" cy="1473357"/>
                      <a:chOff x="-787727" y="6104792"/>
                      <a:chExt cx="1806892" cy="1800195"/>
                    </a:xfrm>
                  </p:grpSpPr>
                  <p:sp>
                    <p:nvSpPr>
                      <p:cNvPr id="143" name="원형 36">
                        <a:extLst>
                          <a:ext uri="{FF2B5EF4-FFF2-40B4-BE49-F238E27FC236}">
                            <a16:creationId xmlns:a16="http://schemas.microsoft.com/office/drawing/2014/main" id="{0F9935C9-F633-4EF6-8435-73A402C98785}"/>
                          </a:ext>
                        </a:extLst>
                      </p:cNvPr>
                      <p:cNvSpPr/>
                      <p:nvPr/>
                    </p:nvSpPr>
                    <p:spPr>
                      <a:xfrm rot="1069254">
                        <a:off x="-787143" y="6105554"/>
                        <a:ext cx="1806440" cy="1799393"/>
                      </a:xfrm>
                      <a:prstGeom prst="pie">
                        <a:avLst>
                          <a:gd name="adj1" fmla="val 6223443"/>
                          <a:gd name="adj2" fmla="val 14630583"/>
                        </a:avLst>
                      </a:prstGeom>
                      <a:solidFill>
                        <a:schemeClr val="bg1">
                          <a:lumMod val="75000"/>
                        </a:schemeClr>
                      </a:solidFill>
                      <a:ln w="6350">
                        <a:solidFill>
                          <a:srgbClr val="BFBFBF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lIns="0" tIns="0" rIns="0" bIns="0" anchor="ctr">
                        <a:noAutofit/>
                      </a:bodyPr>
                      <a:lstStyle/>
                      <a:p>
                        <a:endParaRPr lang="ko-KR" altLang="en-US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+mn-lt"/>
                          <a:ea typeface="+mn-ea"/>
                        </a:endParaRPr>
                      </a:p>
                    </p:txBody>
                  </p:sp>
                  <p:sp>
                    <p:nvSpPr>
                      <p:cNvPr id="144" name="원형 38">
                        <a:extLst>
                          <a:ext uri="{FF2B5EF4-FFF2-40B4-BE49-F238E27FC236}">
                            <a16:creationId xmlns:a16="http://schemas.microsoft.com/office/drawing/2014/main" id="{9EE3B861-F69C-4E1B-A6F3-E36D18A718CF}"/>
                          </a:ext>
                        </a:extLst>
                      </p:cNvPr>
                      <p:cNvSpPr/>
                      <p:nvPr/>
                    </p:nvSpPr>
                    <p:spPr>
                      <a:xfrm rot="16043386">
                        <a:off x="-783619" y="6102030"/>
                        <a:ext cx="1799393" cy="1806440"/>
                      </a:xfrm>
                      <a:prstGeom prst="pie">
                        <a:avLst>
                          <a:gd name="adj1" fmla="val 6292768"/>
                          <a:gd name="adj2" fmla="val 12800592"/>
                        </a:avLst>
                      </a:prstGeom>
                      <a:solidFill>
                        <a:srgbClr val="1EB3E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+mn-lt"/>
                          <a:ea typeface="+mn-ea"/>
                        </a:endParaRPr>
                      </a:p>
                    </p:txBody>
                  </p:sp>
                </p:grpSp>
              </p:grpSp>
              <p:sp>
                <p:nvSpPr>
                  <p:cNvPr id="139" name="타원 138">
                    <a:extLst>
                      <a:ext uri="{FF2B5EF4-FFF2-40B4-BE49-F238E27FC236}">
                        <a16:creationId xmlns:a16="http://schemas.microsoft.com/office/drawing/2014/main" id="{6791941A-2402-4AD1-AA2C-62B076C67D7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124808" y="6940282"/>
                    <a:ext cx="1298281" cy="1300475"/>
                  </a:xfrm>
                  <a:prstGeom prst="ellipse">
                    <a:avLst/>
                  </a:prstGeom>
                  <a:solidFill>
                    <a:schemeClr val="bg1"/>
                  </a:solidFill>
                  <a:ln w="31750">
                    <a:noFill/>
                  </a:ln>
                  <a:effectLst>
                    <a:outerShdw blurRad="25400" sx="102000" sy="102000" algn="ctr" rotWithShape="0">
                      <a:prstClr val="black">
                        <a:alpha val="12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latinLnBrk="0">
                      <a:defRPr/>
                    </a:pPr>
                    <a:endParaRPr lang="ko-KR" altLang="en-US" sz="16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</a:endParaRPr>
                  </a:p>
                </p:txBody>
              </p:sp>
              <p:sp>
                <p:nvSpPr>
                  <p:cNvPr id="140" name="Rectangle 78">
                    <a:extLst>
                      <a:ext uri="{FF2B5EF4-FFF2-40B4-BE49-F238E27FC236}">
                        <a16:creationId xmlns:a16="http://schemas.microsoft.com/office/drawing/2014/main" id="{BFE029F2-CCC6-41CA-ADBB-1373CDEB79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0875" y="7394523"/>
                    <a:ext cx="952730" cy="404867"/>
                  </a:xfrm>
                  <a:prstGeom prst="roundRect">
                    <a:avLst>
                      <a:gd name="adj" fmla="val 6139"/>
                    </a:avLst>
                  </a:prstGeom>
                  <a:noFill/>
                  <a:ln>
                    <a:noFill/>
                  </a:ln>
                </p:spPr>
                <p:txBody>
                  <a:bodyPr wrap="none" lIns="0" tIns="0" rIns="0" bIns="0" anchor="ctr"/>
                  <a:lstStyle/>
                  <a:p>
                    <a:pPr marL="0" lvl="1" indent="0" algn="ctr" defTabSz="1474905" eaLnBrk="0" fontAlgn="auto" latinLnBrk="0" hangingPunct="0">
                      <a:spcBef>
                        <a:spcPts val="0"/>
                      </a:spcBef>
                      <a:spcAft>
                        <a:spcPts val="200"/>
                      </a:spcAft>
                      <a:buClr>
                        <a:prstClr val="black"/>
                      </a:buClr>
                      <a:buSzPct val="140000"/>
                      <a:tabLst>
                        <a:tab pos="5648325" algn="l"/>
                      </a:tabLst>
                      <a:defRPr/>
                    </a:pPr>
                    <a:r>
                      <a:rPr lang="ko-KR" altLang="en-US" sz="14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1EB3E2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sym typeface="Monotype Sorts" pitchFamily="2" charset="2"/>
                      </a:rPr>
                      <a:t>관리</a:t>
                    </a:r>
                    <a:br>
                      <a:rPr lang="en-US" altLang="ko-KR" sz="14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1EB3E2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sym typeface="Monotype Sorts" pitchFamily="2" charset="2"/>
                      </a:rPr>
                    </a:br>
                    <a:r>
                      <a:rPr lang="ko-KR" altLang="en-US" sz="14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1EB3E2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sym typeface="Monotype Sorts" pitchFamily="2" charset="2"/>
                      </a:rPr>
                      <a:t>활동</a:t>
                    </a:r>
                  </a:p>
                </p:txBody>
              </p:sp>
            </p:grpSp>
          </p:grpSp>
        </p:grpSp>
        <p:sp>
          <p:nvSpPr>
            <p:cNvPr id="129" name="Rectangle 600">
              <a:extLst>
                <a:ext uri="{FF2B5EF4-FFF2-40B4-BE49-F238E27FC236}">
                  <a16:creationId xmlns:a16="http://schemas.microsoft.com/office/drawing/2014/main" id="{1FE1055F-1C81-44EA-9265-D2740BCB5E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19031">
              <a:off x="1230300" y="821456"/>
              <a:ext cx="1946804" cy="194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품질 계획</a:t>
              </a:r>
            </a:p>
          </p:txBody>
        </p:sp>
        <p:sp>
          <p:nvSpPr>
            <p:cNvPr id="130" name="Rectangle 600">
              <a:extLst>
                <a:ext uri="{FF2B5EF4-FFF2-40B4-BE49-F238E27FC236}">
                  <a16:creationId xmlns:a16="http://schemas.microsoft.com/office/drawing/2014/main" id="{60548C0C-FAB4-4762-BE10-A59E21F9F9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48040">
              <a:off x="964374" y="848307"/>
              <a:ext cx="1946804" cy="1946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b">
              <a:prstTxWarp prst="textArchUp">
                <a:avLst/>
              </a:prstTxWarp>
            </a:bodyPr>
            <a:lstStyle/>
            <a:p>
              <a:pPr algn="ctr" latinLnBrk="0">
                <a:buSzPct val="140000"/>
                <a:buFont typeface="Wingdings" pitchFamily="2" charset="2"/>
                <a:buNone/>
                <a:defRPr/>
              </a:pPr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품질조직 구성</a:t>
              </a:r>
            </a:p>
          </p:txBody>
        </p:sp>
        <p:sp>
          <p:nvSpPr>
            <p:cNvPr id="131" name="Rectangle 600">
              <a:extLst>
                <a:ext uri="{FF2B5EF4-FFF2-40B4-BE49-F238E27FC236}">
                  <a16:creationId xmlns:a16="http://schemas.microsoft.com/office/drawing/2014/main" id="{353F7E96-7E6E-4751-A6D5-60377C154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048" y="699625"/>
              <a:ext cx="1946804" cy="1946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lIns="83969" tIns="41985" rIns="83969" bIns="41985" anchor="ctr">
              <a:prstTxWarp prst="textArchDown">
                <a:avLst>
                  <a:gd name="adj" fmla="val 20914009"/>
                </a:avLst>
              </a:prstTxWarp>
            </a:bodyPr>
            <a:lstStyle/>
            <a:p>
              <a:pPr algn="ctr" latinLnBrk="0">
                <a:buSzPct val="140000"/>
                <a:defRPr/>
              </a:pPr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품질보증 활동</a:t>
              </a:r>
            </a:p>
          </p:txBody>
        </p:sp>
      </p:grpSp>
      <p:sp>
        <p:nvSpPr>
          <p:cNvPr id="145" name="Rectangle 347">
            <a:extLst>
              <a:ext uri="{FF2B5EF4-FFF2-40B4-BE49-F238E27FC236}">
                <a16:creationId xmlns:a16="http://schemas.microsoft.com/office/drawing/2014/main" id="{998A6A4C-479E-410E-8DB8-24B024583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1700" y="5878845"/>
            <a:ext cx="3037546" cy="533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선제 대응의 품질 활동 수행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(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교육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훈련 강화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)</a:t>
            </a: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조기 품질 확보에 집중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(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초기 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10%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리뷰 의무 수행 등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)</a:t>
            </a: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정량적 분석 및 개선 활동</a:t>
            </a:r>
            <a:endParaRPr lang="en-US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pic>
        <p:nvPicPr>
          <p:cNvPr id="148" name="Picture 100" descr="CMMI_L5인증서">
            <a:extLst>
              <a:ext uri="{FF2B5EF4-FFF2-40B4-BE49-F238E27FC236}">
                <a16:creationId xmlns:a16="http://schemas.microsoft.com/office/drawing/2014/main" id="{7E54BB57-A678-4A1A-8346-3B0264B9C9E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80" y="5157296"/>
            <a:ext cx="1196992" cy="72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" name="그룹 52">
            <a:extLst>
              <a:ext uri="{FF2B5EF4-FFF2-40B4-BE49-F238E27FC236}">
                <a16:creationId xmlns:a16="http://schemas.microsoft.com/office/drawing/2014/main" id="{855B7E59-B696-4269-8B9D-CDE161B4D540}"/>
              </a:ext>
            </a:extLst>
          </p:cNvPr>
          <p:cNvGrpSpPr/>
          <p:nvPr/>
        </p:nvGrpSpPr>
        <p:grpSpPr>
          <a:xfrm>
            <a:off x="6539052" y="1878732"/>
            <a:ext cx="2844210" cy="793062"/>
            <a:chOff x="558795" y="2266950"/>
            <a:chExt cx="4679574" cy="863525"/>
          </a:xfrm>
        </p:grpSpPr>
        <p:sp>
          <p:nvSpPr>
            <p:cNvPr id="157" name="모서리가 둥근 직사각형 16">
              <a:extLst>
                <a:ext uri="{FF2B5EF4-FFF2-40B4-BE49-F238E27FC236}">
                  <a16:creationId xmlns:a16="http://schemas.microsoft.com/office/drawing/2014/main" id="{3B4DCC68-F658-4BF4-B31E-BC34E88ACA49}"/>
                </a:ext>
              </a:extLst>
            </p:cNvPr>
            <p:cNvSpPr/>
            <p:nvPr/>
          </p:nvSpPr>
          <p:spPr bwMode="auto">
            <a:xfrm flipH="1">
              <a:off x="558795" y="2409824"/>
              <a:ext cx="4679569" cy="720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158" name="모서리가 둥근 직사각형 16">
              <a:extLst>
                <a:ext uri="{FF2B5EF4-FFF2-40B4-BE49-F238E27FC236}">
                  <a16:creationId xmlns:a16="http://schemas.microsoft.com/office/drawing/2014/main" id="{526FA6FF-D501-49C3-AF7B-A04E483C83A4}"/>
                </a:ext>
              </a:extLst>
            </p:cNvPr>
            <p:cNvSpPr/>
            <p:nvPr/>
          </p:nvSpPr>
          <p:spPr bwMode="auto">
            <a:xfrm flipH="1">
              <a:off x="558800" y="2266950"/>
              <a:ext cx="467956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marL="0" lvl="1" indent="-97667" algn="ctr" defTabSz="957701"/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예방적 품질관리</a:t>
              </a:r>
            </a:p>
          </p:txBody>
        </p:sp>
        <p:sp>
          <p:nvSpPr>
            <p:cNvPr id="160" name="직사각형 159">
              <a:extLst>
                <a:ext uri="{FF2B5EF4-FFF2-40B4-BE49-F238E27FC236}">
                  <a16:creationId xmlns:a16="http://schemas.microsoft.com/office/drawing/2014/main" id="{C675BB78-4E76-403A-BFD8-D5EAD9D4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84" y="2620000"/>
              <a:ext cx="4535999" cy="460793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선행 프로젝트 적용을 통해 검증된 표준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절차 적용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교육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훈련 강화와 프로세스의 철저한 준수</a:t>
              </a:r>
            </a:p>
          </p:txBody>
        </p:sp>
      </p:grpSp>
      <p:grpSp>
        <p:nvGrpSpPr>
          <p:cNvPr id="162" name="그룹 52">
            <a:extLst>
              <a:ext uri="{FF2B5EF4-FFF2-40B4-BE49-F238E27FC236}">
                <a16:creationId xmlns:a16="http://schemas.microsoft.com/office/drawing/2014/main" id="{71F9EF8D-B9E4-42A3-A072-DC99CFB69A2C}"/>
              </a:ext>
            </a:extLst>
          </p:cNvPr>
          <p:cNvGrpSpPr/>
          <p:nvPr/>
        </p:nvGrpSpPr>
        <p:grpSpPr>
          <a:xfrm>
            <a:off x="6539052" y="2815117"/>
            <a:ext cx="2844211" cy="793062"/>
            <a:chOff x="558795" y="2266950"/>
            <a:chExt cx="4679574" cy="863525"/>
          </a:xfrm>
        </p:grpSpPr>
        <p:sp>
          <p:nvSpPr>
            <p:cNvPr id="163" name="모서리가 둥근 직사각형 16">
              <a:extLst>
                <a:ext uri="{FF2B5EF4-FFF2-40B4-BE49-F238E27FC236}">
                  <a16:creationId xmlns:a16="http://schemas.microsoft.com/office/drawing/2014/main" id="{4FF2A5BA-24CC-41A2-B273-1DFD92EDBB27}"/>
                </a:ext>
              </a:extLst>
            </p:cNvPr>
            <p:cNvSpPr/>
            <p:nvPr/>
          </p:nvSpPr>
          <p:spPr bwMode="auto">
            <a:xfrm flipH="1">
              <a:off x="558795" y="2409824"/>
              <a:ext cx="4679569" cy="720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164" name="모서리가 둥근 직사각형 16">
              <a:extLst>
                <a:ext uri="{FF2B5EF4-FFF2-40B4-BE49-F238E27FC236}">
                  <a16:creationId xmlns:a16="http://schemas.microsoft.com/office/drawing/2014/main" id="{03FB6D6F-74D9-4AB3-B2C8-9690A4D3BE13}"/>
                </a:ext>
              </a:extLst>
            </p:cNvPr>
            <p:cNvSpPr/>
            <p:nvPr/>
          </p:nvSpPr>
          <p:spPr bwMode="auto">
            <a:xfrm flipH="1">
              <a:off x="558800" y="2266950"/>
              <a:ext cx="467956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marL="0" lvl="1" indent="-97667" algn="ctr" defTabSz="957701"/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조기 식별</a:t>
              </a:r>
              <a:r>
                <a:rPr lang="en-US" altLang="ko-KR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, </a:t>
              </a:r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조기해결</a:t>
              </a:r>
            </a:p>
          </p:txBody>
        </p:sp>
        <p:sp>
          <p:nvSpPr>
            <p:cNvPr id="166" name="직사각형 165">
              <a:extLst>
                <a:ext uri="{FF2B5EF4-FFF2-40B4-BE49-F238E27FC236}">
                  <a16:creationId xmlns:a16="http://schemas.microsoft.com/office/drawing/2014/main" id="{32242FE6-2226-4CC0-A7B1-9FFCA95F1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83" y="2619998"/>
              <a:ext cx="4605914" cy="460793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조기 검증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조치를 위하여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『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초기 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10%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리뷰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』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의무수행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도구 병행을 통한 결함 조기 발견 및 조치 활성화</a:t>
              </a:r>
            </a:p>
          </p:txBody>
        </p:sp>
      </p:grpSp>
      <p:grpSp>
        <p:nvGrpSpPr>
          <p:cNvPr id="168" name="그룹 52">
            <a:extLst>
              <a:ext uri="{FF2B5EF4-FFF2-40B4-BE49-F238E27FC236}">
                <a16:creationId xmlns:a16="http://schemas.microsoft.com/office/drawing/2014/main" id="{D012C032-F835-4121-BCD8-845FB712D2A9}"/>
              </a:ext>
            </a:extLst>
          </p:cNvPr>
          <p:cNvGrpSpPr/>
          <p:nvPr/>
        </p:nvGrpSpPr>
        <p:grpSpPr>
          <a:xfrm>
            <a:off x="6539052" y="3751502"/>
            <a:ext cx="2844210" cy="793062"/>
            <a:chOff x="558795" y="2266950"/>
            <a:chExt cx="4679574" cy="863525"/>
          </a:xfrm>
        </p:grpSpPr>
        <p:sp>
          <p:nvSpPr>
            <p:cNvPr id="169" name="모서리가 둥근 직사각형 16">
              <a:extLst>
                <a:ext uri="{FF2B5EF4-FFF2-40B4-BE49-F238E27FC236}">
                  <a16:creationId xmlns:a16="http://schemas.microsoft.com/office/drawing/2014/main" id="{140CAA6A-9C47-4DB9-8F38-8837F3DCC916}"/>
                </a:ext>
              </a:extLst>
            </p:cNvPr>
            <p:cNvSpPr/>
            <p:nvPr/>
          </p:nvSpPr>
          <p:spPr bwMode="auto">
            <a:xfrm flipH="1">
              <a:off x="558795" y="2409824"/>
              <a:ext cx="4679569" cy="720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170" name="모서리가 둥근 직사각형 16">
              <a:extLst>
                <a:ext uri="{FF2B5EF4-FFF2-40B4-BE49-F238E27FC236}">
                  <a16:creationId xmlns:a16="http://schemas.microsoft.com/office/drawing/2014/main" id="{8A24B16A-46B3-45F6-9AEC-32FF800C3AC3}"/>
                </a:ext>
              </a:extLst>
            </p:cNvPr>
            <p:cNvSpPr/>
            <p:nvPr/>
          </p:nvSpPr>
          <p:spPr bwMode="auto">
            <a:xfrm flipH="1">
              <a:off x="558800" y="2266950"/>
              <a:ext cx="467956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marL="0" lvl="1" indent="-97667" algn="ctr" defTabSz="957701"/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독립적 품질조직 구성</a:t>
              </a:r>
            </a:p>
          </p:txBody>
        </p:sp>
        <p:sp>
          <p:nvSpPr>
            <p:cNvPr id="172" name="직사각형 171">
              <a:extLst>
                <a:ext uri="{FF2B5EF4-FFF2-40B4-BE49-F238E27FC236}">
                  <a16:creationId xmlns:a16="http://schemas.microsoft.com/office/drawing/2014/main" id="{E34BD3B2-0009-4CD8-BC72-F8524767E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83" y="2620000"/>
              <a:ext cx="4607786" cy="259720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통합적 품질기능 수행을 위한 평가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/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검증 조직 구성</a:t>
              </a:r>
            </a:p>
          </p:txBody>
        </p:sp>
      </p:grpSp>
      <p:grpSp>
        <p:nvGrpSpPr>
          <p:cNvPr id="174" name="그룹 52">
            <a:extLst>
              <a:ext uri="{FF2B5EF4-FFF2-40B4-BE49-F238E27FC236}">
                <a16:creationId xmlns:a16="http://schemas.microsoft.com/office/drawing/2014/main" id="{B2F320AC-F602-4DA2-8F55-717DBDC4C020}"/>
              </a:ext>
            </a:extLst>
          </p:cNvPr>
          <p:cNvGrpSpPr/>
          <p:nvPr/>
        </p:nvGrpSpPr>
        <p:grpSpPr>
          <a:xfrm>
            <a:off x="6539052" y="4687887"/>
            <a:ext cx="2887839" cy="793062"/>
            <a:chOff x="558795" y="2266950"/>
            <a:chExt cx="4751356" cy="863525"/>
          </a:xfrm>
        </p:grpSpPr>
        <p:sp>
          <p:nvSpPr>
            <p:cNvPr id="175" name="모서리가 둥근 직사각형 16">
              <a:extLst>
                <a:ext uri="{FF2B5EF4-FFF2-40B4-BE49-F238E27FC236}">
                  <a16:creationId xmlns:a16="http://schemas.microsoft.com/office/drawing/2014/main" id="{52178B18-7991-4999-9025-4451971E4630}"/>
                </a:ext>
              </a:extLst>
            </p:cNvPr>
            <p:cNvSpPr/>
            <p:nvPr/>
          </p:nvSpPr>
          <p:spPr bwMode="auto">
            <a:xfrm flipH="1">
              <a:off x="558795" y="2409824"/>
              <a:ext cx="4679569" cy="720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176" name="모서리가 둥근 직사각형 16">
              <a:extLst>
                <a:ext uri="{FF2B5EF4-FFF2-40B4-BE49-F238E27FC236}">
                  <a16:creationId xmlns:a16="http://schemas.microsoft.com/office/drawing/2014/main" id="{C65C9A9C-5DA5-4153-998E-4E3A26B6D405}"/>
                </a:ext>
              </a:extLst>
            </p:cNvPr>
            <p:cNvSpPr/>
            <p:nvPr/>
          </p:nvSpPr>
          <p:spPr bwMode="auto">
            <a:xfrm flipH="1">
              <a:off x="558800" y="2266950"/>
              <a:ext cx="467956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marL="0" lvl="1" indent="-97667" algn="ctr" defTabSz="957701"/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지속적 검토 시행</a:t>
              </a:r>
            </a:p>
          </p:txBody>
        </p:sp>
        <p:sp>
          <p:nvSpPr>
            <p:cNvPr id="178" name="직사각형 177">
              <a:extLst>
                <a:ext uri="{FF2B5EF4-FFF2-40B4-BE49-F238E27FC236}">
                  <a16:creationId xmlns:a16="http://schemas.microsoft.com/office/drawing/2014/main" id="{A3576DB7-4AAF-4799-A39D-A340A3E95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84" y="2620000"/>
              <a:ext cx="4679567" cy="460793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중간 점검</a:t>
              </a:r>
              <a:r>
                <a:rPr lang="en-US" altLang="ko-KR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95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단계말</a:t>
              </a: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 검토 수행 등 지속적인 검토 시행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검토 시 아키텍처 지원조직 등 전문가 역량 적극 활용</a:t>
              </a:r>
            </a:p>
          </p:txBody>
        </p:sp>
      </p:grpSp>
      <p:grpSp>
        <p:nvGrpSpPr>
          <p:cNvPr id="180" name="그룹 52">
            <a:extLst>
              <a:ext uri="{FF2B5EF4-FFF2-40B4-BE49-F238E27FC236}">
                <a16:creationId xmlns:a16="http://schemas.microsoft.com/office/drawing/2014/main" id="{A7FD2E3F-86DB-4CA3-9D95-A67F47127B0F}"/>
              </a:ext>
            </a:extLst>
          </p:cNvPr>
          <p:cNvGrpSpPr/>
          <p:nvPr/>
        </p:nvGrpSpPr>
        <p:grpSpPr>
          <a:xfrm>
            <a:off x="6539052" y="5624270"/>
            <a:ext cx="2844210" cy="793062"/>
            <a:chOff x="558795" y="2266950"/>
            <a:chExt cx="4679574" cy="863525"/>
          </a:xfrm>
        </p:grpSpPr>
        <p:sp>
          <p:nvSpPr>
            <p:cNvPr id="181" name="모서리가 둥근 직사각형 16">
              <a:extLst>
                <a:ext uri="{FF2B5EF4-FFF2-40B4-BE49-F238E27FC236}">
                  <a16:creationId xmlns:a16="http://schemas.microsoft.com/office/drawing/2014/main" id="{8A53BA48-51A2-45ED-8F87-DB6AA09DBD18}"/>
                </a:ext>
              </a:extLst>
            </p:cNvPr>
            <p:cNvSpPr/>
            <p:nvPr/>
          </p:nvSpPr>
          <p:spPr bwMode="auto">
            <a:xfrm flipH="1">
              <a:off x="558795" y="2409824"/>
              <a:ext cx="4679569" cy="720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182" name="모서리가 둥근 직사각형 16">
              <a:extLst>
                <a:ext uri="{FF2B5EF4-FFF2-40B4-BE49-F238E27FC236}">
                  <a16:creationId xmlns:a16="http://schemas.microsoft.com/office/drawing/2014/main" id="{B5AD91B8-01AF-4723-8DD5-5978BD04DB0A}"/>
                </a:ext>
              </a:extLst>
            </p:cNvPr>
            <p:cNvSpPr/>
            <p:nvPr/>
          </p:nvSpPr>
          <p:spPr bwMode="auto">
            <a:xfrm flipH="1">
              <a:off x="558800" y="2266950"/>
              <a:ext cx="4679569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/>
            <a:p>
              <a:pPr marL="0" lvl="1" indent="-97667" algn="ctr" defTabSz="957701"/>
              <a:r>
                <a:rPr lang="ko-KR" altLang="en-US" sz="1200" b="1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정량적 품질관리</a:t>
              </a:r>
            </a:p>
          </p:txBody>
        </p:sp>
        <p:sp>
          <p:nvSpPr>
            <p:cNvPr id="184" name="직사각형 183">
              <a:extLst>
                <a:ext uri="{FF2B5EF4-FFF2-40B4-BE49-F238E27FC236}">
                  <a16:creationId xmlns:a16="http://schemas.microsoft.com/office/drawing/2014/main" id="{A42A0E27-8695-462C-8B40-5609E6BC1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83" y="2620000"/>
              <a:ext cx="4535999" cy="259720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의사결정 지원을 위한 정량적 품질지표 도출 및 운영</a:t>
              </a: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540468" y="1772817"/>
            <a:ext cx="4265649" cy="620494"/>
            <a:chOff x="593597" y="1772817"/>
            <a:chExt cx="4265649" cy="620494"/>
          </a:xfrm>
        </p:grpSpPr>
        <p:sp>
          <p:nvSpPr>
            <p:cNvPr id="187" name="Text Box 761">
              <a:extLst>
                <a:ext uri="{FF2B5EF4-FFF2-40B4-BE49-F238E27FC236}">
                  <a16:creationId xmlns:a16="http://schemas.microsoft.com/office/drawing/2014/main" id="{17ED5FFE-98BD-4A5D-9486-90D3CD599F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3597" y="1949589"/>
              <a:ext cx="4265649" cy="443722"/>
            </a:xfrm>
            <a:prstGeom prst="roundRect">
              <a:avLst>
                <a:gd name="adj" fmla="val 0"/>
              </a:avLst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93982" tIns="46991" rIns="93982" bIns="46991" anchor="ctr"/>
            <a:lstStyle/>
            <a:p>
              <a:pPr marL="0" lvl="1" indent="0" algn="ctr" defTabSz="1474905" fontAlgn="auto" latinLnBrk="0">
                <a:spcBef>
                  <a:spcPts val="0"/>
                </a:spcBef>
                <a:spcAft>
                  <a:spcPts val="200"/>
                </a:spcAft>
                <a:buClr>
                  <a:prstClr val="black"/>
                </a:buClr>
                <a:buSzPct val="140000"/>
                <a:tabLst>
                  <a:tab pos="5648325" algn="l"/>
                </a:tabLst>
                <a:defRPr/>
              </a:pP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itchFamily="34" charset="0"/>
                  <a:sym typeface="-윤고딕140" pitchFamily="2" charset="2"/>
                </a:rPr>
                <a:t>최고의 품질 제공을 통한 고객 만족과 </a:t>
              </a:r>
              <a:b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itchFamily="34" charset="0"/>
                  <a:sym typeface="-윤고딕140" pitchFamily="2" charset="2"/>
                </a:rPr>
              </a:br>
              <a:r>
                <a:rPr lang="ko-KR" altLang="en-US" sz="17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프로젝트 성공 실현</a:t>
              </a:r>
            </a:p>
          </p:txBody>
        </p:sp>
        <p:grpSp>
          <p:nvGrpSpPr>
            <p:cNvPr id="188" name="그룹 15">
              <a:extLst>
                <a:ext uri="{FF2B5EF4-FFF2-40B4-BE49-F238E27FC236}">
                  <a16:creationId xmlns:a16="http://schemas.microsoft.com/office/drawing/2014/main" id="{7C77C124-3B20-470C-A5E0-67F29D9D36D4}"/>
                </a:ext>
              </a:extLst>
            </p:cNvPr>
            <p:cNvGrpSpPr/>
            <p:nvPr/>
          </p:nvGrpSpPr>
          <p:grpSpPr>
            <a:xfrm>
              <a:off x="998962" y="1772817"/>
              <a:ext cx="3454918" cy="355088"/>
              <a:chOff x="3453510" y="2133854"/>
              <a:chExt cx="3740335" cy="386637"/>
            </a:xfrm>
          </p:grpSpPr>
          <p:sp>
            <p:nvSpPr>
              <p:cNvPr id="189" name="Text Box 761">
                <a:extLst>
                  <a:ext uri="{FF2B5EF4-FFF2-40B4-BE49-F238E27FC236}">
                    <a16:creationId xmlns:a16="http://schemas.microsoft.com/office/drawing/2014/main" id="{8B3038D5-B1D1-4148-BC24-4B025A744A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46388" y="2133854"/>
                <a:ext cx="447457" cy="386637"/>
              </a:xfrm>
              <a:prstGeom prst="roundRect">
                <a:avLst>
                  <a:gd name="adj" fmla="val 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lIns="93982" tIns="46991" rIns="93982" bIns="46991" anchor="t"/>
              <a:lstStyle/>
              <a:p>
                <a:pPr marL="0" lvl="1" indent="0" algn="ctr" defTabSz="1474905" fontAlgn="auto" latinLnBrk="0">
                  <a:lnSpc>
                    <a:spcPct val="120000"/>
                  </a:lnSpc>
                  <a:spcBef>
                    <a:spcPts val="0"/>
                  </a:spcBef>
                  <a:spcAft>
                    <a:spcPts val="200"/>
                  </a:spcAft>
                  <a:buClr>
                    <a:prstClr val="black"/>
                  </a:buClr>
                  <a:buSzPct val="140000"/>
                  <a:tabLst>
                    <a:tab pos="5648325" algn="l"/>
                  </a:tabLst>
                  <a:defRPr/>
                </a:pPr>
                <a:r>
                  <a:rPr lang="en-US" altLang="ko-KR" sz="3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1508F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”</a:t>
                </a:r>
                <a:endParaRPr lang="ko-KR" altLang="en-US" sz="3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endParaRPr>
              </a:p>
            </p:txBody>
          </p:sp>
          <p:sp>
            <p:nvSpPr>
              <p:cNvPr id="190" name="Text Box 761">
                <a:extLst>
                  <a:ext uri="{FF2B5EF4-FFF2-40B4-BE49-F238E27FC236}">
                    <a16:creationId xmlns:a16="http://schemas.microsoft.com/office/drawing/2014/main" id="{8EF25AA9-D568-48E0-B644-8D6554DEA6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53510" y="2133854"/>
                <a:ext cx="447457" cy="386637"/>
              </a:xfrm>
              <a:prstGeom prst="roundRect">
                <a:avLst>
                  <a:gd name="adj" fmla="val 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lIns="93982" tIns="46991" rIns="93982" bIns="46991" anchor="t"/>
              <a:lstStyle/>
              <a:p>
                <a:pPr marL="0" lvl="1" indent="0" algn="ctr" defTabSz="1474905" fontAlgn="auto" latinLnBrk="0">
                  <a:lnSpc>
                    <a:spcPct val="120000"/>
                  </a:lnSpc>
                  <a:spcBef>
                    <a:spcPts val="0"/>
                  </a:spcBef>
                  <a:spcAft>
                    <a:spcPts val="200"/>
                  </a:spcAft>
                  <a:buClr>
                    <a:prstClr val="black"/>
                  </a:buClr>
                  <a:buSzPct val="140000"/>
                  <a:tabLst>
                    <a:tab pos="5648325" algn="l"/>
                  </a:tabLst>
                  <a:defRPr/>
                </a:pPr>
                <a:r>
                  <a:rPr lang="en-US" altLang="ko-KR" sz="3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1508F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“</a:t>
                </a:r>
                <a:endParaRPr lang="ko-KR" altLang="en-US" sz="3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endParaRPr>
              </a:p>
            </p:txBody>
          </p:sp>
        </p:grpSp>
      </p:grpSp>
      <p:grpSp>
        <p:nvGrpSpPr>
          <p:cNvPr id="243" name="그룹 242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24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</a:t>
              </a:r>
            </a:p>
          </p:txBody>
        </p:sp>
        <p:sp>
          <p:nvSpPr>
            <p:cNvPr id="24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품질보증 방안</a:t>
              </a:r>
            </a:p>
          </p:txBody>
        </p:sp>
        <p:grpSp>
          <p:nvGrpSpPr>
            <p:cNvPr id="246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248" name="직각 삼각형 24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49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25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고객의 품질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Needs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 대한 명확한 이해를 바탕으로 전문 프로젝트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QA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인력구성과 조직적 품질역량을 적극 활용하여 고품질의 시스템 구현과 고객만족을 달성하고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프로젝트의 성공적 실현을 보증합니다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273" name="그룹 272"/>
          <p:cNvGrpSpPr/>
          <p:nvPr/>
        </p:nvGrpSpPr>
        <p:grpSpPr>
          <a:xfrm flipH="1">
            <a:off x="5069023" y="1878732"/>
            <a:ext cx="370375" cy="4536145"/>
            <a:chOff x="5612666" y="1065252"/>
            <a:chExt cx="370316" cy="4537196"/>
          </a:xfrm>
        </p:grpSpPr>
        <p:cxnSp>
          <p:nvCxnSpPr>
            <p:cNvPr id="274" name="직선 연결선 273"/>
            <p:cNvCxnSpPr/>
            <p:nvPr/>
          </p:nvCxnSpPr>
          <p:spPr>
            <a:xfrm flipH="1">
              <a:off x="5612666" y="1065252"/>
              <a:ext cx="0" cy="453719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오른쪽 화살표 274"/>
            <p:cNvSpPr/>
            <p:nvPr/>
          </p:nvSpPr>
          <p:spPr>
            <a:xfrm>
              <a:off x="5612666" y="2814526"/>
              <a:ext cx="370316" cy="1038648"/>
            </a:xfrm>
            <a:prstGeom prst="rightArrow">
              <a:avLst>
                <a:gd name="adj1" fmla="val 6528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pic>
        <p:nvPicPr>
          <p:cNvPr id="146" name="Picture 370">
            <a:extLst>
              <a:ext uri="{FF2B5EF4-FFF2-40B4-BE49-F238E27FC236}">
                <a16:creationId xmlns:a16="http://schemas.microsoft.com/office/drawing/2014/main" id="{CF7D689D-0924-4915-B8F8-03024AF904D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738" y="3430646"/>
            <a:ext cx="861288" cy="12232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47" name="Picture 371">
            <a:extLst>
              <a:ext uri="{FF2B5EF4-FFF2-40B4-BE49-F238E27FC236}">
                <a16:creationId xmlns:a16="http://schemas.microsoft.com/office/drawing/2014/main" id="{DF31BAD2-65EB-450A-B424-E6B829B5F9D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2467" y="3430646"/>
            <a:ext cx="861288" cy="12232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149" name="Rectangle 349">
            <a:extLst>
              <a:ext uri="{FF2B5EF4-FFF2-40B4-BE49-F238E27FC236}">
                <a16:creationId xmlns:a16="http://schemas.microsoft.com/office/drawing/2014/main" id="{73A17010-0F0B-4D40-AF54-33E2D4C4A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10" y="4700717"/>
            <a:ext cx="1856605" cy="67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품질요구사항 수집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분석</a:t>
            </a: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객관적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정량적 품질목표 수립</a:t>
            </a: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품질목표와 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Align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된 품질활동 </a:t>
            </a:r>
            <a:b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</a:b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계획 수립</a:t>
            </a:r>
          </a:p>
        </p:txBody>
      </p:sp>
      <p:sp>
        <p:nvSpPr>
          <p:cNvPr id="150" name="Rectangle 348">
            <a:extLst>
              <a:ext uri="{FF2B5EF4-FFF2-40B4-BE49-F238E27FC236}">
                <a16:creationId xmlns:a16="http://schemas.microsoft.com/office/drawing/2014/main" id="{0546C52F-AD9B-41A7-A61C-692C3C1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172" y="4700717"/>
            <a:ext cx="1621480" cy="533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전문 </a:t>
            </a:r>
            <a:r>
              <a:rPr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프로젝트 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QA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투입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리딩</a:t>
            </a:r>
            <a:endParaRPr lang="en-US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전원 참여</a:t>
            </a:r>
            <a:endParaRPr lang="en-US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  <a:p>
            <a:pPr marL="88900" lvl="1" indent="-88900" defTabSz="1042973" eaLnBrk="0" fontAlgn="ctr" latinLnBrk="0" hangingPunct="0">
              <a:spcAft>
                <a:spcPts val="1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조직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(</a:t>
            </a:r>
            <a:r>
              <a:rPr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전사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)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품질 역량 활용</a:t>
            </a:r>
            <a:endParaRPr lang="ko-KR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H="1">
            <a:off x="1906342" y="4325153"/>
            <a:ext cx="312983" cy="11452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2671473" y="3367088"/>
            <a:ext cx="0" cy="319621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130662" y="4327221"/>
            <a:ext cx="270796" cy="161777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자유형 277"/>
          <p:cNvSpPr/>
          <p:nvPr/>
        </p:nvSpPr>
        <p:spPr>
          <a:xfrm>
            <a:off x="6603728" y="1908479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79" name="자유형 278"/>
          <p:cNvSpPr/>
          <p:nvPr/>
        </p:nvSpPr>
        <p:spPr>
          <a:xfrm>
            <a:off x="6603728" y="2851454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80" name="자유형 279"/>
          <p:cNvSpPr/>
          <p:nvPr/>
        </p:nvSpPr>
        <p:spPr>
          <a:xfrm>
            <a:off x="6603728" y="3794429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81" name="자유형 280"/>
          <p:cNvSpPr/>
          <p:nvPr/>
        </p:nvSpPr>
        <p:spPr>
          <a:xfrm>
            <a:off x="6603728" y="4718354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82" name="자유형 281"/>
          <p:cNvSpPr/>
          <p:nvPr/>
        </p:nvSpPr>
        <p:spPr>
          <a:xfrm>
            <a:off x="6603728" y="5651804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513256" y="2519569"/>
            <a:ext cx="4320073" cy="804656"/>
            <a:chOff x="513256" y="2605683"/>
            <a:chExt cx="4320073" cy="804656"/>
          </a:xfrm>
        </p:grpSpPr>
        <p:grpSp>
          <p:nvGrpSpPr>
            <p:cNvPr id="264" name="그룹 263">
              <a:extLst>
                <a:ext uri="{FF2B5EF4-FFF2-40B4-BE49-F238E27FC236}">
                  <a16:creationId xmlns:a16="http://schemas.microsoft.com/office/drawing/2014/main" id="{586B508A-5230-45B6-A936-2D7F81598103}"/>
                </a:ext>
              </a:extLst>
            </p:cNvPr>
            <p:cNvGrpSpPr/>
            <p:nvPr/>
          </p:nvGrpSpPr>
          <p:grpSpPr>
            <a:xfrm>
              <a:off x="513256" y="2783971"/>
              <a:ext cx="4320073" cy="626368"/>
              <a:chOff x="5360045" y="272029"/>
              <a:chExt cx="4694669" cy="695436"/>
            </a:xfrm>
          </p:grpSpPr>
          <p:sp>
            <p:nvSpPr>
              <p:cNvPr id="272" name="사다리꼴 271">
                <a:extLst>
                  <a:ext uri="{FF2B5EF4-FFF2-40B4-BE49-F238E27FC236}">
                    <a16:creationId xmlns:a16="http://schemas.microsoft.com/office/drawing/2014/main" id="{CE902270-A580-402B-9CBA-9094D95DCCAC}"/>
                  </a:ext>
                </a:extLst>
              </p:cNvPr>
              <p:cNvSpPr/>
              <p:nvPr/>
            </p:nvSpPr>
            <p:spPr>
              <a:xfrm>
                <a:off x="5392101" y="626510"/>
                <a:ext cx="4630555" cy="340955"/>
              </a:xfrm>
              <a:prstGeom prst="trapezoid">
                <a:avLst>
                  <a:gd name="adj" fmla="val 67938"/>
                </a:avLst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rgbClr val="C7C7C7"/>
                  </a:gs>
                  <a:gs pos="41000">
                    <a:schemeClr val="bg1">
                      <a:lumMod val="85000"/>
                      <a:alpha val="41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endPara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-윤고딕320" panose="02030504000101010101" pitchFamily="18" charset="-127"/>
                  <a:ea typeface="-윤고딕320" panose="02030504000101010101" pitchFamily="18" charset="-127"/>
                </a:endParaRPr>
              </a:p>
            </p:txBody>
          </p:sp>
          <p:sp>
            <p:nvSpPr>
              <p:cNvPr id="265" name="모서리가 둥근 직사각형 331">
                <a:extLst>
                  <a:ext uri="{FF2B5EF4-FFF2-40B4-BE49-F238E27FC236}">
                    <a16:creationId xmlns:a16="http://schemas.microsoft.com/office/drawing/2014/main" id="{313DD08D-C8A8-4F86-AAE4-633EB08E2465}"/>
                  </a:ext>
                </a:extLst>
              </p:cNvPr>
              <p:cNvSpPr/>
              <p:nvPr/>
            </p:nvSpPr>
            <p:spPr bwMode="auto">
              <a:xfrm>
                <a:off x="5360045" y="272029"/>
                <a:ext cx="4694669" cy="359727"/>
              </a:xfrm>
              <a:prstGeom prst="roundRect">
                <a:avLst>
                  <a:gd name="adj" fmla="val 50000"/>
                </a:avLst>
              </a:prstGeom>
              <a:solidFill>
                <a:srgbClr val="01508F"/>
              </a:solidFill>
            </p:spPr>
            <p:txBody>
              <a:bodyPr wrap="square" lIns="90000" tIns="41985" rIns="90000" bIns="41985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266" name="Rectangle 78">
                <a:extLst>
                  <a:ext uri="{FF2B5EF4-FFF2-40B4-BE49-F238E27FC236}">
                    <a16:creationId xmlns:a16="http://schemas.microsoft.com/office/drawing/2014/main" id="{0E41BB33-1B79-4066-ACC1-DE82B7472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5303" y="321087"/>
                <a:ext cx="3725797" cy="2616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>
                <a:no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rgbClr val="3271AA"/>
                  </a:buClr>
                  <a:buSzPct val="140000"/>
                  <a:tabLst>
                    <a:tab pos="5805348" algn="l"/>
                  </a:tabLst>
                  <a:defRPr/>
                </a:pPr>
                <a:r>
                  <a:rPr kumimoji="0"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기능요건</a:t>
                </a:r>
                <a:r>
                  <a:rPr kumimoji="0"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, </a:t>
                </a:r>
                <a:r>
                  <a:rPr kumimoji="0"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시스템성능</a:t>
                </a:r>
                <a:r>
                  <a:rPr kumimoji="0"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, </a:t>
                </a:r>
                <a:r>
                  <a:rPr kumimoji="0"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산출물</a:t>
                </a:r>
                <a:r>
                  <a:rPr kumimoji="0"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, </a:t>
                </a:r>
                <a:r>
                  <a:rPr kumimoji="0"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비용</a:t>
                </a:r>
                <a:r>
                  <a:rPr kumimoji="0"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, </a:t>
                </a:r>
                <a:r>
                  <a:rPr kumimoji="0"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납기</a:t>
                </a:r>
              </a:p>
            </p:txBody>
          </p:sp>
        </p:grpSp>
        <p:sp>
          <p:nvSpPr>
            <p:cNvPr id="283" name="이등변 삼각형 282"/>
            <p:cNvSpPr/>
            <p:nvPr/>
          </p:nvSpPr>
          <p:spPr>
            <a:xfrm>
              <a:off x="2526425" y="2605683"/>
              <a:ext cx="252000" cy="180000"/>
            </a:xfrm>
            <a:prstGeom prst="triangle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/>
            <a:p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195" name="Text Box 220">
            <a:extLst>
              <a:ext uri="{FF2B5EF4-FFF2-40B4-BE49-F238E27FC236}">
                <a16:creationId xmlns:a16="http://schemas.microsoft.com/office/drawing/2014/main" id="{992B6142-74D2-42AC-A343-8347ED38E9D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82934" y="3983782"/>
            <a:ext cx="1163573" cy="33095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tIns="28800" anchor="ctr"/>
          <a:lstStyle/>
          <a:p>
            <a:pPr algn="ctr" eaLnBrk="0" latinLnBrk="0" hangingPunct="0">
              <a:lnSpc>
                <a:spcPct val="110000"/>
              </a:lnSpc>
              <a:buClr>
                <a:srgbClr val="0000FF"/>
              </a:buClr>
              <a:buSzPct val="140000"/>
              <a:tabLst>
                <a:tab pos="5648325" algn="l"/>
              </a:tabLst>
              <a:defRPr/>
            </a:pPr>
            <a:r>
              <a:rPr kumimoji="0" lang="ko-KR" altLang="en-US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기본</a:t>
            </a:r>
            <a:r>
              <a:rPr kumimoji="0" lang="en-US" altLang="ko-KR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kumimoji="0" lang="ko-KR" altLang="en-US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원칙에 </a:t>
            </a:r>
            <a:endParaRPr kumimoji="0" lang="en-US" altLang="ko-KR" sz="10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0" latinLnBrk="0" hangingPunct="0">
              <a:lnSpc>
                <a:spcPct val="110000"/>
              </a:lnSpc>
              <a:buClr>
                <a:srgbClr val="0000FF"/>
              </a:buClr>
              <a:buSzPct val="140000"/>
              <a:tabLst>
                <a:tab pos="5648325" algn="l"/>
              </a:tabLst>
              <a:defRPr/>
            </a:pPr>
            <a:r>
              <a:rPr kumimoji="0" lang="ko-KR" altLang="en-US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충실한</a:t>
            </a:r>
            <a:br>
              <a:rPr kumimoji="0" lang="en-US" altLang="ko-KR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kumimoji="0" lang="ko-KR" altLang="en-US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품질보증 활동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QUR-001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기능 구현의 정확성</a:t>
            </a:r>
          </a:p>
        </p:txBody>
      </p:sp>
      <p:sp>
        <p:nvSpPr>
          <p:cNvPr id="80" name="타원 7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81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</p:spTree>
    <p:extLst>
      <p:ext uri="{BB962C8B-B14F-4D97-AF65-F5344CB8AC3E}">
        <p14:creationId xmlns:p14="http://schemas.microsoft.com/office/powerpoint/2010/main" val="1029204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위쪽 화살표 34">
            <a:extLst>
              <a:ext uri="{FF2B5EF4-FFF2-40B4-BE49-F238E27FC236}">
                <a16:creationId xmlns:a16="http://schemas.microsoft.com/office/drawing/2014/main" id="{B0180D57-A47B-45E3-8BB5-14C3A6EBF9F0}"/>
              </a:ext>
            </a:extLst>
          </p:cNvPr>
          <p:cNvSpPr/>
          <p:nvPr/>
        </p:nvSpPr>
        <p:spPr bwMode="auto">
          <a:xfrm rot="5400000">
            <a:off x="4770459" y="796632"/>
            <a:ext cx="340951" cy="8583071"/>
          </a:xfrm>
          <a:custGeom>
            <a:avLst/>
            <a:gdLst/>
            <a:ahLst/>
            <a:cxnLst/>
            <a:rect l="l" t="t" r="r" b="b"/>
            <a:pathLst>
              <a:path w="174245" h="4836128">
                <a:moveTo>
                  <a:pt x="174245" y="0"/>
                </a:moveTo>
                <a:lnTo>
                  <a:pt x="174245" y="4836128"/>
                </a:lnTo>
                <a:lnTo>
                  <a:pt x="90298" y="4836128"/>
                </a:lnTo>
                <a:lnTo>
                  <a:pt x="90298" y="174245"/>
                </a:lnTo>
                <a:lnTo>
                  <a:pt x="0" y="174245"/>
                </a:lnTo>
                <a:close/>
              </a:path>
            </a:pathLst>
          </a:custGeom>
          <a:gradFill>
            <a:gsLst>
              <a:gs pos="22000">
                <a:schemeClr val="bg1">
                  <a:lumMod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latinLnBrk="0">
              <a:defRPr/>
            </a:pPr>
            <a:endParaRPr lang="ko-KR" altLang="en-US" sz="9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FCB206C-3CCB-4E5E-B638-AE881A2A2A9D}"/>
              </a:ext>
            </a:extLst>
          </p:cNvPr>
          <p:cNvGrpSpPr/>
          <p:nvPr/>
        </p:nvGrpSpPr>
        <p:grpSpPr>
          <a:xfrm>
            <a:off x="524508" y="5102723"/>
            <a:ext cx="8858342" cy="1350613"/>
            <a:chOff x="565150" y="5594350"/>
            <a:chExt cx="9563100" cy="1509713"/>
          </a:xfrm>
        </p:grpSpPr>
        <p:sp>
          <p:nvSpPr>
            <p:cNvPr id="15" name="오각형 231">
              <a:extLst>
                <a:ext uri="{FF2B5EF4-FFF2-40B4-BE49-F238E27FC236}">
                  <a16:creationId xmlns:a16="http://schemas.microsoft.com/office/drawing/2014/main" id="{208F5612-070D-49EF-B920-079DBDC4D37C}"/>
                </a:ext>
              </a:extLst>
            </p:cNvPr>
            <p:cNvSpPr/>
            <p:nvPr/>
          </p:nvSpPr>
          <p:spPr bwMode="auto">
            <a:xfrm>
              <a:off x="565150" y="5761955"/>
              <a:ext cx="2403301" cy="314079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endParaRPr>
            </a:p>
          </p:txBody>
        </p:sp>
        <p:sp>
          <p:nvSpPr>
            <p:cNvPr id="16" name="TextBox 184">
              <a:extLst>
                <a:ext uri="{FF2B5EF4-FFF2-40B4-BE49-F238E27FC236}">
                  <a16:creationId xmlns:a16="http://schemas.microsoft.com/office/drawing/2014/main" id="{EBE7CA7D-4202-4B1E-8441-E9887B932D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330" y="5761038"/>
              <a:ext cx="1564941" cy="315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0" lvl="1" algn="ctr" defTabSz="1067426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-윤고딕140" pitchFamily="2" charset="2"/>
                </a:rPr>
                <a:t>공통</a:t>
              </a:r>
            </a:p>
          </p:txBody>
        </p:sp>
        <p:sp>
          <p:nvSpPr>
            <p:cNvPr id="17" name="갈매기형 수장 40">
              <a:extLst>
                <a:ext uri="{FF2B5EF4-FFF2-40B4-BE49-F238E27FC236}">
                  <a16:creationId xmlns:a16="http://schemas.microsoft.com/office/drawing/2014/main" id="{41BACCC7-788B-4C90-99E6-E748A0296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380" y="5761038"/>
              <a:ext cx="2491957" cy="315912"/>
            </a:xfrm>
            <a:prstGeom prst="chevron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endParaRPr>
            </a:p>
          </p:txBody>
        </p:sp>
        <p:sp>
          <p:nvSpPr>
            <p:cNvPr id="18" name="TextBox 184">
              <a:extLst>
                <a:ext uri="{FF2B5EF4-FFF2-40B4-BE49-F238E27FC236}">
                  <a16:creationId xmlns:a16="http://schemas.microsoft.com/office/drawing/2014/main" id="{7416D612-54EF-49C0-9E27-A9B25C778E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8616" y="5761038"/>
              <a:ext cx="1603486" cy="315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0" lvl="1" algn="ctr" defTabSz="1067426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-윤고딕140" pitchFamily="2" charset="2"/>
                </a:rPr>
                <a:t>분석</a:t>
              </a:r>
            </a:p>
          </p:txBody>
        </p:sp>
        <p:sp>
          <p:nvSpPr>
            <p:cNvPr id="19" name="갈매기형 수장 40">
              <a:extLst>
                <a:ext uri="{FF2B5EF4-FFF2-40B4-BE49-F238E27FC236}">
                  <a16:creationId xmlns:a16="http://schemas.microsoft.com/office/drawing/2014/main" id="{340FB56A-1E48-47F4-B559-01787A867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336" y="5761038"/>
              <a:ext cx="2491957" cy="315912"/>
            </a:xfrm>
            <a:prstGeom prst="chevron">
              <a:avLst/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endParaRPr>
            </a:p>
          </p:txBody>
        </p:sp>
        <p:sp>
          <p:nvSpPr>
            <p:cNvPr id="20" name="TextBox 184">
              <a:extLst>
                <a:ext uri="{FF2B5EF4-FFF2-40B4-BE49-F238E27FC236}">
                  <a16:creationId xmlns:a16="http://schemas.microsoft.com/office/drawing/2014/main" id="{AA9AA6C5-3045-4261-B97D-7FAAF6DAA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5536" y="5761038"/>
              <a:ext cx="1601558" cy="315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설계</a:t>
              </a:r>
              <a:r>
                <a:rPr kumimoji="0"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/</a:t>
              </a:r>
              <a:r>
                <a:rPr kumimoji="0"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개발</a:t>
              </a:r>
            </a:p>
          </p:txBody>
        </p:sp>
        <p:sp>
          <p:nvSpPr>
            <p:cNvPr id="21" name="갈매기형 수장 40">
              <a:extLst>
                <a:ext uri="{FF2B5EF4-FFF2-40B4-BE49-F238E27FC236}">
                  <a16:creationId xmlns:a16="http://schemas.microsoft.com/office/drawing/2014/main" id="{F130EFAB-5B79-4131-8086-E552888EA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8221" y="5761038"/>
              <a:ext cx="2490029" cy="315912"/>
            </a:xfrm>
            <a:prstGeom prst="chevron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 pitchFamily="2" charset="2"/>
              </a:endParaRPr>
            </a:p>
          </p:txBody>
        </p:sp>
        <p:sp>
          <p:nvSpPr>
            <p:cNvPr id="25" name="TextBox 184">
              <a:extLst>
                <a:ext uri="{FF2B5EF4-FFF2-40B4-BE49-F238E27FC236}">
                  <a16:creationId xmlns:a16="http://schemas.microsoft.com/office/drawing/2014/main" id="{FB358983-B980-42D4-ABD6-71381FF8EB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2110" y="5761038"/>
              <a:ext cx="1602252" cy="315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742950" indent="-28575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marL="0" lvl="1" indent="1588" algn="ctr" defTabSz="104288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40000"/>
              </a:pPr>
              <a:r>
                <a:rPr kumimoji="0"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0"/>
                </a:rPr>
                <a:t>테스트</a:t>
              </a:r>
              <a:r>
                <a:rPr kumimoji="0"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0"/>
                </a:rPr>
                <a:t>/</a:t>
              </a:r>
              <a:r>
                <a:rPr kumimoji="0"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0"/>
                </a:rPr>
                <a:t>이행</a:t>
              </a:r>
            </a:p>
          </p:txBody>
        </p:sp>
        <p:sp>
          <p:nvSpPr>
            <p:cNvPr id="26" name="Rectangle 60">
              <a:extLst>
                <a:ext uri="{FF2B5EF4-FFF2-40B4-BE49-F238E27FC236}">
                  <a16:creationId xmlns:a16="http://schemas.microsoft.com/office/drawing/2014/main" id="{8B114BE1-F220-4D69-B1B4-D90E51F1D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932" y="6170613"/>
              <a:ext cx="2227921" cy="9334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marL="339725" indent="-339725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742950" indent="-28575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algn="ctr" latinLnBrk="0">
                <a:lnSpc>
                  <a:spcPct val="110000"/>
                </a:lnSpc>
                <a:buClr>
                  <a:srgbClr val="000000"/>
                </a:buClr>
                <a:buSzPct val="140000"/>
              </a:pPr>
              <a:endParaRPr lang="en-US" altLang="ko-KR" sz="1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 pitchFamily="2" charset="0"/>
              </a:endParaRPr>
            </a:p>
          </p:txBody>
        </p:sp>
        <p:sp>
          <p:nvSpPr>
            <p:cNvPr id="27" name="Text Box 352">
              <a:extLst>
                <a:ext uri="{FF2B5EF4-FFF2-40B4-BE49-F238E27FC236}">
                  <a16:creationId xmlns:a16="http://schemas.microsoft.com/office/drawing/2014/main" id="{6424B17E-88FA-4955-9CEF-60127A02974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667295" y="6156325"/>
              <a:ext cx="2141194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85725" indent="-85725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표준 및 가이드 불명확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표준 절차의 복잡성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과다한 산출물 작성</a:t>
              </a:r>
              <a:b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</a:b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(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비공식산출물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, Working 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문서 등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)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산출물에 대한 고객검토 미흡</a:t>
              </a:r>
            </a:p>
          </p:txBody>
        </p:sp>
        <p:sp>
          <p:nvSpPr>
            <p:cNvPr id="28" name="Rectangle 60">
              <a:extLst>
                <a:ext uri="{FF2B5EF4-FFF2-40B4-BE49-F238E27FC236}">
                  <a16:creationId xmlns:a16="http://schemas.microsoft.com/office/drawing/2014/main" id="{B6EE374E-B815-4D5D-B4F4-36DF6761F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907" y="6170613"/>
              <a:ext cx="2274175" cy="93345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eaLnBrk="1" latinLnBrk="0" hangingPunct="1"/>
              <a:endParaRPr lang="en-US" altLang="ko-KR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sym typeface="-윤고딕140" pitchFamily="2" charset="0"/>
              </a:endParaRPr>
            </a:p>
          </p:txBody>
        </p:sp>
        <p:sp>
          <p:nvSpPr>
            <p:cNvPr id="29" name="Text Box 352">
              <a:extLst>
                <a:ext uri="{FF2B5EF4-FFF2-40B4-BE49-F238E27FC236}">
                  <a16:creationId xmlns:a16="http://schemas.microsoft.com/office/drawing/2014/main" id="{FB21AC8D-DCDD-4276-B250-6035DCF1BEE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008925" y="6156325"/>
              <a:ext cx="2141193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85725" indent="-85725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현행 시스템 분석 자료 미흡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요구사항의 </a:t>
              </a:r>
              <a:r>
                <a:rPr lang="ko-KR" altLang="en-US" sz="100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미도출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 및 불명확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업무범위 및 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R&amp;R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에 대한 이견 발생</a:t>
              </a:r>
            </a:p>
          </p:txBody>
        </p:sp>
        <p:sp>
          <p:nvSpPr>
            <p:cNvPr id="30" name="Rectangle 60">
              <a:extLst>
                <a:ext uri="{FF2B5EF4-FFF2-40B4-BE49-F238E27FC236}">
                  <a16:creationId xmlns:a16="http://schemas.microsoft.com/office/drawing/2014/main" id="{8DDA5D38-8055-4A3C-9F62-B0A5291B5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572" y="6170613"/>
              <a:ext cx="2272248" cy="93345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eaLnBrk="1" latinLnBrk="0" hangingPunct="1"/>
              <a:endParaRPr lang="en-US" altLang="ko-KR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sym typeface="-윤고딕140" pitchFamily="2" charset="0"/>
              </a:endParaRPr>
            </a:p>
          </p:txBody>
        </p:sp>
        <p:sp>
          <p:nvSpPr>
            <p:cNvPr id="31" name="Text Box 352">
              <a:extLst>
                <a:ext uri="{FF2B5EF4-FFF2-40B4-BE49-F238E27FC236}">
                  <a16:creationId xmlns:a16="http://schemas.microsoft.com/office/drawing/2014/main" id="{97A51804-FC73-4F2B-9EF5-B7BD07C18B3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396808" y="6156325"/>
              <a:ext cx="2141194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85725" indent="-85725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의사결정 지연으로 인한 설계 미흡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설계 산출물에 대한 심도 깊은 품질검토 부족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설계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/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개발 산출물간 불일치</a:t>
              </a:r>
            </a:p>
          </p:txBody>
        </p:sp>
        <p:sp>
          <p:nvSpPr>
            <p:cNvPr id="32" name="Rectangle 60">
              <a:extLst>
                <a:ext uri="{FF2B5EF4-FFF2-40B4-BE49-F238E27FC236}">
                  <a16:creationId xmlns:a16="http://schemas.microsoft.com/office/drawing/2014/main" id="{53D292B0-18EB-4287-968B-0B9B79C0E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8439" y="6170613"/>
              <a:ext cx="2272247" cy="93345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742950" indent="-28575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eaLnBrk="1" latinLnBrk="0" hangingPunct="1"/>
              <a:endParaRPr lang="en-US" altLang="ko-KR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sym typeface="-윤고딕140" pitchFamily="2" charset="0"/>
              </a:endParaRPr>
            </a:p>
          </p:txBody>
        </p:sp>
        <p:sp>
          <p:nvSpPr>
            <p:cNvPr id="33" name="Text Box 352">
              <a:extLst>
                <a:ext uri="{FF2B5EF4-FFF2-40B4-BE49-F238E27FC236}">
                  <a16:creationId xmlns:a16="http://schemas.microsoft.com/office/drawing/2014/main" id="{CBC05B07-7302-45FD-B774-4C5EE2D8FE6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782765" y="6156325"/>
              <a:ext cx="2141194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1pPr>
              <a:lvl2pPr marL="85725" indent="-85725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2pPr>
              <a:lvl3pPr marL="11430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3pPr>
              <a:lvl4pPr marL="16002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4pPr>
              <a:lvl5pPr marL="2057400" indent="-228600"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defRPr>
              </a:lvl9pPr>
            </a:lstStyle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테스트 시나리오</a:t>
              </a:r>
              <a:r>
                <a:rPr lang="en-US" altLang="ko-KR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/</a:t>
              </a: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데이터 미흡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지속적인 요구사항 변경 및 추가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결함에 대한 조치여부 불명확</a:t>
              </a:r>
            </a:p>
            <a:p>
              <a:pPr marL="88900" lvl="1" indent="-88900" defTabSz="1042973" fontAlgn="ctr" latinLnBrk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rPr>
                <a:t>시스템 이행 시 상황에 대한 모니터링 및 통제의 어려움</a:t>
              </a:r>
            </a:p>
          </p:txBody>
        </p:sp>
        <p:sp>
          <p:nvSpPr>
            <p:cNvPr id="34" name="Text Box 220">
              <a:extLst>
                <a:ext uri="{FF2B5EF4-FFF2-40B4-BE49-F238E27FC236}">
                  <a16:creationId xmlns:a16="http://schemas.microsoft.com/office/drawing/2014/main" id="{7E0C63F5-02F2-457E-B273-4D5A24E8AF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1817" y="5594350"/>
              <a:ext cx="1767305" cy="1651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tIns="28800" anchor="ctr"/>
            <a:lstStyle/>
            <a:p>
              <a:pPr indent="-115895" algn="ctr" defTabSz="1092535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kumimoji="0" lang="ko-KR" altLang="en-US" sz="9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단계별 품질 예상 </a:t>
              </a:r>
              <a:r>
                <a:rPr kumimoji="0" lang="en-US" altLang="ko-KR" sz="9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Risk</a:t>
              </a:r>
            </a:p>
          </p:txBody>
        </p:sp>
        <p:cxnSp>
          <p:nvCxnSpPr>
            <p:cNvPr id="35" name="직선 화살표 연결선 661">
              <a:extLst>
                <a:ext uri="{FF2B5EF4-FFF2-40B4-BE49-F238E27FC236}">
                  <a16:creationId xmlns:a16="http://schemas.microsoft.com/office/drawing/2014/main" id="{12499D03-30A1-49F7-952B-AF6603390B90}"/>
                </a:ext>
              </a:extLst>
            </p:cNvPr>
            <p:cNvCxnSpPr/>
            <p:nvPr/>
          </p:nvCxnSpPr>
          <p:spPr bwMode="auto">
            <a:xfrm rot="5400000">
              <a:off x="2385470" y="6574575"/>
              <a:ext cx="900000" cy="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661">
              <a:extLst>
                <a:ext uri="{FF2B5EF4-FFF2-40B4-BE49-F238E27FC236}">
                  <a16:creationId xmlns:a16="http://schemas.microsoft.com/office/drawing/2014/main" id="{5D7327BB-8CA0-4AA7-8CBD-D7FD8ADA339B}"/>
                </a:ext>
              </a:extLst>
            </p:cNvPr>
            <p:cNvCxnSpPr/>
            <p:nvPr/>
          </p:nvCxnSpPr>
          <p:spPr bwMode="auto">
            <a:xfrm rot="5400000">
              <a:off x="4771428" y="6574575"/>
              <a:ext cx="900000" cy="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화살표 연결선 661">
              <a:extLst>
                <a:ext uri="{FF2B5EF4-FFF2-40B4-BE49-F238E27FC236}">
                  <a16:creationId xmlns:a16="http://schemas.microsoft.com/office/drawing/2014/main" id="{211AA2AC-CEC1-40DD-8183-14ED73E402D3}"/>
                </a:ext>
              </a:extLst>
            </p:cNvPr>
            <p:cNvCxnSpPr/>
            <p:nvPr/>
          </p:nvCxnSpPr>
          <p:spPr bwMode="auto">
            <a:xfrm rot="5400000">
              <a:off x="7159311" y="6574575"/>
              <a:ext cx="900000" cy="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948F9C95-B800-426A-A02C-750DC2D761AE}"/>
              </a:ext>
            </a:extLst>
          </p:cNvPr>
          <p:cNvGrpSpPr/>
          <p:nvPr/>
        </p:nvGrpSpPr>
        <p:grpSpPr>
          <a:xfrm>
            <a:off x="524508" y="3778037"/>
            <a:ext cx="8857617" cy="1092414"/>
            <a:chOff x="558800" y="4176803"/>
            <a:chExt cx="9575800" cy="1195298"/>
          </a:xfrm>
        </p:grpSpPr>
        <p:sp>
          <p:nvSpPr>
            <p:cNvPr id="39" name="AutoShape 3">
              <a:extLst>
                <a:ext uri="{FF2B5EF4-FFF2-40B4-BE49-F238E27FC236}">
                  <a16:creationId xmlns:a16="http://schemas.microsoft.com/office/drawing/2014/main" id="{CB5A38C4-CEFA-4A8C-9C60-CFBE74130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800" y="4176803"/>
              <a:ext cx="9575800" cy="1195298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2200" spc="-22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  <a:sym typeface="-윤고딕140" pitchFamily="2" charset="2"/>
              </a:endParaRPr>
            </a:p>
          </p:txBody>
        </p:sp>
        <p:sp>
          <p:nvSpPr>
            <p:cNvPr id="40" name="Text Box 220">
              <a:extLst>
                <a:ext uri="{FF2B5EF4-FFF2-40B4-BE49-F238E27FC236}">
                  <a16:creationId xmlns:a16="http://schemas.microsoft.com/office/drawing/2014/main" id="{B3088B5F-EEED-4A10-8E96-7DE16CDF49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066" y="4249828"/>
              <a:ext cx="2045268" cy="150813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tIns="28800" anchor="ctr"/>
            <a:lstStyle/>
            <a:p>
              <a:pPr marL="0" lvl="1" algn="ctr" defTabSz="1067426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-윤고딕140" pitchFamily="2" charset="2"/>
                </a:rPr>
                <a:t>품질 관리 활동</a:t>
              </a:r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2FB028EC-AE9B-4484-A988-38924C11D586}"/>
                </a:ext>
              </a:extLst>
            </p:cNvPr>
            <p:cNvGrpSpPr/>
            <p:nvPr/>
          </p:nvGrpSpPr>
          <p:grpSpPr>
            <a:xfrm>
              <a:off x="630176" y="4474092"/>
              <a:ext cx="3060000" cy="685024"/>
              <a:chOff x="801414" y="4474092"/>
              <a:chExt cx="2916000" cy="685024"/>
            </a:xfrm>
          </p:grpSpPr>
          <p:sp>
            <p:nvSpPr>
              <p:cNvPr id="48" name="AutoShape 6">
                <a:extLst>
                  <a:ext uri="{FF2B5EF4-FFF2-40B4-BE49-F238E27FC236}">
                    <a16:creationId xmlns:a16="http://schemas.microsoft.com/office/drawing/2014/main" id="{76CC15DD-4EB6-4D47-88D6-26152896B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14" y="4474092"/>
                <a:ext cx="2916000" cy="2159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6C6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품질계획 수립</a:t>
                </a:r>
              </a:p>
            </p:txBody>
          </p:sp>
          <p:sp>
            <p:nvSpPr>
              <p:cNvPr id="49" name="Rectangle 349">
                <a:extLst>
                  <a:ext uri="{FF2B5EF4-FFF2-40B4-BE49-F238E27FC236}">
                    <a16:creationId xmlns:a16="http://schemas.microsoft.com/office/drawing/2014/main" id="{19D98811-DCC8-4B2E-9985-E616759AD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14" y="4721323"/>
                <a:ext cx="2916000" cy="4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" rIns="36000">
                <a:spAutoFit/>
              </a:bodyPr>
              <a:lstStyle>
                <a:lvl1pPr marL="342900" indent="-342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1pPr>
                <a:lvl2pPr marL="88900" indent="-88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2pPr>
                <a:lvl3pPr marL="11430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3pPr>
                <a:lvl4pPr marL="16002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4pPr>
                <a:lvl5pPr marL="20574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9pPr>
              </a:lstStyle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객관적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정량적 품질목표 수립</a:t>
                </a:r>
              </a:p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품질목표와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Align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된 품질활동 계획 수립</a:t>
                </a: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69262B89-DA29-4852-9AD3-F90DB70F211B}"/>
                </a:ext>
              </a:extLst>
            </p:cNvPr>
            <p:cNvGrpSpPr/>
            <p:nvPr/>
          </p:nvGrpSpPr>
          <p:grpSpPr>
            <a:xfrm>
              <a:off x="3813524" y="4474092"/>
              <a:ext cx="3060001" cy="853405"/>
              <a:chOff x="3888700" y="4474092"/>
              <a:chExt cx="2916001" cy="853405"/>
            </a:xfrm>
          </p:grpSpPr>
          <p:sp>
            <p:nvSpPr>
              <p:cNvPr id="46" name="AutoShape 6">
                <a:extLst>
                  <a:ext uri="{FF2B5EF4-FFF2-40B4-BE49-F238E27FC236}">
                    <a16:creationId xmlns:a16="http://schemas.microsoft.com/office/drawing/2014/main" id="{AD4EE03E-33B2-487F-872C-185A5166D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700" y="4474092"/>
                <a:ext cx="2916000" cy="2159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6C6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품질보증 활동</a:t>
                </a:r>
              </a:p>
            </p:txBody>
          </p:sp>
          <p:sp>
            <p:nvSpPr>
              <p:cNvPr id="47" name="Rectangle 349">
                <a:extLst>
                  <a:ext uri="{FF2B5EF4-FFF2-40B4-BE49-F238E27FC236}">
                    <a16:creationId xmlns:a16="http://schemas.microsoft.com/office/drawing/2014/main" id="{8B9C4865-CEB7-4795-A2E5-8F7C78B4F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701" y="4721323"/>
                <a:ext cx="2916000" cy="606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" rIns="36000">
                <a:spAutoFit/>
              </a:bodyPr>
              <a:lstStyle>
                <a:lvl1pPr marL="342900" indent="-342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1pPr>
                <a:lvl2pPr marL="88900" indent="-88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2pPr>
                <a:lvl3pPr marL="11430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3pPr>
                <a:lvl4pPr marL="16002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4pPr>
                <a:lvl5pPr marL="20574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9pPr>
              </a:lstStyle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선제 대응의 품질 활동 수행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교육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/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훈련 강화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)</a:t>
                </a:r>
              </a:p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품질 확보에 집중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(PL,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고객중심의 품질점검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)</a:t>
                </a:r>
              </a:p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정량적 분석 및 개선 활동</a:t>
                </a:r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C6193545-AA19-4ABB-8525-2B146E6DE29B}"/>
                </a:ext>
              </a:extLst>
            </p:cNvPr>
            <p:cNvGrpSpPr/>
            <p:nvPr/>
          </p:nvGrpSpPr>
          <p:grpSpPr>
            <a:xfrm>
              <a:off x="6996874" y="4474092"/>
              <a:ext cx="3060000" cy="853405"/>
              <a:chOff x="6975987" y="4474092"/>
              <a:chExt cx="2916000" cy="853405"/>
            </a:xfrm>
          </p:grpSpPr>
          <p:sp>
            <p:nvSpPr>
              <p:cNvPr id="44" name="AutoShape 6">
                <a:extLst>
                  <a:ext uri="{FF2B5EF4-FFF2-40B4-BE49-F238E27FC236}">
                    <a16:creationId xmlns:a16="http://schemas.microsoft.com/office/drawing/2014/main" id="{EFD57F1F-CBC4-403E-93FB-550AA36F9C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5987" y="4474092"/>
                <a:ext cx="2916000" cy="2159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6C6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품질조직 구성</a:t>
                </a:r>
              </a:p>
            </p:txBody>
          </p:sp>
          <p:sp>
            <p:nvSpPr>
              <p:cNvPr id="45" name="Rectangle 349">
                <a:extLst>
                  <a:ext uri="{FF2B5EF4-FFF2-40B4-BE49-F238E27FC236}">
                    <a16:creationId xmlns:a16="http://schemas.microsoft.com/office/drawing/2014/main" id="{AADA0B93-8DDE-485D-AB80-FF4CCCA6A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5987" y="4721323"/>
                <a:ext cx="2916000" cy="606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" rIns="36000">
                <a:spAutoFit/>
              </a:bodyPr>
              <a:lstStyle>
                <a:lvl1pPr marL="342900" indent="-342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1pPr>
                <a:lvl2pPr marL="88900" indent="-889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2pPr>
                <a:lvl3pPr marL="11430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3pPr>
                <a:lvl4pPr marL="16002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4pPr>
                <a:lvl5pPr marL="2057400" indent="-228600" eaLnBrk="0" hangingPunct="0"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648325" algn="l"/>
                  </a:tabLst>
                  <a:defRPr kumimoji="1" sz="2100">
                    <a:solidFill>
                      <a:schemeClr val="tx1"/>
                    </a:solidFill>
                    <a:latin typeface="-윤고딕140" pitchFamily="50" charset="-127"/>
                    <a:ea typeface="-윤고딕140" pitchFamily="50" charset="-127"/>
                  </a:defRPr>
                </a:lvl9pPr>
              </a:lstStyle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업무영역별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(</a:t>
                </a:r>
                <a:r>
                  <a:rPr lang="ko-KR" altLang="en-US" sz="10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기간계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, </a:t>
                </a:r>
                <a:r>
                  <a:rPr lang="ko-KR" altLang="en-US" sz="10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기간계外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)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전담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QA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투입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/</a:t>
                </a:r>
                <a:r>
                  <a:rPr lang="ko-KR" altLang="en-US" sz="10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리딩</a:t>
                </a:r>
                <a:endParaRPr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0"/>
                </a:endParaRPr>
              </a:p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아키텍처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테스트 지원조직 협력</a:t>
                </a:r>
              </a:p>
              <a:p>
                <a:pPr lvl="1" defTabSz="1042973" fontAlgn="ctr" latinLnBrk="0"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 pitchFamily="2" charset="0"/>
                  </a:rPr>
                  <a:t>전사 품질 역량 활용</a:t>
                </a:r>
              </a:p>
            </p:txBody>
          </p:sp>
        </p:grp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6137902-4AFC-40F9-B03C-28443D002852}"/>
              </a:ext>
            </a:extLst>
          </p:cNvPr>
          <p:cNvGrpSpPr/>
          <p:nvPr/>
        </p:nvGrpSpPr>
        <p:grpSpPr>
          <a:xfrm>
            <a:off x="524508" y="2724960"/>
            <a:ext cx="2833259" cy="946357"/>
            <a:chOff x="558800" y="3024547"/>
            <a:chExt cx="3060700" cy="1035485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8AABD5E9-3529-4646-B867-28CF33709EDD}"/>
                </a:ext>
              </a:extLst>
            </p:cNvPr>
            <p:cNvGrpSpPr/>
            <p:nvPr/>
          </p:nvGrpSpPr>
          <p:grpSpPr>
            <a:xfrm>
              <a:off x="558800" y="3167422"/>
              <a:ext cx="3060700" cy="892610"/>
              <a:chOff x="558800" y="3167422"/>
              <a:chExt cx="3060700" cy="892610"/>
            </a:xfrm>
          </p:grpSpPr>
          <p:sp>
            <p:nvSpPr>
              <p:cNvPr id="64" name="모서리가 둥근 직사각형 16">
                <a:extLst>
                  <a:ext uri="{FF2B5EF4-FFF2-40B4-BE49-F238E27FC236}">
                    <a16:creationId xmlns:a16="http://schemas.microsoft.com/office/drawing/2014/main" id="{CE2DCABA-7C99-4C99-96CC-FAABCA753CA6}"/>
                  </a:ext>
                </a:extLst>
              </p:cNvPr>
              <p:cNvSpPr/>
              <p:nvPr/>
            </p:nvSpPr>
            <p:spPr bwMode="auto">
              <a:xfrm flipH="1">
                <a:off x="558800" y="3167422"/>
                <a:ext cx="3060700" cy="8926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cxnSp>
            <p:nvCxnSpPr>
              <p:cNvPr id="65" name="직선 연결선 64">
                <a:extLst>
                  <a:ext uri="{FF2B5EF4-FFF2-40B4-BE49-F238E27FC236}">
                    <a16:creationId xmlns:a16="http://schemas.microsoft.com/office/drawing/2014/main" id="{9183A8F0-BDE8-4011-A116-C3FA2D6C5D37}"/>
                  </a:ext>
                </a:extLst>
              </p:cNvPr>
              <p:cNvCxnSpPr/>
              <p:nvPr/>
            </p:nvCxnSpPr>
            <p:spPr>
              <a:xfrm>
                <a:off x="558800" y="4057651"/>
                <a:ext cx="3060700" cy="0"/>
              </a:xfrm>
              <a:prstGeom prst="line">
                <a:avLst/>
              </a:prstGeom>
              <a:ln w="12700"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5B3BEE3F-7C15-4D5C-9A60-7D3111ABFBA7}"/>
                </a:ext>
              </a:extLst>
            </p:cNvPr>
            <p:cNvGrpSpPr/>
            <p:nvPr/>
          </p:nvGrpSpPr>
          <p:grpSpPr>
            <a:xfrm>
              <a:off x="558800" y="3024547"/>
              <a:ext cx="3060700" cy="288000"/>
              <a:chOff x="558800" y="3024547"/>
              <a:chExt cx="3060700" cy="288000"/>
            </a:xfrm>
          </p:grpSpPr>
          <p:sp>
            <p:nvSpPr>
              <p:cNvPr id="61" name="모서리가 둥근 직사각형 16">
                <a:extLst>
                  <a:ext uri="{FF2B5EF4-FFF2-40B4-BE49-F238E27FC236}">
                    <a16:creationId xmlns:a16="http://schemas.microsoft.com/office/drawing/2014/main" id="{67DC16CD-A6D4-4768-AE1E-A2E58204F9B5}"/>
                  </a:ext>
                </a:extLst>
              </p:cNvPr>
              <p:cNvSpPr/>
              <p:nvPr/>
            </p:nvSpPr>
            <p:spPr bwMode="auto">
              <a:xfrm flipH="1">
                <a:off x="558800" y="3024547"/>
                <a:ext cx="30607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0" tIns="44659" rIns="0" bIns="44659" rtlCol="0" anchor="ctr"/>
              <a:lstStyle/>
              <a:p>
                <a:pPr marL="0" lvl="1" indent="-97667" algn="ctr" defTabSz="957701"/>
                <a:r>
                  <a:rPr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최적화된 개발방법론 적용</a:t>
                </a:r>
              </a:p>
            </p:txBody>
          </p:sp>
          <p:sp>
            <p:nvSpPr>
              <p:cNvPr id="62" name="모서리가 둥근 직사각형 16">
                <a:extLst>
                  <a:ext uri="{FF2B5EF4-FFF2-40B4-BE49-F238E27FC236}">
                    <a16:creationId xmlns:a16="http://schemas.microsoft.com/office/drawing/2014/main" id="{2A18B337-67BD-4AC4-8374-288CAB899802}"/>
                  </a:ext>
                </a:extLst>
              </p:cNvPr>
              <p:cNvSpPr/>
              <p:nvPr/>
            </p:nvSpPr>
            <p:spPr bwMode="auto">
              <a:xfrm flipH="1">
                <a:off x="558800" y="3024547"/>
                <a:ext cx="792014" cy="288000"/>
              </a:xfrm>
              <a:prstGeom prst="round2Same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115895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전략 </a:t>
                </a:r>
                <a:r>
                  <a:rPr lang="en-US" altLang="ko-KR" sz="1300" i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01</a:t>
                </a:r>
                <a:endParaRPr lang="ko-KR" altLang="en-US" sz="1300" i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cxnSp>
            <p:nvCxnSpPr>
              <p:cNvPr id="63" name="직선 연결선 62">
                <a:extLst>
                  <a:ext uri="{FF2B5EF4-FFF2-40B4-BE49-F238E27FC236}">
                    <a16:creationId xmlns:a16="http://schemas.microsoft.com/office/drawing/2014/main" id="{F8D077BB-2FE0-4421-8330-AF50011229D9}"/>
                  </a:ext>
                </a:extLst>
              </p:cNvPr>
              <p:cNvCxnSpPr/>
              <p:nvPr/>
            </p:nvCxnSpPr>
            <p:spPr>
              <a:xfrm>
                <a:off x="1217970" y="3083287"/>
                <a:ext cx="0" cy="17052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98696A59-DEFB-4D19-A79D-DF5928CF0CCD}"/>
              </a:ext>
            </a:extLst>
          </p:cNvPr>
          <p:cNvSpPr>
            <a:spLocks/>
          </p:cNvSpPr>
          <p:nvPr/>
        </p:nvSpPr>
        <p:spPr bwMode="auto">
          <a:xfrm>
            <a:off x="567970" y="3019765"/>
            <a:ext cx="2746334" cy="553998"/>
          </a:xfrm>
          <a:prstGeom prst="rect">
            <a:avLst/>
          </a:prstGeom>
          <a:noFill/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8900" lvl="1" indent="-88900" defTabSz="1042973" eaLnBrk="0" fontAlgn="ctr" latinLnBrk="0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다양한 프로젝트에서 검증된 현장중심의 실용적 개발방법론 적용</a:t>
            </a:r>
          </a:p>
          <a:p>
            <a:pPr marL="88900" lvl="1" indent="-88900" defTabSz="1042973" eaLnBrk="0" fontAlgn="ctr" latinLnBrk="0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핵심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Task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중심의 절차 적용 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A6D01EDA-553D-49BA-93AA-0CF97F2C6FA4}"/>
              </a:ext>
            </a:extLst>
          </p:cNvPr>
          <p:cNvGrpSpPr/>
          <p:nvPr/>
        </p:nvGrpSpPr>
        <p:grpSpPr>
          <a:xfrm>
            <a:off x="6555469" y="2724960"/>
            <a:ext cx="2833259" cy="946357"/>
            <a:chOff x="7073900" y="3024547"/>
            <a:chExt cx="3060700" cy="1035485"/>
          </a:xfrm>
        </p:grpSpPr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E8DD3A4F-2955-42F1-96C1-A17573831978}"/>
                </a:ext>
              </a:extLst>
            </p:cNvPr>
            <p:cNvGrpSpPr/>
            <p:nvPr/>
          </p:nvGrpSpPr>
          <p:grpSpPr>
            <a:xfrm>
              <a:off x="7073900" y="3167422"/>
              <a:ext cx="3060700" cy="892610"/>
              <a:chOff x="7073900" y="3167422"/>
              <a:chExt cx="3060700" cy="892610"/>
            </a:xfrm>
          </p:grpSpPr>
          <p:sp>
            <p:nvSpPr>
              <p:cNvPr id="74" name="모서리가 둥근 직사각형 16">
                <a:extLst>
                  <a:ext uri="{FF2B5EF4-FFF2-40B4-BE49-F238E27FC236}">
                    <a16:creationId xmlns:a16="http://schemas.microsoft.com/office/drawing/2014/main" id="{A4E1D13E-C1EA-48AB-8D08-C1284C77D36F}"/>
                  </a:ext>
                </a:extLst>
              </p:cNvPr>
              <p:cNvSpPr/>
              <p:nvPr/>
            </p:nvSpPr>
            <p:spPr bwMode="auto">
              <a:xfrm flipH="1">
                <a:off x="7073900" y="3167422"/>
                <a:ext cx="3060700" cy="8926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cxnSp>
            <p:nvCxnSpPr>
              <p:cNvPr id="75" name="직선 연결선 74">
                <a:extLst>
                  <a:ext uri="{FF2B5EF4-FFF2-40B4-BE49-F238E27FC236}">
                    <a16:creationId xmlns:a16="http://schemas.microsoft.com/office/drawing/2014/main" id="{0D172200-5E3C-406B-B201-37CB9EABFB65}"/>
                  </a:ext>
                </a:extLst>
              </p:cNvPr>
              <p:cNvCxnSpPr/>
              <p:nvPr/>
            </p:nvCxnSpPr>
            <p:spPr>
              <a:xfrm>
                <a:off x="7073900" y="4057651"/>
                <a:ext cx="3060700" cy="0"/>
              </a:xfrm>
              <a:prstGeom prst="line">
                <a:avLst/>
              </a:prstGeom>
              <a:ln w="12700"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19E2A386-FB7B-4642-888D-F60A3676EEA1}"/>
                </a:ext>
              </a:extLst>
            </p:cNvPr>
            <p:cNvGrpSpPr/>
            <p:nvPr/>
          </p:nvGrpSpPr>
          <p:grpSpPr>
            <a:xfrm>
              <a:off x="7073900" y="3024547"/>
              <a:ext cx="3060700" cy="288000"/>
              <a:chOff x="7073900" y="3024547"/>
              <a:chExt cx="3060700" cy="288000"/>
            </a:xfrm>
          </p:grpSpPr>
          <p:sp>
            <p:nvSpPr>
              <p:cNvPr id="71" name="모서리가 둥근 직사각형 16">
                <a:extLst>
                  <a:ext uri="{FF2B5EF4-FFF2-40B4-BE49-F238E27FC236}">
                    <a16:creationId xmlns:a16="http://schemas.microsoft.com/office/drawing/2014/main" id="{DCCC748E-83FE-4C48-B41B-59F2AA79BAA5}"/>
                  </a:ext>
                </a:extLst>
              </p:cNvPr>
              <p:cNvSpPr/>
              <p:nvPr/>
            </p:nvSpPr>
            <p:spPr bwMode="auto">
              <a:xfrm flipH="1">
                <a:off x="7073900" y="3024547"/>
                <a:ext cx="30607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24000" tIns="44659" rIns="0" bIns="44659" rtlCol="0" anchor="ctr"/>
              <a:lstStyle/>
              <a:p>
                <a:pPr marL="0" lvl="1" indent="-97667" algn="ctr" defTabSz="957701"/>
                <a:r>
                  <a:rPr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전사 품질지원 체계 활용</a:t>
                </a:r>
              </a:p>
            </p:txBody>
          </p:sp>
          <p:sp>
            <p:nvSpPr>
              <p:cNvPr id="72" name="모서리가 둥근 직사각형 16">
                <a:extLst>
                  <a:ext uri="{FF2B5EF4-FFF2-40B4-BE49-F238E27FC236}">
                    <a16:creationId xmlns:a16="http://schemas.microsoft.com/office/drawing/2014/main" id="{BC8FB423-9F7C-4D09-9D78-4430D42BE245}"/>
                  </a:ext>
                </a:extLst>
              </p:cNvPr>
              <p:cNvSpPr/>
              <p:nvPr/>
            </p:nvSpPr>
            <p:spPr bwMode="auto">
              <a:xfrm flipH="1">
                <a:off x="7073900" y="3024547"/>
                <a:ext cx="792014" cy="288000"/>
              </a:xfrm>
              <a:prstGeom prst="round2Same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115895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전략 </a:t>
                </a:r>
                <a:r>
                  <a:rPr lang="en-US" altLang="ko-KR" sz="1300" i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03</a:t>
                </a:r>
                <a:endParaRPr lang="ko-KR" altLang="en-US" sz="1300" i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cxnSp>
            <p:nvCxnSpPr>
              <p:cNvPr id="73" name="직선 연결선 72">
                <a:extLst>
                  <a:ext uri="{FF2B5EF4-FFF2-40B4-BE49-F238E27FC236}">
                    <a16:creationId xmlns:a16="http://schemas.microsoft.com/office/drawing/2014/main" id="{48DF36AC-E798-4D78-903C-CA04E200A794}"/>
                  </a:ext>
                </a:extLst>
              </p:cNvPr>
              <p:cNvCxnSpPr/>
              <p:nvPr/>
            </p:nvCxnSpPr>
            <p:spPr>
              <a:xfrm>
                <a:off x="7743150" y="3083287"/>
                <a:ext cx="0" cy="17052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1EFFCBD-E0BA-490D-BE94-868F372AE87D}"/>
              </a:ext>
            </a:extLst>
          </p:cNvPr>
          <p:cNvSpPr>
            <a:spLocks/>
          </p:cNvSpPr>
          <p:nvPr/>
        </p:nvSpPr>
        <p:spPr bwMode="auto">
          <a:xfrm>
            <a:off x="6598931" y="3019765"/>
            <a:ext cx="2746334" cy="246221"/>
          </a:xfrm>
          <a:prstGeom prst="rect">
            <a:avLst/>
          </a:prstGeom>
          <a:noFill/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8900" lvl="1" indent="-88900" defTabSz="1042973" eaLnBrk="0" fontAlgn="ctr" latinLnBrk="0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전사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QA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착수지원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프로세스 이행점검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Risk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진단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F3101A3-699A-471F-ADC5-229E690D6F13}"/>
              </a:ext>
            </a:extLst>
          </p:cNvPr>
          <p:cNvGrpSpPr/>
          <p:nvPr/>
        </p:nvGrpSpPr>
        <p:grpSpPr>
          <a:xfrm>
            <a:off x="3539989" y="2724960"/>
            <a:ext cx="2833259" cy="946357"/>
            <a:chOff x="3816350" y="3024547"/>
            <a:chExt cx="3060700" cy="1035485"/>
          </a:xfrm>
        </p:grpSpPr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CE6A6EE5-BA19-49BD-B6C7-7CE5B6CFF048}"/>
                </a:ext>
              </a:extLst>
            </p:cNvPr>
            <p:cNvGrpSpPr/>
            <p:nvPr/>
          </p:nvGrpSpPr>
          <p:grpSpPr>
            <a:xfrm>
              <a:off x="3816350" y="3167422"/>
              <a:ext cx="3060700" cy="892610"/>
              <a:chOff x="3816350" y="3167422"/>
              <a:chExt cx="3060700" cy="892610"/>
            </a:xfrm>
          </p:grpSpPr>
          <p:sp>
            <p:nvSpPr>
              <p:cNvPr id="84" name="모서리가 둥근 직사각형 16">
                <a:extLst>
                  <a:ext uri="{FF2B5EF4-FFF2-40B4-BE49-F238E27FC236}">
                    <a16:creationId xmlns:a16="http://schemas.microsoft.com/office/drawing/2014/main" id="{FD53AA8E-DEE0-4AB5-83C5-DD8DA90517C2}"/>
                  </a:ext>
                </a:extLst>
              </p:cNvPr>
              <p:cNvSpPr/>
              <p:nvPr/>
            </p:nvSpPr>
            <p:spPr bwMode="auto">
              <a:xfrm flipH="1">
                <a:off x="3816350" y="3167422"/>
                <a:ext cx="3060700" cy="8926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cxnSp>
            <p:nvCxnSpPr>
              <p:cNvPr id="85" name="직선 연결선 84">
                <a:extLst>
                  <a:ext uri="{FF2B5EF4-FFF2-40B4-BE49-F238E27FC236}">
                    <a16:creationId xmlns:a16="http://schemas.microsoft.com/office/drawing/2014/main" id="{B5CB9A7C-6FDF-45D8-9526-97C466835DE3}"/>
                  </a:ext>
                </a:extLst>
              </p:cNvPr>
              <p:cNvCxnSpPr/>
              <p:nvPr/>
            </p:nvCxnSpPr>
            <p:spPr>
              <a:xfrm>
                <a:off x="3816350" y="4057651"/>
                <a:ext cx="3060700" cy="0"/>
              </a:xfrm>
              <a:prstGeom prst="line">
                <a:avLst/>
              </a:prstGeom>
              <a:ln w="12700">
                <a:solidFill>
                  <a:srgbClr val="1EB3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39F1FFB3-6093-4086-9519-E5799B2B3947}"/>
                </a:ext>
              </a:extLst>
            </p:cNvPr>
            <p:cNvGrpSpPr/>
            <p:nvPr/>
          </p:nvGrpSpPr>
          <p:grpSpPr>
            <a:xfrm>
              <a:off x="3816350" y="3024547"/>
              <a:ext cx="3060700" cy="288000"/>
              <a:chOff x="3816350" y="3024547"/>
              <a:chExt cx="3060700" cy="288000"/>
            </a:xfrm>
          </p:grpSpPr>
          <p:sp>
            <p:nvSpPr>
              <p:cNvPr id="81" name="모서리가 둥근 직사각형 16">
                <a:extLst>
                  <a:ext uri="{FF2B5EF4-FFF2-40B4-BE49-F238E27FC236}">
                    <a16:creationId xmlns:a16="http://schemas.microsoft.com/office/drawing/2014/main" id="{51565604-D5CD-48B9-A3EA-9882893C4E49}"/>
                  </a:ext>
                </a:extLst>
              </p:cNvPr>
              <p:cNvSpPr/>
              <p:nvPr/>
            </p:nvSpPr>
            <p:spPr bwMode="auto">
              <a:xfrm flipH="1">
                <a:off x="3816350" y="3024547"/>
                <a:ext cx="3060700" cy="288000"/>
              </a:xfrm>
              <a:prstGeom prst="rect">
                <a:avLst/>
              </a:prstGeom>
              <a:solidFill>
                <a:srgbClr val="1EB3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6000" tIns="44659" rIns="0" bIns="44659" rtlCol="0" anchor="ctr"/>
              <a:lstStyle/>
              <a:p>
                <a:pPr marL="0" lvl="1" indent="-97667" algn="ctr" defTabSz="957701"/>
                <a:r>
                  <a:rPr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품질보증 활동 강화</a:t>
                </a:r>
              </a:p>
            </p:txBody>
          </p:sp>
          <p:sp>
            <p:nvSpPr>
              <p:cNvPr id="82" name="모서리가 둥근 직사각형 16">
                <a:extLst>
                  <a:ext uri="{FF2B5EF4-FFF2-40B4-BE49-F238E27FC236}">
                    <a16:creationId xmlns:a16="http://schemas.microsoft.com/office/drawing/2014/main" id="{534274C0-8883-4C8A-B9A8-401F6A18954D}"/>
                  </a:ext>
                </a:extLst>
              </p:cNvPr>
              <p:cNvSpPr/>
              <p:nvPr/>
            </p:nvSpPr>
            <p:spPr bwMode="auto">
              <a:xfrm flipH="1">
                <a:off x="3816350" y="3024547"/>
                <a:ext cx="792014" cy="288000"/>
              </a:xfrm>
              <a:prstGeom prst="round2Same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115895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전략 </a:t>
                </a:r>
                <a:r>
                  <a:rPr lang="en-US" altLang="ko-KR" sz="1300" i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02</a:t>
                </a:r>
                <a:endParaRPr lang="ko-KR" altLang="en-US" sz="1300" i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cxnSp>
            <p:nvCxnSpPr>
              <p:cNvPr id="83" name="직선 연결선 82">
                <a:extLst>
                  <a:ext uri="{FF2B5EF4-FFF2-40B4-BE49-F238E27FC236}">
                    <a16:creationId xmlns:a16="http://schemas.microsoft.com/office/drawing/2014/main" id="{AF0A2F6A-5204-4777-A0AC-D3DF4023F3B6}"/>
                  </a:ext>
                </a:extLst>
              </p:cNvPr>
              <p:cNvCxnSpPr/>
              <p:nvPr/>
            </p:nvCxnSpPr>
            <p:spPr>
              <a:xfrm>
                <a:off x="4495680" y="3083287"/>
                <a:ext cx="0" cy="17052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F3CA4EC3-EDE6-4635-806A-E1FF81A0A59F}"/>
              </a:ext>
            </a:extLst>
          </p:cNvPr>
          <p:cNvSpPr>
            <a:spLocks/>
          </p:cNvSpPr>
          <p:nvPr/>
        </p:nvSpPr>
        <p:spPr bwMode="auto">
          <a:xfrm>
            <a:off x="3583451" y="3019765"/>
            <a:ext cx="2746334" cy="553998"/>
          </a:xfrm>
          <a:prstGeom prst="rect">
            <a:avLst/>
          </a:prstGeom>
          <a:noFill/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8900" lvl="1" indent="-88900" defTabSz="1042973" eaLnBrk="0" fontAlgn="ctr" latinLnBrk="0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단계 말에 집중된 품질검토방식에서 산출물 수시 검토 수행 </a:t>
            </a:r>
          </a:p>
          <a:p>
            <a:pPr marL="88900" lvl="1" indent="-88900" defTabSz="1042973" eaLnBrk="0" fontAlgn="ctr" latinLnBrk="0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도구를 활용한 품질 관리활동 수행</a:t>
            </a:r>
          </a:p>
        </p:txBody>
      </p:sp>
      <p:grpSp>
        <p:nvGrpSpPr>
          <p:cNvPr id="168" name="그룹 167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69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</a:t>
              </a:r>
            </a:p>
          </p:txBody>
        </p:sp>
        <p:sp>
          <p:nvSpPr>
            <p:cNvPr id="170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품질보증 전략</a:t>
              </a:r>
            </a:p>
          </p:txBody>
        </p:sp>
        <p:grpSp>
          <p:nvGrpSpPr>
            <p:cNvPr id="171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73" name="직각 삼각형 172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74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75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단계별 발생하는 품질 예상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Risk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도출하고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고객사와의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긴밀한 협조체제와 제안사의 체계적인 품질관리 활동을 수행합니다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또한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제안사의 전사 품질조직 역량을 적극 활용하여 프로젝트의 성공적 실현을 보증합니다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406" y="2330534"/>
            <a:ext cx="9905188" cy="370375"/>
            <a:chOff x="406" y="2249089"/>
            <a:chExt cx="9905188" cy="370375"/>
          </a:xfrm>
        </p:grpSpPr>
        <p:cxnSp>
          <p:nvCxnSpPr>
            <p:cNvPr id="181" name="직선 연결선 180"/>
            <p:cNvCxnSpPr/>
            <p:nvPr/>
          </p:nvCxnSpPr>
          <p:spPr>
            <a:xfrm flipV="1">
              <a:off x="406" y="2250199"/>
              <a:ext cx="9905188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오른쪽 화살표 182"/>
            <p:cNvSpPr/>
            <p:nvPr/>
          </p:nvSpPr>
          <p:spPr>
            <a:xfrm rot="5400000" flipV="1">
              <a:off x="4767813" y="1915073"/>
              <a:ext cx="370375" cy="1038407"/>
            </a:xfrm>
            <a:prstGeom prst="rightArrow">
              <a:avLst>
                <a:gd name="adj1" fmla="val 6528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2414718" y="1700808"/>
            <a:ext cx="5076564" cy="465560"/>
            <a:chOff x="2396716" y="1700808"/>
            <a:chExt cx="5076564" cy="465560"/>
          </a:xfrm>
        </p:grpSpPr>
        <p:sp>
          <p:nvSpPr>
            <p:cNvPr id="178" name="Text Box 761">
              <a:extLst>
                <a:ext uri="{FF2B5EF4-FFF2-40B4-BE49-F238E27FC236}">
                  <a16:creationId xmlns:a16="http://schemas.microsoft.com/office/drawing/2014/main" id="{58806277-240B-4F35-8BE8-1DDD60D7F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6106" y="1907150"/>
              <a:ext cx="4456785" cy="259218"/>
            </a:xfrm>
            <a:prstGeom prst="roundRect">
              <a:avLst>
                <a:gd name="adj" fmla="val 0"/>
              </a:avLst>
            </a:prstGeom>
            <a:noFill/>
            <a:ln w="76200" cmpd="sng">
              <a:noFill/>
            </a:ln>
          </p:spPr>
          <p:txBody>
            <a:bodyPr wrap="none" lIns="93982" tIns="46991" rIns="93982" bIns="46991" anchor="ctr"/>
            <a:lstStyle/>
            <a:p>
              <a:pPr marL="0" lvl="1" indent="0" algn="ctr" defTabSz="1474905" fontAlgn="auto" latinLnBrk="0">
                <a:lnSpc>
                  <a:spcPct val="120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black"/>
                </a:buClr>
                <a:buSzPct val="140000"/>
                <a:tabLst>
                  <a:tab pos="5648325" algn="l"/>
                </a:tabLst>
                <a:defRPr/>
              </a:pPr>
              <a:r>
                <a:rPr lang="ko-KR" altLang="en-US" sz="1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제품 신뢰성 확보</a:t>
              </a:r>
              <a:r>
                <a:rPr lang="en-US" altLang="ko-KR" sz="1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, </a:t>
              </a:r>
              <a:r>
                <a:rPr lang="ko-KR" altLang="en-US" sz="1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고객만족 달성</a:t>
              </a:r>
              <a:r>
                <a:rPr lang="en-US" altLang="ko-KR" sz="1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, </a:t>
              </a:r>
              <a:r>
                <a:rPr lang="ko-KR" altLang="en-US" sz="1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품질 경쟁력 제고</a:t>
              </a: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2396716" y="1700808"/>
              <a:ext cx="5076564" cy="355088"/>
              <a:chOff x="945833" y="1772817"/>
              <a:chExt cx="5076564" cy="355088"/>
            </a:xfrm>
          </p:grpSpPr>
          <p:sp>
            <p:nvSpPr>
              <p:cNvPr id="184" name="Text Box 761">
                <a:extLst>
                  <a:ext uri="{FF2B5EF4-FFF2-40B4-BE49-F238E27FC236}">
                    <a16:creationId xmlns:a16="http://schemas.microsoft.com/office/drawing/2014/main" id="{8B3038D5-B1D1-4148-BC24-4B025A744A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09084" y="1772817"/>
                <a:ext cx="413313" cy="355088"/>
              </a:xfrm>
              <a:prstGeom prst="roundRect">
                <a:avLst>
                  <a:gd name="adj" fmla="val 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lIns="93982" tIns="46991" rIns="93982" bIns="46991" anchor="t"/>
              <a:lstStyle/>
              <a:p>
                <a:pPr marL="0" lvl="1" indent="0" algn="ctr" defTabSz="1474905" fontAlgn="auto" latinLnBrk="0">
                  <a:lnSpc>
                    <a:spcPct val="120000"/>
                  </a:lnSpc>
                  <a:spcBef>
                    <a:spcPts val="0"/>
                  </a:spcBef>
                  <a:spcAft>
                    <a:spcPts val="200"/>
                  </a:spcAft>
                  <a:buClr>
                    <a:prstClr val="black"/>
                  </a:buClr>
                  <a:buSzPct val="140000"/>
                  <a:tabLst>
                    <a:tab pos="5648325" algn="l"/>
                  </a:tabLst>
                  <a:defRPr/>
                </a:pPr>
                <a:r>
                  <a:rPr lang="en-US" altLang="ko-KR" sz="3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1508F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”</a:t>
                </a:r>
                <a:endParaRPr lang="ko-KR" altLang="en-US" sz="3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endParaRPr>
              </a:p>
            </p:txBody>
          </p:sp>
          <p:sp>
            <p:nvSpPr>
              <p:cNvPr id="185" name="Text Box 761">
                <a:extLst>
                  <a:ext uri="{FF2B5EF4-FFF2-40B4-BE49-F238E27FC236}">
                    <a16:creationId xmlns:a16="http://schemas.microsoft.com/office/drawing/2014/main" id="{8EF25AA9-D568-48E0-B644-8D6554DEA6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5833" y="1772817"/>
                <a:ext cx="413313" cy="355088"/>
              </a:xfrm>
              <a:prstGeom prst="roundRect">
                <a:avLst>
                  <a:gd name="adj" fmla="val 0"/>
                </a:avLst>
              </a:prstGeom>
              <a:noFill/>
              <a:ln w="25400" algn="ctr">
                <a:noFill/>
                <a:miter lim="800000"/>
                <a:headEnd/>
                <a:tailEnd/>
              </a:ln>
            </p:spPr>
            <p:txBody>
              <a:bodyPr wrap="none" lIns="93982" tIns="46991" rIns="93982" bIns="46991" anchor="t"/>
              <a:lstStyle/>
              <a:p>
                <a:pPr marL="0" lvl="1" indent="0" algn="ctr" defTabSz="1474905" fontAlgn="auto" latinLnBrk="0">
                  <a:lnSpc>
                    <a:spcPct val="120000"/>
                  </a:lnSpc>
                  <a:spcBef>
                    <a:spcPts val="0"/>
                  </a:spcBef>
                  <a:spcAft>
                    <a:spcPts val="200"/>
                  </a:spcAft>
                  <a:buClr>
                    <a:prstClr val="black"/>
                  </a:buClr>
                  <a:buSzPct val="140000"/>
                  <a:tabLst>
                    <a:tab pos="5648325" algn="l"/>
                  </a:tabLst>
                  <a:defRPr/>
                </a:pPr>
                <a:r>
                  <a:rPr lang="en-US" altLang="ko-KR" sz="3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1508F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“</a:t>
                </a:r>
                <a:endParaRPr lang="ko-KR" altLang="en-US" sz="3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1508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endParaRPr>
              </a:p>
            </p:txBody>
          </p:sp>
        </p:grpSp>
      </p:grpSp>
      <p:sp>
        <p:nvSpPr>
          <p:cNvPr id="87" name="직사각형 8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88" name="직사각형 8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89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90" name="타원 8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27119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2">
            <a:extLst>
              <a:ext uri="{FF2B5EF4-FFF2-40B4-BE49-F238E27FC236}">
                <a16:creationId xmlns:a16="http://schemas.microsoft.com/office/drawing/2014/main" id="{0206C7E0-9D12-46B0-BB3D-24ACF83F14A0}"/>
              </a:ext>
            </a:extLst>
          </p:cNvPr>
          <p:cNvGraphicFramePr>
            <a:graphicFrameLocks noGrp="1"/>
          </p:cNvGraphicFramePr>
          <p:nvPr/>
        </p:nvGraphicFramePr>
        <p:xfrm>
          <a:off x="5060950" y="1880829"/>
          <a:ext cx="4321175" cy="4529194"/>
        </p:xfrm>
        <a:graphic>
          <a:graphicData uri="http://schemas.openxmlformats.org/drawingml/2006/table">
            <a:tbl>
              <a:tblPr/>
              <a:tblGrid>
                <a:gridCol w="395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4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조직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역할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고객사</a:t>
                      </a:r>
                      <a:endParaRPr kumimoji="1" lang="ko-KR" altLang="en-US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고객사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품질활동 계획 및 실시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품질관리 활동 점검 및 통제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실무 품질회의 주관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 품질 검토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1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프로젝트 관리자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보증 계획 검토 및 승인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보증 활동 결과 검토 및 통제 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92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품질관리조직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프로젝트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품질관리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(QA)</a:t>
                      </a:r>
                      <a:endParaRPr kumimoji="1" lang="ko-KR" altLang="en-US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품질관리 계획 수립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유지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품질보증 오리엔테이션 주관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 품질검토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프로세스 이행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품질관련 측정 데이터 수집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분석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품질관리 활동 보고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감리 수검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시정조치 활동 리딩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방법론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방법론 테일러링 및 가이드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 작성 가이드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78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아키텍처</a:t>
                      </a: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테스트</a:t>
                      </a:r>
                      <a: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이행 조직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marL="91424" marR="91424" marT="45714" marB="45714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품질목표 기반 테스팅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아키텍처 설계 및 이행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 작성 가이드 및 품질 검토지원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78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수행사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전사 조직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표준 프로세스 적용을 위한 교육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도구 지원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Risk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진단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771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프로젝트 수행팀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 작성 및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Data Model/Code Inspection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수행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결함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이슈 발생 시 필요한 활동 및 시정조치 수행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감리 수검 포함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90D9DFF6-3353-4814-92A9-4F95416424C9}"/>
              </a:ext>
            </a:extLst>
          </p:cNvPr>
          <p:cNvGrpSpPr/>
          <p:nvPr/>
        </p:nvGrpSpPr>
        <p:grpSpPr>
          <a:xfrm>
            <a:off x="513184" y="1880828"/>
            <a:ext cx="4341197" cy="4450544"/>
            <a:chOff x="559115" y="2268309"/>
            <a:chExt cx="4690393" cy="4788184"/>
          </a:xfrm>
        </p:grpSpPr>
        <p:cxnSp>
          <p:nvCxnSpPr>
            <p:cNvPr id="16" name="직선 연결선 84">
              <a:extLst>
                <a:ext uri="{FF2B5EF4-FFF2-40B4-BE49-F238E27FC236}">
                  <a16:creationId xmlns:a16="http://schemas.microsoft.com/office/drawing/2014/main" id="{64796D78-8B52-4485-827A-2D87AB3656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45469" y="4474580"/>
              <a:ext cx="635234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 Box 48">
              <a:extLst>
                <a:ext uri="{FF2B5EF4-FFF2-40B4-BE49-F238E27FC236}">
                  <a16:creationId xmlns:a16="http://schemas.microsoft.com/office/drawing/2014/main" id="{B5302B96-6313-49EC-8239-9DDFDC0D09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7429" y="2804875"/>
              <a:ext cx="869492" cy="314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품질목표 및 </a:t>
              </a:r>
              <a:br>
                <a:rPr lang="en-US" altLang="ko-KR" sz="9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표준</a:t>
              </a:r>
              <a:r>
                <a:rPr lang="en-US" altLang="ko-KR" sz="9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절차 합의</a:t>
              </a:r>
              <a:endParaRPr lang="en-US" altLang="ko-KR" sz="9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grpSp>
          <p:nvGrpSpPr>
            <p:cNvPr id="18" name="Group 55">
              <a:extLst>
                <a:ext uri="{FF2B5EF4-FFF2-40B4-BE49-F238E27FC236}">
                  <a16:creationId xmlns:a16="http://schemas.microsoft.com/office/drawing/2014/main" id="{D59E8C3F-0B1B-467B-B8C6-6D12DA9871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9115" y="2268309"/>
              <a:ext cx="1210680" cy="324000"/>
              <a:chOff x="286" y="4319"/>
              <a:chExt cx="934" cy="241"/>
            </a:xfrm>
          </p:grpSpPr>
          <p:sp>
            <p:nvSpPr>
              <p:cNvPr id="19" name="AutoShape 56">
                <a:extLst>
                  <a:ext uri="{FF2B5EF4-FFF2-40B4-BE49-F238E27FC236}">
                    <a16:creationId xmlns:a16="http://schemas.microsoft.com/office/drawing/2014/main" id="{C5504F51-BEB3-41CD-9D7B-27F7C0D1A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" y="4319"/>
                <a:ext cx="934" cy="241"/>
              </a:xfrm>
              <a:prstGeom prst="rect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endParaRPr lang="ko-KR" altLang="en-US" sz="2200" spc="-224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endParaRPr>
              </a:p>
            </p:txBody>
          </p:sp>
          <p:sp>
            <p:nvSpPr>
              <p:cNvPr id="20" name="Rectangle 58">
                <a:extLst>
                  <a:ext uri="{FF2B5EF4-FFF2-40B4-BE49-F238E27FC236}">
                    <a16:creationId xmlns:a16="http://schemas.microsoft.com/office/drawing/2014/main" id="{DE325465-8648-47DF-B748-0D33AE8D3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" y="4364"/>
                <a:ext cx="79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indent="-115888"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431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30003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575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9147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marL="0" lvl="1" algn="ctr" defTabSz="1067426" fontAlgn="auto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kumimoji="0" lang="ko-KR" altLang="en-US" sz="12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고객사</a:t>
                </a:r>
                <a:endPara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21" name="Line 54">
              <a:extLst>
                <a:ext uri="{FF2B5EF4-FFF2-40B4-BE49-F238E27FC236}">
                  <a16:creationId xmlns:a16="http://schemas.microsoft.com/office/drawing/2014/main" id="{8502A495-23A0-4D22-AA1A-74E66130D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64935" y="2571780"/>
              <a:ext cx="0" cy="2774337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5" name="원호 24">
              <a:extLst>
                <a:ext uri="{FF2B5EF4-FFF2-40B4-BE49-F238E27FC236}">
                  <a16:creationId xmlns:a16="http://schemas.microsoft.com/office/drawing/2014/main" id="{879B3E1F-9609-4227-87CA-96BA3775EDE1}"/>
                </a:ext>
              </a:extLst>
            </p:cNvPr>
            <p:cNvSpPr/>
            <p:nvPr/>
          </p:nvSpPr>
          <p:spPr bwMode="auto">
            <a:xfrm rot="10800000" flipH="1">
              <a:off x="1354259" y="3898317"/>
              <a:ext cx="780149" cy="323850"/>
            </a:xfrm>
            <a:prstGeom prst="arc">
              <a:avLst>
                <a:gd name="adj1" fmla="val 21010569"/>
                <a:gd name="adj2" fmla="val 11353319"/>
              </a:avLst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6" name="Text Box 48">
              <a:extLst>
                <a:ext uri="{FF2B5EF4-FFF2-40B4-BE49-F238E27FC236}">
                  <a16:creationId xmlns:a16="http://schemas.microsoft.com/office/drawing/2014/main" id="{6CF3C90E-B2BF-46D6-AA9B-30AD019060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298" y="3512964"/>
              <a:ext cx="1553353" cy="447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품질목표 및 표준</a:t>
              </a:r>
              <a:r>
                <a:rPr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/</a:t>
              </a: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절차 협의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품질점검 가이드 제공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시정조치 요청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27" name="Rectangle 42" descr="강-4단">
              <a:extLst>
                <a:ext uri="{FF2B5EF4-FFF2-40B4-BE49-F238E27FC236}">
                  <a16:creationId xmlns:a16="http://schemas.microsoft.com/office/drawing/2014/main" id="{E69CAAE5-2E08-45E7-A6E4-4CD834A13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115" y="2991531"/>
              <a:ext cx="1209658" cy="324000"/>
            </a:xfrm>
            <a:prstGeom prst="rect">
              <a:avLst/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 eaLnBrk="0" fontAlgn="auto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프로젝트 관리자</a:t>
              </a:r>
            </a:p>
          </p:txBody>
        </p:sp>
        <p:sp>
          <p:nvSpPr>
            <p:cNvPr id="28" name="원호 27">
              <a:extLst>
                <a:ext uri="{FF2B5EF4-FFF2-40B4-BE49-F238E27FC236}">
                  <a16:creationId xmlns:a16="http://schemas.microsoft.com/office/drawing/2014/main" id="{E07F9634-DAA2-428A-8170-7D886716B653}"/>
                </a:ext>
              </a:extLst>
            </p:cNvPr>
            <p:cNvSpPr/>
            <p:nvPr/>
          </p:nvSpPr>
          <p:spPr bwMode="auto">
            <a:xfrm flipH="1">
              <a:off x="1395051" y="6057317"/>
              <a:ext cx="780149" cy="323850"/>
            </a:xfrm>
            <a:prstGeom prst="arc">
              <a:avLst>
                <a:gd name="adj1" fmla="val 21010569"/>
                <a:gd name="adj2" fmla="val 11353319"/>
              </a:avLst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" name="Text Box 48">
              <a:extLst>
                <a:ext uri="{FF2B5EF4-FFF2-40B4-BE49-F238E27FC236}">
                  <a16:creationId xmlns:a16="http://schemas.microsoft.com/office/drawing/2014/main" id="{2744AF4E-998A-40EE-9EC2-74892F10C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3896" y="6242481"/>
              <a:ext cx="1114983" cy="298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산출물 작성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산출물 시정조치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30" name="Text Box 48">
              <a:extLst>
                <a:ext uri="{FF2B5EF4-FFF2-40B4-BE49-F238E27FC236}">
                  <a16:creationId xmlns:a16="http://schemas.microsoft.com/office/drawing/2014/main" id="{AA283862-C02A-4D76-9931-A542C55E6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746" y="6242481"/>
              <a:ext cx="1114983" cy="298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산출물 검토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88900" lvl="1" indent="-88900" defTabSz="1042973" eaLnBrk="0" fontAlgn="ctr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조치결과 확인</a:t>
              </a:r>
              <a:endPara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71A979F8-0748-4CAA-AB2D-FB5E2989DCD8}"/>
                </a:ext>
              </a:extLst>
            </p:cNvPr>
            <p:cNvCxnSpPr/>
            <p:nvPr/>
          </p:nvCxnSpPr>
          <p:spPr bwMode="auto">
            <a:xfrm flipH="1" flipV="1">
              <a:off x="3796157" y="5424794"/>
              <a:ext cx="229453" cy="1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0827A75E-BFD3-4777-89B7-7AC9B2E70B97}"/>
                </a:ext>
              </a:extLst>
            </p:cNvPr>
            <p:cNvCxnSpPr/>
            <p:nvPr/>
          </p:nvCxnSpPr>
          <p:spPr bwMode="auto">
            <a:xfrm flipH="1">
              <a:off x="3098120" y="5785855"/>
              <a:ext cx="693465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그룹 182">
              <a:extLst>
                <a:ext uri="{FF2B5EF4-FFF2-40B4-BE49-F238E27FC236}">
                  <a16:creationId xmlns:a16="http://schemas.microsoft.com/office/drawing/2014/main" id="{F66F7BFA-2295-4120-9DCF-71113961F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7547" y="3815768"/>
              <a:ext cx="1241961" cy="954999"/>
              <a:chOff x="2546541" y="4177288"/>
              <a:chExt cx="1231654" cy="955180"/>
            </a:xfrm>
          </p:grpSpPr>
          <p:grpSp>
            <p:nvGrpSpPr>
              <p:cNvPr id="34" name="그룹 282">
                <a:extLst>
                  <a:ext uri="{FF2B5EF4-FFF2-40B4-BE49-F238E27FC236}">
                    <a16:creationId xmlns:a16="http://schemas.microsoft.com/office/drawing/2014/main" id="{2CF4BB4E-0A5B-40DE-A620-F1683D9851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955180"/>
                <a:chOff x="378471" y="5345768"/>
                <a:chExt cx="928903" cy="955180"/>
              </a:xfrm>
            </p:grpSpPr>
            <p:sp>
              <p:nvSpPr>
                <p:cNvPr id="36" name="AutoShape 73">
                  <a:extLst>
                    <a:ext uri="{FF2B5EF4-FFF2-40B4-BE49-F238E27FC236}">
                      <a16:creationId xmlns:a16="http://schemas.microsoft.com/office/drawing/2014/main" id="{29D239A7-E266-46A7-8A0D-F10859E869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472791"/>
                  <a:ext cx="928665" cy="828157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37" name="Rectangle 78">
                  <a:extLst>
                    <a:ext uri="{FF2B5EF4-FFF2-40B4-BE49-F238E27FC236}">
                      <a16:creationId xmlns:a16="http://schemas.microsoft.com/office/drawing/2014/main" id="{F65B0FD1-773F-4173-940B-44A7367BA9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전사 품질조직</a:t>
                  </a:r>
                </a:p>
              </p:txBody>
            </p:sp>
          </p:grpSp>
          <p:sp>
            <p:nvSpPr>
              <p:cNvPr id="35" name="Rectangle 42" descr="강-4단">
                <a:extLst>
                  <a:ext uri="{FF2B5EF4-FFF2-40B4-BE49-F238E27FC236}">
                    <a16:creationId xmlns:a16="http://schemas.microsoft.com/office/drawing/2014/main" id="{133C40A9-9334-4C24-B09F-08C82770D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22610"/>
                <a:ext cx="1231654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Risk </a:t>
                </a: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진단</a:t>
                </a: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/SWAT</a:t>
                </a:r>
              </a:p>
            </p:txBody>
          </p:sp>
        </p:grpSp>
        <p:cxnSp>
          <p:nvCxnSpPr>
            <p:cNvPr id="38" name="꺾인 연결선 169">
              <a:extLst>
                <a:ext uri="{FF2B5EF4-FFF2-40B4-BE49-F238E27FC236}">
                  <a16:creationId xmlns:a16="http://schemas.microsoft.com/office/drawing/2014/main" id="{963EC231-F00F-4431-9994-325FA127871B}"/>
                </a:ext>
              </a:extLst>
            </p:cNvPr>
            <p:cNvCxnSpPr/>
            <p:nvPr/>
          </p:nvCxnSpPr>
          <p:spPr>
            <a:xfrm rot="16200000" flipH="1">
              <a:off x="1890874" y="4497592"/>
              <a:ext cx="4027512" cy="216945"/>
            </a:xfrm>
            <a:prstGeom prst="bentConnector2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그룹 182">
              <a:extLst>
                <a:ext uri="{FF2B5EF4-FFF2-40B4-BE49-F238E27FC236}">
                  <a16:creationId xmlns:a16="http://schemas.microsoft.com/office/drawing/2014/main" id="{06EE214C-3B4D-4432-8EA8-083A5F0C08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7547" y="4958631"/>
              <a:ext cx="1210622" cy="954999"/>
              <a:chOff x="2546541" y="4177288"/>
              <a:chExt cx="1200576" cy="955180"/>
            </a:xfrm>
          </p:grpSpPr>
          <p:grpSp>
            <p:nvGrpSpPr>
              <p:cNvPr id="40" name="그룹 282">
                <a:extLst>
                  <a:ext uri="{FF2B5EF4-FFF2-40B4-BE49-F238E27FC236}">
                    <a16:creationId xmlns:a16="http://schemas.microsoft.com/office/drawing/2014/main" id="{77B3F64E-D220-402E-B99E-3CB20BA6D1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955180"/>
                <a:chOff x="378471" y="5345768"/>
                <a:chExt cx="928903" cy="955180"/>
              </a:xfrm>
            </p:grpSpPr>
            <p:sp>
              <p:nvSpPr>
                <p:cNvPr id="42" name="AutoShape 73">
                  <a:extLst>
                    <a:ext uri="{FF2B5EF4-FFF2-40B4-BE49-F238E27FC236}">
                      <a16:creationId xmlns:a16="http://schemas.microsoft.com/office/drawing/2014/main" id="{629A1211-70A3-4D1D-A0E1-FD7F610A78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472791"/>
                  <a:ext cx="928665" cy="828157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43" name="Rectangle 78">
                  <a:extLst>
                    <a:ext uri="{FF2B5EF4-FFF2-40B4-BE49-F238E27FC236}">
                      <a16:creationId xmlns:a16="http://schemas.microsoft.com/office/drawing/2014/main" id="{D0575FE4-F225-46E2-A586-2DC1599FBB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아키텍처</a:t>
                  </a:r>
                </a:p>
              </p:txBody>
            </p:sp>
          </p:grpSp>
          <p:sp>
            <p:nvSpPr>
              <p:cNvPr id="41" name="Rectangle 42" descr="강-4단">
                <a:extLst>
                  <a:ext uri="{FF2B5EF4-FFF2-40B4-BE49-F238E27FC236}">
                    <a16:creationId xmlns:a16="http://schemas.microsoft.com/office/drawing/2014/main" id="{D5849262-98CE-4911-9A90-A6CDA7A021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22610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AA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DA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TA</a:t>
                </a:r>
              </a:p>
            </p:txBody>
          </p:sp>
        </p:grpSp>
        <p:grpSp>
          <p:nvGrpSpPr>
            <p:cNvPr id="44" name="그룹 182">
              <a:extLst>
                <a:ext uri="{FF2B5EF4-FFF2-40B4-BE49-F238E27FC236}">
                  <a16:creationId xmlns:a16="http://schemas.microsoft.com/office/drawing/2014/main" id="{4F061765-5594-46D1-92A0-649A900068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7547" y="6101494"/>
              <a:ext cx="1210622" cy="954999"/>
              <a:chOff x="2546541" y="4177288"/>
              <a:chExt cx="1200576" cy="955180"/>
            </a:xfrm>
          </p:grpSpPr>
          <p:grpSp>
            <p:nvGrpSpPr>
              <p:cNvPr id="45" name="그룹 282">
                <a:extLst>
                  <a:ext uri="{FF2B5EF4-FFF2-40B4-BE49-F238E27FC236}">
                    <a16:creationId xmlns:a16="http://schemas.microsoft.com/office/drawing/2014/main" id="{F7B23FC8-E91D-416F-9AC6-D034105033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955180"/>
                <a:chOff x="378471" y="5345768"/>
                <a:chExt cx="928903" cy="955180"/>
              </a:xfrm>
            </p:grpSpPr>
            <p:sp>
              <p:nvSpPr>
                <p:cNvPr id="47" name="AutoShape 73">
                  <a:extLst>
                    <a:ext uri="{FF2B5EF4-FFF2-40B4-BE49-F238E27FC236}">
                      <a16:creationId xmlns:a16="http://schemas.microsoft.com/office/drawing/2014/main" id="{322E8760-C06E-4DCD-8F27-00B73A36C3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472791"/>
                  <a:ext cx="928665" cy="828157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48" name="Rectangle 78">
                  <a:extLst>
                    <a:ext uri="{FF2B5EF4-FFF2-40B4-BE49-F238E27FC236}">
                      <a16:creationId xmlns:a16="http://schemas.microsoft.com/office/drawing/2014/main" id="{BF653113-108A-4E57-9905-4FC12DF544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테스트</a:t>
                  </a:r>
                  <a:r>
                    <a:rPr lang="en-US" altLang="ko-KR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/</a:t>
                  </a: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이행</a:t>
                  </a:r>
                </a:p>
              </p:txBody>
            </p:sp>
          </p:grpSp>
          <p:sp>
            <p:nvSpPr>
              <p:cNvPr id="46" name="Rectangle 42" descr="강-4단">
                <a:extLst>
                  <a:ext uri="{FF2B5EF4-FFF2-40B4-BE49-F238E27FC236}">
                    <a16:creationId xmlns:a16="http://schemas.microsoft.com/office/drawing/2014/main" id="{21ED40D1-FF59-4575-812D-9D831F8D27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22610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테스트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데이터 이행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시스템 이행</a:t>
                </a:r>
              </a:p>
            </p:txBody>
          </p:sp>
        </p:grpSp>
        <p:grpSp>
          <p:nvGrpSpPr>
            <p:cNvPr id="49" name="그룹 182">
              <a:extLst>
                <a:ext uri="{FF2B5EF4-FFF2-40B4-BE49-F238E27FC236}">
                  <a16:creationId xmlns:a16="http://schemas.microsoft.com/office/drawing/2014/main" id="{CA7EC013-8E9B-44C4-BA27-7BF68E164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4747" y="5309896"/>
              <a:ext cx="1209667" cy="846999"/>
              <a:chOff x="2546541" y="4177288"/>
              <a:chExt cx="1199629" cy="847159"/>
            </a:xfrm>
          </p:grpSpPr>
          <p:grpSp>
            <p:nvGrpSpPr>
              <p:cNvPr id="50" name="그룹 282">
                <a:extLst>
                  <a:ext uri="{FF2B5EF4-FFF2-40B4-BE49-F238E27FC236}">
                    <a16:creationId xmlns:a16="http://schemas.microsoft.com/office/drawing/2014/main" id="{C55A0DFB-D6B7-4F19-823E-DCC21ACD05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0797" y="4177288"/>
                <a:ext cx="1195373" cy="847159"/>
                <a:chOff x="377735" y="5345768"/>
                <a:chExt cx="928903" cy="847159"/>
              </a:xfrm>
            </p:grpSpPr>
            <p:sp>
              <p:nvSpPr>
                <p:cNvPr id="52" name="AutoShape 73">
                  <a:extLst>
                    <a:ext uri="{FF2B5EF4-FFF2-40B4-BE49-F238E27FC236}">
                      <a16:creationId xmlns:a16="http://schemas.microsoft.com/office/drawing/2014/main" id="{A8E50982-5682-4472-B2D2-B46CF6A1D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735" y="5472791"/>
                  <a:ext cx="928665" cy="720136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53" name="Rectangle 78">
                  <a:extLst>
                    <a:ext uri="{FF2B5EF4-FFF2-40B4-BE49-F238E27FC236}">
                      <a16:creationId xmlns:a16="http://schemas.microsoft.com/office/drawing/2014/main" id="{D53425AD-9D10-4C47-9BBF-86B0DE54FA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735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프로젝트 수행팀</a:t>
                  </a:r>
                </a:p>
              </p:txBody>
            </p:sp>
          </p:grpSp>
          <p:sp>
            <p:nvSpPr>
              <p:cNvPr id="51" name="Rectangle 42" descr="강-4단">
                <a:extLst>
                  <a:ext uri="{FF2B5EF4-FFF2-40B4-BE49-F238E27FC236}">
                    <a16:creationId xmlns:a16="http://schemas.microsoft.com/office/drawing/2014/main" id="{29FF9D1B-D9D9-4A42-8D8A-E64C31290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48584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프로젝트 </a:t>
                </a: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PL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프로젝트 팀원</a:t>
                </a:r>
              </a:p>
            </p:txBody>
          </p:sp>
        </p:grpSp>
        <p:grpSp>
          <p:nvGrpSpPr>
            <p:cNvPr id="54" name="그룹 182">
              <a:extLst>
                <a:ext uri="{FF2B5EF4-FFF2-40B4-BE49-F238E27FC236}">
                  <a16:creationId xmlns:a16="http://schemas.microsoft.com/office/drawing/2014/main" id="{D2646B9F-A0FA-4D5F-BC3A-55B08F735E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4746" y="4121176"/>
              <a:ext cx="1575463" cy="846999"/>
              <a:chOff x="2546541" y="4177288"/>
              <a:chExt cx="1200576" cy="847159"/>
            </a:xfrm>
          </p:grpSpPr>
          <p:grpSp>
            <p:nvGrpSpPr>
              <p:cNvPr id="55" name="그룹 282">
                <a:extLst>
                  <a:ext uri="{FF2B5EF4-FFF2-40B4-BE49-F238E27FC236}">
                    <a16:creationId xmlns:a16="http://schemas.microsoft.com/office/drawing/2014/main" id="{D0D5179D-F7B1-47A6-B782-946C257FE8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847159"/>
                <a:chOff x="378471" y="5345768"/>
                <a:chExt cx="928903" cy="847159"/>
              </a:xfrm>
            </p:grpSpPr>
            <p:sp>
              <p:nvSpPr>
                <p:cNvPr id="57" name="AutoShape 73">
                  <a:extLst>
                    <a:ext uri="{FF2B5EF4-FFF2-40B4-BE49-F238E27FC236}">
                      <a16:creationId xmlns:a16="http://schemas.microsoft.com/office/drawing/2014/main" id="{259BA970-BFF6-41EC-8EA8-34FC9062A7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709" y="5345768"/>
                  <a:ext cx="928665" cy="847159"/>
                </a:xfrm>
                <a:prstGeom prst="rect">
                  <a:avLst/>
                </a:prstGeom>
                <a:solidFill>
                  <a:schemeClr val="bg1"/>
                </a:solidFill>
                <a:ln w="6350" algn="ctr">
                  <a:solidFill>
                    <a:schemeClr val="bg1">
                      <a:lumMod val="6500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36000" tIns="36000" rIns="36000" bIns="36000" anchor="ctr"/>
                <a:lstStyle/>
                <a:p>
                  <a:pPr marL="180975" indent="-180975" algn="ctr" defTabSz="995363" fontAlgn="auto" latinLnBrk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FF"/>
                    </a:buClr>
                    <a:buSzPct val="90000"/>
                  </a:pPr>
                  <a:endParaRPr kumimoji="0" lang="ko-KR" altLang="ko-KR" sz="8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8" name="Rectangle 78">
                  <a:extLst>
                    <a:ext uri="{FF2B5EF4-FFF2-40B4-BE49-F238E27FC236}">
                      <a16:creationId xmlns:a16="http://schemas.microsoft.com/office/drawing/2014/main" id="{0545A44B-823F-4553-9455-FB6379A02E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rgbClr val="C7ECF8"/>
                </a:solidFill>
                <a:ln>
                  <a:solidFill>
                    <a:srgbClr val="56C6E9"/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lvl="1" algn="ctr" defTabSz="1067426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  <a:defRPr/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품질관리조직</a:t>
                  </a:r>
                </a:p>
              </p:txBody>
            </p:sp>
          </p:grpSp>
          <p:sp>
            <p:nvSpPr>
              <p:cNvPr id="56" name="Rectangle 42" descr="강-4단">
                <a:extLst>
                  <a:ext uri="{FF2B5EF4-FFF2-40B4-BE49-F238E27FC236}">
                    <a16:creationId xmlns:a16="http://schemas.microsoft.com/office/drawing/2014/main" id="{EBF1524A-9490-4261-9073-A2FE6DCD7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48274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프로젝트 품질관리</a:t>
                </a: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(QA)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개발방법론</a:t>
                </a:r>
              </a:p>
            </p:txBody>
          </p:sp>
        </p:grpSp>
        <p:grpSp>
          <p:nvGrpSpPr>
            <p:cNvPr id="59" name="그룹 182">
              <a:extLst>
                <a:ext uri="{FF2B5EF4-FFF2-40B4-BE49-F238E27FC236}">
                  <a16:creationId xmlns:a16="http://schemas.microsoft.com/office/drawing/2014/main" id="{B0CBF6DD-44A5-46BC-A100-C10255C74A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9115" y="5309896"/>
              <a:ext cx="1210622" cy="846999"/>
              <a:chOff x="2546541" y="4177288"/>
              <a:chExt cx="1200576" cy="847159"/>
            </a:xfrm>
          </p:grpSpPr>
          <p:grpSp>
            <p:nvGrpSpPr>
              <p:cNvPr id="60" name="그룹 282">
                <a:extLst>
                  <a:ext uri="{FF2B5EF4-FFF2-40B4-BE49-F238E27FC236}">
                    <a16:creationId xmlns:a16="http://schemas.microsoft.com/office/drawing/2014/main" id="{64C06F57-225F-4F05-BD1C-3B499F20CF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847159"/>
                <a:chOff x="378471" y="5345768"/>
                <a:chExt cx="928903" cy="847159"/>
              </a:xfrm>
            </p:grpSpPr>
            <p:sp>
              <p:nvSpPr>
                <p:cNvPr id="62" name="AutoShape 73">
                  <a:extLst>
                    <a:ext uri="{FF2B5EF4-FFF2-40B4-BE49-F238E27FC236}">
                      <a16:creationId xmlns:a16="http://schemas.microsoft.com/office/drawing/2014/main" id="{C050EF2F-5298-494A-AD05-36FEDA134C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709" y="5472791"/>
                  <a:ext cx="928665" cy="720136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63" name="Rectangle 78">
                  <a:extLst>
                    <a:ext uri="{FF2B5EF4-FFF2-40B4-BE49-F238E27FC236}">
                      <a16:creationId xmlns:a16="http://schemas.microsoft.com/office/drawing/2014/main" id="{81AA6863-014C-4420-B835-4A1849A928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업무 담당팀</a:t>
                  </a:r>
                </a:p>
              </p:txBody>
            </p:sp>
          </p:grpSp>
          <p:sp>
            <p:nvSpPr>
              <p:cNvPr id="61" name="Rectangle 42" descr="강-4단">
                <a:extLst>
                  <a:ext uri="{FF2B5EF4-FFF2-40B4-BE49-F238E27FC236}">
                    <a16:creationId xmlns:a16="http://schemas.microsoft.com/office/drawing/2014/main" id="{FD05524A-A1BE-4EB2-832E-821D2DE502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48274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현업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IT</a:t>
                </a:r>
              </a:p>
            </p:txBody>
          </p:sp>
        </p:grpSp>
        <p:grpSp>
          <p:nvGrpSpPr>
            <p:cNvPr id="64" name="그룹 182">
              <a:extLst>
                <a:ext uri="{FF2B5EF4-FFF2-40B4-BE49-F238E27FC236}">
                  <a16:creationId xmlns:a16="http://schemas.microsoft.com/office/drawing/2014/main" id="{70E6ABCB-0DD5-4D27-AB2D-935B64A8A8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9115" y="4121176"/>
              <a:ext cx="1210622" cy="846999"/>
              <a:chOff x="2546541" y="4177288"/>
              <a:chExt cx="1200576" cy="847159"/>
            </a:xfrm>
          </p:grpSpPr>
          <p:grpSp>
            <p:nvGrpSpPr>
              <p:cNvPr id="65" name="그룹 282">
                <a:extLst>
                  <a:ext uri="{FF2B5EF4-FFF2-40B4-BE49-F238E27FC236}">
                    <a16:creationId xmlns:a16="http://schemas.microsoft.com/office/drawing/2014/main" id="{934C200B-2577-40A1-9DC6-E2905AAB04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1744" y="4177288"/>
                <a:ext cx="1195373" cy="847159"/>
                <a:chOff x="378471" y="5345768"/>
                <a:chExt cx="928903" cy="847159"/>
              </a:xfrm>
            </p:grpSpPr>
            <p:sp>
              <p:nvSpPr>
                <p:cNvPr id="67" name="AutoShape 73">
                  <a:extLst>
                    <a:ext uri="{FF2B5EF4-FFF2-40B4-BE49-F238E27FC236}">
                      <a16:creationId xmlns:a16="http://schemas.microsoft.com/office/drawing/2014/main" id="{791A8383-589B-40EA-943B-46C247E571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709" y="5472791"/>
                  <a:ext cx="928665" cy="720136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endParaRPr lang="ko-KR" altLang="ko-KR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lt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68" name="Rectangle 78">
                  <a:extLst>
                    <a:ext uri="{FF2B5EF4-FFF2-40B4-BE49-F238E27FC236}">
                      <a16:creationId xmlns:a16="http://schemas.microsoft.com/office/drawing/2014/main" id="{49572622-5DF2-447B-AEEA-0397B51201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471" y="5345768"/>
                  <a:ext cx="928903" cy="25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067426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  <a:defRPr/>
                  </a:pPr>
                  <a:r>
                    <a:rPr lang="ko-KR" altLang="en-US" sz="1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품질관리팀</a:t>
                  </a:r>
                </a:p>
              </p:txBody>
            </p:sp>
          </p:grpSp>
          <p:sp>
            <p:nvSpPr>
              <p:cNvPr id="66" name="Rectangle 42" descr="강-4단">
                <a:extLst>
                  <a:ext uri="{FF2B5EF4-FFF2-40B4-BE49-F238E27FC236}">
                    <a16:creationId xmlns:a16="http://schemas.microsoft.com/office/drawing/2014/main" id="{4642A5A8-8897-4B90-81F4-486C20CCA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6541" y="4448274"/>
                <a:ext cx="1195110" cy="5398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lIns="96785" tIns="48393" rIns="96785" bIns="48393"/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품질담당자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5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표준담당자</a:t>
                </a:r>
              </a:p>
            </p:txBody>
          </p:sp>
        </p:grpSp>
        <p:grpSp>
          <p:nvGrpSpPr>
            <p:cNvPr id="69" name="Group 55">
              <a:extLst>
                <a:ext uri="{FF2B5EF4-FFF2-40B4-BE49-F238E27FC236}">
                  <a16:creationId xmlns:a16="http://schemas.microsoft.com/office/drawing/2014/main" id="{C465C728-E102-4519-B9B6-584B8CF1A3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0818" y="2268309"/>
              <a:ext cx="1210680" cy="324000"/>
              <a:chOff x="285" y="4319"/>
              <a:chExt cx="934" cy="241"/>
            </a:xfrm>
          </p:grpSpPr>
          <p:sp>
            <p:nvSpPr>
              <p:cNvPr id="70" name="AutoShape 56">
                <a:extLst>
                  <a:ext uri="{FF2B5EF4-FFF2-40B4-BE49-F238E27FC236}">
                    <a16:creationId xmlns:a16="http://schemas.microsoft.com/office/drawing/2014/main" id="{9DDA3D65-C211-404A-8316-FEB8B14A73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" y="4319"/>
                <a:ext cx="934" cy="241"/>
              </a:xfrm>
              <a:prstGeom prst="rect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endParaRPr lang="ko-KR" altLang="en-US" sz="2200" spc="-224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endParaRPr>
              </a:p>
            </p:txBody>
          </p:sp>
          <p:sp>
            <p:nvSpPr>
              <p:cNvPr id="71" name="Rectangle 58">
                <a:extLst>
                  <a:ext uri="{FF2B5EF4-FFF2-40B4-BE49-F238E27FC236}">
                    <a16:creationId xmlns:a16="http://schemas.microsoft.com/office/drawing/2014/main" id="{D5D91E18-CEFE-4C36-923B-76C82F0C8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" y="4365"/>
                <a:ext cx="611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indent="-115888"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defTabSz="1092200" eaLnBrk="0" hangingPunct="0"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431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30003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575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914775" indent="-257175" defTabSz="1092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814388" algn="l"/>
                  </a:tabLst>
                  <a:defRPr kumimoji="1" sz="21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marL="0" lvl="1" algn="ctr" defTabSz="1067426" fontAlgn="auto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kumimoji="0" lang="ko-KR" altLang="en-US" sz="12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제안사</a:t>
                </a:r>
                <a:endPara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72" name="Rectangle 42" descr="강-4단">
              <a:extLst>
                <a:ext uri="{FF2B5EF4-FFF2-40B4-BE49-F238E27FC236}">
                  <a16:creationId xmlns:a16="http://schemas.microsoft.com/office/drawing/2014/main" id="{861236D3-902A-4D9A-BAA6-B61D0907E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0818" y="2991531"/>
              <a:ext cx="1210680" cy="324000"/>
            </a:xfrm>
            <a:prstGeom prst="rect">
              <a:avLst/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 eaLnBrk="0" fontAlgn="auto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프로젝트 관리자</a:t>
              </a:r>
            </a:p>
          </p:txBody>
        </p:sp>
        <p:sp>
          <p:nvSpPr>
            <p:cNvPr id="73" name="Line 51">
              <a:extLst>
                <a:ext uri="{FF2B5EF4-FFF2-40B4-BE49-F238E27FC236}">
                  <a16:creationId xmlns:a16="http://schemas.microsoft.com/office/drawing/2014/main" id="{9F286154-0B05-4D43-8EA0-58CD4D3DBD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90891" y="3153531"/>
              <a:ext cx="1382567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4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</a:t>
              </a:r>
            </a:p>
          </p:txBody>
        </p:sp>
        <p:sp>
          <p:nvSpPr>
            <p:cNvPr id="14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3.3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품질보증 조직 및 역할</a:t>
              </a:r>
            </a:p>
          </p:txBody>
        </p:sp>
        <p:grpSp>
          <p:nvGrpSpPr>
            <p:cNvPr id="143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45" name="직각 삼각형 144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46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4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품질관리 조직은 독립성이 보장된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내부 조직으로 구성하여 운영합니다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전임 프로젝트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QA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인력 외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업무담당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PL,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아키텍트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이행조직 등 다차원 품질관리 활동을 통해 시스템에 대한 고품질을 보장합니다</a:t>
            </a:r>
          </a:p>
        </p:txBody>
      </p:sp>
      <p:sp>
        <p:nvSpPr>
          <p:cNvPr id="76" name="직사각형 7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74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75" name="타원 74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2480812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6823977" y="1880828"/>
            <a:ext cx="2556000" cy="4531376"/>
            <a:chOff x="6823977" y="1880828"/>
            <a:chExt cx="2556000" cy="4531376"/>
          </a:xfrm>
        </p:grpSpPr>
        <p:sp>
          <p:nvSpPr>
            <p:cNvPr id="172" name="TextBox 171"/>
            <p:cNvSpPr txBox="1"/>
            <p:nvPr/>
          </p:nvSpPr>
          <p:spPr>
            <a:xfrm>
              <a:off x="6825604" y="1880828"/>
              <a:ext cx="2554373" cy="4531376"/>
            </a:xfrm>
            <a:prstGeom prst="rect">
              <a:avLst/>
            </a:prstGeom>
            <a:noFill/>
            <a:ln w="254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99562" tIns="49782" rIns="99562" bIns="49782" rtlCol="0" anchor="ctr"/>
            <a:lstStyle>
              <a:defPPr>
                <a:defRPr lang="ko-KR"/>
              </a:defPPr>
              <a:lvl1pPr>
                <a:defRPr>
                  <a:latin typeface="+mn-lt"/>
                  <a:ea typeface="+mn-ea"/>
                </a:defRPr>
              </a:lvl1pPr>
              <a:lvl2pPr marL="497774" lvl="1" defTabSz="995549" latinLnBrk="0">
                <a:defRPr sz="200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defRPr>
              </a:lvl2pPr>
              <a:lvl3pPr>
                <a:defRPr>
                  <a:latin typeface="+mn-lt"/>
                  <a:ea typeface="+mn-ea"/>
                </a:defRPr>
              </a:lvl3pPr>
              <a:lvl4pPr>
                <a:defRPr>
                  <a:latin typeface="+mn-lt"/>
                  <a:ea typeface="+mn-ea"/>
                </a:defRPr>
              </a:lvl4pPr>
              <a:lvl5pPr>
                <a:defRPr>
                  <a:latin typeface="+mn-lt"/>
                  <a:ea typeface="+mn-ea"/>
                </a:defRPr>
              </a:lvl5pPr>
              <a:lvl6pPr>
                <a:defRPr>
                  <a:latin typeface="+mn-lt"/>
                  <a:ea typeface="+mn-ea"/>
                </a:defRPr>
              </a:lvl6pPr>
              <a:lvl7pPr>
                <a:defRPr>
                  <a:latin typeface="+mn-lt"/>
                  <a:ea typeface="+mn-ea"/>
                </a:defRPr>
              </a:lvl7pPr>
              <a:lvl8pPr>
                <a:defRPr>
                  <a:latin typeface="+mn-lt"/>
                  <a:ea typeface="+mn-ea"/>
                </a:defRPr>
              </a:lvl8pPr>
              <a:lvl9pPr>
                <a:defRPr>
                  <a:latin typeface="+mn-lt"/>
                  <a:ea typeface="+mn-ea"/>
                </a:defRPr>
              </a:lvl9pPr>
            </a:lstStyle>
            <a:p>
              <a:pPr lvl="1"/>
              <a:endPara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CADD8EF1-18C8-4C87-8BFA-111DC9E318EC}"/>
                </a:ext>
              </a:extLst>
            </p:cNvPr>
            <p:cNvCxnSpPr/>
            <p:nvPr/>
          </p:nvCxnSpPr>
          <p:spPr>
            <a:xfrm>
              <a:off x="6823977" y="6405633"/>
              <a:ext cx="2556000" cy="0"/>
            </a:xfrm>
            <a:prstGeom prst="line">
              <a:avLst/>
            </a:prstGeom>
            <a:ln w="63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6825605" y="1880828"/>
              <a:ext cx="2552745" cy="288000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500" b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latin typeface="KoPub돋움체 Medium" pitchFamily="50" charset="-127"/>
                  <a:ea typeface="KoPub돋움체 Medium" charset="-127"/>
                </a:defRPr>
              </a:lvl3pPr>
              <a:lvl4pPr marL="1371600">
                <a:defRPr>
                  <a:latin typeface="KoPub돋움체 Medium" pitchFamily="50" charset="-127"/>
                  <a:ea typeface="KoPub돋움체 Medium" charset="-127"/>
                </a:defRPr>
              </a:lvl4pPr>
              <a:lvl5pPr marL="1828800">
                <a:defRPr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주요 품질 보증 활동</a:t>
              </a:r>
            </a:p>
          </p:txBody>
        </p:sp>
      </p:grpSp>
      <p:sp>
        <p:nvSpPr>
          <p:cNvPr id="9" name="Rectangle 60">
            <a:extLst>
              <a:ext uri="{FF2B5EF4-FFF2-40B4-BE49-F238E27FC236}">
                <a16:creationId xmlns:a16="http://schemas.microsoft.com/office/drawing/2014/main" id="{4CAB6DD9-1CB9-4E88-A09C-1E16B9220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3507" y="6006821"/>
            <a:ext cx="1873250" cy="93345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graphicFrame>
        <p:nvGraphicFramePr>
          <p:cNvPr id="10" name="Group 2">
            <a:extLst>
              <a:ext uri="{FF2B5EF4-FFF2-40B4-BE49-F238E27FC236}">
                <a16:creationId xmlns:a16="http://schemas.microsoft.com/office/drawing/2014/main" id="{ACD5FA17-17A4-44C5-92A0-A951939AA157}"/>
              </a:ext>
            </a:extLst>
          </p:cNvPr>
          <p:cNvGraphicFramePr>
            <a:graphicFrameLocks noGrp="1"/>
          </p:cNvGraphicFramePr>
          <p:nvPr/>
        </p:nvGraphicFramePr>
        <p:xfrm>
          <a:off x="524508" y="1880829"/>
          <a:ext cx="6120766" cy="4527325"/>
        </p:xfrm>
        <a:graphic>
          <a:graphicData uri="http://schemas.openxmlformats.org/drawingml/2006/table">
            <a:tbl>
              <a:tblPr/>
              <a:tblGrid>
                <a:gridCol w="932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2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관리 단계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개발 단계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품질관리 활동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품질관리 산출물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294">
                <a:tc rowSpan="6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조직 구성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보증 계획수립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품질목표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표준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절차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분석계획 수립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보증 오리엔테이션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보증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 및 원인분석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오리엔테이션 교육 자료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294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/Data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Inspection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 및 분석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Inspection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상태보고서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294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/Code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Inspection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프로세스 이행검토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측정 및 분석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Inspection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프로세스 이행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프로젝트 상태보고서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9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수행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지원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진척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및 결함관리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/Code Inspection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 및 분석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Inspection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 품질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상태보고서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752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 및 분석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 품질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상태보고서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6294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품질 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이행검토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측정 및 분석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평가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산출물 품질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프로세스 이행 검토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상태보고서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Lessons Learned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Rectangle 33">
            <a:extLst>
              <a:ext uri="{FF2B5EF4-FFF2-40B4-BE49-F238E27FC236}">
                <a16:creationId xmlns:a16="http://schemas.microsoft.com/office/drawing/2014/main" id="{D42CD8F8-D4B6-49B4-B8EC-CCC761758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599" y="2569861"/>
            <a:ext cx="117039" cy="3418013"/>
          </a:xfrm>
          <a:prstGeom prst="rect">
            <a:avLst/>
          </a:prstGeom>
          <a:gradFill rotWithShape="1">
            <a:gsLst>
              <a:gs pos="0">
                <a:schemeClr val="bg1">
                  <a:lumMod val="65000"/>
                </a:schemeClr>
              </a:gs>
              <a:gs pos="50000">
                <a:srgbClr val="FFFFFF"/>
              </a:gs>
              <a:gs pos="100000">
                <a:schemeClr val="bg1">
                  <a:lumMod val="65000"/>
                </a:schemeClr>
              </a:gs>
            </a:gsLst>
            <a:lin ang="0" scaled="1"/>
          </a:gradFill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64" name="그룹 163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6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</a:t>
              </a:r>
            </a:p>
          </p:txBody>
        </p:sp>
        <p:sp>
          <p:nvSpPr>
            <p:cNvPr id="16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품질보증 활동</a:t>
              </a:r>
            </a:p>
          </p:txBody>
        </p:sp>
        <p:grpSp>
          <p:nvGrpSpPr>
            <p:cNvPr id="167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69" name="직각 삼각형 168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7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7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프로젝트 초기에 고객과 프로젝트의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Needs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반영한 품질관리 활동을 정의하고 전체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Life Cycle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 걸쳐 다면적인 품질보증 활동을 수행합니다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grpSp>
        <p:nvGrpSpPr>
          <p:cNvPr id="182" name="그룹 181"/>
          <p:cNvGrpSpPr/>
          <p:nvPr/>
        </p:nvGrpSpPr>
        <p:grpSpPr>
          <a:xfrm>
            <a:off x="6850466" y="2235574"/>
            <a:ext cx="2460678" cy="574562"/>
            <a:chOff x="6850466" y="2235574"/>
            <a:chExt cx="2460678" cy="574562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1EAD1C4-D4FC-4FC2-893A-E622D63A64F4}"/>
                </a:ext>
              </a:extLst>
            </p:cNvPr>
            <p:cNvGrpSpPr/>
            <p:nvPr/>
          </p:nvGrpSpPr>
          <p:grpSpPr>
            <a:xfrm>
              <a:off x="6850466" y="2235574"/>
              <a:ext cx="2460678" cy="574562"/>
              <a:chOff x="6894700" y="4798683"/>
              <a:chExt cx="3168000" cy="606691"/>
            </a:xfrm>
          </p:grpSpPr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469A3225-AD06-4F75-80FA-4776B826C58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15389"/>
                <a:ext cx="3168000" cy="389985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품질목표를 설정하고 이와 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Align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된 표준 및 절차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대상 활동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품질 지표를 수립</a:t>
                </a:r>
              </a:p>
            </p:txBody>
          </p:sp>
          <p:sp>
            <p:nvSpPr>
              <p:cNvPr id="55" name="직사각형 377">
                <a:extLst>
                  <a:ext uri="{FF2B5EF4-FFF2-40B4-BE49-F238E27FC236}">
                    <a16:creationId xmlns:a16="http://schemas.microsoft.com/office/drawing/2014/main" id="{9FEE120F-9BC4-4B1D-8925-33AC0E76B4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7" cy="228077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품질 보증 계획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품질 지표 수립</a:t>
                </a:r>
              </a:p>
            </p:txBody>
          </p:sp>
        </p:grpSp>
        <p:sp>
          <p:nvSpPr>
            <p:cNvPr id="174" name="타원 173"/>
            <p:cNvSpPr/>
            <p:nvPr/>
          </p:nvSpPr>
          <p:spPr>
            <a:xfrm>
              <a:off x="6932241" y="224862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181" name="그룹 180"/>
          <p:cNvGrpSpPr/>
          <p:nvPr/>
        </p:nvGrpSpPr>
        <p:grpSpPr>
          <a:xfrm>
            <a:off x="6850466" y="2798883"/>
            <a:ext cx="2460678" cy="581749"/>
            <a:chOff x="6850466" y="2793756"/>
            <a:chExt cx="2460678" cy="581749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EB2A36B9-3C63-43FE-A210-F42A9AF077CA}"/>
                </a:ext>
              </a:extLst>
            </p:cNvPr>
            <p:cNvGrpSpPr/>
            <p:nvPr/>
          </p:nvGrpSpPr>
          <p:grpSpPr>
            <a:xfrm>
              <a:off x="6850466" y="2793756"/>
              <a:ext cx="2460678" cy="581749"/>
              <a:chOff x="6894700" y="4798683"/>
              <a:chExt cx="3168000" cy="614280"/>
            </a:xfrm>
          </p:grpSpPr>
          <p:sp>
            <p:nvSpPr>
              <p:cNvPr id="59" name="직사각형 58">
                <a:extLst>
                  <a:ext uri="{FF2B5EF4-FFF2-40B4-BE49-F238E27FC236}">
                    <a16:creationId xmlns:a16="http://schemas.microsoft.com/office/drawing/2014/main" id="{ED678AC1-739A-426B-A46B-F1DC3CD197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22978"/>
                <a:ext cx="3168000" cy="389985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초기 오리엔테이션 실시 및 각 단계별 필요 시점에 교육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훈련 실시</a:t>
                </a:r>
              </a:p>
            </p:txBody>
          </p:sp>
          <p:sp>
            <p:nvSpPr>
              <p:cNvPr id="60" name="직사각형 377">
                <a:extLst>
                  <a:ext uri="{FF2B5EF4-FFF2-40B4-BE49-F238E27FC236}">
                    <a16:creationId xmlns:a16="http://schemas.microsoft.com/office/drawing/2014/main" id="{28C9F0A8-FB9B-445C-84BB-4A8F2B4DE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8" cy="228078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품질 보증 오리엔테이션</a:t>
                </a:r>
              </a:p>
            </p:txBody>
          </p:sp>
        </p:grpSp>
        <p:sp>
          <p:nvSpPr>
            <p:cNvPr id="175" name="타원 174"/>
            <p:cNvSpPr/>
            <p:nvPr/>
          </p:nvSpPr>
          <p:spPr>
            <a:xfrm>
              <a:off x="6932241" y="280742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6850466" y="3369379"/>
            <a:ext cx="2460678" cy="588936"/>
            <a:chOff x="6850466" y="3366745"/>
            <a:chExt cx="2460678" cy="588936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2F157E78-74AC-4F88-857C-1E99E64682B3}"/>
                </a:ext>
              </a:extLst>
            </p:cNvPr>
            <p:cNvGrpSpPr/>
            <p:nvPr/>
          </p:nvGrpSpPr>
          <p:grpSpPr>
            <a:xfrm>
              <a:off x="6850466" y="3366745"/>
              <a:ext cx="2460678" cy="588936"/>
              <a:chOff x="6894699" y="4798683"/>
              <a:chExt cx="3168001" cy="621869"/>
            </a:xfrm>
          </p:grpSpPr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24112E6-BFD6-42F6-9FD6-2136CF81D1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699" y="5030567"/>
                <a:ext cx="3167998" cy="389985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30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수시점검 및 단계 말에 산출물을 검토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결함 시정조치 모니터링</a:t>
                </a:r>
              </a:p>
            </p:txBody>
          </p:sp>
          <p:sp>
            <p:nvSpPr>
              <p:cNvPr id="65" name="직사각형 377">
                <a:extLst>
                  <a:ext uri="{FF2B5EF4-FFF2-40B4-BE49-F238E27FC236}">
                    <a16:creationId xmlns:a16="http://schemas.microsoft.com/office/drawing/2014/main" id="{CDD2A261-1138-4E3F-9A24-04ED5E3A2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1" y="4798683"/>
                <a:ext cx="3099439" cy="228079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산출물 품질 검토</a:t>
                </a:r>
              </a:p>
            </p:txBody>
          </p:sp>
        </p:grpSp>
        <p:sp>
          <p:nvSpPr>
            <p:cNvPr id="176" name="타원 175"/>
            <p:cNvSpPr/>
            <p:nvPr/>
          </p:nvSpPr>
          <p:spPr>
            <a:xfrm>
              <a:off x="6932241" y="338527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6850466" y="3947062"/>
            <a:ext cx="2460678" cy="734621"/>
            <a:chOff x="6850466" y="3946921"/>
            <a:chExt cx="2460678" cy="734621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2089E9EE-3058-4269-B96C-6CA1CBB1B47A}"/>
                </a:ext>
              </a:extLst>
            </p:cNvPr>
            <p:cNvGrpSpPr/>
            <p:nvPr/>
          </p:nvGrpSpPr>
          <p:grpSpPr>
            <a:xfrm>
              <a:off x="6850466" y="3946921"/>
              <a:ext cx="2460678" cy="734621"/>
              <a:chOff x="6894700" y="4798683"/>
              <a:chExt cx="3168000" cy="775701"/>
            </a:xfrm>
          </p:grpSpPr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05E97187-E863-418F-9453-14598009099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38156"/>
                <a:ext cx="3168000" cy="536228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Inspection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계획수립 및 수행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,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결과분석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DA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와 협업을 통한 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DB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모델 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Inspection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실시</a:t>
                </a:r>
              </a:p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도구를 통한 소스코드 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Inspection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실시</a:t>
                </a:r>
              </a:p>
            </p:txBody>
          </p:sp>
          <p:sp>
            <p:nvSpPr>
              <p:cNvPr id="70" name="직사각형 377">
                <a:extLst>
                  <a:ext uri="{FF2B5EF4-FFF2-40B4-BE49-F238E27FC236}">
                    <a16:creationId xmlns:a16="http://schemas.microsoft.com/office/drawing/2014/main" id="{EBB2C8DE-82C1-44E9-AF58-AF21BAA39F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8" cy="228079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Inspection 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실시</a:t>
                </a:r>
              </a:p>
            </p:txBody>
          </p:sp>
        </p:grpSp>
        <p:sp>
          <p:nvSpPr>
            <p:cNvPr id="177" name="타원 176"/>
            <p:cNvSpPr/>
            <p:nvPr/>
          </p:nvSpPr>
          <p:spPr>
            <a:xfrm>
              <a:off x="6932241" y="396312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6850466" y="4670430"/>
            <a:ext cx="2460678" cy="574437"/>
            <a:chOff x="6850466" y="4665448"/>
            <a:chExt cx="2460678" cy="574437"/>
          </a:xfrm>
        </p:grpSpPr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FAA742FB-ECC9-43AE-AF73-5B5E1090692D}"/>
                </a:ext>
              </a:extLst>
            </p:cNvPr>
            <p:cNvGrpSpPr/>
            <p:nvPr/>
          </p:nvGrpSpPr>
          <p:grpSpPr>
            <a:xfrm>
              <a:off x="6850466" y="4665448"/>
              <a:ext cx="2460678" cy="574437"/>
              <a:chOff x="6894700" y="4798683"/>
              <a:chExt cx="3168000" cy="606559"/>
            </a:xfrm>
          </p:grpSpPr>
          <p:sp>
            <p:nvSpPr>
              <p:cNvPr id="74" name="직사각형 73">
                <a:extLst>
                  <a:ext uri="{FF2B5EF4-FFF2-40B4-BE49-F238E27FC236}">
                    <a16:creationId xmlns:a16="http://schemas.microsoft.com/office/drawing/2014/main" id="{4591452A-EE9C-422C-A872-2BD30BBA533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15258"/>
                <a:ext cx="3168000" cy="389984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표준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절차 이행 수준을 파악하고 개선 하기 위해 체크리스트 활용 점검 실시</a:t>
                </a:r>
              </a:p>
            </p:txBody>
          </p:sp>
          <p:sp>
            <p:nvSpPr>
              <p:cNvPr id="75" name="직사각형 377">
                <a:extLst>
                  <a:ext uri="{FF2B5EF4-FFF2-40B4-BE49-F238E27FC236}">
                    <a16:creationId xmlns:a16="http://schemas.microsoft.com/office/drawing/2014/main" id="{A13E56C7-3FAE-4AFE-A799-6EB2AFD51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8" cy="228079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프로세스 이행 검토</a:t>
                </a:r>
              </a:p>
            </p:txBody>
          </p:sp>
        </p:grpSp>
        <p:sp>
          <p:nvSpPr>
            <p:cNvPr id="178" name="타원 177"/>
            <p:cNvSpPr/>
            <p:nvPr/>
          </p:nvSpPr>
          <p:spPr>
            <a:xfrm>
              <a:off x="6932241" y="467940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5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6850466" y="5233614"/>
            <a:ext cx="2460678" cy="581625"/>
            <a:chOff x="6850466" y="5231126"/>
            <a:chExt cx="2460678" cy="581625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9AF74649-AB08-417C-8C9B-2183C264A8F3}"/>
                </a:ext>
              </a:extLst>
            </p:cNvPr>
            <p:cNvGrpSpPr/>
            <p:nvPr/>
          </p:nvGrpSpPr>
          <p:grpSpPr>
            <a:xfrm>
              <a:off x="6850466" y="5231126"/>
              <a:ext cx="2460678" cy="581625"/>
              <a:chOff x="6894700" y="4798683"/>
              <a:chExt cx="3168000" cy="614149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4B932B2F-816B-447C-9CFB-7F77844834E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22847"/>
                <a:ext cx="3168000" cy="389985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시스템의 성능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가용성 목표를 수립하고 달성하기 위하여 테스트 관리 활동을 수행</a:t>
                </a:r>
              </a:p>
            </p:txBody>
          </p:sp>
          <p:sp>
            <p:nvSpPr>
              <p:cNvPr id="80" name="직사각형 377">
                <a:extLst>
                  <a:ext uri="{FF2B5EF4-FFF2-40B4-BE49-F238E27FC236}">
                    <a16:creationId xmlns:a16="http://schemas.microsoft.com/office/drawing/2014/main" id="{B679D8EE-B70E-4803-9764-3E1CF5B43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8" cy="234000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테스트를 통한 성능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가용성 관리</a:t>
                </a:r>
              </a:p>
            </p:txBody>
          </p:sp>
        </p:grpSp>
        <p:sp>
          <p:nvSpPr>
            <p:cNvPr id="179" name="타원 178"/>
            <p:cNvSpPr/>
            <p:nvPr/>
          </p:nvSpPr>
          <p:spPr>
            <a:xfrm>
              <a:off x="6932241" y="524582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6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850466" y="5803988"/>
            <a:ext cx="2460678" cy="588814"/>
            <a:chOff x="6850466" y="5803988"/>
            <a:chExt cx="2460678" cy="588814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CF853695-2B1D-4E08-A568-9F87EED3F1F9}"/>
                </a:ext>
              </a:extLst>
            </p:cNvPr>
            <p:cNvGrpSpPr/>
            <p:nvPr/>
          </p:nvGrpSpPr>
          <p:grpSpPr>
            <a:xfrm>
              <a:off x="6850466" y="5803988"/>
              <a:ext cx="2460678" cy="588814"/>
              <a:chOff x="6894700" y="4798683"/>
              <a:chExt cx="3168000" cy="621740"/>
            </a:xfrm>
          </p:grpSpPr>
          <p:sp>
            <p:nvSpPr>
              <p:cNvPr id="84" name="직사각형 83">
                <a:extLst>
                  <a:ext uri="{FF2B5EF4-FFF2-40B4-BE49-F238E27FC236}">
                    <a16:creationId xmlns:a16="http://schemas.microsoft.com/office/drawing/2014/main" id="{81953FBA-28D7-4CDA-B2E0-DAEE952E3DB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94700" y="5030438"/>
                <a:ext cx="3168000" cy="389985"/>
              </a:xfrm>
              <a:prstGeom prst="rect">
                <a:avLst/>
              </a:prstGeom>
              <a:noFill/>
              <a:ln w="76200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품질목표 달성 관리를 위하여 데이터를 수집하고 분석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.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필요 시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 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시정 및 개선</a:t>
                </a:r>
                <a:r>
                  <a:rPr lang="en-US" altLang="ko-KR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/</a:t>
                </a:r>
                <a:r>
                  <a:rPr lang="ko-KR" altLang="en-US" sz="9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rPr>
                  <a:t>예방 조치 수행</a:t>
                </a:r>
              </a:p>
            </p:txBody>
          </p:sp>
          <p:sp>
            <p:nvSpPr>
              <p:cNvPr id="85" name="직사각형 377">
                <a:extLst>
                  <a:ext uri="{FF2B5EF4-FFF2-40B4-BE49-F238E27FC236}">
                    <a16:creationId xmlns:a16="http://schemas.microsoft.com/office/drawing/2014/main" id="{15242A5F-D67B-41F0-844E-10AB49E134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3262" y="4798683"/>
                <a:ext cx="3099438" cy="228077"/>
              </a:xfrm>
              <a:prstGeom prst="rect">
                <a:avLst/>
              </a:prstGeom>
              <a:solidFill>
                <a:srgbClr val="BFD3E3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67426">
                  <a:buClr>
                    <a:srgbClr val="3271AA"/>
                  </a:buClr>
                  <a:buSzPct val="140000"/>
                  <a:tabLst>
                    <a:tab pos="814888" algn="l"/>
                  </a:tabLst>
                </a:pP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-윤고딕140"/>
                  </a:rPr>
                  <a:t>품질성과 측정 및 대응</a:t>
                </a:r>
              </a:p>
            </p:txBody>
          </p:sp>
        </p:grpSp>
        <p:sp>
          <p:nvSpPr>
            <p:cNvPr id="180" name="타원 179"/>
            <p:cNvSpPr/>
            <p:nvPr/>
          </p:nvSpPr>
          <p:spPr>
            <a:xfrm>
              <a:off x="6932241" y="5817322"/>
              <a:ext cx="180000" cy="18000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7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185" name="TextBox 184"/>
          <p:cNvSpPr txBox="1"/>
          <p:nvPr/>
        </p:nvSpPr>
        <p:spPr>
          <a:xfrm rot="5400000">
            <a:off x="637714" y="5626825"/>
            <a:ext cx="702857" cy="745864"/>
          </a:xfrm>
          <a:prstGeom prst="chevron">
            <a:avLst>
              <a:gd name="adj" fmla="val 27157"/>
            </a:avLst>
          </a:prstGeom>
          <a:solidFill>
            <a:srgbClr val="1EB3E2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종료</a:t>
            </a:r>
          </a:p>
        </p:txBody>
      </p:sp>
      <p:sp>
        <p:nvSpPr>
          <p:cNvPr id="186" name="TextBox 185"/>
          <p:cNvSpPr txBox="1"/>
          <p:nvPr/>
        </p:nvSpPr>
        <p:spPr>
          <a:xfrm rot="5400000">
            <a:off x="625049" y="2232784"/>
            <a:ext cx="728188" cy="745864"/>
          </a:xfrm>
          <a:prstGeom prst="chevron">
            <a:avLst>
              <a:gd name="adj" fmla="val 27157"/>
            </a:avLst>
          </a:prstGeom>
          <a:solidFill>
            <a:srgbClr val="C7ECF8"/>
          </a:solidFill>
        </p:spPr>
        <p:txBody>
          <a:bodyPr vert="vert270" wrap="square" lIns="36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계획 </a:t>
            </a:r>
          </a:p>
          <a:p>
            <a:pPr lvl="1" latinLnBrk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및 착수</a:t>
            </a:r>
          </a:p>
        </p:txBody>
      </p:sp>
      <p:sp>
        <p:nvSpPr>
          <p:cNvPr id="187" name="TextBox 186"/>
          <p:cNvSpPr txBox="1"/>
          <p:nvPr/>
        </p:nvSpPr>
        <p:spPr>
          <a:xfrm rot="5400000">
            <a:off x="-462941" y="3936137"/>
            <a:ext cx="2904167" cy="745864"/>
          </a:xfrm>
          <a:prstGeom prst="chevron">
            <a:avLst>
              <a:gd name="adj" fmla="val 27157"/>
            </a:avLst>
          </a:prstGeom>
          <a:solidFill>
            <a:srgbClr val="8ED9F0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실행</a:t>
            </a:r>
          </a:p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및</a:t>
            </a:r>
          </a:p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통제</a:t>
            </a:r>
          </a:p>
        </p:txBody>
      </p:sp>
      <p:sp>
        <p:nvSpPr>
          <p:cNvPr id="193" name="TextBox 192"/>
          <p:cNvSpPr txBox="1"/>
          <p:nvPr/>
        </p:nvSpPr>
        <p:spPr>
          <a:xfrm rot="5400000">
            <a:off x="1500118" y="2300690"/>
            <a:ext cx="864000" cy="745864"/>
          </a:xfrm>
          <a:prstGeom prst="chevron">
            <a:avLst>
              <a:gd name="adj" fmla="val 27157"/>
            </a:avLst>
          </a:prstGeom>
          <a:solidFill>
            <a:schemeClr val="bg1">
              <a:lumMod val="85000"/>
            </a:schemeClr>
          </a:solidFill>
        </p:spPr>
        <p:txBody>
          <a:bodyPr vert="vert270" wrap="square" lIns="36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Gap </a:t>
            </a:r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분석</a:t>
            </a:r>
          </a:p>
        </p:txBody>
      </p:sp>
      <p:sp>
        <p:nvSpPr>
          <p:cNvPr id="194" name="TextBox 193"/>
          <p:cNvSpPr txBox="1"/>
          <p:nvPr/>
        </p:nvSpPr>
        <p:spPr>
          <a:xfrm rot="5400000">
            <a:off x="1500118" y="3107934"/>
            <a:ext cx="864000" cy="745864"/>
          </a:xfrm>
          <a:prstGeom prst="chevron">
            <a:avLst>
              <a:gd name="adj" fmla="val 27157"/>
            </a:avLst>
          </a:prstGeom>
          <a:solidFill>
            <a:srgbClr val="C7ECF8"/>
          </a:solidFill>
        </p:spPr>
        <p:txBody>
          <a:bodyPr vert="vert270" wrap="square" lIns="3600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 latinLnBrk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 latinLnBrk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개발</a:t>
            </a:r>
          </a:p>
        </p:txBody>
      </p:sp>
      <p:sp>
        <p:nvSpPr>
          <p:cNvPr id="195" name="TextBox 194"/>
          <p:cNvSpPr txBox="1"/>
          <p:nvPr/>
        </p:nvSpPr>
        <p:spPr>
          <a:xfrm rot="5400000">
            <a:off x="1500118" y="3915178"/>
            <a:ext cx="864000" cy="745864"/>
          </a:xfrm>
          <a:prstGeom prst="chevron">
            <a:avLst>
              <a:gd name="adj" fmla="val 27157"/>
            </a:avLst>
          </a:prstGeom>
          <a:solidFill>
            <a:srgbClr val="8ED9F0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통합 </a:t>
            </a:r>
            <a:br>
              <a: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</a:br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</a:p>
        </p:txBody>
      </p:sp>
      <p:sp>
        <p:nvSpPr>
          <p:cNvPr id="196" name="TextBox 195"/>
          <p:cNvSpPr txBox="1"/>
          <p:nvPr/>
        </p:nvSpPr>
        <p:spPr>
          <a:xfrm rot="5400000">
            <a:off x="1500118" y="4722422"/>
            <a:ext cx="864000" cy="745864"/>
          </a:xfrm>
          <a:prstGeom prst="chevron">
            <a:avLst>
              <a:gd name="adj" fmla="val 27157"/>
            </a:avLst>
          </a:prstGeom>
          <a:solidFill>
            <a:srgbClr val="1EB3E2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이행</a:t>
            </a:r>
          </a:p>
        </p:txBody>
      </p:sp>
      <p:sp>
        <p:nvSpPr>
          <p:cNvPr id="197" name="TextBox 196"/>
          <p:cNvSpPr txBox="1"/>
          <p:nvPr/>
        </p:nvSpPr>
        <p:spPr>
          <a:xfrm rot="5400000">
            <a:off x="1500118" y="5529665"/>
            <a:ext cx="864000" cy="745864"/>
          </a:xfrm>
          <a:prstGeom prst="chevron">
            <a:avLst>
              <a:gd name="adj" fmla="val 27157"/>
            </a:avLst>
          </a:prstGeom>
          <a:solidFill>
            <a:srgbClr val="1886CA"/>
          </a:solidFill>
        </p:spPr>
        <p:txBody>
          <a:bodyPr vert="vert270"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2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>
              <a:defRPr>
                <a:latin typeface="KoPub돋움체 Medium" pitchFamily="50" charset="-127"/>
                <a:ea typeface="KoPub돋움체 Medium" pitchFamily="50" charset="-127"/>
              </a:defRPr>
            </a:lvl3pPr>
            <a:lvl4pPr>
              <a:defRPr>
                <a:latin typeface="KoPub돋움체 Medium" pitchFamily="50" charset="-127"/>
                <a:ea typeface="KoPub돋움체 Medium" pitchFamily="50" charset="-127"/>
              </a:defRPr>
            </a:lvl4pPr>
            <a:lvl5pPr>
              <a:defRPr>
                <a:latin typeface="KoPub돋움체 Medium" pitchFamily="50" charset="-127"/>
                <a:ea typeface="KoPub돋움체 Medium" pitchFamily="50" charset="-127"/>
              </a:defRPr>
            </a:lvl5pPr>
            <a:lvl6pPr>
              <a:defRPr>
                <a:latin typeface="KoPub돋움체 Medium" pitchFamily="50" charset="-127"/>
                <a:ea typeface="KoPub돋움체 Medium" pitchFamily="50" charset="-127"/>
              </a:defRPr>
            </a:lvl6pPr>
            <a:lvl7pPr>
              <a:defRPr>
                <a:latin typeface="KoPub돋움체 Medium" pitchFamily="50" charset="-127"/>
                <a:ea typeface="KoPub돋움체 Medium" pitchFamily="50" charset="-127"/>
              </a:defRPr>
            </a:lvl7pPr>
            <a:lvl8pPr>
              <a:defRPr>
                <a:latin typeface="KoPub돋움체 Medium" pitchFamily="50" charset="-127"/>
                <a:ea typeface="KoPub돋움체 Medium" pitchFamily="50" charset="-127"/>
              </a:defRPr>
            </a:lvl8pPr>
            <a:lvl9pPr>
              <a:defRPr>
                <a:latin typeface="KoPub돋움체 Medium" pitchFamily="50" charset="-127"/>
                <a:ea typeface="KoPub돋움체 Medium" pitchFamily="50" charset="-127"/>
              </a:defRPr>
            </a:lvl9pPr>
          </a:lstStyle>
          <a:p>
            <a:pPr lvl="1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 pitchFamily="2" charset="2"/>
              </a:rPr>
              <a:t>종료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66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68" name="타원 6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979963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타원 14">
            <a:extLst>
              <a:ext uri="{FF2B5EF4-FFF2-40B4-BE49-F238E27FC236}">
                <a16:creationId xmlns:a16="http://schemas.microsoft.com/office/drawing/2014/main" id="{C808D333-EBAC-4347-9398-1AF2D6267AB0}"/>
              </a:ext>
            </a:extLst>
          </p:cNvPr>
          <p:cNvSpPr/>
          <p:nvPr/>
        </p:nvSpPr>
        <p:spPr bwMode="auto">
          <a:xfrm rot="16200000" flipV="1">
            <a:off x="3519582" y="2208258"/>
            <a:ext cx="2851589" cy="2851588"/>
          </a:xfrm>
          <a:prstGeom prst="ellipse">
            <a:avLst/>
          </a:prstGeom>
          <a:solidFill>
            <a:srgbClr val="EAEAEA"/>
          </a:solidFill>
          <a:ln w="69850">
            <a:solidFill>
              <a:schemeClr val="bg1"/>
            </a:solidFill>
          </a:ln>
          <a:effectLst>
            <a:outerShdw sx="105000" sy="105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144" latinLnBrk="0"/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50" name="그룹 58">
            <a:extLst>
              <a:ext uri="{FF2B5EF4-FFF2-40B4-BE49-F238E27FC236}">
                <a16:creationId xmlns:a16="http://schemas.microsoft.com/office/drawing/2014/main" id="{E806E7A5-4020-42A1-84EB-1A21DA1F64ED}"/>
              </a:ext>
            </a:extLst>
          </p:cNvPr>
          <p:cNvGrpSpPr/>
          <p:nvPr/>
        </p:nvGrpSpPr>
        <p:grpSpPr>
          <a:xfrm flipH="1">
            <a:off x="3966165" y="2654756"/>
            <a:ext cx="1958425" cy="1958591"/>
            <a:chOff x="6650102" y="1307545"/>
            <a:chExt cx="1332000" cy="1323242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4E983F9D-8800-409C-8413-D50274EB3D32}"/>
                </a:ext>
              </a:extLst>
            </p:cNvPr>
            <p:cNvSpPr/>
            <p:nvPr/>
          </p:nvSpPr>
          <p:spPr bwMode="auto">
            <a:xfrm>
              <a:off x="6650102" y="1307545"/>
              <a:ext cx="1332000" cy="1323242"/>
            </a:xfrm>
            <a:prstGeom prst="ellipse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2200" spc="-224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  <a:sym typeface="-윤고딕140"/>
              </a:endParaRPr>
            </a:p>
          </p:txBody>
        </p:sp>
        <p:sp>
          <p:nvSpPr>
            <p:cNvPr id="55" name="Oval 112">
              <a:extLst>
                <a:ext uri="{FF2B5EF4-FFF2-40B4-BE49-F238E27FC236}">
                  <a16:creationId xmlns:a16="http://schemas.microsoft.com/office/drawing/2014/main" id="{D67A5615-420E-46D9-AF6E-2A81F4177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2366" y="1487545"/>
              <a:ext cx="969737" cy="963280"/>
            </a:xfrm>
            <a:prstGeom prst="ellipse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endParaRPr lang="ko-KR" altLang="en-US" sz="2200" spc="-22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endParaRPr>
            </a:p>
          </p:txBody>
        </p:sp>
      </p:grpSp>
      <p:pic>
        <p:nvPicPr>
          <p:cNvPr id="51" name="Picture 6" descr="C:\Users\DESKTOP-V5R4B231\Desktop\휜화살표.png">
            <a:extLst>
              <a:ext uri="{FF2B5EF4-FFF2-40B4-BE49-F238E27FC236}">
                <a16:creationId xmlns:a16="http://schemas.microsoft.com/office/drawing/2014/main" id="{C87FE9D7-F600-4ABE-88B7-C06900D98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4000" contrast="5000"/>
          </a:blip>
          <a:srcRect/>
          <a:stretch>
            <a:fillRect/>
          </a:stretch>
        </p:blipFill>
        <p:spPr bwMode="auto">
          <a:xfrm rot="12434088">
            <a:off x="5361030" y="2962593"/>
            <a:ext cx="761569" cy="937859"/>
          </a:xfrm>
          <a:prstGeom prst="rect">
            <a:avLst/>
          </a:prstGeom>
          <a:noFill/>
        </p:spPr>
      </p:pic>
      <p:pic>
        <p:nvPicPr>
          <p:cNvPr id="52" name="Picture 6" descr="C:\Users\DESKTOP-V5R4B231\Desktop\휜화살표.png">
            <a:extLst>
              <a:ext uri="{FF2B5EF4-FFF2-40B4-BE49-F238E27FC236}">
                <a16:creationId xmlns:a16="http://schemas.microsoft.com/office/drawing/2014/main" id="{B96E657A-0561-44B3-8BC3-AFB2AC07A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4000" contrast="5000"/>
          </a:blip>
          <a:srcRect/>
          <a:stretch>
            <a:fillRect/>
          </a:stretch>
        </p:blipFill>
        <p:spPr bwMode="auto">
          <a:xfrm rot="3625190">
            <a:off x="3803000" y="2865935"/>
            <a:ext cx="766674" cy="931613"/>
          </a:xfrm>
          <a:prstGeom prst="rect">
            <a:avLst/>
          </a:prstGeom>
          <a:noFill/>
        </p:spPr>
      </p:pic>
      <p:pic>
        <p:nvPicPr>
          <p:cNvPr id="53" name="Picture 6" descr="C:\Users\DESKTOP-V5R4B231\Desktop\휜화살표.png">
            <a:extLst>
              <a:ext uri="{FF2B5EF4-FFF2-40B4-BE49-F238E27FC236}">
                <a16:creationId xmlns:a16="http://schemas.microsoft.com/office/drawing/2014/main" id="{B67C3C1A-AD93-4C8D-85DA-AD0D6225E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4000" contrast="5000"/>
          </a:blip>
          <a:srcRect/>
          <a:stretch>
            <a:fillRect/>
          </a:stretch>
        </p:blipFill>
        <p:spPr bwMode="auto">
          <a:xfrm rot="18853547">
            <a:off x="4546479" y="3974251"/>
            <a:ext cx="766674" cy="931613"/>
          </a:xfrm>
          <a:prstGeom prst="rect">
            <a:avLst/>
          </a:prstGeom>
          <a:noFill/>
        </p:spPr>
      </p:pic>
      <p:sp>
        <p:nvSpPr>
          <p:cNvPr id="160" name="타원 159"/>
          <p:cNvSpPr/>
          <p:nvPr/>
        </p:nvSpPr>
        <p:spPr>
          <a:xfrm>
            <a:off x="5822126" y="4364757"/>
            <a:ext cx="1058689" cy="1058274"/>
          </a:xfrm>
          <a:prstGeom prst="ellipse">
            <a:avLst/>
          </a:prstGeom>
          <a:solidFill>
            <a:schemeClr val="bg1"/>
          </a:solidFill>
          <a:ln w="539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42875" latinLnBrk="0"/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문서화 </a:t>
            </a:r>
            <a:b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도구의 </a:t>
            </a:r>
            <a:b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효율적 </a:t>
            </a:r>
            <a:br>
              <a:rPr lang="en-US" altLang="ko-KR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활용</a:t>
            </a:r>
          </a:p>
        </p:txBody>
      </p:sp>
      <p:grpSp>
        <p:nvGrpSpPr>
          <p:cNvPr id="135" name="그룹 134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3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3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품질보증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(1/2)</a:t>
              </a:r>
            </a:p>
          </p:txBody>
        </p:sp>
        <p:grpSp>
          <p:nvGrpSpPr>
            <p:cNvPr id="138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40" name="직각 삼각형 139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4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4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PMO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와 협의된 양식에 따라 산출물을 작성하고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표준화된 산출물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산출물간 일관성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추적성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확보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문서화 도구의 효율적 활용의 원칙하에 산출물 개발 생산성 및 품질을 높일 뿐만 아니라 유지보수의 효율성을 높입니다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37" name="Text Box 49">
            <a:extLst>
              <a:ext uri="{FF2B5EF4-FFF2-40B4-BE49-F238E27FC236}">
                <a16:creationId xmlns:a16="http://schemas.microsoft.com/office/drawing/2014/main" id="{9D788AFC-BC39-4C7A-A42F-2AE55001839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078980" y="2144872"/>
            <a:ext cx="2303145" cy="74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9569" tIns="49785" rIns="99569" bIns="49785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산출물 작성가이드를 조기 제공하고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작성 수준 및 범위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용어 사용 등에 대해 검토 활동을 수행함으로써  업무영역 간 산출물의 일관성을 확보함</a:t>
            </a:r>
          </a:p>
        </p:txBody>
      </p:sp>
      <p:sp>
        <p:nvSpPr>
          <p:cNvPr id="38" name="Text Box 49">
            <a:extLst>
              <a:ext uri="{FF2B5EF4-FFF2-40B4-BE49-F238E27FC236}">
                <a16:creationId xmlns:a16="http://schemas.microsoft.com/office/drawing/2014/main" id="{4CC29532-2450-4E35-A337-524065E96D9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23875" y="2144872"/>
            <a:ext cx="2196877" cy="90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9569" tIns="49785" rIns="99569" bIns="49785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개발방법론에 의거하여 표준안을 수립하고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교육 및 준수성에 대한 사후 품질검토 강화로 산출물의 가독성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유지보수성 제고와 함께 개발 생산성 향상</a:t>
            </a:r>
          </a:p>
        </p:txBody>
      </p:sp>
      <p:sp>
        <p:nvSpPr>
          <p:cNvPr id="39" name="Text Box 49">
            <a:extLst>
              <a:ext uri="{FF2B5EF4-FFF2-40B4-BE49-F238E27FC236}">
                <a16:creationId xmlns:a16="http://schemas.microsoft.com/office/drawing/2014/main" id="{9005A953-86FF-45E3-ACC5-527AD202FF0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078980" y="4467178"/>
            <a:ext cx="2303145" cy="78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9569" tIns="49785" rIns="99569" bIns="49785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도구를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활용하거나 직접 문서도구를 이용하여 문서화 작업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MS-Office,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아래 한글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등의 표준 문서화 도구를 지정하여 작업</a:t>
            </a:r>
          </a:p>
        </p:txBody>
      </p:sp>
      <p:sp>
        <p:nvSpPr>
          <p:cNvPr id="40" name="Text Box 49">
            <a:extLst>
              <a:ext uri="{FF2B5EF4-FFF2-40B4-BE49-F238E27FC236}">
                <a16:creationId xmlns:a16="http://schemas.microsoft.com/office/drawing/2014/main" id="{FCB56B46-AB0E-47C3-8695-4DCFAC2FCDD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23875" y="4467178"/>
            <a:ext cx="2196877" cy="90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9569" tIns="49785" rIns="99569" bIns="49785" anchor="b">
            <a:sp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개발방법론에 의거하여 단계별 산출물 간의 연관관계를 이해하며</a:t>
            </a:r>
            <a:r>
              <a:rPr lang="en-US" altLang="ko-KR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lang="ko-KR" altLang="en-US" sz="105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요구사항 추적매트릭스를 통해 실제 작성되는 산출물 간의 추적성 확인 및 검증</a:t>
            </a:r>
          </a:p>
        </p:txBody>
      </p:sp>
      <p:grpSp>
        <p:nvGrpSpPr>
          <p:cNvPr id="44" name="그룹 101">
            <a:extLst>
              <a:ext uri="{FF2B5EF4-FFF2-40B4-BE49-F238E27FC236}">
                <a16:creationId xmlns:a16="http://schemas.microsoft.com/office/drawing/2014/main" id="{C4CF7B7C-9F37-4B54-AD0B-1FF9843E0869}"/>
              </a:ext>
            </a:extLst>
          </p:cNvPr>
          <p:cNvGrpSpPr>
            <a:grpSpLocks/>
          </p:cNvGrpSpPr>
          <p:nvPr/>
        </p:nvGrpSpPr>
        <p:grpSpPr bwMode="auto">
          <a:xfrm>
            <a:off x="523875" y="2060311"/>
            <a:ext cx="2412176" cy="160666"/>
            <a:chOff x="2972143" y="1694520"/>
            <a:chExt cx="2842299" cy="185855"/>
          </a:xfrm>
        </p:grpSpPr>
        <p:sp>
          <p:nvSpPr>
            <p:cNvPr id="45" name="Freeform 118">
              <a:extLst>
                <a:ext uri="{FF2B5EF4-FFF2-40B4-BE49-F238E27FC236}">
                  <a16:creationId xmlns:a16="http://schemas.microsoft.com/office/drawing/2014/main" id="{AFB1029F-52E6-420A-81D6-7700BAB4002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23750" y="1694520"/>
              <a:ext cx="1190692" cy="185855"/>
            </a:xfrm>
            <a:custGeom>
              <a:avLst/>
              <a:gdLst>
                <a:gd name="T0" fmla="*/ 0 w 2670"/>
                <a:gd name="T1" fmla="*/ 2147483647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oval" w="sm" len="sm"/>
              <a:tailEnd type="none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46" name="Freeform 118">
              <a:extLst>
                <a:ext uri="{FF2B5EF4-FFF2-40B4-BE49-F238E27FC236}">
                  <a16:creationId xmlns:a16="http://schemas.microsoft.com/office/drawing/2014/main" id="{DCB8164C-68B7-45A1-B10A-90903200713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72143" y="1694520"/>
              <a:ext cx="1655650" cy="0"/>
            </a:xfrm>
            <a:custGeom>
              <a:avLst/>
              <a:gdLst>
                <a:gd name="T0" fmla="*/ 0 w 2670"/>
                <a:gd name="T1" fmla="*/ 0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0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none" w="sm" len="sm"/>
              <a:tailEnd type="oval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66" name="그룹 101">
            <a:extLst>
              <a:ext uri="{FF2B5EF4-FFF2-40B4-BE49-F238E27FC236}">
                <a16:creationId xmlns:a16="http://schemas.microsoft.com/office/drawing/2014/main" id="{A8512B84-EC89-4E4E-8BCC-753B68EC57B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23875" y="5145944"/>
            <a:ext cx="2412176" cy="299280"/>
            <a:chOff x="2972143" y="1695686"/>
            <a:chExt cx="2842299" cy="185855"/>
          </a:xfrm>
        </p:grpSpPr>
        <p:sp>
          <p:nvSpPr>
            <p:cNvPr id="67" name="Freeform 118">
              <a:extLst>
                <a:ext uri="{FF2B5EF4-FFF2-40B4-BE49-F238E27FC236}">
                  <a16:creationId xmlns:a16="http://schemas.microsoft.com/office/drawing/2014/main" id="{C684B1D7-D815-4A13-A77E-4778B0A8845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23749" y="1695686"/>
              <a:ext cx="1190693" cy="185855"/>
            </a:xfrm>
            <a:custGeom>
              <a:avLst/>
              <a:gdLst>
                <a:gd name="T0" fmla="*/ 0 w 2670"/>
                <a:gd name="T1" fmla="*/ 2147483647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oval" w="sm" len="sm"/>
              <a:tailEnd type="none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68" name="Freeform 118">
              <a:extLst>
                <a:ext uri="{FF2B5EF4-FFF2-40B4-BE49-F238E27FC236}">
                  <a16:creationId xmlns:a16="http://schemas.microsoft.com/office/drawing/2014/main" id="{C393D380-3B97-4733-BBBA-458F9FDED31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72143" y="1695686"/>
              <a:ext cx="1655649" cy="0"/>
            </a:xfrm>
            <a:custGeom>
              <a:avLst/>
              <a:gdLst>
                <a:gd name="T0" fmla="*/ 0 w 2670"/>
                <a:gd name="T1" fmla="*/ 0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0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none" w="sm" len="sm"/>
              <a:tailEnd type="oval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69" name="그룹 101">
            <a:extLst>
              <a:ext uri="{FF2B5EF4-FFF2-40B4-BE49-F238E27FC236}">
                <a16:creationId xmlns:a16="http://schemas.microsoft.com/office/drawing/2014/main" id="{9E591292-122E-468D-89A5-C236F42AA12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896100" y="5145944"/>
            <a:ext cx="2486025" cy="299280"/>
            <a:chOff x="2971420" y="1695686"/>
            <a:chExt cx="2842300" cy="185855"/>
          </a:xfrm>
        </p:grpSpPr>
        <p:sp>
          <p:nvSpPr>
            <p:cNvPr id="70" name="Freeform 118">
              <a:extLst>
                <a:ext uri="{FF2B5EF4-FFF2-40B4-BE49-F238E27FC236}">
                  <a16:creationId xmlns:a16="http://schemas.microsoft.com/office/drawing/2014/main" id="{E5C01228-FC86-402F-B6B7-3056184BBA0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22301" y="1695686"/>
              <a:ext cx="1191419" cy="185855"/>
            </a:xfrm>
            <a:custGeom>
              <a:avLst/>
              <a:gdLst>
                <a:gd name="T0" fmla="*/ 0 w 2670"/>
                <a:gd name="T1" fmla="*/ 2147483647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oval" w="sm" len="sm"/>
              <a:tailEnd type="none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C982FECC-2774-4FF8-9811-FDB4E63E5AF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71420" y="1695686"/>
              <a:ext cx="1656848" cy="0"/>
            </a:xfrm>
            <a:custGeom>
              <a:avLst/>
              <a:gdLst>
                <a:gd name="T0" fmla="*/ 0 w 2670"/>
                <a:gd name="T1" fmla="*/ 0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0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none" w="sm" len="sm"/>
              <a:tailEnd type="oval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157" name="타원 156"/>
          <p:cNvSpPr/>
          <p:nvPr/>
        </p:nvSpPr>
        <p:spPr>
          <a:xfrm>
            <a:off x="2936051" y="1935882"/>
            <a:ext cx="1058689" cy="1058274"/>
          </a:xfrm>
          <a:prstGeom prst="ellipse">
            <a:avLst/>
          </a:prstGeom>
          <a:solidFill>
            <a:schemeClr val="bg1"/>
          </a:solidFill>
          <a:ln w="539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42875" latinLnBrk="0"/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표준화된 </a:t>
            </a:r>
            <a:b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</a:t>
            </a:r>
          </a:p>
        </p:txBody>
      </p:sp>
      <p:sp>
        <p:nvSpPr>
          <p:cNvPr id="158" name="타원 157"/>
          <p:cNvSpPr/>
          <p:nvPr/>
        </p:nvSpPr>
        <p:spPr>
          <a:xfrm>
            <a:off x="5822126" y="1935882"/>
            <a:ext cx="1058689" cy="1058274"/>
          </a:xfrm>
          <a:prstGeom prst="ellipse">
            <a:avLst/>
          </a:prstGeom>
          <a:solidFill>
            <a:schemeClr val="bg1"/>
          </a:solidFill>
          <a:ln w="539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42875" latinLnBrk="0"/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 간의 </a:t>
            </a:r>
            <a:br>
              <a:rPr lang="en-US" altLang="ko-KR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일관성 확보</a:t>
            </a:r>
          </a:p>
        </p:txBody>
      </p:sp>
      <p:sp>
        <p:nvSpPr>
          <p:cNvPr id="159" name="타원 158"/>
          <p:cNvSpPr/>
          <p:nvPr/>
        </p:nvSpPr>
        <p:spPr>
          <a:xfrm>
            <a:off x="2936051" y="4364757"/>
            <a:ext cx="1058689" cy="1058274"/>
          </a:xfrm>
          <a:prstGeom prst="ellipse">
            <a:avLst/>
          </a:prstGeom>
          <a:solidFill>
            <a:schemeClr val="bg1"/>
          </a:solidFill>
          <a:ln w="53975">
            <a:gradFill>
              <a:gsLst>
                <a:gs pos="50000">
                  <a:srgbClr val="1EB3E2"/>
                </a:gs>
                <a:gs pos="51000">
                  <a:srgbClr val="01508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42875" latinLnBrk="0"/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 간의 </a:t>
            </a:r>
            <a:b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추적성</a:t>
            </a: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br>
              <a:rPr lang="en-US" altLang="ko-KR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확보</a:t>
            </a:r>
          </a:p>
        </p:txBody>
      </p:sp>
      <p:grpSp>
        <p:nvGrpSpPr>
          <p:cNvPr id="41" name="그룹 101">
            <a:extLst>
              <a:ext uri="{FF2B5EF4-FFF2-40B4-BE49-F238E27FC236}">
                <a16:creationId xmlns:a16="http://schemas.microsoft.com/office/drawing/2014/main" id="{04A2E2AF-8EAC-46C4-A5DB-4815331148B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863497" y="2060311"/>
            <a:ext cx="2518628" cy="160666"/>
            <a:chOff x="2971420" y="1694520"/>
            <a:chExt cx="2842300" cy="185855"/>
          </a:xfrm>
        </p:grpSpPr>
        <p:sp>
          <p:nvSpPr>
            <p:cNvPr id="42" name="Freeform 118">
              <a:extLst>
                <a:ext uri="{FF2B5EF4-FFF2-40B4-BE49-F238E27FC236}">
                  <a16:creationId xmlns:a16="http://schemas.microsoft.com/office/drawing/2014/main" id="{7FB34120-DAC6-4D96-BE46-69E0EC663DD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22301" y="1694520"/>
              <a:ext cx="1191419" cy="185855"/>
            </a:xfrm>
            <a:custGeom>
              <a:avLst/>
              <a:gdLst>
                <a:gd name="T0" fmla="*/ 0 w 2670"/>
                <a:gd name="T1" fmla="*/ 2147483647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oval" w="sm" len="sm"/>
              <a:tailEnd type="none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43" name="Freeform 118">
              <a:extLst>
                <a:ext uri="{FF2B5EF4-FFF2-40B4-BE49-F238E27FC236}">
                  <a16:creationId xmlns:a16="http://schemas.microsoft.com/office/drawing/2014/main" id="{89AD627D-3E46-4C3F-A151-6A78BDC8263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71420" y="1694520"/>
              <a:ext cx="1656848" cy="0"/>
            </a:xfrm>
            <a:custGeom>
              <a:avLst/>
              <a:gdLst>
                <a:gd name="T0" fmla="*/ 0 w 2670"/>
                <a:gd name="T1" fmla="*/ 0 h 432"/>
                <a:gd name="T2" fmla="*/ 2147483647 w 2670"/>
                <a:gd name="T3" fmla="*/ 0 h 432"/>
                <a:gd name="T4" fmla="*/ 2147483647 w 2670"/>
                <a:gd name="T5" fmla="*/ 0 h 432"/>
                <a:gd name="T6" fmla="*/ 0 60000 65536"/>
                <a:gd name="T7" fmla="*/ 0 60000 65536"/>
                <a:gd name="T8" fmla="*/ 0 60000 65536"/>
                <a:gd name="T9" fmla="*/ 0 w 2670"/>
                <a:gd name="T10" fmla="*/ 0 h 432"/>
                <a:gd name="T11" fmla="*/ 2670 w 2670"/>
                <a:gd name="T12" fmla="*/ 0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0" h="432">
                  <a:moveTo>
                    <a:pt x="0" y="432"/>
                  </a:moveTo>
                  <a:lnTo>
                    <a:pt x="558" y="0"/>
                  </a:ln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  <a:prstDash val="sysDot"/>
              <a:round/>
              <a:headEnd type="none" w="sm" len="sm"/>
              <a:tailEnd type="oval" w="sm" len="sm"/>
            </a:ln>
          </p:spPr>
          <p:txBody>
            <a:bodyPr wrap="none" lIns="90000" tIns="46800" rIns="90000" bIns="46800" anchor="ctr"/>
            <a:lstStyle/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164" name="그룹 101"/>
          <p:cNvGrpSpPr/>
          <p:nvPr/>
        </p:nvGrpSpPr>
        <p:grpSpPr>
          <a:xfrm>
            <a:off x="368" y="5551817"/>
            <a:ext cx="9906851" cy="990869"/>
            <a:chOff x="794" y="3492599"/>
            <a:chExt cx="10692606" cy="1069878"/>
          </a:xfrm>
        </p:grpSpPr>
        <p:grpSp>
          <p:nvGrpSpPr>
            <p:cNvPr id="165" name="그룹 108"/>
            <p:cNvGrpSpPr/>
            <p:nvPr/>
          </p:nvGrpSpPr>
          <p:grpSpPr>
            <a:xfrm>
              <a:off x="5591284" y="3492599"/>
              <a:ext cx="5102116" cy="1069878"/>
              <a:chOff x="-428805" y="5994772"/>
              <a:chExt cx="5102116" cy="1069878"/>
            </a:xfrm>
          </p:grpSpPr>
          <p:pic>
            <p:nvPicPr>
              <p:cNvPr id="169" name="Picture 3" descr="I:\Users\Administrator\Desktop\Untitled-2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5059" r="37116" b="-15299"/>
              <a:stretch>
                <a:fillRect/>
              </a:stretch>
            </p:blipFill>
            <p:spPr bwMode="auto">
              <a:xfrm>
                <a:off x="-428805" y="5994772"/>
                <a:ext cx="2409971" cy="10698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0" name="Picture 3" descr="I:\Users\Administrator\Desktop\Untitled-2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2624" r="37116" b="-15299"/>
              <a:stretch>
                <a:fillRect/>
              </a:stretch>
            </p:blipFill>
            <p:spPr bwMode="auto">
              <a:xfrm>
                <a:off x="2052439" y="5994772"/>
                <a:ext cx="2620872" cy="10698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6" name="그룹 104"/>
            <p:cNvGrpSpPr/>
            <p:nvPr/>
          </p:nvGrpSpPr>
          <p:grpSpPr>
            <a:xfrm>
              <a:off x="794" y="3492599"/>
              <a:ext cx="5102116" cy="1069878"/>
              <a:chOff x="-428805" y="5994772"/>
              <a:chExt cx="5102116" cy="1069878"/>
            </a:xfrm>
          </p:grpSpPr>
          <p:pic>
            <p:nvPicPr>
              <p:cNvPr id="167" name="Picture 3" descr="I:\Users\Administrator\Desktop\Untitled-2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5059" r="37116" b="-15299"/>
              <a:stretch>
                <a:fillRect/>
              </a:stretch>
            </p:blipFill>
            <p:spPr bwMode="auto">
              <a:xfrm>
                <a:off x="-428805" y="5994772"/>
                <a:ext cx="2409971" cy="10698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8" name="Picture 3" descr="I:\Users\Administrator\Desktop\Untitled-2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2624" r="37116" b="-15299"/>
              <a:stretch>
                <a:fillRect/>
              </a:stretch>
            </p:blipFill>
            <p:spPr bwMode="auto">
              <a:xfrm>
                <a:off x="2052439" y="5994772"/>
                <a:ext cx="2620872" cy="10698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46" name="그룹 145"/>
          <p:cNvGrpSpPr/>
          <p:nvPr/>
        </p:nvGrpSpPr>
        <p:grpSpPr>
          <a:xfrm>
            <a:off x="4202237" y="2865301"/>
            <a:ext cx="1501077" cy="1500489"/>
            <a:chOff x="4719125" y="3266851"/>
            <a:chExt cx="1368057" cy="1368054"/>
          </a:xfrm>
        </p:grpSpPr>
        <p:sp>
          <p:nvSpPr>
            <p:cNvPr id="147" name="타원 146"/>
            <p:cNvSpPr/>
            <p:nvPr/>
          </p:nvSpPr>
          <p:spPr>
            <a:xfrm>
              <a:off x="4719125" y="3266851"/>
              <a:ext cx="1368057" cy="1368054"/>
            </a:xfrm>
            <a:prstGeom prst="ellipse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 latinLnBrk="0"/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산출물 작성 </a:t>
              </a:r>
              <a:b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표준의 준수 </a:t>
              </a:r>
              <a:b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및 철저한 품질 활동을 통한 </a:t>
              </a:r>
              <a:b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고품질의 산출물 제공</a:t>
              </a:r>
            </a:p>
          </p:txBody>
        </p:sp>
        <p:sp>
          <p:nvSpPr>
            <p:cNvPr id="148" name="타원 147"/>
            <p:cNvSpPr/>
            <p:nvPr/>
          </p:nvSpPr>
          <p:spPr>
            <a:xfrm>
              <a:off x="4773812" y="3321537"/>
              <a:ext cx="1258688" cy="125868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/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47" name="직사각형 4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49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56" name="타원 5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53152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132"/>
          <p:cNvSpPr txBox="1"/>
          <p:nvPr/>
        </p:nvSpPr>
        <p:spPr>
          <a:xfrm>
            <a:off x="518932" y="2383779"/>
            <a:ext cx="2090306" cy="16097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 defTabSz="1042973">
              <a:defRPr sz="2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1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sym typeface="KoPub돋움체 Medium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758279" y="2383779"/>
            <a:ext cx="2090306" cy="16097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 defTabSz="1042973">
              <a:defRPr sz="2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1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sym typeface="KoPub돋움체 Medium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978964" y="2383779"/>
            <a:ext cx="2090306" cy="16097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 defTabSz="1042973">
              <a:defRPr sz="2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1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sym typeface="KoPub돋움체 Medium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208980" y="2383779"/>
            <a:ext cx="2090306" cy="16097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 defTabSz="1042973">
              <a:defRPr sz="2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  <a:lvl2pPr lvl="1"/>
          </a:lstStyle>
          <a:p>
            <a:pPr lvl="1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sym typeface="KoPub돋움체 Medium"/>
            </a:endParaRPr>
          </a:p>
        </p:txBody>
      </p:sp>
      <p:graphicFrame>
        <p:nvGraphicFramePr>
          <p:cNvPr id="72" name="표 71">
            <a:extLst>
              <a:ext uri="{FF2B5EF4-FFF2-40B4-BE49-F238E27FC236}">
                <a16:creationId xmlns:a16="http://schemas.microsoft.com/office/drawing/2014/main" id="{5CF6E2AE-F670-48D5-956D-7C6ECBCB1C83}"/>
              </a:ext>
            </a:extLst>
          </p:cNvPr>
          <p:cNvGraphicFramePr>
            <a:graphicFrameLocks noGrp="1"/>
          </p:cNvGraphicFramePr>
          <p:nvPr/>
        </p:nvGraphicFramePr>
        <p:xfrm>
          <a:off x="523876" y="4583768"/>
          <a:ext cx="8857998" cy="1838437"/>
        </p:xfrm>
        <a:graphic>
          <a:graphicData uri="http://schemas.openxmlformats.org/drawingml/2006/table">
            <a:tbl>
              <a:tblPr/>
              <a:tblGrid>
                <a:gridCol w="2952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7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건설공제조합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품질보증팀</a:t>
                      </a:r>
                      <a:r>
                        <a:rPr kumimoji="1" lang="en-US" altLang="ko-KR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공통팀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프로젝트팀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117">
                <a:tc>
                  <a:txBody>
                    <a:bodyPr/>
                    <a:lstStyle/>
                    <a:p>
                      <a:pPr marL="101600" marR="0" lvl="0" indent="-101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3" name="Rectangle 60">
            <a:extLst>
              <a:ext uri="{FF2B5EF4-FFF2-40B4-BE49-F238E27FC236}">
                <a16:creationId xmlns:a16="http://schemas.microsoft.com/office/drawing/2014/main" id="{E74CA74F-FC3E-4B4D-9314-7D08462D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486" y="6135104"/>
            <a:ext cx="2047405" cy="113706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74" name="Rectangle 60">
            <a:extLst>
              <a:ext uri="{FF2B5EF4-FFF2-40B4-BE49-F238E27FC236}">
                <a16:creationId xmlns:a16="http://schemas.microsoft.com/office/drawing/2014/main" id="{C7347D4D-BF6F-4E28-AF6D-C5CE3E234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0238" y="6135104"/>
            <a:ext cx="2047404" cy="113706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86" name="모서리가 둥근 직사각형 16">
            <a:extLst>
              <a:ext uri="{FF2B5EF4-FFF2-40B4-BE49-F238E27FC236}">
                <a16:creationId xmlns:a16="http://schemas.microsoft.com/office/drawing/2014/main" id="{DCFB76D5-555C-4829-BC37-E741BBED544D}"/>
              </a:ext>
            </a:extLst>
          </p:cNvPr>
          <p:cNvSpPr/>
          <p:nvPr/>
        </p:nvSpPr>
        <p:spPr bwMode="auto">
          <a:xfrm flipH="1">
            <a:off x="523875" y="4221120"/>
            <a:ext cx="8858249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/>
          <a:p>
            <a:pPr marL="0" lvl="1" indent="-97667" algn="ctr" defTabSz="957701"/>
            <a:r>
              <a:rPr lang="ko-KR" altLang="en-US" sz="15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표준화 절차</a:t>
            </a:r>
          </a:p>
        </p:txBody>
      </p:sp>
      <p:sp>
        <p:nvSpPr>
          <p:cNvPr id="88" name="AutoShape 242">
            <a:extLst>
              <a:ext uri="{FF2B5EF4-FFF2-40B4-BE49-F238E27FC236}">
                <a16:creationId xmlns:a16="http://schemas.microsoft.com/office/drawing/2014/main" id="{5F57C074-C516-4334-ABC5-DD0711917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4" y="2436910"/>
            <a:ext cx="188118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고객사의 문서 작성 표준을 참조하여 프로젝트의 문서 작성 표준 수립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제안사의 개발 방법론 및 프로젝트 특성에 맞추어 </a:t>
            </a:r>
            <a:r>
              <a:rPr lang="ko-KR" altLang="en-US" sz="10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공정별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산출물 </a:t>
            </a:r>
            <a:r>
              <a:rPr lang="ko-KR" altLang="en-US" sz="10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테일러링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및 템플릿 정의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표준 문서 및 개발 산출물 템플릿 배포</a:t>
            </a:r>
          </a:p>
        </p:txBody>
      </p:sp>
      <p:sp>
        <p:nvSpPr>
          <p:cNvPr id="89" name="갈매기형 수장 204">
            <a:extLst>
              <a:ext uri="{FF2B5EF4-FFF2-40B4-BE49-F238E27FC236}">
                <a16:creationId xmlns:a16="http://schemas.microsoft.com/office/drawing/2014/main" id="{C6CBE5EE-234D-40C8-8106-B1B3B1E29D54}"/>
              </a:ext>
            </a:extLst>
          </p:cNvPr>
          <p:cNvSpPr/>
          <p:nvPr/>
        </p:nvSpPr>
        <p:spPr bwMode="auto">
          <a:xfrm>
            <a:off x="513184" y="1880828"/>
            <a:ext cx="2209500" cy="432000"/>
          </a:xfrm>
          <a:prstGeom prst="chevron">
            <a:avLst>
              <a:gd name="adj" fmla="val 32222"/>
            </a:avLst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표준 수립 및 배포</a:t>
            </a:r>
          </a:p>
        </p:txBody>
      </p:sp>
      <p:sp>
        <p:nvSpPr>
          <p:cNvPr id="91" name="AutoShape 242">
            <a:extLst>
              <a:ext uri="{FF2B5EF4-FFF2-40B4-BE49-F238E27FC236}">
                <a16:creationId xmlns:a16="http://schemas.microsoft.com/office/drawing/2014/main" id="{CDE77F8D-B951-4DA4-A34F-4FCB9F5CA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09" y="2436910"/>
            <a:ext cx="1901651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프로젝트 착수 시점에 문서 표준에 대한 교육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단계별 품질 오리엔테이션을 통해 해당 단계에 작성 예정인 산출물에 대하여 상세 작성 가이드 교육</a:t>
            </a:r>
          </a:p>
        </p:txBody>
      </p:sp>
      <p:sp>
        <p:nvSpPr>
          <p:cNvPr id="92" name="갈매기형 수장 201">
            <a:extLst>
              <a:ext uri="{FF2B5EF4-FFF2-40B4-BE49-F238E27FC236}">
                <a16:creationId xmlns:a16="http://schemas.microsoft.com/office/drawing/2014/main" id="{93D010FC-09B0-471A-BB64-408C119EE932}"/>
              </a:ext>
            </a:extLst>
          </p:cNvPr>
          <p:cNvSpPr/>
          <p:nvPr/>
        </p:nvSpPr>
        <p:spPr bwMode="auto">
          <a:xfrm>
            <a:off x="2732998" y="1880828"/>
            <a:ext cx="2209500" cy="432000"/>
          </a:xfrm>
          <a:prstGeom prst="chevron">
            <a:avLst>
              <a:gd name="adj" fmla="val 32222"/>
            </a:avLst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 오리엔테이션</a:t>
            </a:r>
          </a:p>
        </p:txBody>
      </p:sp>
      <p:sp>
        <p:nvSpPr>
          <p:cNvPr id="94" name="AutoShape 242">
            <a:extLst>
              <a:ext uri="{FF2B5EF4-FFF2-40B4-BE49-F238E27FC236}">
                <a16:creationId xmlns:a16="http://schemas.microsoft.com/office/drawing/2014/main" id="{7CC517DD-67C5-4851-9ED2-B68553B00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802" y="2436910"/>
            <a:ext cx="197545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사전에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Inspection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대상으로 정의된 산출물에 대하여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Inspection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을 수행하여 결함을 보완하고 예방함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단계말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PL,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품질 담당자 등으로  구성된 검토 회의를 수행하여 일관성 있는 산출물의 품질 보증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작성된 내용에 대한 적정성에 대한 현업 검토 요청 </a:t>
            </a:r>
          </a:p>
        </p:txBody>
      </p:sp>
      <p:sp>
        <p:nvSpPr>
          <p:cNvPr id="95" name="갈매기형 수장 198">
            <a:extLst>
              <a:ext uri="{FF2B5EF4-FFF2-40B4-BE49-F238E27FC236}">
                <a16:creationId xmlns:a16="http://schemas.microsoft.com/office/drawing/2014/main" id="{9C4C6259-E56E-4CA3-8FEB-3B5D7089935D}"/>
              </a:ext>
            </a:extLst>
          </p:cNvPr>
          <p:cNvSpPr/>
          <p:nvPr/>
        </p:nvSpPr>
        <p:spPr bwMode="auto">
          <a:xfrm>
            <a:off x="4952812" y="1880828"/>
            <a:ext cx="2209500" cy="432000"/>
          </a:xfrm>
          <a:prstGeom prst="chevron">
            <a:avLst>
              <a:gd name="adj" fmla="val 32222"/>
            </a:avLst>
          </a:prstGeom>
          <a:solidFill>
            <a:srgbClr val="1EB3E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 검토</a:t>
            </a:r>
          </a:p>
        </p:txBody>
      </p:sp>
      <p:sp>
        <p:nvSpPr>
          <p:cNvPr id="97" name="AutoShape 242">
            <a:extLst>
              <a:ext uri="{FF2B5EF4-FFF2-40B4-BE49-F238E27FC236}">
                <a16:creationId xmlns:a16="http://schemas.microsoft.com/office/drawing/2014/main" id="{9F0A4447-6B25-44C7-8EE9-02756E9E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2857" y="2436910"/>
            <a:ext cx="1950203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현업 검토 완료된 문서에 대하여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Baseline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을 설정하고 형상관리 도구를 활용하여 관리함</a:t>
            </a:r>
          </a:p>
          <a:p>
            <a:pPr marL="88900" lvl="1" indent="-88900" defTabSz="1042973" eaLnBrk="0" fontAlgn="ctr" latinLnBrk="0" hangingPunct="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산출물에 대한 변경 원인 발생 시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rPr>
              <a:t>변경관리 절차를 준수하여 산출물에 대한 변경을 실시함</a:t>
            </a:r>
          </a:p>
        </p:txBody>
      </p:sp>
      <p:sp>
        <p:nvSpPr>
          <p:cNvPr id="98" name="갈매기형 수장 195">
            <a:extLst>
              <a:ext uri="{FF2B5EF4-FFF2-40B4-BE49-F238E27FC236}">
                <a16:creationId xmlns:a16="http://schemas.microsoft.com/office/drawing/2014/main" id="{FC29B5DE-CCF5-401B-BA81-F7DF76CE1FE7}"/>
              </a:ext>
            </a:extLst>
          </p:cNvPr>
          <p:cNvSpPr/>
          <p:nvPr/>
        </p:nvSpPr>
        <p:spPr bwMode="auto">
          <a:xfrm>
            <a:off x="7172625" y="1880828"/>
            <a:ext cx="2209500" cy="432000"/>
          </a:xfrm>
          <a:prstGeom prst="chevron">
            <a:avLst>
              <a:gd name="adj" fmla="val 32222"/>
            </a:avLst>
          </a:prstGeom>
          <a:solidFill>
            <a:srgbClr val="01508F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변경 관리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4D73217-59AB-4446-9E0C-7156F0738FE5}"/>
              </a:ext>
            </a:extLst>
          </p:cNvPr>
          <p:cNvGrpSpPr/>
          <p:nvPr/>
        </p:nvGrpSpPr>
        <p:grpSpPr>
          <a:xfrm>
            <a:off x="954213" y="4954428"/>
            <a:ext cx="8176870" cy="1376118"/>
            <a:chOff x="954212" y="4853942"/>
            <a:chExt cx="8856065" cy="1402584"/>
          </a:xfrm>
        </p:grpSpPr>
        <p:cxnSp>
          <p:nvCxnSpPr>
            <p:cNvPr id="75" name="AutoShape 31">
              <a:extLst>
                <a:ext uri="{FF2B5EF4-FFF2-40B4-BE49-F238E27FC236}">
                  <a16:creationId xmlns:a16="http://schemas.microsoft.com/office/drawing/2014/main" id="{6E916DA8-3CCE-4134-939A-B967733FAF19}"/>
                </a:ext>
              </a:extLst>
            </p:cNvPr>
            <p:cNvCxnSpPr>
              <a:cxnSpLocks noChangeShapeType="1"/>
              <a:stCxn id="80" idx="1"/>
              <a:endCxn id="83" idx="0"/>
            </p:cNvCxnSpPr>
            <p:nvPr/>
          </p:nvCxnSpPr>
          <p:spPr bwMode="auto">
            <a:xfrm rot="10800000" flipV="1">
              <a:off x="2129851" y="5007426"/>
              <a:ext cx="2006621" cy="388943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AutoShape 33">
              <a:extLst>
                <a:ext uri="{FF2B5EF4-FFF2-40B4-BE49-F238E27FC236}">
                  <a16:creationId xmlns:a16="http://schemas.microsoft.com/office/drawing/2014/main" id="{C12B61E6-6596-49A8-8DB4-4CFDF6FAE8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83971" y="5549855"/>
              <a:ext cx="857722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AutoShape 34">
              <a:extLst>
                <a:ext uri="{FF2B5EF4-FFF2-40B4-BE49-F238E27FC236}">
                  <a16:creationId xmlns:a16="http://schemas.microsoft.com/office/drawing/2014/main" id="{FB592F23-45D9-4D81-A334-026E2010C9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423198" y="5549855"/>
              <a:ext cx="1035804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AutoShape 37">
              <a:extLst>
                <a:ext uri="{FF2B5EF4-FFF2-40B4-BE49-F238E27FC236}">
                  <a16:creationId xmlns:a16="http://schemas.microsoft.com/office/drawing/2014/main" id="{035D3ECB-596F-4059-B410-B8C19F83B269}"/>
                </a:ext>
              </a:extLst>
            </p:cNvPr>
            <p:cNvCxnSpPr>
              <a:cxnSpLocks noChangeShapeType="1"/>
              <a:stCxn id="84" idx="2"/>
              <a:endCxn id="82" idx="0"/>
            </p:cNvCxnSpPr>
            <p:nvPr/>
          </p:nvCxnSpPr>
          <p:spPr bwMode="auto">
            <a:xfrm rot="5400000">
              <a:off x="6854984" y="4169901"/>
              <a:ext cx="246218" cy="3313095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AutoShape 38">
              <a:extLst>
                <a:ext uri="{FF2B5EF4-FFF2-40B4-BE49-F238E27FC236}">
                  <a16:creationId xmlns:a16="http://schemas.microsoft.com/office/drawing/2014/main" id="{F8981CA8-4762-49EC-AAF4-53BAB15B3450}"/>
                </a:ext>
              </a:extLst>
            </p:cNvPr>
            <p:cNvCxnSpPr>
              <a:cxnSpLocks noChangeShapeType="1"/>
              <a:stCxn id="82" idx="3"/>
              <a:endCxn id="85" idx="1"/>
            </p:cNvCxnSpPr>
            <p:nvPr/>
          </p:nvCxnSpPr>
          <p:spPr bwMode="auto">
            <a:xfrm>
              <a:off x="6497182" y="6103042"/>
              <a:ext cx="961820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28" descr="강-2단">
              <a:extLst>
                <a:ext uri="{FF2B5EF4-FFF2-40B4-BE49-F238E27FC236}">
                  <a16:creationId xmlns:a16="http://schemas.microsoft.com/office/drawing/2014/main" id="{A744A9F6-E7E1-4778-8333-4F5852562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471" y="4853942"/>
              <a:ext cx="2351275" cy="3069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산출물 작성지침 정의</a:t>
              </a:r>
            </a:p>
          </p:txBody>
        </p:sp>
        <p:sp>
          <p:nvSpPr>
            <p:cNvPr id="81" name="Rectangle 32" descr="강-2단">
              <a:extLst>
                <a:ext uri="{FF2B5EF4-FFF2-40B4-BE49-F238E27FC236}">
                  <a16:creationId xmlns:a16="http://schemas.microsoft.com/office/drawing/2014/main" id="{8CAD1438-248F-4437-9F7A-032C1D9CA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471" y="5396370"/>
              <a:ext cx="2351275" cy="3069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프로젝트팀에 교육</a:t>
              </a:r>
            </a:p>
          </p:txBody>
        </p:sp>
        <p:sp>
          <p:nvSpPr>
            <p:cNvPr id="82" name="Rectangle 35" descr="강-2단">
              <a:extLst>
                <a:ext uri="{FF2B5EF4-FFF2-40B4-BE49-F238E27FC236}">
                  <a16:creationId xmlns:a16="http://schemas.microsoft.com/office/drawing/2014/main" id="{B25A5AA8-4B73-4F17-9D78-662F2646D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5907" y="5949557"/>
              <a:ext cx="2351275" cy="3069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  품질 검토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표준 준수성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)</a:t>
              </a:r>
            </a:p>
          </p:txBody>
        </p:sp>
        <p:sp>
          <p:nvSpPr>
            <p:cNvPr id="83" name="Rectangle 30" descr="강-2단">
              <a:extLst>
                <a:ext uri="{FF2B5EF4-FFF2-40B4-BE49-F238E27FC236}">
                  <a16:creationId xmlns:a16="http://schemas.microsoft.com/office/drawing/2014/main" id="{4A7EC009-5198-439A-B92A-2F4042A9F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212" y="5396370"/>
              <a:ext cx="2351275" cy="3069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작성지침 승인</a:t>
              </a:r>
            </a:p>
          </p:txBody>
        </p:sp>
        <p:sp>
          <p:nvSpPr>
            <p:cNvPr id="84" name="Rectangle 29" descr="강-2단">
              <a:extLst>
                <a:ext uri="{FF2B5EF4-FFF2-40B4-BE49-F238E27FC236}">
                  <a16:creationId xmlns:a16="http://schemas.microsoft.com/office/drawing/2014/main" id="{EE83B775-216C-40C2-8C3F-8BBB8A05F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9002" y="5396370"/>
              <a:ext cx="2351275" cy="3069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 표준에 따른 산출물 작성</a:t>
              </a:r>
            </a:p>
          </p:txBody>
        </p:sp>
        <p:sp>
          <p:nvSpPr>
            <p:cNvPr id="85" name="Rectangle 36" descr="강-2단">
              <a:extLst>
                <a:ext uri="{FF2B5EF4-FFF2-40B4-BE49-F238E27FC236}">
                  <a16:creationId xmlns:a16="http://schemas.microsoft.com/office/drawing/2014/main" id="{354A3D5F-F09C-4239-B340-7EFC82E54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9002" y="5949557"/>
              <a:ext cx="2351275" cy="3069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부적합사항 시정조치</a:t>
              </a: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2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2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품질보증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(2/2)</a:t>
              </a:r>
            </a:p>
          </p:txBody>
        </p:sp>
        <p:grpSp>
          <p:nvGrpSpPr>
            <p:cNvPr id="122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24" name="직각 삼각형 12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2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업무별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Inspection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활동 및 고객과의 검토 활동을 통해 산출물 내용의 적합성을 보증하고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품질담당자가 검토 활동을 수행하여 표준 및 방법론 준수 여부와 업무 간의 일관성을 보증합니다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41" name="타원 140"/>
          <p:cNvSpPr/>
          <p:nvPr/>
        </p:nvSpPr>
        <p:spPr>
          <a:xfrm>
            <a:off x="1009902" y="5523599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2" name="타원 141"/>
          <p:cNvSpPr/>
          <p:nvPr/>
        </p:nvSpPr>
        <p:spPr>
          <a:xfrm>
            <a:off x="3949045" y="4991754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3" name="타원 142"/>
          <p:cNvSpPr/>
          <p:nvPr/>
        </p:nvSpPr>
        <p:spPr>
          <a:xfrm>
            <a:off x="3949045" y="5523600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4" name="타원 143"/>
          <p:cNvSpPr/>
          <p:nvPr/>
        </p:nvSpPr>
        <p:spPr>
          <a:xfrm>
            <a:off x="3949045" y="6064775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5" name="타원 144"/>
          <p:cNvSpPr/>
          <p:nvPr/>
        </p:nvSpPr>
        <p:spPr>
          <a:xfrm>
            <a:off x="7018816" y="5523600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6" name="타원 145"/>
          <p:cNvSpPr/>
          <p:nvPr/>
        </p:nvSpPr>
        <p:spPr>
          <a:xfrm>
            <a:off x="7018816" y="6074106"/>
            <a:ext cx="216035" cy="21595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46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47" name="타원 4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1809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TER-002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계획 수립</a:t>
            </a:r>
          </a:p>
        </p:txBody>
      </p:sp>
      <p:sp>
        <p:nvSpPr>
          <p:cNvPr id="19" name="타원 1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2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 수립</a:t>
              </a:r>
            </a:p>
          </p:txBody>
        </p:sp>
        <p:sp>
          <p:nvSpPr>
            <p:cNvPr id="2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1.2.4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계획서 수립 방안</a:t>
              </a:r>
              <a:endParaRPr lang="en-US" altLang="ko-KR" sz="14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" name="직각 삼각형 29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계획서에는 테스트 인력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데이터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절차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방법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일정 및 주기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</a:t>
            </a: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특성별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테스트 방안 등을 포함하여 테스트를 체계적이고 효율적으로 진행할 수 있는 방안을 제시합니다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34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3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graphicFrame>
        <p:nvGraphicFramePr>
          <p:cNvPr id="40" name="Group 66">
            <a:extLst>
              <a:ext uri="{FF2B5EF4-FFF2-40B4-BE49-F238E27FC236}">
                <a16:creationId xmlns:a16="http://schemas.microsoft.com/office/drawing/2014/main" id="{27956A3B-1405-4ECB-8639-C86E664BA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957587"/>
              </p:ext>
            </p:extLst>
          </p:nvPr>
        </p:nvGraphicFramePr>
        <p:xfrm>
          <a:off x="523874" y="1881188"/>
          <a:ext cx="8858252" cy="4535594"/>
        </p:xfrm>
        <a:graphic>
          <a:graphicData uri="http://schemas.openxmlformats.org/drawingml/2006/table">
            <a:tbl>
              <a:tblPr/>
              <a:tblGrid>
                <a:gridCol w="122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4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4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87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55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21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TASK</a:t>
                      </a:r>
                      <a:endParaRPr kumimoji="1" lang="ko-KR" altLang="en-US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테스트 환경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테스트 주체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테스트 데이터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산출물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단위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프로그램 모듈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화면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배치 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업무개발팀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 테스터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개발자 생성 데이터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일부 실 데이터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변조데이터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케이스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단위테스트 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5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통합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온라인 정합성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배치 정합성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대외기관 연계 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자체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차부터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자테스투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현업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전담 테스트 조직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일부 실 데이터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변조데이터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통합테스트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통합테스트 시나리오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케이스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통합테스트 결과서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대외연계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시뮬레이터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 기관 연계 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자체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차부터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현업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전담 테스트 조직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일부 실 데이터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변조데이터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대외연계테스트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대외연계테스트 시나리오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대외연계테스트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909398"/>
                  </a:ext>
                </a:extLst>
              </a:tr>
              <a:tr h="627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성능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가용성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임계 테스트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조직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일부 실 데이터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시나리오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8902177"/>
                  </a:ext>
                </a:extLst>
              </a:tr>
              <a:tr h="627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시스템</a:t>
                      </a:r>
                      <a:br>
                        <a:rPr kumimoji="1" lang="en-US" altLang="ko-KR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구간별 성능 및 가용성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주요 거래 성능 검증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대외 연계 검증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성능테스트 조직 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해당사항 없음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시스템 테스트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시스템 테스트 시나리오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시스템 테스트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036330"/>
                  </a:ext>
                </a:extLst>
              </a:tr>
              <a:tr h="8185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병행 및 이행 테스트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병행 테스트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일마감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정확성 검증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사전이행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대상 선별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병행이행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시간 측정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자체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1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임시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2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개발서버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차부터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: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운영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테스트서버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지점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고객사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제안사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실 데이터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병행 및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이행테스트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계획서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병행 및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이행테스트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시나리오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병행 및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이행테스트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결과서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01766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44">
            <a:extLst>
              <a:ext uri="{FF2B5EF4-FFF2-40B4-BE49-F238E27FC236}">
                <a16:creationId xmlns:a16="http://schemas.microsoft.com/office/drawing/2014/main" id="{BDCDFCD2-9AE0-40EE-A40D-951FD231F5B9}"/>
              </a:ext>
            </a:extLst>
          </p:cNvPr>
          <p:cNvGraphicFramePr>
            <a:graphicFrameLocks noGrp="1"/>
          </p:cNvGraphicFramePr>
          <p:nvPr/>
        </p:nvGraphicFramePr>
        <p:xfrm>
          <a:off x="524608" y="1880829"/>
          <a:ext cx="8857266" cy="3429289"/>
        </p:xfrm>
        <a:graphic>
          <a:graphicData uri="http://schemas.openxmlformats.org/drawingml/2006/table">
            <a:tbl>
              <a:tblPr/>
              <a:tblGrid>
                <a:gridCol w="1001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5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0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제안사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2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PMO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64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고객사</a:t>
                      </a:r>
                      <a:endParaRPr kumimoji="1" lang="ko-KR" altLang="en-US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ko-KR" altLang="en-US" sz="800" kern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58288" marR="58288" marT="19846" marB="19846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Rectangle 60">
            <a:extLst>
              <a:ext uri="{FF2B5EF4-FFF2-40B4-BE49-F238E27FC236}">
                <a16:creationId xmlns:a16="http://schemas.microsoft.com/office/drawing/2014/main" id="{180C53F4-16DE-4E2F-85CC-C01FA64B9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3433" y="5506108"/>
            <a:ext cx="2109183" cy="1094716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6" name="Rectangle 60">
            <a:extLst>
              <a:ext uri="{FF2B5EF4-FFF2-40B4-BE49-F238E27FC236}">
                <a16:creationId xmlns:a16="http://schemas.microsoft.com/office/drawing/2014/main" id="{962EFF89-A535-45D6-B02F-1ED535639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3437" y="5506108"/>
            <a:ext cx="2107397" cy="1094716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4B8164A-5619-44E0-8C60-08816B053F1D}"/>
              </a:ext>
            </a:extLst>
          </p:cNvPr>
          <p:cNvGrpSpPr/>
          <p:nvPr/>
        </p:nvGrpSpPr>
        <p:grpSpPr>
          <a:xfrm>
            <a:off x="1650027" y="5482352"/>
            <a:ext cx="7753230" cy="929934"/>
            <a:chOff x="2106340" y="6320461"/>
            <a:chExt cx="7925826" cy="612002"/>
          </a:xfrm>
        </p:grpSpPr>
        <p:grpSp>
          <p:nvGrpSpPr>
            <p:cNvPr id="18" name="그룹 229">
              <a:extLst>
                <a:ext uri="{FF2B5EF4-FFF2-40B4-BE49-F238E27FC236}">
                  <a16:creationId xmlns:a16="http://schemas.microsoft.com/office/drawing/2014/main" id="{4A45F92A-B7EC-4E35-945D-F4F322834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0642" y="6321960"/>
              <a:ext cx="1442291" cy="610503"/>
              <a:chOff x="3869496" y="1169442"/>
              <a:chExt cx="1329012" cy="531823"/>
            </a:xfrm>
          </p:grpSpPr>
          <p:sp>
            <p:nvSpPr>
              <p:cNvPr id="37" name="갈매기형 수장 40">
                <a:extLst>
                  <a:ext uri="{FF2B5EF4-FFF2-40B4-BE49-F238E27FC236}">
                    <a16:creationId xmlns:a16="http://schemas.microsoft.com/office/drawing/2014/main" id="{0F36B260-0E59-47D9-8988-3BBA4FAF9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9496" y="1169442"/>
                <a:ext cx="1272549" cy="531823"/>
              </a:xfrm>
              <a:prstGeom prst="chevron">
                <a:avLst>
                  <a:gd name="adj" fmla="val 30638"/>
                </a:avLst>
              </a:prstGeom>
              <a:solidFill>
                <a:srgbClr val="8ED9F0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8" name="모서리가 둥근 직사각형 86">
                <a:extLst>
                  <a:ext uri="{FF2B5EF4-FFF2-40B4-BE49-F238E27FC236}">
                    <a16:creationId xmlns:a16="http://schemas.microsoft.com/office/drawing/2014/main" id="{51624B07-A44D-4810-9F9A-782D6FDCB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981854" y="1337000"/>
                <a:ext cx="1216654" cy="194092"/>
              </a:xfrm>
              <a:prstGeom prst="rect">
                <a:avLst/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검토자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오리엔테이션</a:t>
                </a:r>
              </a:p>
            </p:txBody>
          </p:sp>
        </p:grpSp>
        <p:grpSp>
          <p:nvGrpSpPr>
            <p:cNvPr id="19" name="그룹 232">
              <a:extLst>
                <a:ext uri="{FF2B5EF4-FFF2-40B4-BE49-F238E27FC236}">
                  <a16:creationId xmlns:a16="http://schemas.microsoft.com/office/drawing/2014/main" id="{D08F3D42-B96E-4BE8-BCC2-C9BFA304F1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96969" y="6321958"/>
              <a:ext cx="1432753" cy="610503"/>
              <a:chOff x="3869433" y="1169440"/>
              <a:chExt cx="1320227" cy="531823"/>
            </a:xfrm>
          </p:grpSpPr>
          <p:sp>
            <p:nvSpPr>
              <p:cNvPr id="35" name="갈매기형 수장 40">
                <a:extLst>
                  <a:ext uri="{FF2B5EF4-FFF2-40B4-BE49-F238E27FC236}">
                    <a16:creationId xmlns:a16="http://schemas.microsoft.com/office/drawing/2014/main" id="{40420374-B7DF-4DDF-9F07-4057D91545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9433" y="1169440"/>
                <a:ext cx="1272552" cy="531823"/>
              </a:xfrm>
              <a:prstGeom prst="chevron">
                <a:avLst>
                  <a:gd name="adj" fmla="val 30638"/>
                </a:avLst>
              </a:prstGeom>
              <a:solidFill>
                <a:srgbClr val="8ED9F0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6" name="모서리가 둥근 직사각형 86">
                <a:extLst>
                  <a:ext uri="{FF2B5EF4-FFF2-40B4-BE49-F238E27FC236}">
                    <a16:creationId xmlns:a16="http://schemas.microsoft.com/office/drawing/2014/main" id="{2C08E688-285A-488D-ABA1-F92F548E0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973004" y="1337002"/>
                <a:ext cx="1216656" cy="194092"/>
              </a:xfrm>
              <a:prstGeom prst="rect">
                <a:avLst/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검토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수행</a:t>
                </a:r>
              </a:p>
            </p:txBody>
          </p:sp>
        </p:grpSp>
        <p:grpSp>
          <p:nvGrpSpPr>
            <p:cNvPr id="20" name="그룹 235">
              <a:extLst>
                <a:ext uri="{FF2B5EF4-FFF2-40B4-BE49-F238E27FC236}">
                  <a16:creationId xmlns:a16="http://schemas.microsoft.com/office/drawing/2014/main" id="{94C2BF90-7454-4B23-BB68-C415D5B16F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93295" y="6320461"/>
              <a:ext cx="1423212" cy="610503"/>
              <a:chOff x="3542251" y="1169011"/>
              <a:chExt cx="1307533" cy="531823"/>
            </a:xfrm>
          </p:grpSpPr>
          <p:sp>
            <p:nvSpPr>
              <p:cNvPr id="33" name="갈매기형 수장 40">
                <a:extLst>
                  <a:ext uri="{FF2B5EF4-FFF2-40B4-BE49-F238E27FC236}">
                    <a16:creationId xmlns:a16="http://schemas.microsoft.com/office/drawing/2014/main" id="{6717BAB2-9F08-4CA6-A5CA-6B83EE14F9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2251" y="1169011"/>
                <a:ext cx="1272480" cy="531823"/>
              </a:xfrm>
              <a:prstGeom prst="chevron">
                <a:avLst>
                  <a:gd name="adj" fmla="val 30638"/>
                </a:avLst>
              </a:prstGeom>
              <a:solidFill>
                <a:srgbClr val="8ED9F0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4" name="모서리가 둥근 직사각형 86">
                <a:extLst>
                  <a:ext uri="{FF2B5EF4-FFF2-40B4-BE49-F238E27FC236}">
                    <a16:creationId xmlns:a16="http://schemas.microsoft.com/office/drawing/2014/main" id="{AD44488D-609B-4B03-A26A-12C25F83B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680174" y="1336573"/>
                <a:ext cx="1169610" cy="194092"/>
              </a:xfrm>
              <a:prstGeom prst="rect">
                <a:avLst/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검토결과 취합</a:t>
                </a:r>
                <a: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/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결함여부 확정</a:t>
                </a:r>
              </a:p>
            </p:txBody>
          </p:sp>
        </p:grpSp>
        <p:grpSp>
          <p:nvGrpSpPr>
            <p:cNvPr id="21" name="그룹 223">
              <a:extLst>
                <a:ext uri="{FF2B5EF4-FFF2-40B4-BE49-F238E27FC236}">
                  <a16:creationId xmlns:a16="http://schemas.microsoft.com/office/drawing/2014/main" id="{2810EB24-0CFC-4F7D-A45F-2FEB4DF6EC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6340" y="6321954"/>
              <a:ext cx="1383037" cy="610503"/>
              <a:chOff x="3869391" y="1169438"/>
              <a:chExt cx="1677421" cy="531823"/>
            </a:xfrm>
          </p:grpSpPr>
          <p:sp>
            <p:nvSpPr>
              <p:cNvPr id="31" name="갈매기형 수장 40">
                <a:extLst>
                  <a:ext uri="{FF2B5EF4-FFF2-40B4-BE49-F238E27FC236}">
                    <a16:creationId xmlns:a16="http://schemas.microsoft.com/office/drawing/2014/main" id="{008AA6A4-D5FD-4B5C-9CE9-12073BF82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9391" y="1169438"/>
                <a:ext cx="1677421" cy="531823"/>
              </a:xfrm>
              <a:prstGeom prst="chevron">
                <a:avLst>
                  <a:gd name="adj" fmla="val 30638"/>
                </a:avLst>
              </a:prstGeom>
              <a:solidFill>
                <a:srgbClr val="8ED9F0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2" name="모서리가 둥근 직사각형 86">
                <a:extLst>
                  <a:ext uri="{FF2B5EF4-FFF2-40B4-BE49-F238E27FC236}">
                    <a16:creationId xmlns:a16="http://schemas.microsoft.com/office/drawing/2014/main" id="{7B5880A9-676F-4AB7-BF47-728902A1C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4085946" y="1337000"/>
                <a:ext cx="1446899" cy="194092"/>
              </a:xfrm>
              <a:prstGeom prst="rect">
                <a:avLst/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  <a:defRPr/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검토방식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/</a:t>
                </a: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검토자 확정</a:t>
                </a:r>
              </a:p>
            </p:txBody>
          </p:sp>
        </p:grpSp>
        <p:grpSp>
          <p:nvGrpSpPr>
            <p:cNvPr id="25" name="그룹 235">
              <a:extLst>
                <a:ext uri="{FF2B5EF4-FFF2-40B4-BE49-F238E27FC236}">
                  <a16:creationId xmlns:a16="http://schemas.microsoft.com/office/drawing/2014/main" id="{EE7860B7-C51C-4952-9F97-020739661C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37260" y="6321958"/>
              <a:ext cx="1394906" cy="610503"/>
              <a:chOff x="3543651" y="1169440"/>
              <a:chExt cx="1281526" cy="531823"/>
            </a:xfrm>
          </p:grpSpPr>
          <p:sp>
            <p:nvSpPr>
              <p:cNvPr id="29" name="갈매기형 수장 40">
                <a:extLst>
                  <a:ext uri="{FF2B5EF4-FFF2-40B4-BE49-F238E27FC236}">
                    <a16:creationId xmlns:a16="http://schemas.microsoft.com/office/drawing/2014/main" id="{986A1A1D-6B25-4C4F-BBA6-F6C8CDF276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3651" y="1169440"/>
                <a:ext cx="1270622" cy="531823"/>
              </a:xfrm>
              <a:prstGeom prst="chevron">
                <a:avLst>
                  <a:gd name="adj" fmla="val 30638"/>
                </a:avLst>
              </a:prstGeom>
              <a:solidFill>
                <a:srgbClr val="8ED9F0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0" name="모서리가 둥근 직사각형 86">
                <a:extLst>
                  <a:ext uri="{FF2B5EF4-FFF2-40B4-BE49-F238E27FC236}">
                    <a16:creationId xmlns:a16="http://schemas.microsoft.com/office/drawing/2014/main" id="{08C05EF8-0A82-4450-B510-630D6BDB5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674599" y="1337002"/>
                <a:ext cx="1150578" cy="194092"/>
              </a:xfrm>
              <a:prstGeom prst="rect">
                <a:avLst/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시정조치 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결과 확인</a:t>
                </a:r>
              </a:p>
            </p:txBody>
          </p:sp>
        </p:grpSp>
        <p:grpSp>
          <p:nvGrpSpPr>
            <p:cNvPr id="26" name="그룹 232">
              <a:extLst>
                <a:ext uri="{FF2B5EF4-FFF2-40B4-BE49-F238E27FC236}">
                  <a16:creationId xmlns:a16="http://schemas.microsoft.com/office/drawing/2014/main" id="{D80E065A-9D23-4889-8C2B-55F9307CD2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40936" y="6321958"/>
              <a:ext cx="1432749" cy="610503"/>
              <a:chOff x="3868972" y="1169440"/>
              <a:chExt cx="1320224" cy="531823"/>
            </a:xfrm>
          </p:grpSpPr>
          <p:sp>
            <p:nvSpPr>
              <p:cNvPr id="27" name="갈매기형 수장 40">
                <a:extLst>
                  <a:ext uri="{FF2B5EF4-FFF2-40B4-BE49-F238E27FC236}">
                    <a16:creationId xmlns:a16="http://schemas.microsoft.com/office/drawing/2014/main" id="{EAF63326-409F-4C70-969B-B12041EBA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8972" y="1169440"/>
                <a:ext cx="1272552" cy="531823"/>
              </a:xfrm>
              <a:prstGeom prst="chevron">
                <a:avLst>
                  <a:gd name="adj" fmla="val 30638"/>
                </a:avLst>
              </a:prstGeom>
              <a:solidFill>
                <a:schemeClr val="bg1">
                  <a:lumMod val="85000"/>
                </a:schemeClr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1"/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lt1"/>
                  </a:solidFill>
                  <a:latin typeface="+mn-lt"/>
                  <a:ea typeface="+mn-ea"/>
                  <a:sym typeface="Monotype Sorts" pitchFamily="2" charset="2"/>
                </a:endParaRPr>
              </a:p>
            </p:txBody>
          </p:sp>
          <p:sp>
            <p:nvSpPr>
              <p:cNvPr id="28" name="모서리가 둥근 직사각형 86">
                <a:extLst>
                  <a:ext uri="{FF2B5EF4-FFF2-40B4-BE49-F238E27FC236}">
                    <a16:creationId xmlns:a16="http://schemas.microsoft.com/office/drawing/2014/main" id="{8FBD639F-DB11-4929-A580-78A96254F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972540" y="1326677"/>
                <a:ext cx="1216656" cy="214741"/>
              </a:xfrm>
              <a:prstGeom prst="roundRect">
                <a:avLst>
                  <a:gd name="adj" fmla="val 16667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42880" eaLnBrk="0" fontAlgn="auto" hangingPunct="0">
                  <a:spcBef>
                    <a:spcPts val="0"/>
                  </a:spcBef>
                  <a:spcAft>
                    <a:spcPts val="0"/>
                  </a:spcAft>
                  <a:buClr>
                    <a:schemeClr val="tx1">
                      <a:lumMod val="85000"/>
                      <a:lumOff val="15000"/>
                    </a:schemeClr>
                  </a:buClr>
                  <a:buSzPct val="80000"/>
                  <a:tabLst>
                    <a:tab pos="5648325" algn="l"/>
                  </a:tabLst>
                </a:pP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결함</a:t>
                </a:r>
                <a: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 </a:t>
                </a:r>
                <a:r>
                  <a:rPr kumimoji="0" lang="ko-KR" altLang="en-US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시정초치</a:t>
                </a:r>
                <a:b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</a:br>
                <a: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(</a:t>
                </a:r>
                <a:r>
                  <a:rPr kumimoji="0" lang="ko-KR" altLang="en-US" sz="11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제안사</a:t>
                </a:r>
                <a:r>
                  <a:rPr kumimoji="0" lang="en-US" altLang="ko-KR" sz="11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)</a:t>
                </a:r>
                <a:endParaRPr kumimoji="0"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endParaRPr>
              </a:p>
            </p:txBody>
          </p:sp>
        </p:grp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31FA79E2-FCE2-49A0-8206-972D325AE79B}"/>
              </a:ext>
            </a:extLst>
          </p:cNvPr>
          <p:cNvGrpSpPr/>
          <p:nvPr/>
        </p:nvGrpSpPr>
        <p:grpSpPr>
          <a:xfrm>
            <a:off x="524508" y="5482351"/>
            <a:ext cx="1017263" cy="928829"/>
            <a:chOff x="558700" y="6192987"/>
            <a:chExt cx="867600" cy="792000"/>
          </a:xfrm>
        </p:grpSpPr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90AB9F46-5D18-4192-B882-0E6C02CEA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700" y="6192987"/>
              <a:ext cx="867600" cy="792000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2D43D50-ABE9-4F9E-94B5-6AA0B5C19453}"/>
                </a:ext>
              </a:extLst>
            </p:cNvPr>
            <p:cNvSpPr txBox="1"/>
            <p:nvPr/>
          </p:nvSpPr>
          <p:spPr>
            <a:xfrm>
              <a:off x="603086" y="6365916"/>
              <a:ext cx="778829" cy="446143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r>
                <a: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산출물 </a:t>
              </a:r>
              <a:br>
                <a:rPr kumimoji="0" lang="en-US" altLang="ko-KR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</a:br>
              <a:r>
                <a: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검토 절차</a:t>
              </a: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95919FE-BF54-48D2-B74D-46227305E1B2}"/>
              </a:ext>
            </a:extLst>
          </p:cNvPr>
          <p:cNvGrpSpPr/>
          <p:nvPr/>
        </p:nvGrpSpPr>
        <p:grpSpPr>
          <a:xfrm>
            <a:off x="1638300" y="1956137"/>
            <a:ext cx="7847843" cy="3238730"/>
            <a:chOff x="1730061" y="1956137"/>
            <a:chExt cx="8210865" cy="3475686"/>
          </a:xfrm>
        </p:grpSpPr>
        <p:sp>
          <p:nvSpPr>
            <p:cNvPr id="39" name="Rectangle 86">
              <a:extLst>
                <a:ext uri="{FF2B5EF4-FFF2-40B4-BE49-F238E27FC236}">
                  <a16:creationId xmlns:a16="http://schemas.microsoft.com/office/drawing/2014/main" id="{DEE98989-CC5E-476F-91E0-91641EB2B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061" y="1956137"/>
              <a:ext cx="1259285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단계말</a:t>
              </a:r>
              <a:b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완료</a:t>
              </a:r>
            </a:p>
          </p:txBody>
        </p:sp>
        <p:cxnSp>
          <p:nvCxnSpPr>
            <p:cNvPr id="40" name="직선 화살표 연결선 105">
              <a:extLst>
                <a:ext uri="{FF2B5EF4-FFF2-40B4-BE49-F238E27FC236}">
                  <a16:creationId xmlns:a16="http://schemas.microsoft.com/office/drawing/2014/main" id="{AEFD6D1D-FC1C-445A-85AA-1C461ECC4D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989815" y="2154788"/>
              <a:ext cx="318279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꺾인 연결선 71">
              <a:extLst>
                <a:ext uri="{FF2B5EF4-FFF2-40B4-BE49-F238E27FC236}">
                  <a16:creationId xmlns:a16="http://schemas.microsoft.com/office/drawing/2014/main" id="{B38ECF95-D9A4-4A7C-BFAC-D0E75405BB72}"/>
                </a:ext>
              </a:extLst>
            </p:cNvPr>
            <p:cNvCxnSpPr>
              <a:cxnSpLocks noChangeShapeType="1"/>
              <a:stCxn id="49" idx="3"/>
            </p:cNvCxnSpPr>
            <p:nvPr/>
          </p:nvCxnSpPr>
          <p:spPr bwMode="auto">
            <a:xfrm flipV="1">
              <a:off x="6462851" y="2354479"/>
              <a:ext cx="384336" cy="900931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6">
              <a:extLst>
                <a:ext uri="{FF2B5EF4-FFF2-40B4-BE49-F238E27FC236}">
                  <a16:creationId xmlns:a16="http://schemas.microsoft.com/office/drawing/2014/main" id="{03CAE71E-F632-4E50-BF89-ABF6C9319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7140" y="1956137"/>
              <a:ext cx="1454400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단계말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산출물 </a:t>
              </a:r>
              <a:b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검토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조치완료</a:t>
              </a:r>
            </a:p>
          </p:txBody>
        </p:sp>
        <p:sp>
          <p:nvSpPr>
            <p:cNvPr id="43" name="Rectangle 86">
              <a:extLst>
                <a:ext uri="{FF2B5EF4-FFF2-40B4-BE49-F238E27FC236}">
                  <a16:creationId xmlns:a16="http://schemas.microsoft.com/office/drawing/2014/main" id="{3D02CFC0-83EA-4C42-82D9-3F12BD21F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7140" y="3044483"/>
              <a:ext cx="1454400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검토</a:t>
              </a:r>
            </a:p>
          </p:txBody>
        </p:sp>
        <p:sp>
          <p:nvSpPr>
            <p:cNvPr id="44" name="Rectangle 86">
              <a:extLst>
                <a:ext uri="{FF2B5EF4-FFF2-40B4-BE49-F238E27FC236}">
                  <a16:creationId xmlns:a16="http://schemas.microsoft.com/office/drawing/2014/main" id="{31279C5C-442C-4EEF-BB88-1910453E1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7140" y="4468548"/>
              <a:ext cx="1454400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검수</a:t>
              </a:r>
              <a:b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검수기준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)</a:t>
              </a:r>
              <a:endParaRPr lang="ko-KR" altLang="en-US" sz="11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5" name="다이아몬드 44">
              <a:extLst>
                <a:ext uri="{FF2B5EF4-FFF2-40B4-BE49-F238E27FC236}">
                  <a16:creationId xmlns:a16="http://schemas.microsoft.com/office/drawing/2014/main" id="{3DACA723-E5A7-4140-BE87-3FB56259DB07}"/>
                </a:ext>
              </a:extLst>
            </p:cNvPr>
            <p:cNvSpPr/>
            <p:nvPr/>
          </p:nvSpPr>
          <p:spPr>
            <a:xfrm>
              <a:off x="5327859" y="4456650"/>
              <a:ext cx="1134993" cy="421053"/>
            </a:xfrm>
            <a:prstGeom prst="diamond">
              <a:avLst/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적합</a:t>
              </a:r>
            </a:p>
          </p:txBody>
        </p:sp>
        <p:sp>
          <p:nvSpPr>
            <p:cNvPr id="46" name="Rectangle 86">
              <a:extLst>
                <a:ext uri="{FF2B5EF4-FFF2-40B4-BE49-F238E27FC236}">
                  <a16:creationId xmlns:a16="http://schemas.microsoft.com/office/drawing/2014/main" id="{4721EF6F-C817-463B-8349-6A1B1E13A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1880" y="1956137"/>
              <a:ext cx="1454400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시정조치 및 검토</a:t>
              </a:r>
            </a:p>
          </p:txBody>
        </p:sp>
        <p:cxnSp>
          <p:nvCxnSpPr>
            <p:cNvPr id="47" name="직선 화살표 연결선 105">
              <a:extLst>
                <a:ext uri="{FF2B5EF4-FFF2-40B4-BE49-F238E27FC236}">
                  <a16:creationId xmlns:a16="http://schemas.microsoft.com/office/drawing/2014/main" id="{F4C07FD4-BB13-4F75-B96C-603516CF55F3}"/>
                </a:ext>
              </a:extLst>
            </p:cNvPr>
            <p:cNvCxnSpPr>
              <a:cxnSpLocks noChangeShapeType="1"/>
              <a:endCxn id="65" idx="0"/>
            </p:cNvCxnSpPr>
            <p:nvPr/>
          </p:nvCxnSpPr>
          <p:spPr bwMode="auto">
            <a:xfrm>
              <a:off x="4032727" y="2343721"/>
              <a:ext cx="0" cy="204335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화살표 연결선 105">
              <a:extLst>
                <a:ext uri="{FF2B5EF4-FFF2-40B4-BE49-F238E27FC236}">
                  <a16:creationId xmlns:a16="http://schemas.microsoft.com/office/drawing/2014/main" id="{467835A4-7C45-4A49-8F1D-42F8A785F339}"/>
                </a:ext>
              </a:extLst>
            </p:cNvPr>
            <p:cNvCxnSpPr>
              <a:cxnSpLocks noChangeShapeType="1"/>
              <a:endCxn id="49" idx="1"/>
            </p:cNvCxnSpPr>
            <p:nvPr/>
          </p:nvCxnSpPr>
          <p:spPr bwMode="auto">
            <a:xfrm>
              <a:off x="4759362" y="3243026"/>
              <a:ext cx="568497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다이아몬드 48">
              <a:extLst>
                <a:ext uri="{FF2B5EF4-FFF2-40B4-BE49-F238E27FC236}">
                  <a16:creationId xmlns:a16="http://schemas.microsoft.com/office/drawing/2014/main" id="{2BB4A92F-F195-497A-BB3F-CDF93DF630A1}"/>
                </a:ext>
              </a:extLst>
            </p:cNvPr>
            <p:cNvSpPr/>
            <p:nvPr/>
          </p:nvSpPr>
          <p:spPr>
            <a:xfrm>
              <a:off x="5327859" y="3044883"/>
              <a:ext cx="1134993" cy="421053"/>
            </a:xfrm>
            <a:prstGeom prst="diamond">
              <a:avLst/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적합</a:t>
              </a:r>
              <a:endParaRPr kumimoji="0" lang="en-US" altLang="ko-KR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50" name="꺾인 연결선 71">
              <a:extLst>
                <a:ext uri="{FF2B5EF4-FFF2-40B4-BE49-F238E27FC236}">
                  <a16:creationId xmlns:a16="http://schemas.microsoft.com/office/drawing/2014/main" id="{30EE4EC6-0850-4303-A32F-3CBFC211DDB8}"/>
                </a:ext>
              </a:extLst>
            </p:cNvPr>
            <p:cNvCxnSpPr>
              <a:cxnSpLocks noChangeShapeType="1"/>
              <a:stCxn id="65" idx="2"/>
            </p:cNvCxnSpPr>
            <p:nvPr/>
          </p:nvCxnSpPr>
          <p:spPr bwMode="auto">
            <a:xfrm flipH="1">
              <a:off x="4032728" y="2836056"/>
              <a:ext cx="0" cy="198069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꺾인 연결선 71">
              <a:extLst>
                <a:ext uri="{FF2B5EF4-FFF2-40B4-BE49-F238E27FC236}">
                  <a16:creationId xmlns:a16="http://schemas.microsoft.com/office/drawing/2014/main" id="{6285FA45-DF31-4AAD-8B0D-61AC3E798A96}"/>
                </a:ext>
              </a:extLst>
            </p:cNvPr>
            <p:cNvCxnSpPr>
              <a:cxnSpLocks noChangeShapeType="1"/>
              <a:stCxn id="61" idx="2"/>
              <a:endCxn id="44" idx="0"/>
            </p:cNvCxnSpPr>
            <p:nvPr/>
          </p:nvCxnSpPr>
          <p:spPr bwMode="auto">
            <a:xfrm rot="5400000">
              <a:off x="4730106" y="3304299"/>
              <a:ext cx="468483" cy="1860014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꺾인 연결선 71">
              <a:extLst>
                <a:ext uri="{FF2B5EF4-FFF2-40B4-BE49-F238E27FC236}">
                  <a16:creationId xmlns:a16="http://schemas.microsoft.com/office/drawing/2014/main" id="{AE5D3D08-38C0-40AF-8F43-C5A742E71869}"/>
                </a:ext>
              </a:extLst>
            </p:cNvPr>
            <p:cNvCxnSpPr>
              <a:cxnSpLocks noChangeShapeType="1"/>
              <a:endCxn id="45" idx="1"/>
            </p:cNvCxnSpPr>
            <p:nvPr/>
          </p:nvCxnSpPr>
          <p:spPr bwMode="auto">
            <a:xfrm flipV="1">
              <a:off x="4759362" y="4667177"/>
              <a:ext cx="568497" cy="0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bg1">
                  <a:lumMod val="50000"/>
                </a:schemeClr>
              </a:solidFill>
              <a:prstDash val="solid"/>
              <a:tailEnd type="stealth" w="sm" len="med"/>
            </a:ln>
            <a:effectLst>
              <a:outerShdw dist="38100" sx="1000" sy="1000" algn="tl" rotWithShape="0">
                <a:prstClr val="black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86">
              <a:extLst>
                <a:ext uri="{FF2B5EF4-FFF2-40B4-BE49-F238E27FC236}">
                  <a16:creationId xmlns:a16="http://schemas.microsoft.com/office/drawing/2014/main" id="{D66DA68E-A99E-45FB-8390-163BFC295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520" y="5034154"/>
              <a:ext cx="1454400" cy="397669"/>
            </a:xfrm>
            <a:prstGeom prst="flowChartTerminator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검수완료</a:t>
              </a:r>
              <a:b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검수확인서 발급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)</a:t>
              </a:r>
              <a:endParaRPr lang="ko-KR" altLang="en-US" sz="11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54" name="꺾인 연결선 71">
              <a:extLst>
                <a:ext uri="{FF2B5EF4-FFF2-40B4-BE49-F238E27FC236}">
                  <a16:creationId xmlns:a16="http://schemas.microsoft.com/office/drawing/2014/main" id="{F6AFC887-1347-4F9A-9E57-81FC852DFA9F}"/>
                </a:ext>
              </a:extLst>
            </p:cNvPr>
            <p:cNvCxnSpPr>
              <a:cxnSpLocks noChangeShapeType="1"/>
              <a:stCxn id="45" idx="2"/>
              <a:endCxn id="53" idx="1"/>
            </p:cNvCxnSpPr>
            <p:nvPr/>
          </p:nvCxnSpPr>
          <p:spPr bwMode="auto">
            <a:xfrm rot="16200000" flipH="1">
              <a:off x="6341795" y="4431262"/>
              <a:ext cx="355285" cy="1248165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45D5046-FE81-457D-8B6D-4089AB0B639D}"/>
                </a:ext>
              </a:extLst>
            </p:cNvPr>
            <p:cNvSpPr/>
            <p:nvPr/>
          </p:nvSpPr>
          <p:spPr>
            <a:xfrm>
              <a:off x="6519753" y="3038691"/>
              <a:ext cx="364612" cy="239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No</a:t>
              </a:r>
              <a:endParaRPr lang="ko-KR" altLang="en-US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FD61673-B44F-4473-83C3-7412BBAEB5ED}"/>
                </a:ext>
              </a:extLst>
            </p:cNvPr>
            <p:cNvSpPr/>
            <p:nvPr/>
          </p:nvSpPr>
          <p:spPr>
            <a:xfrm>
              <a:off x="5502215" y="3486060"/>
              <a:ext cx="419960" cy="239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Yes</a:t>
              </a:r>
              <a:endParaRPr lang="ko-KR" altLang="en-US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57" name="꺾인 연결선 71">
              <a:extLst>
                <a:ext uri="{FF2B5EF4-FFF2-40B4-BE49-F238E27FC236}">
                  <a16:creationId xmlns:a16="http://schemas.microsoft.com/office/drawing/2014/main" id="{107441C3-C7AB-4F47-A5C6-81B9F2615400}"/>
                </a:ext>
              </a:extLst>
            </p:cNvPr>
            <p:cNvCxnSpPr>
              <a:cxnSpLocks noChangeShapeType="1"/>
              <a:stCxn id="45" idx="3"/>
            </p:cNvCxnSpPr>
            <p:nvPr/>
          </p:nvCxnSpPr>
          <p:spPr bwMode="auto">
            <a:xfrm>
              <a:off x="6462851" y="4667177"/>
              <a:ext cx="680595" cy="0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2FE121F-CB79-413C-8B59-4B175BAB5C70}"/>
                </a:ext>
              </a:extLst>
            </p:cNvPr>
            <p:cNvSpPr/>
            <p:nvPr/>
          </p:nvSpPr>
          <p:spPr>
            <a:xfrm>
              <a:off x="5538246" y="4886992"/>
              <a:ext cx="419960" cy="239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Yes</a:t>
              </a:r>
              <a:endParaRPr lang="ko-KR" altLang="en-US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59" name="꺾인 연결선 71">
              <a:extLst>
                <a:ext uri="{FF2B5EF4-FFF2-40B4-BE49-F238E27FC236}">
                  <a16:creationId xmlns:a16="http://schemas.microsoft.com/office/drawing/2014/main" id="{6F7CE272-DA78-4785-BD52-F0E75977C9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241277" y="2307447"/>
              <a:ext cx="0" cy="2071138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360CB03C-4145-456D-9F04-4CEC9B180637}"/>
                </a:ext>
              </a:extLst>
            </p:cNvPr>
            <p:cNvSpPr/>
            <p:nvPr/>
          </p:nvSpPr>
          <p:spPr>
            <a:xfrm>
              <a:off x="9123488" y="2438071"/>
              <a:ext cx="817438" cy="3743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종료 시</a:t>
              </a:r>
              <a:endParaRPr lang="en-US" altLang="ko-KR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lang="ko-KR" altLang="en-US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요청 시</a:t>
              </a:r>
              <a:endParaRPr lang="en-US" altLang="ko-KR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1" name="Rectangle 86">
              <a:extLst>
                <a:ext uri="{FF2B5EF4-FFF2-40B4-BE49-F238E27FC236}">
                  <a16:creationId xmlns:a16="http://schemas.microsoft.com/office/drawing/2014/main" id="{8F08E96A-1FDA-4F8C-A051-538BC14AE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7719" y="3712065"/>
              <a:ext cx="145327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검수 요청</a:t>
              </a:r>
            </a:p>
          </p:txBody>
        </p:sp>
        <p:cxnSp>
          <p:nvCxnSpPr>
            <p:cNvPr id="62" name="꺾인 연결선 71">
              <a:extLst>
                <a:ext uri="{FF2B5EF4-FFF2-40B4-BE49-F238E27FC236}">
                  <a16:creationId xmlns:a16="http://schemas.microsoft.com/office/drawing/2014/main" id="{E8DC39AB-7E69-45F7-AEBF-BF7E77BFD67C}"/>
                </a:ext>
              </a:extLst>
            </p:cNvPr>
            <p:cNvCxnSpPr>
              <a:cxnSpLocks noChangeShapeType="1"/>
              <a:stCxn id="49" idx="2"/>
              <a:endCxn id="61" idx="0"/>
            </p:cNvCxnSpPr>
            <p:nvPr/>
          </p:nvCxnSpPr>
          <p:spPr bwMode="auto">
            <a:xfrm flipH="1">
              <a:off x="5894354" y="3465936"/>
              <a:ext cx="1002" cy="246129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6C823025-21AA-457E-BE65-18149EE39E03}"/>
                </a:ext>
              </a:extLst>
            </p:cNvPr>
            <p:cNvSpPr/>
            <p:nvPr/>
          </p:nvSpPr>
          <p:spPr>
            <a:xfrm>
              <a:off x="6517753" y="4448910"/>
              <a:ext cx="364613" cy="239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ctr" defTabSz="1299728" eaLnBrk="0" hangingPunct="0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No</a:t>
              </a:r>
              <a:endParaRPr lang="ko-KR" altLang="en-US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64" name="꺾인 연결선 71">
              <a:extLst>
                <a:ext uri="{FF2B5EF4-FFF2-40B4-BE49-F238E27FC236}">
                  <a16:creationId xmlns:a16="http://schemas.microsoft.com/office/drawing/2014/main" id="{BD4284F9-4A39-4DF4-B12B-D25315CB65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846058" y="3992253"/>
              <a:ext cx="0" cy="666977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86">
              <a:extLst>
                <a:ext uri="{FF2B5EF4-FFF2-40B4-BE49-F238E27FC236}">
                  <a16:creationId xmlns:a16="http://schemas.microsoft.com/office/drawing/2014/main" id="{A85C2271-45F9-4E46-9173-746CC7720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8094" y="2548056"/>
              <a:ext cx="14544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산출물 제출</a:t>
              </a:r>
            </a:p>
          </p:txBody>
        </p:sp>
        <p:sp>
          <p:nvSpPr>
            <p:cNvPr id="66" name="Rectangle 86">
              <a:extLst>
                <a:ext uri="{FF2B5EF4-FFF2-40B4-BE49-F238E27FC236}">
                  <a16:creationId xmlns:a16="http://schemas.microsoft.com/office/drawing/2014/main" id="{482E0424-A1D6-4C08-A2F0-5073980D0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446" y="3712065"/>
              <a:ext cx="14544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지시 사항 검토</a:t>
              </a:r>
            </a:p>
          </p:txBody>
        </p:sp>
        <p:cxnSp>
          <p:nvCxnSpPr>
            <p:cNvPr id="67" name="꺾인 연결선 71">
              <a:extLst>
                <a:ext uri="{FF2B5EF4-FFF2-40B4-BE49-F238E27FC236}">
                  <a16:creationId xmlns:a16="http://schemas.microsoft.com/office/drawing/2014/main" id="{E710848C-00FC-4D3C-B899-E05415626BD0}"/>
                </a:ext>
              </a:extLst>
            </p:cNvPr>
            <p:cNvCxnSpPr>
              <a:cxnSpLocks noChangeShapeType="1"/>
              <a:stCxn id="66" idx="0"/>
              <a:endCxn id="46" idx="3"/>
            </p:cNvCxnSpPr>
            <p:nvPr/>
          </p:nvCxnSpPr>
          <p:spPr bwMode="auto">
            <a:xfrm rot="16200000" flipV="1">
              <a:off x="6944500" y="2785919"/>
              <a:ext cx="1557927" cy="294367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꺾인 연결선 71">
              <a:extLst>
                <a:ext uri="{FF2B5EF4-FFF2-40B4-BE49-F238E27FC236}">
                  <a16:creationId xmlns:a16="http://schemas.microsoft.com/office/drawing/2014/main" id="{0A58616C-9A1E-4F02-8715-6EC6B48E53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759362" y="2154788"/>
              <a:ext cx="1363192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직사각형 92">
              <a:extLst>
                <a:ext uri="{FF2B5EF4-FFF2-40B4-BE49-F238E27FC236}">
                  <a16:creationId xmlns:a16="http://schemas.microsoft.com/office/drawing/2014/main" id="{62658C35-6375-4F04-B1A6-C5448A939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1539" y="4958393"/>
              <a:ext cx="1060522" cy="239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eaLnBrk="0" hangingPunct="0"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43175" indent="-257175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3000375" indent="-257175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57575" indent="-257175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914775" indent="-257175" defTabSz="104298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648325" algn="l"/>
                </a:tabLst>
                <a:defRPr kumimoji="1" sz="21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marL="0" lvl="1" algn="ctr" defTabSz="1299728">
                <a:lnSpc>
                  <a:spcPts val="1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PiMS</a:t>
              </a:r>
              <a:endParaRPr lang="en-US" altLang="ko-KR" sz="1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endParaRPr>
            </a:p>
          </p:txBody>
        </p:sp>
        <p:sp>
          <p:nvSpPr>
            <p:cNvPr id="70" name="Rectangle 86">
              <a:extLst>
                <a:ext uri="{FF2B5EF4-FFF2-40B4-BE49-F238E27FC236}">
                  <a16:creationId xmlns:a16="http://schemas.microsoft.com/office/drawing/2014/main" id="{828C91A8-D089-4F74-973B-D8927DB3D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3017" y="1956137"/>
              <a:ext cx="989389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등록</a:t>
              </a:r>
            </a:p>
          </p:txBody>
        </p:sp>
        <p:sp>
          <p:nvSpPr>
            <p:cNvPr id="71" name="Rectangle 86">
              <a:extLst>
                <a:ext uri="{FF2B5EF4-FFF2-40B4-BE49-F238E27FC236}">
                  <a16:creationId xmlns:a16="http://schemas.microsoft.com/office/drawing/2014/main" id="{212C1926-050A-41A4-81DD-51BC721DA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520" y="4468548"/>
              <a:ext cx="1454400" cy="39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/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수정</a:t>
              </a:r>
              <a:r>
                <a:rPr lang="en-US" altLang="ko-KR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lang="ko-KR" altLang="en-US" sz="11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보완 지시</a:t>
              </a:r>
            </a:p>
          </p:txBody>
        </p:sp>
      </p:grpSp>
      <p:grpSp>
        <p:nvGrpSpPr>
          <p:cNvPr id="161" name="그룹 160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6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6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검수 방안</a:t>
              </a:r>
            </a:p>
          </p:txBody>
        </p:sp>
        <p:grpSp>
          <p:nvGrpSpPr>
            <p:cNvPr id="164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66" name="직각 삼각형 165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6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6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단계말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검토가 완료된 검수대상에 대해서 양사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PMO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주관 검수기준에 적합 여부를 판단합니다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적합하다고 판단되는 경우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고객사에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검수 요청을 하고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내부 의결을 걸쳐 검수 확인을 진행합니다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69" name="자유형 168"/>
          <p:cNvSpPr/>
          <p:nvPr/>
        </p:nvSpPr>
        <p:spPr>
          <a:xfrm>
            <a:off x="3224808" y="2532436"/>
            <a:ext cx="187597" cy="174581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70" name="자유형 169"/>
          <p:cNvSpPr/>
          <p:nvPr/>
        </p:nvSpPr>
        <p:spPr>
          <a:xfrm>
            <a:off x="587353" y="5486400"/>
            <a:ext cx="268174" cy="249567"/>
          </a:xfrm>
          <a:custGeom>
            <a:avLst/>
            <a:gdLst>
              <a:gd name="connsiteX0" fmla="*/ 0 w 805663"/>
              <a:gd name="connsiteY0" fmla="*/ 0 h 427830"/>
              <a:gd name="connsiteX1" fmla="*/ 805663 w 805663"/>
              <a:gd name="connsiteY1" fmla="*/ 0 h 427830"/>
              <a:gd name="connsiteX2" fmla="*/ 805663 w 805663"/>
              <a:gd name="connsiteY2" fmla="*/ 427830 h 427830"/>
              <a:gd name="connsiteX3" fmla="*/ 0 w 805663"/>
              <a:gd name="connsiteY3" fmla="*/ 427830 h 427830"/>
              <a:gd name="connsiteX4" fmla="*/ 0 w 805663"/>
              <a:gd name="connsiteY4" fmla="*/ 0 h 427830"/>
              <a:gd name="connsiteX0" fmla="*/ 0 w 1196983"/>
              <a:gd name="connsiteY0" fmla="*/ 672308 h 1100138"/>
              <a:gd name="connsiteX1" fmla="*/ 1196983 w 1196983"/>
              <a:gd name="connsiteY1" fmla="*/ 0 h 1100138"/>
              <a:gd name="connsiteX2" fmla="*/ 805663 w 1196983"/>
              <a:gd name="connsiteY2" fmla="*/ 1100138 h 1100138"/>
              <a:gd name="connsiteX3" fmla="*/ 0 w 1196983"/>
              <a:gd name="connsiteY3" fmla="*/ 1100138 h 1100138"/>
              <a:gd name="connsiteX4" fmla="*/ 0 w 1196983"/>
              <a:gd name="connsiteY4" fmla="*/ 672308 h 1100138"/>
              <a:gd name="connsiteX0" fmla="*/ 0 w 1373988"/>
              <a:gd name="connsiteY0" fmla="*/ 67310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0 w 1373988"/>
              <a:gd name="connsiteY4" fmla="*/ 673106 h 1100936"/>
              <a:gd name="connsiteX0" fmla="*/ 272263 w 1373988"/>
              <a:gd name="connsiteY0" fmla="*/ 567536 h 1100936"/>
              <a:gd name="connsiteX1" fmla="*/ 1196983 w 1373988"/>
              <a:gd name="connsiteY1" fmla="*/ 798 h 1100936"/>
              <a:gd name="connsiteX2" fmla="*/ 1373988 w 1373988"/>
              <a:gd name="connsiteY2" fmla="*/ 0 h 1100936"/>
              <a:gd name="connsiteX3" fmla="*/ 0 w 1373988"/>
              <a:gd name="connsiteY3" fmla="*/ 1100936 h 1100936"/>
              <a:gd name="connsiteX4" fmla="*/ 272263 w 1373988"/>
              <a:gd name="connsiteY4" fmla="*/ 567536 h 1100936"/>
              <a:gd name="connsiteX0" fmla="*/ 0 w 1101725"/>
              <a:gd name="connsiteY0" fmla="*/ 567536 h 1423988"/>
              <a:gd name="connsiteX1" fmla="*/ 924720 w 1101725"/>
              <a:gd name="connsiteY1" fmla="*/ 798 h 1423988"/>
              <a:gd name="connsiteX2" fmla="*/ 1101725 w 1101725"/>
              <a:gd name="connsiteY2" fmla="*/ 0 h 1423988"/>
              <a:gd name="connsiteX3" fmla="*/ 52388 w 1101725"/>
              <a:gd name="connsiteY3" fmla="*/ 1423988 h 1423988"/>
              <a:gd name="connsiteX4" fmla="*/ 0 w 1101725"/>
              <a:gd name="connsiteY4" fmla="*/ 567536 h 1423988"/>
              <a:gd name="connsiteX0" fmla="*/ 186536 w 1049337"/>
              <a:gd name="connsiteY0" fmla="*/ 957267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186536 w 1049337"/>
              <a:gd name="connsiteY4" fmla="*/ 957267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0171 w 1049337"/>
              <a:gd name="connsiteY0" fmla="*/ 851695 h 1423988"/>
              <a:gd name="connsiteX1" fmla="*/ 872332 w 1049337"/>
              <a:gd name="connsiteY1" fmla="*/ 798 h 1423988"/>
              <a:gd name="connsiteX2" fmla="*/ 1049337 w 1049337"/>
              <a:gd name="connsiteY2" fmla="*/ 0 h 1423988"/>
              <a:gd name="connsiteX3" fmla="*/ 0 w 1049337"/>
              <a:gd name="connsiteY3" fmla="*/ 1423988 h 1423988"/>
              <a:gd name="connsiteX4" fmla="*/ 30171 w 1049337"/>
              <a:gd name="connsiteY4" fmla="*/ 851695 h 1423988"/>
              <a:gd name="connsiteX0" fmla="*/ 396087 w 1415253"/>
              <a:gd name="connsiteY0" fmla="*/ 851695 h 1423988"/>
              <a:gd name="connsiteX1" fmla="*/ 1238248 w 1415253"/>
              <a:gd name="connsiteY1" fmla="*/ 798 h 1423988"/>
              <a:gd name="connsiteX2" fmla="*/ 1415253 w 1415253"/>
              <a:gd name="connsiteY2" fmla="*/ 0 h 1423988"/>
              <a:gd name="connsiteX3" fmla="*/ 365916 w 1415253"/>
              <a:gd name="connsiteY3" fmla="*/ 1423988 h 1423988"/>
              <a:gd name="connsiteX4" fmla="*/ 0 w 1415253"/>
              <a:gd name="connsiteY4" fmla="*/ 604839 h 1423988"/>
              <a:gd name="connsiteX5" fmla="*/ 396087 w 1415253"/>
              <a:gd name="connsiteY5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4297 w 1529550"/>
              <a:gd name="connsiteY5" fmla="*/ 604839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510384 w 1529550"/>
              <a:gd name="connsiteY0" fmla="*/ 851695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510384 w 1529550"/>
              <a:gd name="connsiteY6" fmla="*/ 851695 h 1423988"/>
              <a:gd name="connsiteX0" fmla="*/ 496895 w 1529550"/>
              <a:gd name="connsiteY0" fmla="*/ 9175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96895 w 1529550"/>
              <a:gd name="connsiteY6" fmla="*/ 9175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  <a:gd name="connsiteX0" fmla="*/ 482608 w 1529550"/>
              <a:gd name="connsiteY0" fmla="*/ 879474 h 1423988"/>
              <a:gd name="connsiteX1" fmla="*/ 1352545 w 1529550"/>
              <a:gd name="connsiteY1" fmla="*/ 798 h 1423988"/>
              <a:gd name="connsiteX2" fmla="*/ 1529550 w 1529550"/>
              <a:gd name="connsiteY2" fmla="*/ 0 h 1423988"/>
              <a:gd name="connsiteX3" fmla="*/ 480213 w 1529550"/>
              <a:gd name="connsiteY3" fmla="*/ 1423988 h 1423988"/>
              <a:gd name="connsiteX4" fmla="*/ 0 w 1529550"/>
              <a:gd name="connsiteY4" fmla="*/ 700090 h 1423988"/>
              <a:gd name="connsiteX5" fmla="*/ 115098 w 1529550"/>
              <a:gd name="connsiteY5" fmla="*/ 618332 h 1423988"/>
              <a:gd name="connsiteX6" fmla="*/ 482608 w 1529550"/>
              <a:gd name="connsiteY6" fmla="*/ 879474 h 142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9550" h="1423988">
                <a:moveTo>
                  <a:pt x="482608" y="879474"/>
                </a:moveTo>
                <a:cubicBezTo>
                  <a:pt x="801428" y="452967"/>
                  <a:pt x="1028963" y="246330"/>
                  <a:pt x="1352545" y="798"/>
                </a:cubicBezTo>
                <a:lnTo>
                  <a:pt x="1529550" y="0"/>
                </a:lnTo>
                <a:cubicBezTo>
                  <a:pt x="1046421" y="441325"/>
                  <a:pt x="782367" y="925512"/>
                  <a:pt x="480213" y="1423988"/>
                </a:cubicBezTo>
                <a:cubicBezTo>
                  <a:pt x="353480" y="1149352"/>
                  <a:pt x="198972" y="945354"/>
                  <a:pt x="0" y="700090"/>
                </a:cubicBezTo>
                <a:lnTo>
                  <a:pt x="115098" y="618332"/>
                </a:lnTo>
                <a:cubicBezTo>
                  <a:pt x="285226" y="738717"/>
                  <a:pt x="322795" y="758292"/>
                  <a:pt x="482608" y="879474"/>
                </a:cubicBezTo>
                <a:close/>
              </a:path>
            </a:pathLst>
          </a:custGeom>
          <a:solidFill>
            <a:srgbClr val="F80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8084D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378015" y="4238624"/>
            <a:ext cx="849977" cy="486519"/>
            <a:chOff x="8761249" y="4050256"/>
            <a:chExt cx="994720" cy="569369"/>
          </a:xfrm>
        </p:grpSpPr>
        <p:pic>
          <p:nvPicPr>
            <p:cNvPr id="172" name="Picture 2" descr="D:\Documents and Settings\jp\바탕 화면\아이콘 준호대리님작업\png\93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73480" y="4050256"/>
              <a:ext cx="482489" cy="569369"/>
            </a:xfrm>
            <a:prstGeom prst="rect">
              <a:avLst/>
            </a:prstGeom>
            <a:noFill/>
          </p:spPr>
        </p:pic>
        <p:pic>
          <p:nvPicPr>
            <p:cNvPr id="171" name="Picture 12" descr="D:\Documents and Settings\jp\바탕 화면\아이콘 준호대리님작업\png\9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61249" y="4078990"/>
              <a:ext cx="656712" cy="540635"/>
            </a:xfrm>
            <a:prstGeom prst="rect">
              <a:avLst/>
            </a:prstGeom>
            <a:noFill/>
          </p:spPr>
        </p:pic>
      </p:grpSp>
      <p:sp>
        <p:nvSpPr>
          <p:cNvPr id="74" name="직사각형 73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75" name="직사각형 74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76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78" name="타원 7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61715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Group 66">
            <a:extLst>
              <a:ext uri="{FF2B5EF4-FFF2-40B4-BE49-F238E27FC236}">
                <a16:creationId xmlns:a16="http://schemas.microsoft.com/office/drawing/2014/main" id="{628D6456-6DCD-4975-BF1B-CAC9DB655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482881"/>
              </p:ext>
            </p:extLst>
          </p:nvPr>
        </p:nvGraphicFramePr>
        <p:xfrm>
          <a:off x="524508" y="1880827"/>
          <a:ext cx="8864221" cy="4522584"/>
        </p:xfrm>
        <a:graphic>
          <a:graphicData uri="http://schemas.openxmlformats.org/drawingml/2006/table">
            <a:tbl>
              <a:tblPr/>
              <a:tblGrid>
                <a:gridCol w="1376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2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주요 내용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검수 기준</a:t>
                      </a:r>
                      <a:endParaRPr kumimoji="1" lang="en-US" altLang="ko-KR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검수 시기</a:t>
                      </a:r>
                      <a:endParaRPr kumimoji="1" lang="ko-KR" altLang="ko-KR" sz="14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단계별 검수</a:t>
                      </a:r>
                      <a:endParaRPr kumimoji="1" lang="en-US" altLang="ko-KR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최종 검수</a:t>
                      </a:r>
                      <a:endParaRPr kumimoji="1" lang="en-US" altLang="ko-KR" sz="13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41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개발 응용 프로그램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개발단계별 산출물 및 최종산출물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해당 단계 산출물 작성 완료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품질검토 기준 달성하여 시정조치 완료된 단계완료 산출물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최종점검 테스트 기준 통과  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성능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기능 목표 달성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운영자 관련 교육 완료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운영자 관련 지침서 완료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방법론에 따른 개발 단계말 및 프로젝트 종료단계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41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개발 및</a:t>
                      </a:r>
                      <a:b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운영용 장비</a:t>
                      </a:r>
                      <a:b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</a:b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(H/W, </a:t>
                      </a:r>
                      <a:r>
                        <a:rPr kumimoji="1" lang="ko-KR" altLang="en-US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상용</a:t>
                      </a:r>
                      <a:r>
                        <a:rPr kumimoji="1" lang="en-US" altLang="ko-KR" sz="13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S/W)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상용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S/W,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관련 매뉴얼</a:t>
                      </a:r>
                      <a:endParaRPr lang="en-US" altLang="ko-KR" sz="11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N/A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설치 및 정상작동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교육 완료 또는 계획 제출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관련 매뉴얼 제출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설치 시점</a:t>
                      </a:r>
                      <a:b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</a:b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개발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운영 환경 구성 시</a:t>
                      </a:r>
                      <a:r>
                        <a:rPr lang="en-US" altLang="ko-KR" sz="11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5" name="그룹 24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2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2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3.5.3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검수 일정</a:t>
              </a:r>
            </a:p>
          </p:txBody>
        </p:sp>
        <p:grpSp>
          <p:nvGrpSpPr>
            <p:cNvPr id="28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30" name="직각 삼각형 29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3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3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 단계 검수는 산출물의 적정성을 확인하고 승인하는 것으로 그 결과물을 바탕으로 다음단계로 진행됨을 승인합니다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고객사와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검수 관련 기준을 미리 설정하고 이에 의거하여 산출물을 작성합니다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1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6" name="타원 1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177204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Box 193"/>
          <p:cNvSpPr txBox="1"/>
          <p:nvPr/>
        </p:nvSpPr>
        <p:spPr>
          <a:xfrm>
            <a:off x="6825604" y="2150806"/>
            <a:ext cx="2554373" cy="426139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lIns="83964" tIns="41982" rIns="83964" bIns="41982" rtlCol="0" anchor="ctr">
            <a:noAutofit/>
          </a:bodyPr>
          <a:lstStyle>
            <a:defPPr>
              <a:defRPr lang="ko-KR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1pPr>
            <a:lvl2pPr marL="0" lvl="1" algn="ctr">
              <a:spcAft>
                <a:spcPts val="551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Rix고딕 B" pitchFamily="18" charset="-127"/>
                <a:ea typeface="Rix고딕 B" pitchFamily="18" charset="-127"/>
              </a:defRPr>
            </a:lvl2pPr>
          </a:lstStyle>
          <a:p>
            <a:pPr lvl="1"/>
            <a:endParaRPr lang="en-US" altLang="ko-KR" sz="120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sym typeface="KoPub돋움체 Medium"/>
            </a:endParaRPr>
          </a:p>
        </p:txBody>
      </p:sp>
      <p:grpSp>
        <p:nvGrpSpPr>
          <p:cNvPr id="191" name="그룹 190"/>
          <p:cNvGrpSpPr/>
          <p:nvPr/>
        </p:nvGrpSpPr>
        <p:grpSpPr>
          <a:xfrm>
            <a:off x="524988" y="1881188"/>
            <a:ext cx="6120287" cy="4529368"/>
            <a:chOff x="515696" y="1881188"/>
            <a:chExt cx="4337304" cy="4529368"/>
          </a:xfrm>
        </p:grpSpPr>
        <p:sp>
          <p:nvSpPr>
            <p:cNvPr id="192" name="직사각형 191"/>
            <p:cNvSpPr/>
            <p:nvPr/>
          </p:nvSpPr>
          <p:spPr bwMode="auto">
            <a:xfrm flipH="1">
              <a:off x="515696" y="1881188"/>
              <a:ext cx="4337302" cy="45293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515698" y="1881188"/>
              <a:ext cx="4337302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산출물 작성 시기별 검토 활동</a:t>
              </a:r>
            </a:p>
          </p:txBody>
        </p:sp>
      </p:grpSp>
      <p:sp>
        <p:nvSpPr>
          <p:cNvPr id="21" name="Rectangle 57">
            <a:extLst>
              <a:ext uri="{FF2B5EF4-FFF2-40B4-BE49-F238E27FC236}">
                <a16:creationId xmlns:a16="http://schemas.microsoft.com/office/drawing/2014/main" id="{717D338E-8195-4149-94C6-A42BF1CBA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548" y="2258709"/>
            <a:ext cx="1165706" cy="36985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표준 절차 제공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교육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(by QA,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아키텍트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57230729-23C2-4F03-A7F1-D8BEAF5B8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668" y="2731810"/>
            <a:ext cx="647921" cy="13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착수</a:t>
            </a:r>
          </a:p>
        </p:txBody>
      </p:sp>
      <p:sp>
        <p:nvSpPr>
          <p:cNvPr id="25" name="Rectangle 42">
            <a:extLst>
              <a:ext uri="{FF2B5EF4-FFF2-40B4-BE49-F238E27FC236}">
                <a16:creationId xmlns:a16="http://schemas.microsoft.com/office/drawing/2014/main" id="{10866AA4-59F9-4C7F-B415-A11374AFB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742" y="2731892"/>
            <a:ext cx="974293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산출물 완료</a:t>
            </a:r>
          </a:p>
        </p:txBody>
      </p:sp>
      <p:sp>
        <p:nvSpPr>
          <p:cNvPr id="26" name="Rectangle 42">
            <a:extLst>
              <a:ext uri="{FF2B5EF4-FFF2-40B4-BE49-F238E27FC236}">
                <a16:creationId xmlns:a16="http://schemas.microsoft.com/office/drawing/2014/main" id="{EE656416-975A-4E0F-8AFC-52350BD8E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7890" y="2731892"/>
            <a:ext cx="649604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Draft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완료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28F2BC6-3418-428A-BA37-E7567A8F1649}"/>
              </a:ext>
            </a:extLst>
          </p:cNvPr>
          <p:cNvGrpSpPr/>
          <p:nvPr/>
        </p:nvGrpSpPr>
        <p:grpSpPr>
          <a:xfrm>
            <a:off x="3803791" y="2763482"/>
            <a:ext cx="477192" cy="67113"/>
            <a:chOff x="5400618" y="3343527"/>
            <a:chExt cx="450138" cy="66968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869EC5D6-01C8-4763-B3B8-0C41873C0A2C}"/>
                </a:ext>
              </a:extLst>
            </p:cNvPr>
            <p:cNvSpPr/>
            <p:nvPr/>
          </p:nvSpPr>
          <p:spPr bwMode="auto">
            <a:xfrm rot="10800000" flipV="1">
              <a:off x="5789556" y="3343527"/>
              <a:ext cx="61200" cy="66968"/>
            </a:xfrm>
            <a:prstGeom prst="ellipse">
              <a:avLst/>
            </a:prstGeom>
            <a:solidFill>
              <a:srgbClr val="0070C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71983" eaLnBrk="0" latinLnBrk="0" hangingPunct="0">
                <a:spcBef>
                  <a:spcPts val="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</a:pP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EBA7D38-01DE-49AE-8A36-62B1B066EB83}"/>
                </a:ext>
              </a:extLst>
            </p:cNvPr>
            <p:cNvSpPr/>
            <p:nvPr/>
          </p:nvSpPr>
          <p:spPr bwMode="auto">
            <a:xfrm rot="10800000" flipV="1">
              <a:off x="5692718" y="3343527"/>
              <a:ext cx="61200" cy="66968"/>
            </a:xfrm>
            <a:prstGeom prst="ellipse">
              <a:avLst/>
            </a:prstGeom>
            <a:solidFill>
              <a:srgbClr val="4C9BD3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71983" eaLnBrk="0" latinLnBrk="0" hangingPunct="0">
                <a:spcBef>
                  <a:spcPts val="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</a:pP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</a:endParaRPr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4CC1B3ED-6663-465C-8068-7A4253022F60}"/>
                </a:ext>
              </a:extLst>
            </p:cNvPr>
            <p:cNvSpPr/>
            <p:nvPr/>
          </p:nvSpPr>
          <p:spPr bwMode="auto">
            <a:xfrm rot="10800000" flipV="1">
              <a:off x="5594293" y="3343527"/>
              <a:ext cx="61200" cy="66968"/>
            </a:xfrm>
            <a:prstGeom prst="ellipse">
              <a:avLst/>
            </a:prstGeom>
            <a:solidFill>
              <a:srgbClr val="99C6E6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71983" eaLnBrk="0" latinLnBrk="0" hangingPunct="0">
                <a:spcBef>
                  <a:spcPts val="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</a:pP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E3BB6741-781D-431A-9A37-F375A0469E10}"/>
                </a:ext>
              </a:extLst>
            </p:cNvPr>
            <p:cNvSpPr/>
            <p:nvPr/>
          </p:nvSpPr>
          <p:spPr bwMode="auto">
            <a:xfrm rot="10800000" flipV="1">
              <a:off x="5497456" y="3343527"/>
              <a:ext cx="61200" cy="669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71983" eaLnBrk="0" latinLnBrk="0" hangingPunct="0">
                <a:spcBef>
                  <a:spcPts val="0"/>
                </a:spcBef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</a:pP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2839452D-B0D3-4984-96F4-BE471C68AF15}"/>
                </a:ext>
              </a:extLst>
            </p:cNvPr>
            <p:cNvSpPr/>
            <p:nvPr/>
          </p:nvSpPr>
          <p:spPr bwMode="auto">
            <a:xfrm rot="10800000" flipV="1">
              <a:off x="5400618" y="3343527"/>
              <a:ext cx="61200" cy="6696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222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3" name="Rectangle 40">
            <a:extLst>
              <a:ext uri="{FF2B5EF4-FFF2-40B4-BE49-F238E27FC236}">
                <a16:creationId xmlns:a16="http://schemas.microsoft.com/office/drawing/2014/main" id="{1BF19BC8-ACFD-4C59-BAD5-503D631E8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7748" y="4741565"/>
            <a:ext cx="484678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PL,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고객</a:t>
            </a: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3E844D62-3DB0-45AB-AE4B-AB54D0EBE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1046" y="4741565"/>
            <a:ext cx="967673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QA(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리딩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),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팀원</a:t>
            </a:r>
          </a:p>
        </p:txBody>
      </p:sp>
      <p:sp>
        <p:nvSpPr>
          <p:cNvPr id="35" name="Rectangle 40">
            <a:extLst>
              <a:ext uri="{FF2B5EF4-FFF2-40B4-BE49-F238E27FC236}">
                <a16:creationId xmlns:a16="http://schemas.microsoft.com/office/drawing/2014/main" id="{45DD7959-AEBB-4EC2-A521-2B0190AD9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202" y="4741565"/>
            <a:ext cx="661384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팀원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고객</a:t>
            </a:r>
          </a:p>
        </p:txBody>
      </p:sp>
      <p:sp>
        <p:nvSpPr>
          <p:cNvPr id="36" name="Rectangle 40">
            <a:extLst>
              <a:ext uri="{FF2B5EF4-FFF2-40B4-BE49-F238E27FC236}">
                <a16:creationId xmlns:a16="http://schemas.microsoft.com/office/drawing/2014/main" id="{F7896757-9490-4B96-B0DA-E4B5635EC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94" y="3229175"/>
            <a:ext cx="738799" cy="13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작성자</a:t>
            </a:r>
          </a:p>
        </p:txBody>
      </p:sp>
      <p:sp>
        <p:nvSpPr>
          <p:cNvPr id="37" name="Rectangle 42">
            <a:extLst>
              <a:ext uri="{FF2B5EF4-FFF2-40B4-BE49-F238E27FC236}">
                <a16:creationId xmlns:a16="http://schemas.microsoft.com/office/drawing/2014/main" id="{1853F2FA-658D-462D-BE20-1EDC659D2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4647" y="5135606"/>
            <a:ext cx="118849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Inspection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수행</a:t>
            </a:r>
          </a:p>
        </p:txBody>
      </p:sp>
      <p:sp>
        <p:nvSpPr>
          <p:cNvPr id="38" name="Rectangle 42">
            <a:extLst>
              <a:ext uri="{FF2B5EF4-FFF2-40B4-BE49-F238E27FC236}">
                <a16:creationId xmlns:a16="http://schemas.microsoft.com/office/drawing/2014/main" id="{FE792209-9F6C-4102-A58C-75C500036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1684" y="5123177"/>
            <a:ext cx="15263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체크리스트 기반으로 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</a:b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검토 진행</a:t>
            </a:r>
          </a:p>
        </p:txBody>
      </p:sp>
      <p:sp>
        <p:nvSpPr>
          <p:cNvPr id="39" name="Line 94">
            <a:extLst>
              <a:ext uri="{FF2B5EF4-FFF2-40B4-BE49-F238E27FC236}">
                <a16:creationId xmlns:a16="http://schemas.microsoft.com/office/drawing/2014/main" id="{ADAD62AE-6AEA-4FC2-8DDC-9A83C195A5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14883" y="4907057"/>
            <a:ext cx="0" cy="201339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40" name="Shape 291">
            <a:extLst>
              <a:ext uri="{FF2B5EF4-FFF2-40B4-BE49-F238E27FC236}">
                <a16:creationId xmlns:a16="http://schemas.microsoft.com/office/drawing/2014/main" id="{E4A64097-EBED-4349-ACF3-75F064C5003D}"/>
              </a:ext>
            </a:extLst>
          </p:cNvPr>
          <p:cNvCxnSpPr/>
          <p:nvPr/>
        </p:nvCxnSpPr>
        <p:spPr bwMode="auto">
          <a:xfrm rot="16200000" flipH="1">
            <a:off x="841337" y="2710921"/>
            <a:ext cx="271672" cy="181608"/>
          </a:xfrm>
          <a:prstGeom prst="bentConnector3">
            <a:avLst>
              <a:gd name="adj1" fmla="val 30391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ine 94">
            <a:extLst>
              <a:ext uri="{FF2B5EF4-FFF2-40B4-BE49-F238E27FC236}">
                <a16:creationId xmlns:a16="http://schemas.microsoft.com/office/drawing/2014/main" id="{B22AC354-5D79-4E49-9C70-D94426BDAC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8894" y="4907057"/>
            <a:ext cx="0" cy="201339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2" name="Rectangle 42">
            <a:extLst>
              <a:ext uri="{FF2B5EF4-FFF2-40B4-BE49-F238E27FC236}">
                <a16:creationId xmlns:a16="http://schemas.microsoft.com/office/drawing/2014/main" id="{0DB35BBF-E4CE-43DB-AEC7-7BDC28B74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153" y="5147404"/>
            <a:ext cx="9878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품질수시점검 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</a:b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프로세스적용</a:t>
            </a:r>
          </a:p>
        </p:txBody>
      </p:sp>
      <p:sp>
        <p:nvSpPr>
          <p:cNvPr id="43" name="Line 94">
            <a:extLst>
              <a:ext uri="{FF2B5EF4-FFF2-40B4-BE49-F238E27FC236}">
                <a16:creationId xmlns:a16="http://schemas.microsoft.com/office/drawing/2014/main" id="{0F29F4F1-F7A7-4CBB-BE4D-F3675989DA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10087" y="4907057"/>
            <a:ext cx="0" cy="201339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3969" tIns="41985" rIns="83969" bIns="41985"/>
          <a:lstStyle/>
          <a:p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4" name="Rectangle 40">
            <a:extLst>
              <a:ext uri="{FF2B5EF4-FFF2-40B4-BE49-F238E27FC236}">
                <a16:creationId xmlns:a16="http://schemas.microsoft.com/office/drawing/2014/main" id="{5889EC98-3DF1-42F0-8F94-85DE436E3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0688" y="6199185"/>
            <a:ext cx="738799" cy="1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algn="ctr" defTabSz="1067426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품질 전문가</a:t>
            </a:r>
          </a:p>
        </p:txBody>
      </p:sp>
      <p:sp>
        <p:nvSpPr>
          <p:cNvPr id="45" name="Rectangle 42">
            <a:extLst>
              <a:ext uri="{FF2B5EF4-FFF2-40B4-BE49-F238E27FC236}">
                <a16:creationId xmlns:a16="http://schemas.microsoft.com/office/drawing/2014/main" id="{C0F4EBFF-EC6C-46C6-B8BF-DBD754670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442" y="5766015"/>
            <a:ext cx="1314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defTabSz="1067426"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착수단계 주요 산출물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개발단계 화면 단위 테스트 지원</a:t>
            </a:r>
          </a:p>
        </p:txBody>
      </p:sp>
      <p:sp>
        <p:nvSpPr>
          <p:cNvPr id="46" name="아래쪽 화살표 79">
            <a:extLst>
              <a:ext uri="{FF2B5EF4-FFF2-40B4-BE49-F238E27FC236}">
                <a16:creationId xmlns:a16="http://schemas.microsoft.com/office/drawing/2014/main" id="{CE8B08E1-5027-4DA8-931F-87128CC72258}"/>
              </a:ext>
            </a:extLst>
          </p:cNvPr>
          <p:cNvSpPr/>
          <p:nvPr/>
        </p:nvSpPr>
        <p:spPr bwMode="auto">
          <a:xfrm rot="10800000" flipH="1">
            <a:off x="2493166" y="3801282"/>
            <a:ext cx="523386" cy="2193462"/>
          </a:xfrm>
          <a:prstGeom prst="downArrow">
            <a:avLst>
              <a:gd name="adj1" fmla="val 70551"/>
              <a:gd name="adj2" fmla="val 35537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5" name="오른쪽 화살표 278">
            <a:extLst>
              <a:ext uri="{FF2B5EF4-FFF2-40B4-BE49-F238E27FC236}">
                <a16:creationId xmlns:a16="http://schemas.microsoft.com/office/drawing/2014/main" id="{F861D148-4CDE-4509-AADD-16443E8E9704}"/>
              </a:ext>
            </a:extLst>
          </p:cNvPr>
          <p:cNvSpPr/>
          <p:nvPr/>
        </p:nvSpPr>
        <p:spPr bwMode="auto">
          <a:xfrm rot="16200000" flipH="1">
            <a:off x="1951549" y="3908136"/>
            <a:ext cx="310795" cy="332241"/>
          </a:xfrm>
          <a:prstGeom prst="right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183" name="그룹 182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8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8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단계별 산출물 관리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(1/5)</a:t>
              </a:r>
            </a:p>
          </p:txBody>
        </p:sp>
        <p:grpSp>
          <p:nvGrpSpPr>
            <p:cNvPr id="186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88" name="직각 삼각형 187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89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9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 작성부터 완료까지 능동적이고 체계적인 검토 활동을 수행합니다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특히 분석 단계에는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PL,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고객중심의 산출물 수시점검 프로세스를 적용합니다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6825605" y="1880828"/>
            <a:ext cx="2552745" cy="288000"/>
          </a:xfrm>
          <a:prstGeom prst="rect">
            <a:avLst/>
          </a:prstGeom>
          <a:solidFill>
            <a:srgbClr val="01508F"/>
          </a:solidFill>
        </p:spPr>
        <p:txBody>
          <a:bodyPr wrap="square" lIns="90000" tIns="41985" rIns="90000" bIns="41985" rtlCol="0" anchor="ctr">
            <a:noAutofit/>
          </a:bodyPr>
          <a:lstStyle>
            <a:defPPr>
              <a:defRPr lang="ko-KR"/>
            </a:defPPr>
            <a:lvl1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  <a:defRPr sz="2200" spc="-224">
                <a:solidFill>
                  <a:schemeClr val="bg1">
                    <a:lumMod val="95000"/>
                  </a:schemeClr>
                </a:solidFill>
                <a:latin typeface="다음_SemiBold" panose="02000700060000000000" pitchFamily="2" charset="-127"/>
                <a:ea typeface="다음_SemiBold" panose="02000700060000000000" pitchFamily="2" charset="-127"/>
              </a:defRPr>
            </a:lvl1pPr>
            <a:lvl2pPr marL="0" lvl="1" algn="ctr" defTabSz="1042880" fontAlgn="auto">
              <a:spcBef>
                <a:spcPts val="0"/>
              </a:spcBef>
              <a:spcAft>
                <a:spcPts val="0"/>
              </a:spcAft>
              <a:defRPr kumimoji="0" sz="1500" b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914400">
              <a:defRPr>
                <a:latin typeface="KoPub돋움체 Medium" pitchFamily="50" charset="-127"/>
                <a:ea typeface="KoPub돋움체 Medium" charset="-127"/>
              </a:defRPr>
            </a:lvl3pPr>
            <a:lvl4pPr marL="1371600">
              <a:defRPr>
                <a:latin typeface="KoPub돋움체 Medium" pitchFamily="50" charset="-127"/>
                <a:ea typeface="KoPub돋움체 Medium" charset="-127"/>
              </a:defRPr>
            </a:lvl4pPr>
            <a:lvl5pPr marL="1828800">
              <a:defRPr>
                <a:latin typeface="KoPub돋움체 Medium" pitchFamily="50" charset="-127"/>
                <a:ea typeface="KoPub돋움체 Medium" charset="-127"/>
              </a:defRPr>
            </a:lvl5pPr>
            <a:lvl6pPr marL="2286000" defTabSz="914400">
              <a:defRPr>
                <a:latin typeface="KoPub돋움체 Medium" pitchFamily="50" charset="-127"/>
                <a:ea typeface="KoPub돋움체 Medium" charset="-127"/>
              </a:defRPr>
            </a:lvl6pPr>
            <a:lvl7pPr marL="2743200" defTabSz="914400">
              <a:defRPr>
                <a:latin typeface="KoPub돋움체 Medium" pitchFamily="50" charset="-127"/>
                <a:ea typeface="KoPub돋움체 Medium" charset="-127"/>
              </a:defRPr>
            </a:lvl7pPr>
            <a:lvl8pPr marL="3200400" defTabSz="914400">
              <a:defRPr>
                <a:latin typeface="KoPub돋움체 Medium" pitchFamily="50" charset="-127"/>
                <a:ea typeface="KoPub돋움체 Medium" charset="-127"/>
              </a:defRPr>
            </a:lvl8pPr>
            <a:lvl9pPr marL="3657600" defTabSz="914400">
              <a:defRPr>
                <a:latin typeface="KoPub돋움체 Medium" pitchFamily="50" charset="-127"/>
                <a:ea typeface="KoPub돋움체 Medium" charset="-127"/>
              </a:defRPr>
            </a:lvl9pPr>
          </a:lstStyle>
          <a:p>
            <a:pPr lvl="1"/>
            <a:r>
              <a:rPr lang="ko-KR" altLang="en-US" dirty="0">
                <a:ln w="6350"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rPr>
              <a:t>수시 점검 강화</a:t>
            </a:r>
          </a:p>
        </p:txBody>
      </p:sp>
      <p:sp>
        <p:nvSpPr>
          <p:cNvPr id="204" name="제목 170"/>
          <p:cNvSpPr txBox="1">
            <a:spLocks/>
          </p:cNvSpPr>
          <p:nvPr/>
        </p:nvSpPr>
        <p:spPr bwMode="auto">
          <a:xfrm>
            <a:off x="6825949" y="2151816"/>
            <a:ext cx="2552400" cy="1013647"/>
          </a:xfrm>
          <a:prstGeom prst="rect">
            <a:avLst/>
          </a:prstGeom>
          <a:noFill/>
          <a:effectLst/>
        </p:spPr>
        <p:txBody>
          <a:bodyPr wrap="square" lIns="91434" tIns="72000" rIns="89994" bIns="89994" rtlCol="0" anchor="t" anchorCtr="0">
            <a:noAutofit/>
          </a:bodyPr>
          <a:lstStyle>
            <a:defPPr>
              <a:defRPr lang="ko-KR"/>
            </a:defPPr>
            <a:lvl1pPr defTabSz="914327" fontAlgn="auto">
              <a:spcBef>
                <a:spcPts val="0"/>
              </a:spcBef>
              <a:spcAft>
                <a:spcPts val="0"/>
              </a:spcAft>
              <a:defRPr sz="2200">
                <a:gradFill>
                  <a:gsLst>
                    <a:gs pos="0">
                      <a:schemeClr val="tx2">
                        <a:lumMod val="50000"/>
                      </a:schemeClr>
                    </a:gs>
                    <a:gs pos="45000">
                      <a:schemeClr val="accent1">
                        <a:lumMod val="75000"/>
                      </a:schemeClr>
                    </a:gs>
                    <a:gs pos="55000">
                      <a:schemeClr val="accent1">
                        <a:lumMod val="75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  <a:lvl2pPr marL="457164" defTabSz="914327">
              <a:defRPr sz="1800"/>
            </a:lvl2pPr>
            <a:lvl3pPr marL="914327" defTabSz="914327">
              <a:defRPr sz="1800"/>
            </a:lvl3pPr>
            <a:lvl4pPr marL="1371491" defTabSz="914327">
              <a:defRPr sz="1800"/>
            </a:lvl4pPr>
            <a:lvl5pPr marL="1828655" defTabSz="914327">
              <a:defRPr sz="1800"/>
            </a:lvl5pPr>
            <a:lvl6pPr marL="2285818" defTabSz="914327">
              <a:defRPr sz="1800"/>
            </a:lvl6pPr>
            <a:lvl7pPr marL="2742982" defTabSz="914327">
              <a:defRPr sz="1800"/>
            </a:lvl7pPr>
            <a:lvl8pPr marL="3200146" defTabSz="914327">
              <a:defRPr sz="1800"/>
            </a:lvl8pPr>
            <a:lvl9pPr marL="3657309" defTabSz="914327">
              <a:defRPr sz="1800"/>
            </a:lvl9pPr>
          </a:lstStyle>
          <a:p>
            <a:pPr marL="90482" indent="-90482" defTabSz="699645" eaLnBrk="0" latinLnBrk="0" hangingPunct="0">
              <a:buSzPct val="80000"/>
              <a:buFont typeface="KoPub돋움체 Medium" pitchFamily="34" charset="0"/>
              <a:buChar char="•"/>
              <a:tabLst>
                <a:tab pos="5186118" algn="l"/>
              </a:tabLst>
              <a:defRPr/>
            </a:pP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고객의 </a:t>
            </a:r>
            <a:r>
              <a:rPr lang="ko-KR" altLang="en-US" sz="1000" dirty="0" err="1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단계말</a:t>
            </a: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 산출물 검토의 집중을 수시점검 강화로 분산</a:t>
            </a:r>
          </a:p>
          <a:p>
            <a:pPr marL="90482" indent="-90482" defTabSz="699645" eaLnBrk="0" latinLnBrk="0" hangingPunct="0">
              <a:buSzPct val="80000"/>
              <a:buFont typeface="KoPub돋움체 Medium" pitchFamily="34" charset="0"/>
              <a:buChar char="•"/>
              <a:tabLst>
                <a:tab pos="5186118" algn="l"/>
              </a:tabLst>
              <a:defRPr/>
            </a:pP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산출물작성→</a:t>
            </a:r>
            <a:r>
              <a:rPr lang="en-US" altLang="ko-KR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PL</a:t>
            </a: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검토 →고객검토 →시정조치 보완 →조치결과 확인 →산출물 완료</a:t>
            </a:r>
          </a:p>
          <a:p>
            <a:pPr marL="90482" indent="-90482" defTabSz="699645" eaLnBrk="0" latinLnBrk="0" hangingPunct="0">
              <a:buSzPct val="80000"/>
              <a:buFont typeface="KoPub돋움체 Medium" pitchFamily="34" charset="0"/>
              <a:buChar char="•"/>
              <a:tabLst>
                <a:tab pos="5186118" algn="l"/>
              </a:tabLst>
              <a:defRPr/>
            </a:pPr>
            <a:r>
              <a:rPr lang="en-US" altLang="ko-KR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PL, </a:t>
            </a: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고객중심의 산출물 내용 집중 점검</a:t>
            </a:r>
          </a:p>
          <a:p>
            <a:pPr marL="90482" indent="-90482" defTabSz="699645" eaLnBrk="0" latinLnBrk="0" hangingPunct="0">
              <a:buSzPct val="80000"/>
              <a:buFont typeface="KoPub돋움체 Medium" pitchFamily="34" charset="0"/>
              <a:buChar char="•"/>
              <a:tabLst>
                <a:tab pos="5186118" algn="l"/>
              </a:tabLst>
              <a:defRPr/>
            </a:pPr>
            <a:r>
              <a:rPr lang="en-US" altLang="ko-KR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QA </a:t>
            </a:r>
            <a:r>
              <a:rPr lang="ko-KR" altLang="en-US" sz="10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</a:rPr>
              <a:t>중심의 산출물 표준 점검 및 재교육</a:t>
            </a:r>
          </a:p>
        </p:txBody>
      </p:sp>
      <p:sp>
        <p:nvSpPr>
          <p:cNvPr id="205" name="타원 204"/>
          <p:cNvSpPr/>
          <p:nvPr/>
        </p:nvSpPr>
        <p:spPr>
          <a:xfrm>
            <a:off x="6885710" y="1914063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825605" y="3252425"/>
            <a:ext cx="2552745" cy="1275304"/>
            <a:chOff x="6825605" y="3252425"/>
            <a:chExt cx="2552745" cy="1275304"/>
          </a:xfrm>
        </p:grpSpPr>
        <p:sp>
          <p:nvSpPr>
            <p:cNvPr id="206" name="TextBox 205"/>
            <p:cNvSpPr txBox="1"/>
            <p:nvPr/>
          </p:nvSpPr>
          <p:spPr>
            <a:xfrm>
              <a:off x="6825605" y="3252425"/>
              <a:ext cx="2552745" cy="288000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500" b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latin typeface="KoPub돋움체 Medium" pitchFamily="50" charset="-127"/>
                  <a:ea typeface="KoPub돋움체 Medium" charset="-127"/>
                </a:defRPr>
              </a:lvl3pPr>
              <a:lvl4pPr marL="1371600">
                <a:defRPr>
                  <a:latin typeface="KoPub돋움체 Medium" pitchFamily="50" charset="-127"/>
                  <a:ea typeface="KoPub돋움체 Medium" charset="-127"/>
                </a:defRPr>
              </a:lvl4pPr>
              <a:lvl5pPr marL="1828800">
                <a:defRPr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동료 검토</a:t>
              </a:r>
            </a:p>
          </p:txBody>
        </p:sp>
        <p:sp>
          <p:nvSpPr>
            <p:cNvPr id="207" name="제목 170"/>
            <p:cNvSpPr txBox="1">
              <a:spLocks/>
            </p:cNvSpPr>
            <p:nvPr/>
          </p:nvSpPr>
          <p:spPr bwMode="auto">
            <a:xfrm>
              <a:off x="6825949" y="3514082"/>
              <a:ext cx="2552400" cy="1013647"/>
            </a:xfrm>
            <a:prstGeom prst="rect">
              <a:avLst/>
            </a:prstGeom>
            <a:noFill/>
            <a:effectLst/>
          </p:spPr>
          <p:txBody>
            <a:bodyPr wrap="square" lIns="91434" tIns="72000" rIns="89994" bIns="89994" rtlCol="0" anchor="t" anchorCtr="0">
              <a:no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산출물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Inspection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수행</a:t>
              </a:r>
            </a:p>
            <a:p>
              <a:pPr defTabSz="699645" eaLnBrk="0" latinLnBrk="0" hangingPunct="0">
                <a:buSzPct val="80000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(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산출물 템플릿 적용의 적정성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작성수준 </a:t>
              </a:r>
              <a:b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</a:b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 검토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체크리스트 기반 산출물 검토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)</a:t>
              </a:r>
            </a:p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사전 검토 대상을 확정하여 </a:t>
              </a: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진척률과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연계하여 필수적으로 수행</a:t>
              </a:r>
            </a:p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고객사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IT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담당자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현업 등 필수 참여</a:t>
              </a:r>
            </a:p>
          </p:txBody>
        </p:sp>
        <p:sp>
          <p:nvSpPr>
            <p:cNvPr id="208" name="타원 207"/>
            <p:cNvSpPr/>
            <p:nvPr/>
          </p:nvSpPr>
          <p:spPr>
            <a:xfrm>
              <a:off x="6885710" y="3285660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6825605" y="4617132"/>
            <a:ext cx="2552745" cy="952743"/>
            <a:chOff x="6825605" y="4680010"/>
            <a:chExt cx="2552745" cy="952743"/>
          </a:xfrm>
        </p:grpSpPr>
        <p:sp>
          <p:nvSpPr>
            <p:cNvPr id="209" name="TextBox 208"/>
            <p:cNvSpPr txBox="1"/>
            <p:nvPr/>
          </p:nvSpPr>
          <p:spPr>
            <a:xfrm>
              <a:off x="6825605" y="4680010"/>
              <a:ext cx="2552745" cy="288000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500" b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latin typeface="KoPub돋움체 Medium" pitchFamily="50" charset="-127"/>
                  <a:ea typeface="KoPub돋움체 Medium" charset="-127"/>
                </a:defRPr>
              </a:lvl3pPr>
              <a:lvl4pPr marL="1371600">
                <a:defRPr>
                  <a:latin typeface="KoPub돋움체 Medium" pitchFamily="50" charset="-127"/>
                  <a:ea typeface="KoPub돋움체 Medium" charset="-127"/>
                </a:defRPr>
              </a:lvl4pPr>
              <a:lvl5pPr marL="1828800">
                <a:defRPr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단계말</a:t>
              </a:r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 산출물 품질 검토</a:t>
              </a:r>
            </a:p>
          </p:txBody>
        </p:sp>
        <p:sp>
          <p:nvSpPr>
            <p:cNvPr id="210" name="제목 170"/>
            <p:cNvSpPr txBox="1">
              <a:spLocks/>
            </p:cNvSpPr>
            <p:nvPr/>
          </p:nvSpPr>
          <p:spPr bwMode="auto">
            <a:xfrm>
              <a:off x="6825949" y="4950998"/>
              <a:ext cx="2552400" cy="681755"/>
            </a:xfrm>
            <a:prstGeom prst="rect">
              <a:avLst/>
            </a:prstGeom>
            <a:noFill/>
            <a:effectLst/>
          </p:spPr>
          <p:txBody>
            <a:bodyPr wrap="square" lIns="91434" tIns="72000" rIns="89994" bIns="89994" rtlCol="0" anchor="t" anchorCtr="0">
              <a:no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QA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주관 하에 </a:t>
              </a: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단계말에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산출물 일괄 검토</a:t>
              </a:r>
            </a:p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산출물간 누락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일관성 부족 등을 집중 조치</a:t>
              </a:r>
            </a:p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단계 검수 진행 </a:t>
              </a: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충분성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검토</a:t>
              </a:r>
            </a:p>
          </p:txBody>
        </p:sp>
        <p:sp>
          <p:nvSpPr>
            <p:cNvPr id="211" name="타원 210"/>
            <p:cNvSpPr/>
            <p:nvPr/>
          </p:nvSpPr>
          <p:spPr>
            <a:xfrm>
              <a:off x="6885710" y="4713245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6825605" y="5553236"/>
            <a:ext cx="2552745" cy="857320"/>
            <a:chOff x="6825605" y="5553236"/>
            <a:chExt cx="2552745" cy="857320"/>
          </a:xfrm>
        </p:grpSpPr>
        <p:sp>
          <p:nvSpPr>
            <p:cNvPr id="212" name="TextBox 211"/>
            <p:cNvSpPr txBox="1"/>
            <p:nvPr/>
          </p:nvSpPr>
          <p:spPr>
            <a:xfrm>
              <a:off x="6825605" y="5553236"/>
              <a:ext cx="2552745" cy="288000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500" b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914400">
                <a:defRPr>
                  <a:latin typeface="KoPub돋움체 Medium" pitchFamily="50" charset="-127"/>
                  <a:ea typeface="KoPub돋움체 Medium" charset="-127"/>
                </a:defRPr>
              </a:lvl3pPr>
              <a:lvl4pPr marL="1371600">
                <a:defRPr>
                  <a:latin typeface="KoPub돋움체 Medium" pitchFamily="50" charset="-127"/>
                  <a:ea typeface="KoPub돋움체 Medium" charset="-127"/>
                </a:defRPr>
              </a:lvl4pPr>
              <a:lvl5pPr marL="1828800">
                <a:defRPr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/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 착수</a:t>
              </a:r>
              <a:r>
                <a:rPr lang="en-US" altLang="ko-KR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/</a:t>
              </a:r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개발 품질 지원</a:t>
              </a:r>
            </a:p>
          </p:txBody>
        </p:sp>
        <p:sp>
          <p:nvSpPr>
            <p:cNvPr id="213" name="제목 170"/>
            <p:cNvSpPr txBox="1">
              <a:spLocks/>
            </p:cNvSpPr>
            <p:nvPr/>
          </p:nvSpPr>
          <p:spPr bwMode="auto">
            <a:xfrm>
              <a:off x="6825949" y="5852217"/>
              <a:ext cx="2552400" cy="558339"/>
            </a:xfrm>
            <a:prstGeom prst="rect">
              <a:avLst/>
            </a:prstGeom>
            <a:noFill/>
            <a:effectLst/>
          </p:spPr>
          <p:txBody>
            <a:bodyPr wrap="square" lIns="91434" tIns="72000" rIns="89994" bIns="89994" rtlCol="0" anchor="t" anchorCtr="0">
              <a:no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품질조직에 의한 착수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/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개발 품질지원</a:t>
              </a:r>
            </a:p>
            <a:p>
              <a:pPr marL="90482" indent="-90482" defTabSz="699645" eaLnBrk="0" latinLnBrk="0" hangingPunct="0"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개발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30%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시점에 화면중심의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10%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샘플링 테스트 점검</a:t>
              </a:r>
            </a:p>
          </p:txBody>
        </p:sp>
        <p:sp>
          <p:nvSpPr>
            <p:cNvPr id="214" name="타원 213"/>
            <p:cNvSpPr/>
            <p:nvPr/>
          </p:nvSpPr>
          <p:spPr>
            <a:xfrm>
              <a:off x="6885710" y="5586471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pic>
        <p:nvPicPr>
          <p:cNvPr id="215" name="Picture 5" descr="D:\Documents and Settings\jp\바탕체 화면\Untitled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899" y="2258631"/>
            <a:ext cx="326831" cy="387262"/>
          </a:xfrm>
          <a:prstGeom prst="rect">
            <a:avLst/>
          </a:prstGeom>
          <a:noFill/>
        </p:spPr>
      </p:pic>
      <p:pic>
        <p:nvPicPr>
          <p:cNvPr id="216" name="Picture 4" descr="D:\Documents and Settings\jp\바탕체 화면\Untitled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4832" y="2872244"/>
            <a:ext cx="339742" cy="365478"/>
          </a:xfrm>
          <a:prstGeom prst="rect">
            <a:avLst/>
          </a:prstGeom>
          <a:noFill/>
        </p:spPr>
      </p:pic>
      <p:pic>
        <p:nvPicPr>
          <p:cNvPr id="217" name="Picture 4" descr="D:\Documents and Settings\jp\바탕체 화면\Untitled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918" y="2872244"/>
            <a:ext cx="339742" cy="365478"/>
          </a:xfrm>
          <a:prstGeom prst="rect">
            <a:avLst/>
          </a:prstGeom>
          <a:noFill/>
        </p:spPr>
      </p:pic>
      <p:pic>
        <p:nvPicPr>
          <p:cNvPr id="218" name="Picture 4" descr="D:\Documents and Settings\jp\바탕체 화면\Untitled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4947" y="2872244"/>
            <a:ext cx="339742" cy="365478"/>
          </a:xfrm>
          <a:prstGeom prst="rect">
            <a:avLst/>
          </a:prstGeom>
          <a:noFill/>
        </p:spPr>
      </p:pic>
      <p:sp>
        <p:nvSpPr>
          <p:cNvPr id="226" name="아래쪽 화살표 20">
            <a:extLst>
              <a:ext uri="{FF2B5EF4-FFF2-40B4-BE49-F238E27FC236}">
                <a16:creationId xmlns:a16="http://schemas.microsoft.com/office/drawing/2014/main" id="{3319305C-1FF6-4F09-91EE-CA5C9BB2F129}"/>
              </a:ext>
            </a:extLst>
          </p:cNvPr>
          <p:cNvSpPr/>
          <p:nvPr/>
        </p:nvSpPr>
        <p:spPr bwMode="auto">
          <a:xfrm rot="16200000" flipH="1">
            <a:off x="3227425" y="526474"/>
            <a:ext cx="556828" cy="6080407"/>
          </a:xfrm>
          <a:prstGeom prst="downArrow">
            <a:avLst>
              <a:gd name="adj1" fmla="val 70551"/>
              <a:gd name="adj2" fmla="val 46935"/>
            </a:avLst>
          </a:prstGeom>
          <a:gradFill flip="none" rotWithShape="1">
            <a:gsLst>
              <a:gs pos="79000">
                <a:srgbClr val="DCDCDC"/>
              </a:gs>
              <a:gs pos="0">
                <a:schemeClr val="bg1">
                  <a:lumMod val="65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27" name="Rectangle 473">
            <a:extLst>
              <a:ext uri="{FF2B5EF4-FFF2-40B4-BE49-F238E27FC236}">
                <a16:creationId xmlns:a16="http://schemas.microsoft.com/office/drawing/2014/main" id="{15371BB3-AADA-4F0C-85DB-C00DED1D9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477" y="3224905"/>
            <a:ext cx="684000" cy="683545"/>
          </a:xfrm>
          <a:prstGeom prst="ellipse">
            <a:avLst/>
          </a:prstGeom>
          <a:solidFill>
            <a:srgbClr val="EAEAEA"/>
          </a:solidFill>
          <a:ln w="31750">
            <a:solidFill>
              <a:schemeClr val="bg1"/>
            </a:solidFill>
          </a:ln>
          <a:effectLst>
            <a:outerShdw sx="107000" sy="107000" algn="ctr" rotWithShape="0">
              <a:srgbClr val="1EB3E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1" indent="0" algn="ctr" defTabSz="914144" latinLnBrk="0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동료</a:t>
            </a:r>
          </a:p>
          <a:p>
            <a:pPr marL="0" lvl="1" indent="0" algn="ctr" defTabSz="914144" latinLnBrk="0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검토</a:t>
            </a:r>
          </a:p>
        </p:txBody>
      </p:sp>
      <p:grpSp>
        <p:nvGrpSpPr>
          <p:cNvPr id="228" name="그룹 227"/>
          <p:cNvGrpSpPr/>
          <p:nvPr/>
        </p:nvGrpSpPr>
        <p:grpSpPr>
          <a:xfrm>
            <a:off x="1728947" y="3188677"/>
            <a:ext cx="756000" cy="756000"/>
            <a:chOff x="4719128" y="3266851"/>
            <a:chExt cx="1368057" cy="1368054"/>
          </a:xfrm>
        </p:grpSpPr>
        <p:sp>
          <p:nvSpPr>
            <p:cNvPr id="229" name="타원 228"/>
            <p:cNvSpPr/>
            <p:nvPr/>
          </p:nvSpPr>
          <p:spPr>
            <a:xfrm>
              <a:off x="4719128" y="3266851"/>
              <a:ext cx="1368057" cy="1368054"/>
            </a:xfrm>
            <a:prstGeom prst="ellipse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1" indent="0" algn="ctr" defTabSz="914144" latinLnBrk="0"/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수시</a:t>
              </a:r>
              <a:b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점검</a:t>
              </a:r>
            </a:p>
          </p:txBody>
        </p:sp>
        <p:sp>
          <p:nvSpPr>
            <p:cNvPr id="230" name="타원 229"/>
            <p:cNvSpPr/>
            <p:nvPr/>
          </p:nvSpPr>
          <p:spPr>
            <a:xfrm>
              <a:off x="4773812" y="3321537"/>
              <a:ext cx="1258688" cy="125868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/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231" name="Rectangle 473">
            <a:extLst>
              <a:ext uri="{FF2B5EF4-FFF2-40B4-BE49-F238E27FC236}">
                <a16:creationId xmlns:a16="http://schemas.microsoft.com/office/drawing/2014/main" id="{15371BB3-AADA-4F0C-85DB-C00DED1D9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624" y="3224905"/>
            <a:ext cx="684000" cy="683545"/>
          </a:xfrm>
          <a:prstGeom prst="ellipse">
            <a:avLst/>
          </a:prstGeom>
          <a:solidFill>
            <a:srgbClr val="EAEAEA"/>
          </a:solidFill>
          <a:ln w="31750">
            <a:solidFill>
              <a:schemeClr val="bg1"/>
            </a:solidFill>
          </a:ln>
          <a:effectLst>
            <a:outerShdw sx="107000" sy="107000" algn="ctr" rotWithShape="0">
              <a:srgbClr val="1EB3E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1" indent="0" algn="ctr" defTabSz="914144" latinLnBrk="0"/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단계말</a:t>
            </a:r>
            <a:endParaRPr lang="ko-KR" altLang="en-US" sz="1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-윤고딕140"/>
            </a:endParaRPr>
          </a:p>
          <a:p>
            <a:pPr marL="0" lvl="1" indent="0" algn="ctr" defTabSz="914144" latinLnBrk="0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검토</a:t>
            </a:r>
          </a:p>
        </p:txBody>
      </p:sp>
      <p:grpSp>
        <p:nvGrpSpPr>
          <p:cNvPr id="232" name="그룹 231"/>
          <p:cNvGrpSpPr/>
          <p:nvPr/>
        </p:nvGrpSpPr>
        <p:grpSpPr>
          <a:xfrm>
            <a:off x="2376647" y="5550877"/>
            <a:ext cx="756000" cy="756000"/>
            <a:chOff x="4719128" y="3266851"/>
            <a:chExt cx="1368057" cy="1368054"/>
          </a:xfrm>
        </p:grpSpPr>
        <p:sp>
          <p:nvSpPr>
            <p:cNvPr id="233" name="타원 232"/>
            <p:cNvSpPr/>
            <p:nvPr/>
          </p:nvSpPr>
          <p:spPr>
            <a:xfrm>
              <a:off x="4719128" y="3266851"/>
              <a:ext cx="1368057" cy="1368054"/>
            </a:xfrm>
            <a:prstGeom prst="ellipse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1" indent="0" algn="ctr" defTabSz="914144" latinLnBrk="0"/>
              <a:r>
                <a: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착수</a:t>
              </a:r>
              <a:r>
                <a: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  <a:r>
                <a: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개발</a:t>
              </a:r>
            </a:p>
            <a:p>
              <a:pPr marL="0" lvl="1" indent="0" algn="ctr" defTabSz="914144" latinLnBrk="0"/>
              <a:r>
                <a: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품질 지원</a:t>
              </a:r>
            </a:p>
          </p:txBody>
        </p:sp>
        <p:sp>
          <p:nvSpPr>
            <p:cNvPr id="234" name="타원 233"/>
            <p:cNvSpPr/>
            <p:nvPr/>
          </p:nvSpPr>
          <p:spPr>
            <a:xfrm>
              <a:off x="4773812" y="3321537"/>
              <a:ext cx="1258688" cy="125868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042973"/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pic>
        <p:nvPicPr>
          <p:cNvPr id="235" name="Picture 4" descr="D:\Documents and Settings\jp\바탕체 화면\아이콘 준호대리님작업\png\3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658" y="2781568"/>
            <a:ext cx="454144" cy="400482"/>
          </a:xfrm>
          <a:prstGeom prst="rect">
            <a:avLst/>
          </a:prstGeom>
          <a:noFill/>
        </p:spPr>
      </p:pic>
      <p:pic>
        <p:nvPicPr>
          <p:cNvPr id="236" name="Picture 5" descr="C:\Documents and Settings\Administrator\바탕체 화면\로고 정리\5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6371" y="4226549"/>
            <a:ext cx="330969" cy="465629"/>
          </a:xfrm>
          <a:prstGeom prst="rect">
            <a:avLst/>
          </a:prstGeom>
          <a:noFill/>
        </p:spPr>
      </p:pic>
      <p:sp>
        <p:nvSpPr>
          <p:cNvPr id="237" name="오른쪽 화살표 278">
            <a:extLst>
              <a:ext uri="{FF2B5EF4-FFF2-40B4-BE49-F238E27FC236}">
                <a16:creationId xmlns:a16="http://schemas.microsoft.com/office/drawing/2014/main" id="{F861D148-4CDE-4509-AADD-16443E8E9704}"/>
              </a:ext>
            </a:extLst>
          </p:cNvPr>
          <p:cNvSpPr/>
          <p:nvPr/>
        </p:nvSpPr>
        <p:spPr bwMode="auto">
          <a:xfrm rot="16200000" flipH="1">
            <a:off x="3882985" y="3908136"/>
            <a:ext cx="310795" cy="332241"/>
          </a:xfrm>
          <a:prstGeom prst="right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38" name="오른쪽 화살표 278">
            <a:extLst>
              <a:ext uri="{FF2B5EF4-FFF2-40B4-BE49-F238E27FC236}">
                <a16:creationId xmlns:a16="http://schemas.microsoft.com/office/drawing/2014/main" id="{F861D148-4CDE-4509-AADD-16443E8E9704}"/>
              </a:ext>
            </a:extLst>
          </p:cNvPr>
          <p:cNvSpPr/>
          <p:nvPr/>
        </p:nvSpPr>
        <p:spPr bwMode="auto">
          <a:xfrm rot="16200000" flipH="1">
            <a:off x="5693124" y="3908136"/>
            <a:ext cx="310795" cy="332241"/>
          </a:xfrm>
          <a:prstGeom prst="rightArrow">
            <a:avLst/>
          </a:prstGeom>
          <a:gradFill flip="none" rotWithShape="1">
            <a:gsLst>
              <a:gs pos="50000">
                <a:srgbClr val="1EB3E2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612849" y="4225606"/>
            <a:ext cx="840806" cy="421540"/>
            <a:chOff x="3612849" y="4197613"/>
            <a:chExt cx="840806" cy="421540"/>
          </a:xfrm>
        </p:grpSpPr>
        <p:pic>
          <p:nvPicPr>
            <p:cNvPr id="239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12849" y="4197613"/>
              <a:ext cx="299630" cy="421540"/>
            </a:xfrm>
            <a:prstGeom prst="rect">
              <a:avLst/>
            </a:prstGeom>
            <a:noFill/>
          </p:spPr>
        </p:pic>
        <p:pic>
          <p:nvPicPr>
            <p:cNvPr id="240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83437" y="4197613"/>
              <a:ext cx="299630" cy="421540"/>
            </a:xfrm>
            <a:prstGeom prst="rect">
              <a:avLst/>
            </a:prstGeom>
            <a:noFill/>
          </p:spPr>
        </p:pic>
        <p:pic>
          <p:nvPicPr>
            <p:cNvPr id="241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54025" y="4197613"/>
              <a:ext cx="299630" cy="421540"/>
            </a:xfrm>
            <a:prstGeom prst="rect">
              <a:avLst/>
            </a:prstGeom>
            <a:noFill/>
          </p:spPr>
        </p:pic>
      </p:grpSp>
      <p:grpSp>
        <p:nvGrpSpPr>
          <p:cNvPr id="242" name="그룹 241"/>
          <p:cNvGrpSpPr/>
          <p:nvPr/>
        </p:nvGrpSpPr>
        <p:grpSpPr>
          <a:xfrm>
            <a:off x="5422988" y="4225606"/>
            <a:ext cx="840806" cy="421540"/>
            <a:chOff x="3612849" y="4197613"/>
            <a:chExt cx="840806" cy="421540"/>
          </a:xfrm>
        </p:grpSpPr>
        <p:pic>
          <p:nvPicPr>
            <p:cNvPr id="243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12849" y="4197613"/>
              <a:ext cx="299630" cy="421540"/>
            </a:xfrm>
            <a:prstGeom prst="rect">
              <a:avLst/>
            </a:prstGeom>
            <a:noFill/>
          </p:spPr>
        </p:pic>
        <p:pic>
          <p:nvPicPr>
            <p:cNvPr id="244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83437" y="4197613"/>
              <a:ext cx="299630" cy="421540"/>
            </a:xfrm>
            <a:prstGeom prst="rect">
              <a:avLst/>
            </a:prstGeom>
            <a:noFill/>
          </p:spPr>
        </p:pic>
        <p:pic>
          <p:nvPicPr>
            <p:cNvPr id="245" name="Picture 4" descr="C:\Documents and Settings\Administrator\바탕체 화면\로고 정리\4-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54025" y="4197613"/>
              <a:ext cx="299630" cy="421540"/>
            </a:xfrm>
            <a:prstGeom prst="rect">
              <a:avLst/>
            </a:prstGeom>
            <a:noFill/>
          </p:spPr>
        </p:pic>
      </p:grpSp>
      <p:sp>
        <p:nvSpPr>
          <p:cNvPr id="19" name="Rectangle 40">
            <a:extLst>
              <a:ext uri="{FF2B5EF4-FFF2-40B4-BE49-F238E27FC236}">
                <a16:creationId xmlns:a16="http://schemas.microsoft.com/office/drawing/2014/main" id="{910AEA6A-8FFA-4D16-81DC-95A3B0D8A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20" y="3510873"/>
            <a:ext cx="631149" cy="12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lvl="1" indent="0" algn="ctr" defTabSz="914144" latinLnBrk="0">
              <a:lnSpc>
                <a:spcPts val="1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문서작성</a:t>
            </a:r>
          </a:p>
        </p:txBody>
      </p:sp>
      <p:pic>
        <p:nvPicPr>
          <p:cNvPr id="250" name="Picture 5" descr="C:\Documents and Settings\Administrator\바탕체 화면\로고 정리\5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6371" y="5663464"/>
            <a:ext cx="330969" cy="465629"/>
          </a:xfrm>
          <a:prstGeom prst="rect">
            <a:avLst/>
          </a:prstGeom>
          <a:noFill/>
        </p:spPr>
      </p:pic>
      <p:sp>
        <p:nvSpPr>
          <p:cNvPr id="251" name="타원 250"/>
          <p:cNvSpPr/>
          <p:nvPr/>
        </p:nvSpPr>
        <p:spPr>
          <a:xfrm>
            <a:off x="1654703" y="3923605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52" name="타원 251"/>
          <p:cNvSpPr/>
          <p:nvPr/>
        </p:nvSpPr>
        <p:spPr>
          <a:xfrm>
            <a:off x="3623462" y="3923605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53" name="타원 252"/>
          <p:cNvSpPr/>
          <p:nvPr/>
        </p:nvSpPr>
        <p:spPr>
          <a:xfrm>
            <a:off x="5405609" y="3923605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54" name="타원 253"/>
          <p:cNvSpPr/>
          <p:nvPr/>
        </p:nvSpPr>
        <p:spPr>
          <a:xfrm>
            <a:off x="1654703" y="5752405"/>
            <a:ext cx="216035" cy="21595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87" name="직사각형 8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8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89" name="타원 8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1156365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룹 183"/>
          <p:cNvGrpSpPr/>
          <p:nvPr/>
        </p:nvGrpSpPr>
        <p:grpSpPr>
          <a:xfrm>
            <a:off x="523874" y="1881186"/>
            <a:ext cx="4321173" cy="4527986"/>
            <a:chOff x="515695" y="1881186"/>
            <a:chExt cx="4337302" cy="4527986"/>
          </a:xfrm>
        </p:grpSpPr>
        <p:sp>
          <p:nvSpPr>
            <p:cNvPr id="185" name="직사각형 184"/>
            <p:cNvSpPr/>
            <p:nvPr/>
          </p:nvSpPr>
          <p:spPr bwMode="auto">
            <a:xfrm flipH="1">
              <a:off x="515695" y="2082631"/>
              <a:ext cx="4337302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en-US" altLang="ko-KR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Formal Inspection </a:t>
              </a:r>
              <a:r>
                <a:rPr lang="ko-KR" altLang="en-US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ym typeface="KoPub돋움체 Medium"/>
                </a:rPr>
                <a:t>수행 절차</a:t>
              </a:r>
            </a:p>
          </p:txBody>
        </p:sp>
      </p:grpSp>
      <p:grpSp>
        <p:nvGrpSpPr>
          <p:cNvPr id="187" name="그룹 186"/>
          <p:cNvGrpSpPr/>
          <p:nvPr/>
        </p:nvGrpSpPr>
        <p:grpSpPr>
          <a:xfrm>
            <a:off x="5060949" y="1881188"/>
            <a:ext cx="4321174" cy="4535486"/>
            <a:chOff x="5052290" y="1881188"/>
            <a:chExt cx="4337301" cy="4535486"/>
          </a:xfrm>
        </p:grpSpPr>
        <p:sp>
          <p:nvSpPr>
            <p:cNvPr id="188" name="직사각형 187"/>
            <p:cNvSpPr/>
            <p:nvPr/>
          </p:nvSpPr>
          <p:spPr bwMode="auto">
            <a:xfrm flipH="1">
              <a:off x="5052290" y="2090133"/>
              <a:ext cx="4337301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5052290" y="1881188"/>
              <a:ext cx="4336123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결과 분석</a:t>
              </a:r>
              <a:r>
                <a:rPr lang="en-US" altLang="ko-KR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(</a:t>
              </a:r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예시</a:t>
              </a:r>
              <a:r>
                <a:rPr lang="en-US" altLang="ko-KR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)</a:t>
              </a:r>
            </a:p>
          </p:txBody>
        </p:sp>
      </p:grpSp>
      <p:sp>
        <p:nvSpPr>
          <p:cNvPr id="105" name="Rectangle 60">
            <a:extLst>
              <a:ext uri="{FF2B5EF4-FFF2-40B4-BE49-F238E27FC236}">
                <a16:creationId xmlns:a16="http://schemas.microsoft.com/office/drawing/2014/main" id="{3E36377D-7856-47E9-BB70-BAACA95A5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0144" y="5619159"/>
            <a:ext cx="2023080" cy="870181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06" name="Rectangle 60">
            <a:extLst>
              <a:ext uri="{FF2B5EF4-FFF2-40B4-BE49-F238E27FC236}">
                <a16:creationId xmlns:a16="http://schemas.microsoft.com/office/drawing/2014/main" id="{D5F88DA2-419C-449D-B926-9208A6AB6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522" y="5619159"/>
            <a:ext cx="2023079" cy="870181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07" name="Rectangle 62">
            <a:extLst>
              <a:ext uri="{FF2B5EF4-FFF2-40B4-BE49-F238E27FC236}">
                <a16:creationId xmlns:a16="http://schemas.microsoft.com/office/drawing/2014/main" id="{839ABB65-2DCC-400E-9732-9227D67CF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2389" y="2250802"/>
            <a:ext cx="4175016" cy="215201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marL="339725" indent="-339725" algn="ctr" eaLnBrk="0" latinLnBrk="0" hangingPunct="0">
              <a:lnSpc>
                <a:spcPct val="110000"/>
              </a:lnSpc>
              <a:buClr>
                <a:srgbClr val="3271AA"/>
              </a:buClr>
              <a:buSzPct val="140000"/>
              <a:tabLst>
                <a:tab pos="5648325" algn="l"/>
              </a:tabLst>
            </a:pP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140" pitchFamily="18" charset="-127"/>
              <a:ea typeface="-윤고딕140" pitchFamily="18" charset="-127"/>
              <a:cs typeface="Arial" pitchFamily="34" charset="0"/>
            </a:endParaRPr>
          </a:p>
        </p:txBody>
      </p:sp>
      <p:grpSp>
        <p:nvGrpSpPr>
          <p:cNvPr id="108" name="그룹 34">
            <a:extLst>
              <a:ext uri="{FF2B5EF4-FFF2-40B4-BE49-F238E27FC236}">
                <a16:creationId xmlns:a16="http://schemas.microsoft.com/office/drawing/2014/main" id="{C73F9494-71D1-47D4-BD87-8FA3F45424B9}"/>
              </a:ext>
            </a:extLst>
          </p:cNvPr>
          <p:cNvGrpSpPr>
            <a:grpSpLocks/>
          </p:cNvGrpSpPr>
          <p:nvPr/>
        </p:nvGrpSpPr>
        <p:grpSpPr bwMode="auto">
          <a:xfrm>
            <a:off x="5132387" y="4490127"/>
            <a:ext cx="4178107" cy="667065"/>
            <a:chOff x="2311144" y="4125913"/>
            <a:chExt cx="6190522" cy="811212"/>
          </a:xfrm>
        </p:grpSpPr>
        <p:grpSp>
          <p:nvGrpSpPr>
            <p:cNvPr id="109" name="그룹 28">
              <a:extLst>
                <a:ext uri="{FF2B5EF4-FFF2-40B4-BE49-F238E27FC236}">
                  <a16:creationId xmlns:a16="http://schemas.microsoft.com/office/drawing/2014/main" id="{DD8386A4-BABC-49C9-A968-C0BE621316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1144" y="4125913"/>
              <a:ext cx="6190522" cy="811212"/>
              <a:chOff x="2437803" y="4019550"/>
              <a:chExt cx="5573459" cy="583156"/>
            </a:xfrm>
          </p:grpSpPr>
          <p:sp>
            <p:nvSpPr>
              <p:cNvPr id="111" name="AutoShape 73">
                <a:extLst>
                  <a:ext uri="{FF2B5EF4-FFF2-40B4-BE49-F238E27FC236}">
                    <a16:creationId xmlns:a16="http://schemas.microsoft.com/office/drawing/2014/main" id="{5B50B061-4332-4D8B-965B-96933BD1A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803" y="4019550"/>
                <a:ext cx="5573459" cy="58315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042973"/>
                <a:endParaRPr lang="ko-KR" altLang="ko-KR" sz="2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12" name="Rectangle 78">
                <a:extLst>
                  <a:ext uri="{FF2B5EF4-FFF2-40B4-BE49-F238E27FC236}">
                    <a16:creationId xmlns:a16="http://schemas.microsoft.com/office/drawing/2014/main" id="{C9645DF2-E86D-4224-A297-729F1ED13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803" y="4019550"/>
                <a:ext cx="1316291" cy="583156"/>
              </a:xfrm>
              <a:prstGeom prst="rect">
                <a:avLst/>
              </a:prstGeom>
              <a:solidFill>
                <a:srgbClr val="C7ECF8"/>
              </a:solidFill>
              <a:ln w="19050">
                <a:gradFill>
                  <a:gsLst>
                    <a:gs pos="50000">
                      <a:srgbClr val="1EB3E2"/>
                    </a:gs>
                    <a:gs pos="51000">
                      <a:srgbClr val="01508F"/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lvl="1" indent="0" algn="ctr" defTabSz="1042875"/>
                <a:r>
                  <a:rPr lang="ko-KR" altLang="en-US" sz="11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분석 의견</a:t>
                </a:r>
              </a:p>
            </p:txBody>
          </p:sp>
        </p:grpSp>
        <p:sp>
          <p:nvSpPr>
            <p:cNvPr id="110" name="Rectangle 22">
              <a:extLst>
                <a:ext uri="{FF2B5EF4-FFF2-40B4-BE49-F238E27FC236}">
                  <a16:creationId xmlns:a16="http://schemas.microsoft.com/office/drawing/2014/main" id="{71A25A80-B85E-4EEE-9A3F-10F472F43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7949" y="4225478"/>
              <a:ext cx="4495093" cy="620863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인터페이스 정의서의 결함밀도가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3.0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으로 기준치를 상회하고 있어 대상업무 식별과 인터페이스 유형 작성 방법에 대한 재교육이 필요함</a:t>
              </a:r>
            </a:p>
          </p:txBody>
        </p:sp>
      </p:grpSp>
      <p:pic>
        <p:nvPicPr>
          <p:cNvPr id="113" name="Picture 50">
            <a:extLst>
              <a:ext uri="{FF2B5EF4-FFF2-40B4-BE49-F238E27FC236}">
                <a16:creationId xmlns:a16="http://schemas.microsoft.com/office/drawing/2014/main" id="{371B8AC4-44A2-460F-824C-161ACFB08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21" b="1905"/>
          <a:stretch/>
        </p:blipFill>
        <p:spPr bwMode="auto">
          <a:xfrm>
            <a:off x="5179295" y="2286678"/>
            <a:ext cx="4081204" cy="208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타원 58">
            <a:extLst>
              <a:ext uri="{FF2B5EF4-FFF2-40B4-BE49-F238E27FC236}">
                <a16:creationId xmlns:a16="http://schemas.microsoft.com/office/drawing/2014/main" id="{5DDB5903-348C-4E5B-AA5F-7029C0F22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906" y="3072827"/>
            <a:ext cx="576000" cy="576000"/>
          </a:xfrm>
          <a:prstGeom prst="ellipse">
            <a:avLst/>
          </a:prstGeom>
          <a:noFill/>
          <a:ln w="28575">
            <a:solidFill>
              <a:srgbClr val="F8084D"/>
            </a:solidFill>
            <a:miter lim="800000"/>
            <a:headEnd/>
            <a:tailEnd/>
          </a:ln>
          <a:effectLst>
            <a:outerShdw dist="25400" dir="2700000" algn="ctr" rotWithShape="0">
              <a:schemeClr val="tx1">
                <a:lumMod val="95000"/>
                <a:lumOff val="5000"/>
                <a:alpha val="29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15" name="Rectangle 44">
            <a:extLst>
              <a:ext uri="{FF2B5EF4-FFF2-40B4-BE49-F238E27FC236}">
                <a16:creationId xmlns:a16="http://schemas.microsoft.com/office/drawing/2014/main" id="{94F5C8FD-0A3D-41D9-A33D-264A1BCA2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2387" y="5683250"/>
            <a:ext cx="4179422" cy="654454"/>
          </a:xfrm>
          <a:prstGeom prst="rect">
            <a:avLst/>
          </a:prstGeom>
          <a:solidFill>
            <a:schemeClr val="bg1"/>
          </a:solidFill>
          <a:ln w="12700">
            <a:solidFill>
              <a:srgbClr val="56C6E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0" bIns="0" rtlCol="0" anchor="ctr">
            <a:noAutofit/>
          </a:bodyPr>
          <a:lstStyle/>
          <a:p>
            <a:pPr marL="90482" lvl="1" indent="-90482" defTabSz="699645" eaLnBrk="0" fontAlgn="auto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5186118" algn="l"/>
              </a:tabLst>
            </a:pPr>
            <a:r>
              <a:rPr lang="ko-KR" altLang="en-US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프로젝트 품질에 대한 주체 의식과 표준 인식</a:t>
            </a:r>
            <a:endParaRPr lang="en-US" altLang="ko-KR" sz="900" dirty="0">
              <a:ln w="1143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KoPub돋움체 Medium" pitchFamily="34" charset="0"/>
              <a:sym typeface="Monotype Sorts" pitchFamily="2" charset="2"/>
            </a:endParaRPr>
          </a:p>
          <a:p>
            <a:pPr marL="90482" lvl="1" indent="-90482" defTabSz="699645" eaLnBrk="0" fontAlgn="auto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5186118" algn="l"/>
              </a:tabLst>
            </a:pPr>
            <a:r>
              <a:rPr lang="ko-KR" altLang="en-US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주로 발생하는 결함 유형에 대해 공지 혹은 재교육을 실시하여</a:t>
            </a:r>
            <a:r>
              <a: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 </a:t>
            </a:r>
            <a:r>
              <a:rPr lang="ko-KR" altLang="en-US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품질 제고</a:t>
            </a:r>
            <a:r>
              <a: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, </a:t>
            </a:r>
            <a:r>
              <a:rPr lang="ko-KR" altLang="en-US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사전예방</a:t>
            </a:r>
            <a:endParaRPr lang="en-US" altLang="ko-KR" sz="900" dirty="0">
              <a:ln w="1143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KoPub돋움체 Medium" pitchFamily="34" charset="0"/>
              <a:sym typeface="Monotype Sorts" pitchFamily="2" charset="2"/>
            </a:endParaRPr>
          </a:p>
          <a:p>
            <a:pPr marL="90482" lvl="1" indent="-90482" defTabSz="699645" eaLnBrk="0" fontAlgn="auto" latinLnBrk="0" hangingPunct="0">
              <a:spcBef>
                <a:spcPts val="0"/>
              </a:spcBef>
              <a:spcAft>
                <a:spcPts val="200"/>
              </a:spcAft>
              <a:buSzPct val="80000"/>
              <a:buFont typeface="KoPub돋움체 Medium" pitchFamily="34" charset="0"/>
              <a:buChar char="•"/>
              <a:tabLst>
                <a:tab pos="5186118" algn="l"/>
              </a:tabLst>
            </a:pPr>
            <a:r>
              <a:rPr lang="ko-KR" altLang="en-US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rPr>
              <a:t>인도 산출물에 대한 결함 감소</a:t>
            </a:r>
          </a:p>
        </p:txBody>
      </p:sp>
      <p:sp>
        <p:nvSpPr>
          <p:cNvPr id="127" name="AutoShape 18">
            <a:extLst>
              <a:ext uri="{FF2B5EF4-FFF2-40B4-BE49-F238E27FC236}">
                <a16:creationId xmlns:a16="http://schemas.microsoft.com/office/drawing/2014/main" id="{6C9B3C90-E2CA-4731-A325-2221A9E6610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2838290"/>
            <a:ext cx="684000" cy="665268"/>
          </a:xfrm>
          <a:prstGeom prst="chevron">
            <a:avLst>
              <a:gd name="adj" fmla="val 34228"/>
            </a:avLst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128" name="Text Box 20">
            <a:extLst>
              <a:ext uri="{FF2B5EF4-FFF2-40B4-BE49-F238E27FC236}">
                <a16:creationId xmlns:a16="http://schemas.microsoft.com/office/drawing/2014/main" id="{1FC538F9-E3E9-4F6A-B230-AECDC1B3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2999591"/>
            <a:ext cx="975852" cy="4019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일정계획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</a:b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수립</a:t>
            </a: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공지</a:t>
            </a:r>
          </a:p>
        </p:txBody>
      </p:sp>
      <p:sp>
        <p:nvSpPr>
          <p:cNvPr id="129" name="AutoShape 18">
            <a:extLst>
              <a:ext uri="{FF2B5EF4-FFF2-40B4-BE49-F238E27FC236}">
                <a16:creationId xmlns:a16="http://schemas.microsoft.com/office/drawing/2014/main" id="{A248F72D-15FF-44B8-AFC4-F7384B88F04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2270759"/>
            <a:ext cx="684000" cy="665268"/>
          </a:xfrm>
          <a:prstGeom prst="chevron">
            <a:avLst>
              <a:gd name="adj" fmla="val 34228"/>
            </a:avLst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130" name="Text Box 20">
            <a:extLst>
              <a:ext uri="{FF2B5EF4-FFF2-40B4-BE49-F238E27FC236}">
                <a16:creationId xmlns:a16="http://schemas.microsoft.com/office/drawing/2014/main" id="{4F4383F5-2F5E-4334-BA8C-56029CB83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2506821"/>
            <a:ext cx="975852" cy="24734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계획수립</a:t>
            </a:r>
          </a:p>
        </p:txBody>
      </p:sp>
      <p:sp>
        <p:nvSpPr>
          <p:cNvPr id="131" name="AutoShape 18">
            <a:extLst>
              <a:ext uri="{FF2B5EF4-FFF2-40B4-BE49-F238E27FC236}">
                <a16:creationId xmlns:a16="http://schemas.microsoft.com/office/drawing/2014/main" id="{412BFBFD-49D9-4D25-901C-22D209C86D2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3405821"/>
            <a:ext cx="684000" cy="665268"/>
          </a:xfrm>
          <a:prstGeom prst="chevron">
            <a:avLst>
              <a:gd name="adj" fmla="val 34228"/>
            </a:avLst>
          </a:prstGeom>
          <a:solidFill>
            <a:srgbClr val="C7ECF8"/>
          </a:solidFill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132" name="Text Box 20">
            <a:extLst>
              <a:ext uri="{FF2B5EF4-FFF2-40B4-BE49-F238E27FC236}">
                <a16:creationId xmlns:a16="http://schemas.microsoft.com/office/drawing/2014/main" id="{D0D780B5-CAF5-4E5C-8EEC-7C42477A8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3550547"/>
            <a:ext cx="975852" cy="4019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Overview</a:t>
            </a:r>
          </a:p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진행</a:t>
            </a:r>
          </a:p>
        </p:txBody>
      </p:sp>
      <p:sp>
        <p:nvSpPr>
          <p:cNvPr id="133" name="AutoShape 18">
            <a:extLst>
              <a:ext uri="{FF2B5EF4-FFF2-40B4-BE49-F238E27FC236}">
                <a16:creationId xmlns:a16="http://schemas.microsoft.com/office/drawing/2014/main" id="{E5B4447A-926A-4126-9D07-088944654BE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3973352"/>
            <a:ext cx="684000" cy="665268"/>
          </a:xfrm>
          <a:prstGeom prst="chevron">
            <a:avLst>
              <a:gd name="adj" fmla="val 34228"/>
            </a:avLst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134" name="Text Box 20">
            <a:extLst>
              <a:ext uri="{FF2B5EF4-FFF2-40B4-BE49-F238E27FC236}">
                <a16:creationId xmlns:a16="http://schemas.microsoft.com/office/drawing/2014/main" id="{9FBE7062-8376-420E-B0E6-86F05F103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31" y="4206220"/>
            <a:ext cx="975852" cy="24734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사전검토</a:t>
            </a:r>
          </a:p>
        </p:txBody>
      </p:sp>
      <p:sp>
        <p:nvSpPr>
          <p:cNvPr id="135" name="AutoShape 18">
            <a:extLst>
              <a:ext uri="{FF2B5EF4-FFF2-40B4-BE49-F238E27FC236}">
                <a16:creationId xmlns:a16="http://schemas.microsoft.com/office/drawing/2014/main" id="{1667BFD2-5870-476B-BCF0-9E0A30D500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4540883"/>
            <a:ext cx="684000" cy="665268"/>
          </a:xfrm>
          <a:prstGeom prst="chevron">
            <a:avLst>
              <a:gd name="adj" fmla="val 34228"/>
            </a:avLst>
          </a:prstGeom>
          <a:solidFill>
            <a:srgbClr val="1EB3E2"/>
          </a:solidFill>
        </p:spPr>
        <p:txBody>
          <a:bodyPr vert="vert270" wrap="square" lIns="0" tIns="0" rIns="0" bIns="0" rtlCol="0" anchor="ctr">
            <a:noAutofit/>
          </a:bodyPr>
          <a:lstStyle/>
          <a:p>
            <a:endParaRPr lang="ko-KR" altLang="en-US" sz="16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Rix고딕 B" pitchFamily="18" charset="-127"/>
              <a:ea typeface="Rix고딕 B" pitchFamily="18" charset="-127"/>
            </a:endParaRPr>
          </a:p>
        </p:txBody>
      </p:sp>
      <p:sp>
        <p:nvSpPr>
          <p:cNvPr id="136" name="Text Box 20">
            <a:extLst>
              <a:ext uri="{FF2B5EF4-FFF2-40B4-BE49-F238E27FC236}">
                <a16:creationId xmlns:a16="http://schemas.microsoft.com/office/drawing/2014/main" id="{CDB23C55-715E-493E-814F-12837D8B4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4703105"/>
            <a:ext cx="975852" cy="4019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72000" rIns="72000"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Inspection</a:t>
            </a:r>
          </a:p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실시</a:t>
            </a:r>
          </a:p>
        </p:txBody>
      </p:sp>
      <p:sp>
        <p:nvSpPr>
          <p:cNvPr id="137" name="AutoShape 18">
            <a:extLst>
              <a:ext uri="{FF2B5EF4-FFF2-40B4-BE49-F238E27FC236}">
                <a16:creationId xmlns:a16="http://schemas.microsoft.com/office/drawing/2014/main" id="{C12D9191-1483-406D-BC0D-1D1A0B9FD1B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5108414"/>
            <a:ext cx="684000" cy="665268"/>
          </a:xfrm>
          <a:prstGeom prst="chevron">
            <a:avLst>
              <a:gd name="adj" fmla="val 34228"/>
            </a:avLst>
          </a:prstGeom>
          <a:solidFill>
            <a:srgbClr val="1886CA"/>
          </a:solidFill>
        </p:spPr>
        <p:txBody>
          <a:bodyPr vert="vert270" wrap="square" lIns="0" tIns="0" rIns="0" bIns="0" rtlCol="0" anchor="ctr">
            <a:noAutofit/>
          </a:bodyPr>
          <a:lstStyle/>
          <a:p>
            <a:endParaRPr lang="ko-KR" altLang="en-US" sz="16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Rix고딕 B" pitchFamily="18" charset="-127"/>
              <a:ea typeface="Rix고딕 B" pitchFamily="18" charset="-127"/>
            </a:endParaRPr>
          </a:p>
        </p:txBody>
      </p:sp>
      <p:sp>
        <p:nvSpPr>
          <p:cNvPr id="138" name="Text Box 20">
            <a:extLst>
              <a:ext uri="{FF2B5EF4-FFF2-40B4-BE49-F238E27FC236}">
                <a16:creationId xmlns:a16="http://schemas.microsoft.com/office/drawing/2014/main" id="{9440DDF2-B490-4502-8B62-CF831F73A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5296432"/>
            <a:ext cx="975852" cy="4019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재작업 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</a:b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및 검토</a:t>
            </a:r>
          </a:p>
        </p:txBody>
      </p:sp>
      <p:sp>
        <p:nvSpPr>
          <p:cNvPr id="139" name="AutoShape 18">
            <a:extLst>
              <a:ext uri="{FF2B5EF4-FFF2-40B4-BE49-F238E27FC236}">
                <a16:creationId xmlns:a16="http://schemas.microsoft.com/office/drawing/2014/main" id="{9EA94FA8-0188-4BC5-A5CB-8C2B419AE88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465" y="5675945"/>
            <a:ext cx="684000" cy="665268"/>
          </a:xfrm>
          <a:prstGeom prst="chevron">
            <a:avLst>
              <a:gd name="adj" fmla="val 34228"/>
            </a:avLst>
          </a:prstGeom>
          <a:solidFill>
            <a:srgbClr val="01508F"/>
          </a:solidFill>
        </p:spPr>
        <p:txBody>
          <a:bodyPr wrap="square" lIns="0" tIns="0" rIns="0" bIns="0" rtlCol="0" anchor="ctr">
            <a:noAutofit/>
          </a:bodyPr>
          <a:lstStyle/>
          <a:p>
            <a:pPr defTabSz="934817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endParaRPr lang="ko-KR" altLang="en-US" sz="2200" spc="-224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다음_SemiBold" panose="02000700060000000000" pitchFamily="2" charset="-127"/>
              <a:ea typeface="다음_SemiBold" panose="02000700060000000000" pitchFamily="2" charset="-127"/>
            </a:endParaRPr>
          </a:p>
        </p:txBody>
      </p:sp>
      <p:sp>
        <p:nvSpPr>
          <p:cNvPr id="140" name="Text Box 20">
            <a:extLst>
              <a:ext uri="{FF2B5EF4-FFF2-40B4-BE49-F238E27FC236}">
                <a16:creationId xmlns:a16="http://schemas.microsoft.com/office/drawing/2014/main" id="{DEF94D58-EB9F-4A89-BCD2-4D792F80E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38" y="5849419"/>
            <a:ext cx="975852" cy="4019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lvl="1" algn="ctr" eaLnBrk="0" hangingPunct="0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분석 </a:t>
            </a:r>
            <a:b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</a:b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및 보고</a:t>
            </a:r>
          </a:p>
        </p:txBody>
      </p:sp>
      <p:grpSp>
        <p:nvGrpSpPr>
          <p:cNvPr id="119" name="그룹 132">
            <a:extLst>
              <a:ext uri="{FF2B5EF4-FFF2-40B4-BE49-F238E27FC236}">
                <a16:creationId xmlns:a16="http://schemas.microsoft.com/office/drawing/2014/main" id="{8B547F54-19DC-4F62-B4F9-8406BF7576CB}"/>
              </a:ext>
            </a:extLst>
          </p:cNvPr>
          <p:cNvGrpSpPr>
            <a:grpSpLocks/>
          </p:cNvGrpSpPr>
          <p:nvPr/>
        </p:nvGrpSpPr>
        <p:grpSpPr bwMode="auto">
          <a:xfrm>
            <a:off x="1306285" y="2239700"/>
            <a:ext cx="3538765" cy="3934214"/>
            <a:chOff x="1044492" y="2745804"/>
            <a:chExt cx="3944717" cy="3299003"/>
          </a:xfrm>
        </p:grpSpPr>
        <p:sp>
          <p:nvSpPr>
            <p:cNvPr id="120" name="Rectangle 44">
              <a:extLst>
                <a:ext uri="{FF2B5EF4-FFF2-40B4-BE49-F238E27FC236}">
                  <a16:creationId xmlns:a16="http://schemas.microsoft.com/office/drawing/2014/main" id="{02BB021E-D548-46B0-B4FA-32B706535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2745804"/>
              <a:ext cx="3944717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대상 산출물 및 검토 비율 결정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대상 산출물에 대한 검토 비율을 고려하여 일정 계획 및 자원 할당 계획 수립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1" name="Rectangle 44">
              <a:extLst>
                <a:ext uri="{FF2B5EF4-FFF2-40B4-BE49-F238E27FC236}">
                  <a16:creationId xmlns:a16="http://schemas.microsoft.com/office/drawing/2014/main" id="{7396CE23-90E6-48F1-9DE4-08F6681755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3220385"/>
              <a:ext cx="3825732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담당자는 산출물의 종류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크기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긴급도 등을 고려하여 사전에 충분한 검토가 이루어 질 수 있도록 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일정계획을 수립하고 공지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2" name="Rectangle 44">
              <a:extLst>
                <a:ext uri="{FF2B5EF4-FFF2-40B4-BE49-F238E27FC236}">
                  <a16:creationId xmlns:a16="http://schemas.microsoft.com/office/drawing/2014/main" id="{7EBA74EF-00F5-4E33-A4EE-A38F4241E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3701356"/>
              <a:ext cx="3825732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진행자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(Moderator)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는 참석자들이 산출물에 대한 이해가 부족하다고 판단되는 경우 산출물에 대한 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Overview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를 진행함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3" name="Rectangle 44">
              <a:extLst>
                <a:ext uri="{FF2B5EF4-FFF2-40B4-BE49-F238E27FC236}">
                  <a16:creationId xmlns:a16="http://schemas.microsoft.com/office/drawing/2014/main" id="{FE4D5949-EF9A-41A2-8891-9207F0298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4160288"/>
              <a:ext cx="3825732" cy="403916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검토자는 개별적으로 산출물 검토를 진행하고 이해가 되지 않는 부분 및 결함이라고 판단되는 부분은 의견 및 근거를 기술함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4" name="Rectangle 44">
              <a:extLst>
                <a:ext uri="{FF2B5EF4-FFF2-40B4-BE49-F238E27FC236}">
                  <a16:creationId xmlns:a16="http://schemas.microsoft.com/office/drawing/2014/main" id="{AF8A29C0-7F2B-41FF-88A4-CEC9915C9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4637917"/>
              <a:ext cx="3825732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관련자들이 참석하여 사전 검토한 내용에 대해 결함여부를 결정하고 결함유형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심각도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유입단계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결함원인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조치 담당자 등을 기록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5" name="Rectangle 44">
              <a:extLst>
                <a:ext uri="{FF2B5EF4-FFF2-40B4-BE49-F238E27FC236}">
                  <a16:creationId xmlns:a16="http://schemas.microsoft.com/office/drawing/2014/main" id="{03F16A9D-3AF4-4273-BF59-B6CFF005D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5143012"/>
              <a:ext cx="3825732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조치 담당자는 발견된 결함을 수정하고 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계획 및 결과서에 실제완료일과 작업시간을 기록함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  <p:sp>
          <p:nvSpPr>
            <p:cNvPr id="126" name="Rectangle 44">
              <a:extLst>
                <a:ext uri="{FF2B5EF4-FFF2-40B4-BE49-F238E27FC236}">
                  <a16:creationId xmlns:a16="http://schemas.microsoft.com/office/drawing/2014/main" id="{876182CE-A5AA-4B09-8725-551A3DB7E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492" y="5639633"/>
              <a:ext cx="3825732" cy="405174"/>
            </a:xfrm>
            <a:prstGeom prst="rect">
              <a:avLst/>
            </a:prstGeom>
            <a:noFill/>
          </p:spPr>
          <p:txBody>
            <a:bodyPr wrap="square" lIns="91434" tIns="89994" rIns="89994" bIns="89994" rtlCol="0" anchor="ctr" anchorCtr="0">
              <a:noAutofit/>
            </a:bodyPr>
            <a:lstStyle/>
            <a:p>
              <a:pPr marL="90482" lvl="1" indent="-90482" defTabSz="699645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측정 담당자는 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결과를 기반으로 </a:t>
              </a:r>
              <a:r>
                <a:rPr lang="en-US" altLang="ko-KR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Inspection </a:t>
              </a:r>
              <a:r>
                <a:rPr lang="ko-KR" altLang="en-US" sz="9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Monotype Sorts" pitchFamily="2" charset="2"/>
                </a:rPr>
                <a:t>결과를 분석함</a:t>
              </a:r>
              <a:endParaRPr lang="en-US" altLang="ko-KR" sz="900" dirty="0">
                <a:ln w="1143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KoPub돋움체 Medium" pitchFamily="34" charset="0"/>
                <a:sym typeface="Monotype Sorts" pitchFamily="2" charset="2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306284" y="2748083"/>
            <a:ext cx="3456215" cy="2883162"/>
            <a:chOff x="1306285" y="2748083"/>
            <a:chExt cx="3433666" cy="2883162"/>
          </a:xfrm>
        </p:grpSpPr>
        <p:sp>
          <p:nvSpPr>
            <p:cNvPr id="190" name="Line 60"/>
            <p:cNvSpPr>
              <a:spLocks noChangeShapeType="1"/>
            </p:cNvSpPr>
            <p:nvPr/>
          </p:nvSpPr>
          <p:spPr bwMode="auto">
            <a:xfrm>
              <a:off x="1306285" y="2748083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1" name="Line 60"/>
            <p:cNvSpPr>
              <a:spLocks noChangeShapeType="1"/>
            </p:cNvSpPr>
            <p:nvPr/>
          </p:nvSpPr>
          <p:spPr bwMode="auto">
            <a:xfrm>
              <a:off x="1306285" y="3335913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2" name="Line 60"/>
            <p:cNvSpPr>
              <a:spLocks noChangeShapeType="1"/>
            </p:cNvSpPr>
            <p:nvPr/>
          </p:nvSpPr>
          <p:spPr bwMode="auto">
            <a:xfrm>
              <a:off x="1306285" y="3886420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3" name="Line 60"/>
            <p:cNvSpPr>
              <a:spLocks noChangeShapeType="1"/>
            </p:cNvSpPr>
            <p:nvPr/>
          </p:nvSpPr>
          <p:spPr bwMode="auto">
            <a:xfrm>
              <a:off x="1306285" y="4446256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4" name="Line 60"/>
            <p:cNvSpPr>
              <a:spLocks noChangeShapeType="1"/>
            </p:cNvSpPr>
            <p:nvPr/>
          </p:nvSpPr>
          <p:spPr bwMode="auto">
            <a:xfrm>
              <a:off x="1306285" y="5034084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1306285" y="5631245"/>
              <a:ext cx="3433666" cy="0"/>
            </a:xfrm>
            <a:prstGeom prst="line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3969" tIns="41985" rIns="83969" bIns="41985"/>
            <a:lstStyle/>
            <a:p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196" name="그룹 167"/>
          <p:cNvGrpSpPr/>
          <p:nvPr/>
        </p:nvGrpSpPr>
        <p:grpSpPr>
          <a:xfrm rot="20688584">
            <a:off x="8441378" y="2636548"/>
            <a:ext cx="852935" cy="377594"/>
            <a:chOff x="5580060" y="2956562"/>
            <a:chExt cx="858839" cy="380998"/>
          </a:xfrm>
        </p:grpSpPr>
        <p:sp>
          <p:nvSpPr>
            <p:cNvPr id="197" name="자유형 196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98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99" name="직사각형 198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00" name="액자 199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5" name="그룹 4"/>
          <p:cNvGrpSpPr/>
          <p:nvPr/>
        </p:nvGrpSpPr>
        <p:grpSpPr>
          <a:xfrm>
            <a:off x="5132389" y="5259680"/>
            <a:ext cx="4172750" cy="370375"/>
            <a:chOff x="5132389" y="5261137"/>
            <a:chExt cx="4172750" cy="370375"/>
          </a:xfrm>
        </p:grpSpPr>
        <p:grpSp>
          <p:nvGrpSpPr>
            <p:cNvPr id="201" name="그룹 200"/>
            <p:cNvGrpSpPr/>
            <p:nvPr/>
          </p:nvGrpSpPr>
          <p:grpSpPr>
            <a:xfrm rot="5400000" flipV="1">
              <a:off x="7033576" y="3359950"/>
              <a:ext cx="370375" cy="4172750"/>
              <a:chOff x="5612666" y="598850"/>
              <a:chExt cx="370316" cy="4173717"/>
            </a:xfrm>
          </p:grpSpPr>
          <p:cxnSp>
            <p:nvCxnSpPr>
              <p:cNvPr id="202" name="직선 연결선 201"/>
              <p:cNvCxnSpPr/>
              <p:nvPr/>
            </p:nvCxnSpPr>
            <p:spPr>
              <a:xfrm rot="5400000" flipV="1">
                <a:off x="3525809" y="2685708"/>
                <a:ext cx="4173717" cy="1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오른쪽 화살표 202"/>
              <p:cNvSpPr/>
              <p:nvPr/>
            </p:nvSpPr>
            <p:spPr>
              <a:xfrm>
                <a:off x="5612666" y="2166385"/>
                <a:ext cx="370316" cy="1038648"/>
              </a:xfrm>
              <a:prstGeom prst="rightArrow">
                <a:avLst>
                  <a:gd name="adj1" fmla="val 65280"/>
                  <a:gd name="adj2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sp>
          <p:nvSpPr>
            <p:cNvPr id="204" name="Text Box 220">
              <a:extLst>
                <a:ext uri="{FF2B5EF4-FFF2-40B4-BE49-F238E27FC236}">
                  <a16:creationId xmlns:a16="http://schemas.microsoft.com/office/drawing/2014/main" id="{46BA9848-63D2-49A3-A260-254DD3542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99559" y="5295044"/>
              <a:ext cx="1060347" cy="22494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tIns="28800" anchor="ctr"/>
            <a:lstStyle/>
            <a:p>
              <a:pPr algn="ctr" eaLnBrk="0" latinLnBrk="0" hangingPunct="0">
                <a:lnSpc>
                  <a:spcPct val="110000"/>
                </a:lnSpc>
                <a:buClr>
                  <a:srgbClr val="0000FF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기대 효과</a:t>
              </a: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4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4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단계별 산출물 관리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(2/5)</a:t>
              </a:r>
            </a:p>
          </p:txBody>
        </p:sp>
        <p:grpSp>
          <p:nvGrpSpPr>
            <p:cNvPr id="144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46" name="직각 삼각형 145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47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48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동료검토는 문서의 결함을 조기에 제거하고 관련자간 정보의 공유를 목적으로 작성자의 동료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산출물 성격에 따라 현업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TF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등 고객 참여 권장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전문가 등이 참여하는 검토 활동입니다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66" name="직사각형 6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67" name="직사각형 66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6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69" name="타원 6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976770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그룹 101"/>
          <p:cNvGrpSpPr/>
          <p:nvPr/>
        </p:nvGrpSpPr>
        <p:grpSpPr>
          <a:xfrm>
            <a:off x="514406" y="2752530"/>
            <a:ext cx="8867719" cy="568058"/>
            <a:chOff x="514406" y="2752530"/>
            <a:chExt cx="8867719" cy="568058"/>
          </a:xfrm>
        </p:grpSpPr>
        <p:sp>
          <p:nvSpPr>
            <p:cNvPr id="99" name="직사각형 98"/>
            <p:cNvSpPr/>
            <p:nvPr/>
          </p:nvSpPr>
          <p:spPr bwMode="auto">
            <a:xfrm flipH="1">
              <a:off x="1408571" y="2752530"/>
              <a:ext cx="7973554" cy="5680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514406" y="2753501"/>
              <a:ext cx="894165" cy="567087"/>
              <a:chOff x="514406" y="2718290"/>
              <a:chExt cx="894165" cy="567087"/>
            </a:xfrm>
          </p:grpSpPr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014CE1FD-14EB-4E74-AEE7-6433F791E0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4406" y="2718290"/>
                <a:ext cx="894165" cy="56708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89319" tIns="44659" rIns="89319" bIns="44659" rtlCol="0" anchor="ctr"/>
              <a:lstStyle/>
              <a:p>
                <a:pPr marL="0" lvl="1" algn="ctr" defTabSz="1042973"/>
                <a:endPara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C458A34-3A47-4F90-982C-FE69DF139A5A}"/>
                  </a:ext>
                </a:extLst>
              </p:cNvPr>
              <p:cNvSpPr txBox="1"/>
              <p:nvPr/>
            </p:nvSpPr>
            <p:spPr>
              <a:xfrm>
                <a:off x="547523" y="2855639"/>
                <a:ext cx="827931" cy="292388"/>
              </a:xfrm>
              <a:prstGeom prst="rect">
                <a:avLst/>
              </a:prstGeom>
              <a:noFill/>
            </p:spPr>
            <p:txBody>
              <a:bodyPr vert="horz" wrap="square" rtlCol="0" anchor="ctr">
                <a:spAutoFit/>
              </a:bodyPr>
              <a:lstStyle/>
              <a:p>
                <a:pPr marL="0" lvl="1" algn="ctr" eaLnBrk="0" hangingPunct="0">
                  <a:spcAft>
                    <a:spcPts val="0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tabLst>
                    <a:tab pos="5648325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활동 내용</a:t>
                </a:r>
              </a:p>
            </p:txBody>
          </p:sp>
        </p:grpSp>
      </p:grpSp>
      <p:grpSp>
        <p:nvGrpSpPr>
          <p:cNvPr id="8" name="그룹 7"/>
          <p:cNvGrpSpPr/>
          <p:nvPr/>
        </p:nvGrpSpPr>
        <p:grpSpPr>
          <a:xfrm>
            <a:off x="514406" y="3433525"/>
            <a:ext cx="8867719" cy="2113964"/>
            <a:chOff x="514406" y="3433525"/>
            <a:chExt cx="8867719" cy="2113964"/>
          </a:xfrm>
        </p:grpSpPr>
        <p:grpSp>
          <p:nvGrpSpPr>
            <p:cNvPr id="5" name="그룹 4"/>
            <p:cNvGrpSpPr/>
            <p:nvPr/>
          </p:nvGrpSpPr>
          <p:grpSpPr>
            <a:xfrm>
              <a:off x="514406" y="3433526"/>
              <a:ext cx="894165" cy="2113963"/>
              <a:chOff x="514406" y="3415920"/>
              <a:chExt cx="894165" cy="2113963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D187AD9E-48BA-4BE5-8EF6-AB5A6E776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4406" y="3415920"/>
                <a:ext cx="894165" cy="211396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042973"/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E641812-A52C-49D7-8C91-218E54969E9C}"/>
                  </a:ext>
                </a:extLst>
              </p:cNvPr>
              <p:cNvSpPr txBox="1"/>
              <p:nvPr/>
            </p:nvSpPr>
            <p:spPr>
              <a:xfrm>
                <a:off x="547523" y="4326707"/>
                <a:ext cx="827931" cy="292388"/>
              </a:xfrm>
              <a:prstGeom prst="rect">
                <a:avLst/>
              </a:prstGeom>
              <a:noFill/>
            </p:spPr>
            <p:txBody>
              <a:bodyPr vert="horz" wrap="square" rtlCol="0" anchor="ctr">
                <a:spAutoFit/>
              </a:bodyPr>
              <a:lstStyle/>
              <a:p>
                <a:pPr marL="0" lvl="1" algn="ctr" eaLnBrk="0" hangingPunct="0">
                  <a:spcAft>
                    <a:spcPts val="0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tabLst>
                    <a:tab pos="5648325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평가 항목</a:t>
                </a:r>
              </a:p>
            </p:txBody>
          </p:sp>
        </p:grpSp>
        <p:sp>
          <p:nvSpPr>
            <p:cNvPr id="100" name="직사각형 99"/>
            <p:cNvSpPr/>
            <p:nvPr/>
          </p:nvSpPr>
          <p:spPr bwMode="auto">
            <a:xfrm flipH="1">
              <a:off x="1408571" y="3433525"/>
              <a:ext cx="7973554" cy="21139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14406" y="5660426"/>
            <a:ext cx="8867719" cy="748020"/>
            <a:chOff x="514406" y="5660426"/>
            <a:chExt cx="8867719" cy="748020"/>
          </a:xfrm>
        </p:grpSpPr>
        <p:grpSp>
          <p:nvGrpSpPr>
            <p:cNvPr id="6" name="그룹 5"/>
            <p:cNvGrpSpPr/>
            <p:nvPr/>
          </p:nvGrpSpPr>
          <p:grpSpPr>
            <a:xfrm>
              <a:off x="514406" y="5660427"/>
              <a:ext cx="894165" cy="748019"/>
              <a:chOff x="514406" y="5660427"/>
              <a:chExt cx="894165" cy="748019"/>
            </a:xfrm>
          </p:grpSpPr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77F90568-1F61-4462-AC8A-DDB646DC5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4406" y="5660427"/>
                <a:ext cx="894165" cy="74801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042973"/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15EBFC-F20D-4EEC-8E1D-B6D1CB0C8776}"/>
                  </a:ext>
                </a:extLst>
              </p:cNvPr>
              <p:cNvSpPr txBox="1"/>
              <p:nvPr/>
            </p:nvSpPr>
            <p:spPr>
              <a:xfrm>
                <a:off x="547523" y="5888242"/>
                <a:ext cx="827931" cy="292388"/>
              </a:xfrm>
              <a:prstGeom prst="rect">
                <a:avLst/>
              </a:prstGeom>
              <a:noFill/>
            </p:spPr>
            <p:txBody>
              <a:bodyPr vert="horz" wrap="square" rtlCol="0" anchor="ctr">
                <a:spAutoFit/>
              </a:bodyPr>
              <a:lstStyle/>
              <a:p>
                <a:pPr marL="0" lvl="1" indent="-97667" algn="ctr" defTabSz="957701" ea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r>
                  <a:rPr lang="ko-KR" altLang="en-US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 pitchFamily="2" charset="2"/>
                  </a:rPr>
                  <a:t>완료 기준</a:t>
                </a:r>
              </a:p>
            </p:txBody>
          </p:sp>
        </p:grpSp>
        <p:sp>
          <p:nvSpPr>
            <p:cNvPr id="101" name="직사각형 100"/>
            <p:cNvSpPr/>
            <p:nvPr/>
          </p:nvSpPr>
          <p:spPr bwMode="auto">
            <a:xfrm flipH="1">
              <a:off x="1408571" y="5660426"/>
              <a:ext cx="7973554" cy="748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sp>
        <p:nvSpPr>
          <p:cNvPr id="98" name="직사각형 97"/>
          <p:cNvSpPr/>
          <p:nvPr/>
        </p:nvSpPr>
        <p:spPr bwMode="auto">
          <a:xfrm flipH="1">
            <a:off x="1408571" y="1884783"/>
            <a:ext cx="7973554" cy="7557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7701"/>
            <a:endParaRPr lang="ko-KR" altLang="en-US" sz="15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" name="Rectangle 60">
            <a:extLst>
              <a:ext uri="{FF2B5EF4-FFF2-40B4-BE49-F238E27FC236}">
                <a16:creationId xmlns:a16="http://schemas.microsoft.com/office/drawing/2014/main" id="{1AF0A328-068C-46BF-9BF2-48BCDC270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629" y="5684520"/>
            <a:ext cx="2089642" cy="902891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0" name="Rectangle 60">
            <a:extLst>
              <a:ext uri="{FF2B5EF4-FFF2-40B4-BE49-F238E27FC236}">
                <a16:creationId xmlns:a16="http://schemas.microsoft.com/office/drawing/2014/main" id="{2DAF92CB-AFB9-4FB5-AA31-280C1A17E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6065" y="5684520"/>
            <a:ext cx="2087872" cy="902891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5" name="Rectangle 60">
            <a:extLst>
              <a:ext uri="{FF2B5EF4-FFF2-40B4-BE49-F238E27FC236}">
                <a16:creationId xmlns:a16="http://schemas.microsoft.com/office/drawing/2014/main" id="{6F4A961D-65A7-4B70-B2E7-7C957CCE0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4982" y="5684520"/>
            <a:ext cx="2087870" cy="902891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atinLnBrk="0"/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sym typeface="Monotype Sorts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4691FC8-2293-4853-802F-DE42A5B8538A}"/>
              </a:ext>
            </a:extLst>
          </p:cNvPr>
          <p:cNvSpPr/>
          <p:nvPr/>
        </p:nvSpPr>
        <p:spPr bwMode="auto">
          <a:xfrm>
            <a:off x="1526692" y="3548555"/>
            <a:ext cx="1705403" cy="1752653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t" anchorCtr="0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진척율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분석 단계 산출물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위험 및 이슈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미 해결 목록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요구사항 추적표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설계단계부터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차기 단계 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Task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준비 상태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차기 단계 산출물 템플릿 및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가이드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품질검토활동 결과서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73038" indent="-88900" defTabSz="914400" latinLnBrk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인스펙션결과서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B39AC3B-E2D0-4F76-AD76-1D990250EDB2}"/>
              </a:ext>
            </a:extLst>
          </p:cNvPr>
          <p:cNvSpPr/>
          <p:nvPr/>
        </p:nvSpPr>
        <p:spPr bwMode="auto">
          <a:xfrm>
            <a:off x="1526692" y="5753912"/>
            <a:ext cx="7849736" cy="610951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t" anchorCtr="0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각 항목별로 구성된 점검 체크 리스트에 의해 측정 및 평가합니다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다음 단계 진입에 대한 판단은 단계 말 점검 체크 리스트 평가 항목 측정 결과를 기준으로 </a:t>
            </a:r>
            <a:r>
              <a:rPr lang="ko-KR" altLang="en-US" sz="10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고객사와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협의하여 진행합니다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단계 말 및 프로젝트 검수 완료에 대한 기준은 </a:t>
            </a:r>
            <a:r>
              <a:rPr lang="ko-KR" altLang="en-US" sz="10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고객사와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협의하여 상세한 기준을 수립하고 적용합니다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523CF8A-BE9C-41B5-ACDA-ECDBDC995251}"/>
              </a:ext>
            </a:extLst>
          </p:cNvPr>
          <p:cNvSpPr/>
          <p:nvPr/>
        </p:nvSpPr>
        <p:spPr bwMode="auto">
          <a:xfrm>
            <a:off x="3479383" y="3548555"/>
            <a:ext cx="1821822" cy="1752653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t" anchorCtr="0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진척율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코딩 완료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구현단계 산출물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위험 및 이슈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미 해결 목록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요구사항 추적표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및 이행 단계 준비 상태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및 이행 단계 산출물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템플릿 및 가이드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품질검토활동 결과서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73038" lvl="1" indent="-88900" defTabSz="914400" eaLnBrk="0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인스펙션결과서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C0EE170-DE63-43FD-8EE7-D7F14BFB0C96}"/>
              </a:ext>
            </a:extLst>
          </p:cNvPr>
          <p:cNvSpPr/>
          <p:nvPr/>
        </p:nvSpPr>
        <p:spPr bwMode="auto">
          <a:xfrm>
            <a:off x="5471476" y="3548555"/>
            <a:ext cx="1821822" cy="1752653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t" anchorCtr="0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진척율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및 이행 완료 산출물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위험 및 이슈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미 해결 목록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요구사항 추적표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오픈 단계 준비 상태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테스트 결함 및 조치 목록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Cut Over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준비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품질검토활동 결과서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73038" lvl="1" indent="-88900" defTabSz="914400" eaLnBrk="0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인스펙션결과서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6A562D0-FB07-449C-B485-80A3A75BD831}"/>
              </a:ext>
            </a:extLst>
          </p:cNvPr>
          <p:cNvSpPr/>
          <p:nvPr/>
        </p:nvSpPr>
        <p:spPr bwMode="auto">
          <a:xfrm>
            <a:off x="7487012" y="3548555"/>
            <a:ext cx="1821822" cy="2002086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t" anchorCtr="0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진척율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프로젝트 최종 완료 산출물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위험 및 이슈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미 해결 목록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요구사항 추적표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최종 검수</a:t>
            </a:r>
            <a:r>
              <a:rPr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준비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SzPct val="80000"/>
              <a:buFont typeface="KoPub돋움체 Medium" pitchFamily="34" charset="0"/>
              <a:buChar char="•"/>
              <a:tabLst>
                <a:tab pos="944655" algn="l"/>
              </a:tabLst>
            </a:pPr>
            <a:r>
              <a:rPr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품질검토활동 결과서 </a:t>
            </a:r>
            <a:endParaRPr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173038" lvl="1" indent="-88900" defTabSz="914400" eaLnBrk="0" latinLnBrk="0" hangingPunct="0">
              <a:spcBef>
                <a:spcPts val="0"/>
              </a:spcBef>
              <a:spcAft>
                <a:spcPts val="0"/>
              </a:spcAft>
              <a:buSzPct val="80000"/>
              <a:buFont typeface="KoPub돋움체 Medium" pitchFamily="18" charset="-127"/>
              <a:buChar char="-"/>
              <a:tabLst>
                <a:tab pos="944655" algn="l"/>
              </a:tabLst>
              <a:defRPr/>
            </a:pPr>
            <a:r>
              <a:rPr lang="ko-KR" altLang="en-US" sz="10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인스펙션결과서</a:t>
            </a:r>
            <a:endParaRPr lang="en-US" altLang="ko-KR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7" name="직사각형 262">
            <a:extLst>
              <a:ext uri="{FF2B5EF4-FFF2-40B4-BE49-F238E27FC236}">
                <a16:creationId xmlns:a16="http://schemas.microsoft.com/office/drawing/2014/main" id="{7DF72A64-CE85-4F08-9C78-661C12308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030" y="2838559"/>
            <a:ext cx="7798575" cy="39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1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현재 단계의 완료 내용을 점검하고</a:t>
            </a:r>
            <a:r>
              <a:rPr kumimoji="0" lang="en-US" altLang="ko-KR" sz="11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kumimoji="0" lang="ko-KR" altLang="en-US" sz="11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다음 단계의 진입 여부를 판단</a:t>
            </a:r>
          </a:p>
        </p:txBody>
      </p:sp>
      <p:grpSp>
        <p:nvGrpSpPr>
          <p:cNvPr id="103" name="그룹 102"/>
          <p:cNvGrpSpPr/>
          <p:nvPr/>
        </p:nvGrpSpPr>
        <p:grpSpPr>
          <a:xfrm>
            <a:off x="3348978" y="3498980"/>
            <a:ext cx="3989618" cy="1987420"/>
            <a:chOff x="3348978" y="3418607"/>
            <a:chExt cx="3989618" cy="2112595"/>
          </a:xfrm>
        </p:grpSpPr>
        <p:cxnSp>
          <p:nvCxnSpPr>
            <p:cNvPr id="28" name="직선 연결선 34">
              <a:extLst>
                <a:ext uri="{FF2B5EF4-FFF2-40B4-BE49-F238E27FC236}">
                  <a16:creationId xmlns:a16="http://schemas.microsoft.com/office/drawing/2014/main" id="{60E0C98C-85A3-4865-B077-8F5AE605C085}"/>
                </a:ext>
              </a:extLst>
            </p:cNvPr>
            <p:cNvCxnSpPr/>
            <p:nvPr/>
          </p:nvCxnSpPr>
          <p:spPr bwMode="auto">
            <a:xfrm>
              <a:off x="3348978" y="3418607"/>
              <a:ext cx="0" cy="2112595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  <a:tailEnd type="none" w="sm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34">
              <a:extLst>
                <a:ext uri="{FF2B5EF4-FFF2-40B4-BE49-F238E27FC236}">
                  <a16:creationId xmlns:a16="http://schemas.microsoft.com/office/drawing/2014/main" id="{3F068153-D66B-49CD-AA15-A3577F516E50}"/>
                </a:ext>
              </a:extLst>
            </p:cNvPr>
            <p:cNvCxnSpPr/>
            <p:nvPr/>
          </p:nvCxnSpPr>
          <p:spPr bwMode="auto">
            <a:xfrm rot="5400000">
              <a:off x="4287891" y="4474905"/>
              <a:ext cx="2112595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  <a:tailEnd type="none" w="sm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34">
              <a:extLst>
                <a:ext uri="{FF2B5EF4-FFF2-40B4-BE49-F238E27FC236}">
                  <a16:creationId xmlns:a16="http://schemas.microsoft.com/office/drawing/2014/main" id="{6068CE23-12EF-4D2A-A2BC-737A79AD8687}"/>
                </a:ext>
              </a:extLst>
            </p:cNvPr>
            <p:cNvCxnSpPr/>
            <p:nvPr/>
          </p:nvCxnSpPr>
          <p:spPr bwMode="auto">
            <a:xfrm rot="5400000">
              <a:off x="6282298" y="4474905"/>
              <a:ext cx="2112595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  <a:tailEnd type="none" w="sm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그룹 2"/>
          <p:cNvGrpSpPr/>
          <p:nvPr/>
        </p:nvGrpSpPr>
        <p:grpSpPr>
          <a:xfrm>
            <a:off x="514406" y="1884783"/>
            <a:ext cx="894165" cy="755780"/>
            <a:chOff x="514406" y="1884783"/>
            <a:chExt cx="894165" cy="755780"/>
          </a:xfrm>
        </p:grpSpPr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E10CF154-09EA-42A5-9417-DDBA40867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406" y="1884783"/>
              <a:ext cx="894165" cy="755780"/>
            </a:xfrm>
            <a:prstGeom prst="rect">
              <a:avLst/>
            </a:prstGeom>
            <a:solidFill>
              <a:srgbClr val="D2D2D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AA2EFA5-A9E4-4950-B3E5-1DFC7BBDB489}"/>
                </a:ext>
              </a:extLst>
            </p:cNvPr>
            <p:cNvSpPr txBox="1"/>
            <p:nvPr/>
          </p:nvSpPr>
          <p:spPr>
            <a:xfrm>
              <a:off x="547523" y="2116479"/>
              <a:ext cx="827931" cy="292388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marL="0" lvl="1" algn="ctr" eaLnBrk="0" hangingPunct="0">
                <a:spcAft>
                  <a:spcPts val="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90000"/>
                <a:tabLst>
                  <a:tab pos="5648325" algn="l"/>
                </a:tabLst>
                <a:defRPr/>
              </a:pPr>
              <a:r>
                <a:rPr lang="ko-KR" altLang="en-US" sz="1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 pitchFamily="2" charset="2"/>
                </a:rPr>
                <a:t>구분</a:t>
              </a: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91E5B31-8885-4782-B9E8-D00A4BBDDBCF}"/>
              </a:ext>
            </a:extLst>
          </p:cNvPr>
          <p:cNvGrpSpPr/>
          <p:nvPr/>
        </p:nvGrpSpPr>
        <p:grpSpPr>
          <a:xfrm>
            <a:off x="1498698" y="1987418"/>
            <a:ext cx="7831913" cy="540161"/>
            <a:chOff x="558700" y="3045619"/>
            <a:chExt cx="9575900" cy="432000"/>
          </a:xfrm>
        </p:grpSpPr>
        <p:sp>
          <p:nvSpPr>
            <p:cNvPr id="48" name="갈매기형 수장 121">
              <a:extLst>
                <a:ext uri="{FF2B5EF4-FFF2-40B4-BE49-F238E27FC236}">
                  <a16:creationId xmlns:a16="http://schemas.microsoft.com/office/drawing/2014/main" id="{0629FEE5-4D0D-473D-9E6A-C72BB1A330C2}"/>
                </a:ext>
              </a:extLst>
            </p:cNvPr>
            <p:cNvSpPr/>
            <p:nvPr/>
          </p:nvSpPr>
          <p:spPr bwMode="auto">
            <a:xfrm>
              <a:off x="558700" y="3045619"/>
              <a:ext cx="2385623" cy="432000"/>
            </a:xfrm>
            <a:prstGeom prst="chevron">
              <a:avLst>
                <a:gd name="adj" fmla="val 32222"/>
              </a:avLst>
            </a:prstGeom>
            <a:solidFill>
              <a:srgbClr val="C7ECF8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분석</a:t>
              </a:r>
              <a:r>
                <a:rPr kumimoji="0" lang="en-US" altLang="ko-KR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설계</a:t>
              </a:r>
            </a:p>
          </p:txBody>
        </p:sp>
        <p:sp>
          <p:nvSpPr>
            <p:cNvPr id="49" name="갈매기형 수장 122">
              <a:extLst>
                <a:ext uri="{FF2B5EF4-FFF2-40B4-BE49-F238E27FC236}">
                  <a16:creationId xmlns:a16="http://schemas.microsoft.com/office/drawing/2014/main" id="{F317234D-BAE1-4D2D-AB52-C39E9C22E2AD}"/>
                </a:ext>
              </a:extLst>
            </p:cNvPr>
            <p:cNvSpPr/>
            <p:nvPr/>
          </p:nvSpPr>
          <p:spPr bwMode="auto">
            <a:xfrm>
              <a:off x="2955459" y="3045619"/>
              <a:ext cx="2385623" cy="432000"/>
            </a:xfrm>
            <a:prstGeom prst="chevron">
              <a:avLst>
                <a:gd name="adj" fmla="val 32222"/>
              </a:avLst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구축</a:t>
              </a:r>
              <a:r>
                <a:rPr kumimoji="0" lang="en-US" altLang="ko-KR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테스트</a:t>
              </a:r>
            </a:p>
          </p:txBody>
        </p:sp>
        <p:sp>
          <p:nvSpPr>
            <p:cNvPr id="50" name="갈매기형 수장 123">
              <a:extLst>
                <a:ext uri="{FF2B5EF4-FFF2-40B4-BE49-F238E27FC236}">
                  <a16:creationId xmlns:a16="http://schemas.microsoft.com/office/drawing/2014/main" id="{0CEA3EBA-F1F0-4B74-B68F-77292634BB55}"/>
                </a:ext>
              </a:extLst>
            </p:cNvPr>
            <p:cNvSpPr/>
            <p:nvPr/>
          </p:nvSpPr>
          <p:spPr bwMode="auto">
            <a:xfrm>
              <a:off x="5352218" y="3045619"/>
              <a:ext cx="2385623" cy="432000"/>
            </a:xfrm>
            <a:prstGeom prst="chevron">
              <a:avLst>
                <a:gd name="adj" fmla="val 32222"/>
              </a:avLst>
            </a:prstGeom>
            <a:solidFill>
              <a:srgbClr val="1EB3E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통합테스트</a:t>
              </a:r>
            </a:p>
          </p:txBody>
        </p:sp>
        <p:sp>
          <p:nvSpPr>
            <p:cNvPr id="51" name="갈매기형 수장 124">
              <a:extLst>
                <a:ext uri="{FF2B5EF4-FFF2-40B4-BE49-F238E27FC236}">
                  <a16:creationId xmlns:a16="http://schemas.microsoft.com/office/drawing/2014/main" id="{0C979796-DBA9-45B8-878B-D79D4A3CC831}"/>
                </a:ext>
              </a:extLst>
            </p:cNvPr>
            <p:cNvSpPr/>
            <p:nvPr/>
          </p:nvSpPr>
          <p:spPr bwMode="auto">
            <a:xfrm>
              <a:off x="7748977" y="3045619"/>
              <a:ext cx="2385623" cy="432000"/>
            </a:xfrm>
            <a:prstGeom prst="chevron">
              <a:avLst>
                <a:gd name="adj" fmla="val 32222"/>
              </a:avLst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오픈</a:t>
              </a:r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0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0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단계별 산출물 관리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(3/5)</a:t>
              </a:r>
            </a:p>
          </p:txBody>
        </p:sp>
        <p:grpSp>
          <p:nvGrpSpPr>
            <p:cNvPr id="107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09" name="직각 삼각형 108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10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1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단계말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검수 기준은 분석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구현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및 이행 등 프로젝트의 각 진행 단계별로 현재 단계의 완료 내용을 점검하고 다음 단계 진입 여부 판단을 위해 산출물을 검토하고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평가하는 활동입니다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54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55" name="타원 54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682832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그룹 116"/>
          <p:cNvGrpSpPr/>
          <p:nvPr/>
        </p:nvGrpSpPr>
        <p:grpSpPr>
          <a:xfrm>
            <a:off x="5048248" y="2753442"/>
            <a:ext cx="4321173" cy="3663234"/>
            <a:chOff x="515694" y="1881186"/>
            <a:chExt cx="4337302" cy="3663234"/>
          </a:xfrm>
        </p:grpSpPr>
        <p:sp>
          <p:nvSpPr>
            <p:cNvPr id="118" name="직사각형 117"/>
            <p:cNvSpPr/>
            <p:nvPr/>
          </p:nvSpPr>
          <p:spPr bwMode="auto">
            <a:xfrm flipH="1">
              <a:off x="515694" y="2082632"/>
              <a:ext cx="4337302" cy="3461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algn="ctr" defTabSz="1018844">
                <a:defRPr sz="160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algn="ctr" defTabSz="1042875" latinLnBrk="0">
                <a:defRPr sz="150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품질점검 결과서</a:t>
              </a:r>
              <a:r>
                <a:rPr lang="en-US" altLang="ko-KR" dirty="0">
                  <a:sym typeface="KoPub돋움체 Medium"/>
                </a:rPr>
                <a:t>(</a:t>
              </a:r>
              <a:r>
                <a:rPr lang="ko-KR" altLang="en-US" dirty="0">
                  <a:sym typeface="KoPub돋움체 Medium"/>
                </a:rPr>
                <a:t>예시</a:t>
              </a:r>
              <a:r>
                <a:rPr lang="en-US" altLang="ko-KR" dirty="0">
                  <a:sym typeface="KoPub돋움체 Medium"/>
                </a:rPr>
                <a:t>)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523873" y="2753442"/>
            <a:ext cx="4321173" cy="3663234"/>
            <a:chOff x="515694" y="1881186"/>
            <a:chExt cx="4337302" cy="3663234"/>
          </a:xfrm>
        </p:grpSpPr>
        <p:sp>
          <p:nvSpPr>
            <p:cNvPr id="115" name="직사각형 114"/>
            <p:cNvSpPr/>
            <p:nvPr/>
          </p:nvSpPr>
          <p:spPr bwMode="auto">
            <a:xfrm flipH="1">
              <a:off x="515694" y="2082632"/>
              <a:ext cx="4337302" cy="34617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5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dirty="0">
                  <a:sym typeface="KoPub돋움체 Medium"/>
                </a:rPr>
                <a:t>품질점검 체크리스트</a:t>
              </a:r>
              <a:r>
                <a:rPr lang="en-US" altLang="ko-KR" dirty="0">
                  <a:sym typeface="KoPub돋움체 Medium"/>
                </a:rPr>
                <a:t>(</a:t>
              </a:r>
              <a:r>
                <a:rPr lang="ko-KR" altLang="en-US" dirty="0">
                  <a:sym typeface="KoPub돋움체 Medium"/>
                </a:rPr>
                <a:t>예시</a:t>
              </a:r>
              <a:r>
                <a:rPr lang="en-US" altLang="ko-KR" dirty="0">
                  <a:sym typeface="KoPub돋움체 Medium"/>
                </a:rPr>
                <a:t>)</a:t>
              </a:r>
            </a:p>
          </p:txBody>
        </p:sp>
      </p:grpSp>
      <p:grpSp>
        <p:nvGrpSpPr>
          <p:cNvPr id="28" name="그룹 34">
            <a:extLst>
              <a:ext uri="{FF2B5EF4-FFF2-40B4-BE49-F238E27FC236}">
                <a16:creationId xmlns:a16="http://schemas.microsoft.com/office/drawing/2014/main" id="{BD0D23AD-BA61-4E07-8068-E1B87825AC62}"/>
              </a:ext>
            </a:extLst>
          </p:cNvPr>
          <p:cNvGrpSpPr>
            <a:grpSpLocks/>
          </p:cNvGrpSpPr>
          <p:nvPr/>
        </p:nvGrpSpPr>
        <p:grpSpPr bwMode="auto">
          <a:xfrm>
            <a:off x="523873" y="1875262"/>
            <a:ext cx="4320000" cy="763895"/>
            <a:chOff x="2466975" y="4125913"/>
            <a:chExt cx="6190057" cy="811212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86C469B-00D4-4EA5-8EAC-642CB1F40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66975" y="4125913"/>
              <a:ext cx="6190057" cy="811212"/>
              <a:chOff x="2578101" y="4019550"/>
              <a:chExt cx="5573040" cy="583156"/>
            </a:xfrm>
          </p:grpSpPr>
          <p:sp>
            <p:nvSpPr>
              <p:cNvPr id="31" name="AutoShape 73">
                <a:extLst>
                  <a:ext uri="{FF2B5EF4-FFF2-40B4-BE49-F238E27FC236}">
                    <a16:creationId xmlns:a16="http://schemas.microsoft.com/office/drawing/2014/main" id="{74C48E95-0273-4696-95E0-4FCEECA2D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2476" y="4019550"/>
                <a:ext cx="5388665" cy="58315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EB3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090422"/>
                <a:endParaRPr lang="ko-KR" altLang="ko-KR" sz="1600" dirty="0">
                  <a:ln>
                    <a:solidFill>
                      <a:srgbClr val="008DEC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2" name="Rectangle 78">
                <a:extLst>
                  <a:ext uri="{FF2B5EF4-FFF2-40B4-BE49-F238E27FC236}">
                    <a16:creationId xmlns:a16="http://schemas.microsoft.com/office/drawing/2014/main" id="{9796862D-1052-4B5E-BB13-5A7BD56A84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8101" y="4019550"/>
                <a:ext cx="1187695" cy="583156"/>
              </a:xfrm>
              <a:prstGeom prst="rect">
                <a:avLst/>
              </a:prstGeom>
              <a:solidFill>
                <a:srgbClr val="C7ECF8"/>
              </a:solidFill>
              <a:ln w="19050">
                <a:solidFill>
                  <a:srgbClr val="1EB3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latinLnBrk="0">
                  <a:lnSpc>
                    <a:spcPct val="90000"/>
                  </a:lnSpc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tabLst>
                    <a:tab pos="814888" algn="l"/>
                  </a:tabLst>
                </a:pPr>
                <a:r>
                  <a:rPr lang="ko-KR" altLang="en-US" sz="14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목적</a:t>
                </a:r>
              </a:p>
            </p:txBody>
          </p:sp>
        </p:grpSp>
        <p:sp>
          <p:nvSpPr>
            <p:cNvPr id="30" name="Rectangle 22">
              <a:extLst>
                <a:ext uri="{FF2B5EF4-FFF2-40B4-BE49-F238E27FC236}">
                  <a16:creationId xmlns:a16="http://schemas.microsoft.com/office/drawing/2014/main" id="{C2B4BFE5-E75B-47A3-BFCD-C803C48BE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108" y="4371976"/>
              <a:ext cx="4589714" cy="319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다음 단계로 진행에 앞서 해당 단계에 작업한 산출물에 대하여 통합적인 검토 활동을 수행하여 산출물간 일관성과 적합성 검증</a:t>
              </a: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73C02AB-17BA-4420-A084-41DD73E83AD8}"/>
              </a:ext>
            </a:extLst>
          </p:cNvPr>
          <p:cNvGrpSpPr>
            <a:grpSpLocks/>
          </p:cNvGrpSpPr>
          <p:nvPr/>
        </p:nvGrpSpPr>
        <p:grpSpPr bwMode="auto">
          <a:xfrm>
            <a:off x="5048248" y="1875262"/>
            <a:ext cx="4320000" cy="763895"/>
            <a:chOff x="2466975" y="4125913"/>
            <a:chExt cx="6215640" cy="811212"/>
          </a:xfrm>
        </p:grpSpPr>
        <p:grpSp>
          <p:nvGrpSpPr>
            <p:cNvPr id="36" name="그룹 28">
              <a:extLst>
                <a:ext uri="{FF2B5EF4-FFF2-40B4-BE49-F238E27FC236}">
                  <a16:creationId xmlns:a16="http://schemas.microsoft.com/office/drawing/2014/main" id="{4BF826F1-4EEA-4CAA-85CE-3AE5AF9B14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66975" y="4125913"/>
              <a:ext cx="6215640" cy="811212"/>
              <a:chOff x="2578101" y="4019550"/>
              <a:chExt cx="5596073" cy="583156"/>
            </a:xfrm>
          </p:grpSpPr>
          <p:sp>
            <p:nvSpPr>
              <p:cNvPr id="38" name="AutoShape 73">
                <a:extLst>
                  <a:ext uri="{FF2B5EF4-FFF2-40B4-BE49-F238E27FC236}">
                    <a16:creationId xmlns:a16="http://schemas.microsoft.com/office/drawing/2014/main" id="{336A2C98-73D3-4B6E-A99B-89D31472E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2476" y="4019550"/>
                <a:ext cx="5411698" cy="58315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EB3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 defTabSz="1090422"/>
                <a:endParaRPr lang="ko-KR" altLang="ko-KR" sz="1600" dirty="0">
                  <a:ln>
                    <a:solidFill>
                      <a:srgbClr val="008DEC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YDIYGo530" pitchFamily="18" charset="-127"/>
                  <a:ea typeface="YDIYGo530" pitchFamily="18" charset="-127"/>
                </a:endParaRPr>
              </a:p>
            </p:txBody>
          </p:sp>
          <p:sp>
            <p:nvSpPr>
              <p:cNvPr id="39" name="Rectangle 78">
                <a:extLst>
                  <a:ext uri="{FF2B5EF4-FFF2-40B4-BE49-F238E27FC236}">
                    <a16:creationId xmlns:a16="http://schemas.microsoft.com/office/drawing/2014/main" id="{48EEF5F5-A296-438A-BCE5-11CB866E51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8101" y="4019550"/>
                <a:ext cx="1187695" cy="583156"/>
              </a:xfrm>
              <a:prstGeom prst="rect">
                <a:avLst/>
              </a:prstGeom>
              <a:solidFill>
                <a:srgbClr val="C7ECF8"/>
              </a:solidFill>
              <a:ln w="19050">
                <a:solidFill>
                  <a:srgbClr val="1EB3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latinLnBrk="0">
                  <a:lnSpc>
                    <a:spcPct val="90000"/>
                  </a:lnSpc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tabLst>
                    <a:tab pos="814888" algn="l"/>
                  </a:tabLst>
                </a:pPr>
                <a:r>
                  <a:rPr lang="ko-KR" altLang="en-US" sz="14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Monotype Sorts" pitchFamily="2" charset="2"/>
                  </a:rPr>
                  <a:t>절차</a:t>
                </a:r>
              </a:p>
            </p:txBody>
          </p:sp>
        </p:grpSp>
        <p:sp>
          <p:nvSpPr>
            <p:cNvPr id="37" name="Rectangle 22">
              <a:extLst>
                <a:ext uri="{FF2B5EF4-FFF2-40B4-BE49-F238E27FC236}">
                  <a16:creationId xmlns:a16="http://schemas.microsoft.com/office/drawing/2014/main" id="{E87FC23A-4050-4EC4-B1C8-39CA2EF04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7071" y="4371976"/>
              <a:ext cx="4624513" cy="319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프로젝트</a:t>
              </a:r>
              <a:r>
                <a:rPr lang="en-US" altLang="ko-KR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</a:t>
              </a: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품질관리 </a:t>
              </a:r>
              <a:r>
                <a:rPr lang="ko-KR" altLang="en-US" sz="1050" dirty="0" err="1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주관하에</a:t>
              </a: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프로젝트 팀원들이 체크리스트를 기준으로 검토 수행</a:t>
              </a:r>
              <a:endParaRPr lang="en-US" altLang="ko-KR" sz="1050" dirty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88900" lvl="1" indent="-88900" defTabSz="1042973" eaLnBrk="0" fontAlgn="ctr" latinLnBrk="0" hangingPunct="0"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</a:pP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검토 결과를 </a:t>
              </a:r>
              <a:r>
                <a:rPr lang="ko-KR" altLang="en-US" sz="1050" dirty="0" err="1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해당산출물</a:t>
              </a: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담당자에게 통보하여 조치토록 하고 </a:t>
              </a:r>
              <a:r>
                <a:rPr lang="ko-KR" altLang="en-US" sz="1050" dirty="0" err="1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조치결과</a:t>
              </a:r>
              <a:r>
                <a:rPr lang="ko-KR" altLang="en-US" sz="105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확인</a:t>
              </a:r>
            </a:p>
          </p:txBody>
        </p:sp>
      </p:grpSp>
      <p:pic>
        <p:nvPicPr>
          <p:cNvPr id="33" name="Picture 20">
            <a:extLst>
              <a:ext uri="{FF2B5EF4-FFF2-40B4-BE49-F238E27FC236}">
                <a16:creationId xmlns:a16="http://schemas.microsoft.com/office/drawing/2014/main" id="{568336C8-82B1-45D7-93A7-EABA09E218D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" b="567"/>
          <a:stretch/>
        </p:blipFill>
        <p:spPr bwMode="auto">
          <a:xfrm>
            <a:off x="590549" y="3105150"/>
            <a:ext cx="4183769" cy="322897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4" name="Picture 21">
            <a:extLst>
              <a:ext uri="{FF2B5EF4-FFF2-40B4-BE49-F238E27FC236}">
                <a16:creationId xmlns:a16="http://schemas.microsoft.com/office/drawing/2014/main" id="{878D547C-2CDE-44C2-894B-DD342B58CF7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88" y="3105150"/>
            <a:ext cx="4164012" cy="3240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grpSp>
        <p:nvGrpSpPr>
          <p:cNvPr id="120" name="그룹 167"/>
          <p:cNvGrpSpPr/>
          <p:nvPr/>
        </p:nvGrpSpPr>
        <p:grpSpPr>
          <a:xfrm rot="20688584">
            <a:off x="4062260" y="2916353"/>
            <a:ext cx="852935" cy="377594"/>
            <a:chOff x="5580060" y="2956562"/>
            <a:chExt cx="858839" cy="380998"/>
          </a:xfrm>
        </p:grpSpPr>
        <p:sp>
          <p:nvSpPr>
            <p:cNvPr id="121" name="자유형 120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22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23" name="직사각형 122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24" name="액자 123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25" name="그룹 167"/>
          <p:cNvGrpSpPr/>
          <p:nvPr/>
        </p:nvGrpSpPr>
        <p:grpSpPr>
          <a:xfrm rot="20688584">
            <a:off x="8539009" y="2916354"/>
            <a:ext cx="852935" cy="377594"/>
            <a:chOff x="5580060" y="2956562"/>
            <a:chExt cx="858839" cy="380998"/>
          </a:xfrm>
        </p:grpSpPr>
        <p:sp>
          <p:nvSpPr>
            <p:cNvPr id="126" name="자유형 125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27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28" name="직사각형 127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29" name="액자 128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11" name="그룹 110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1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1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단계별 산출물 관리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(4/5)</a:t>
              </a:r>
            </a:p>
          </p:txBody>
        </p:sp>
        <p:grpSp>
          <p:nvGrpSpPr>
            <p:cNvPr id="130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32" name="직각 삼각형 131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33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34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단계말에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체크리스트를 활용하여 해당 단계에 작업한 산출물과 관련 산출물을 종합적으로 검토합니다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이를 통하여 산출물간 일관성과 적합성 등을 검증하고 단계 이전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(Transition)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 필요한 품질수준 확보를 지원합니다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42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43" name="타원 42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492468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58">
            <a:extLst>
              <a:ext uri="{FF2B5EF4-FFF2-40B4-BE49-F238E27FC236}">
                <a16:creationId xmlns:a16="http://schemas.microsoft.com/office/drawing/2014/main" id="{AABDFD28-D6C8-467D-8C6E-D9581261F407}"/>
              </a:ext>
            </a:extLst>
          </p:cNvPr>
          <p:cNvGraphicFramePr>
            <a:graphicFrameLocks noGrp="1"/>
          </p:cNvGraphicFramePr>
          <p:nvPr/>
        </p:nvGraphicFramePr>
        <p:xfrm>
          <a:off x="5059363" y="2276871"/>
          <a:ext cx="4322762" cy="4140362"/>
        </p:xfrm>
        <a:graphic>
          <a:graphicData uri="http://schemas.openxmlformats.org/drawingml/2006/table">
            <a:tbl>
              <a:tblPr/>
              <a:tblGrid>
                <a:gridCol w="293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0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76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기능요소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설명</a:t>
                      </a:r>
                      <a:endParaRPr kumimoji="1" lang="en-US" altLang="ko-KR" sz="12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334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-윤고딕140"/>
                        </a:rPr>
                        <a:t>주요기능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-윤고딕140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점검 규칙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관리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 표준 코드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명명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보안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 점검 규칙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프로그래밍에 능숙하지 않은 관리자를 위한 규칙 생성 지원 기능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별 점검 규칙 설정 및 재활용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09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8708" marR="98708" marT="50408" marB="50408" anchor="ctr" horzOverflow="overflow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C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간편한 점검 수행 및 결과 조회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점검 수행 결과 보고서 다운로드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워드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엑셀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차트 등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결함의 날짜별 추이 리포트 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점검 수행 로그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점검 수행 실패 시에 원인 분석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0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편리한 코드 결함 발견 및 제거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코드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Inspection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실행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문제가 있는 코드로 자동 이동 및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Highlighting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소스 코드 수정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3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소스 코드 진단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 표준에 따라 코드의 품질을 높이기 위해 점검 기능 제공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점검 규칙을 편집하고 결과를 보고서로 출력할 수 있는 기능 제공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6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웹 접근성 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(Web Page) </a:t>
                      </a: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진단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한국형 웹 콘텐츠 접근성 가이드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(WCAG) 2.0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가이드에 따라 코드의 품질을 높이기 위한 점검 기능 제공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점검 규칙을 편집하고 결과를 보고서로 출력할 수 있는 기능 제공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05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보안 약점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None/>
                        <a:tabLst>
                          <a:tab pos="182563" algn="l"/>
                        </a:tabLst>
                        <a:defRPr/>
                      </a:pP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(Secure Coding)</a:t>
                      </a:r>
                      <a:b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</a:b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 pitchFamily="2" charset="2"/>
                        </a:rPr>
                        <a:t>진단</a:t>
                      </a:r>
                    </a:p>
                  </a:txBody>
                  <a:tcPr marL="72000" marR="72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개발자 실수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논리적 오류 등으로 인해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SW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가 내재된 보안 취약점을 최소화 할 수 있도록 코드에 대해 보안 점검 기능 제공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7" name="그룹 106"/>
          <p:cNvGrpSpPr/>
          <p:nvPr/>
        </p:nvGrpSpPr>
        <p:grpSpPr>
          <a:xfrm>
            <a:off x="524989" y="1881188"/>
            <a:ext cx="4319998" cy="4535487"/>
            <a:chOff x="524989" y="1881188"/>
            <a:chExt cx="4319998" cy="4535487"/>
          </a:xfrm>
        </p:grpSpPr>
        <p:sp>
          <p:nvSpPr>
            <p:cNvPr id="108" name="직사각형 107"/>
            <p:cNvSpPr/>
            <p:nvPr/>
          </p:nvSpPr>
          <p:spPr bwMode="auto">
            <a:xfrm flipH="1">
              <a:off x="524989" y="1881189"/>
              <a:ext cx="4319998" cy="4535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524989" y="1881188"/>
              <a:ext cx="4319998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indent="-97667" defTabSz="957701"/>
              <a:r>
                <a:rPr lang="en-US" altLang="ko-KR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Code Inspection </a:t>
              </a:r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구조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24989" y="3991928"/>
              <a:ext cx="4319998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 indent="-97667" defTabSz="957701"/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결과 보고서</a:t>
              </a:r>
              <a:r>
                <a:rPr lang="en-US" altLang="ko-KR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(</a:t>
              </a:r>
              <a:r>
                <a:rPr lang="ko-KR" altLang="en-US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예시</a:t>
              </a:r>
              <a:r>
                <a:rPr lang="en-US" altLang="ko-KR" sz="15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)</a:t>
              </a: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5061493" y="1881188"/>
            <a:ext cx="4319999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875" latinLnBrk="0">
              <a:defRPr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 latinLnBrk="1"/>
            <a:r>
              <a:rPr lang="ko-KR" altLang="en-US" sz="1500" dirty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점검 기능 설명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5DA11A7-40DD-4668-BE7D-E8F133B69B78}"/>
              </a:ext>
            </a:extLst>
          </p:cNvPr>
          <p:cNvGrpSpPr/>
          <p:nvPr/>
        </p:nvGrpSpPr>
        <p:grpSpPr>
          <a:xfrm>
            <a:off x="590466" y="2276871"/>
            <a:ext cx="4188980" cy="1537867"/>
            <a:chOff x="630238" y="2734063"/>
            <a:chExt cx="4537075" cy="1600653"/>
          </a:xfrm>
        </p:grpSpPr>
        <p:cxnSp>
          <p:nvCxnSpPr>
            <p:cNvPr id="32" name="직선 연결선 34">
              <a:extLst>
                <a:ext uri="{FF2B5EF4-FFF2-40B4-BE49-F238E27FC236}">
                  <a16:creationId xmlns:a16="http://schemas.microsoft.com/office/drawing/2014/main" id="{E8812AA8-5229-495D-BF9C-CC45C529BD81}"/>
                </a:ext>
              </a:extLst>
            </p:cNvPr>
            <p:cNvCxnSpPr/>
            <p:nvPr/>
          </p:nvCxnSpPr>
          <p:spPr bwMode="auto">
            <a:xfrm>
              <a:off x="1861145" y="3237897"/>
              <a:ext cx="3306168" cy="0"/>
            </a:xfrm>
            <a:prstGeom prst="line">
              <a:avLst/>
            </a:prstGeom>
            <a:grpFill/>
            <a:ln w="3175">
              <a:solidFill>
                <a:schemeClr val="bg1">
                  <a:lumMod val="75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4">
              <a:extLst>
                <a:ext uri="{FF2B5EF4-FFF2-40B4-BE49-F238E27FC236}">
                  <a16:creationId xmlns:a16="http://schemas.microsoft.com/office/drawing/2014/main" id="{AF61D58B-7C09-4D6C-9886-44B6C8A4FB66}"/>
                </a:ext>
              </a:extLst>
            </p:cNvPr>
            <p:cNvCxnSpPr/>
            <p:nvPr/>
          </p:nvCxnSpPr>
          <p:spPr bwMode="auto">
            <a:xfrm>
              <a:off x="1861145" y="3811969"/>
              <a:ext cx="3306168" cy="0"/>
            </a:xfrm>
            <a:prstGeom prst="line">
              <a:avLst/>
            </a:prstGeom>
            <a:grpFill/>
            <a:ln w="3175">
              <a:solidFill>
                <a:schemeClr val="bg1">
                  <a:lumMod val="75000"/>
                </a:schemeClr>
              </a:solidFill>
              <a:prstDash val="sysDash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61">
              <a:extLst>
                <a:ext uri="{FF2B5EF4-FFF2-40B4-BE49-F238E27FC236}">
                  <a16:creationId xmlns:a16="http://schemas.microsoft.com/office/drawing/2014/main" id="{4350912D-1AE9-40EB-B76E-41BE5AB47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8" y="2734063"/>
              <a:ext cx="1141411" cy="468372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rPr>
                <a:t>연동 영역</a:t>
              </a:r>
            </a:p>
          </p:txBody>
        </p:sp>
        <p:sp>
          <p:nvSpPr>
            <p:cNvPr id="35" name="Rectangle 62">
              <a:extLst>
                <a:ext uri="{FF2B5EF4-FFF2-40B4-BE49-F238E27FC236}">
                  <a16:creationId xmlns:a16="http://schemas.microsoft.com/office/drawing/2014/main" id="{99C9236E-D906-4A53-9366-B28DABBF3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909" y="2750567"/>
              <a:ext cx="3323632" cy="41644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rIns="36000" anchor="ctr">
              <a:spAutoFit/>
            </a:bodyPr>
            <a:lstStyle/>
            <a:p>
              <a:pPr marL="88900" indent="-88900" defTabSz="914400" latinLnBrk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형상관리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, 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변경관리 등 다양한 시스템과의 연동을 통해 생산성을 향상시킬 수 있는 영역</a:t>
              </a:r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532D3A65-F967-4227-B686-6839312FD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8" y="3300204"/>
              <a:ext cx="1141411" cy="468372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rPr>
                <a:t>Code Inspection</a:t>
              </a:r>
              <a:b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rPr>
              </a:b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rPr>
                <a:t>영역</a:t>
              </a:r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70A6F209-03B0-4BEC-9438-5DC4D940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909" y="3324641"/>
              <a:ext cx="3323632" cy="41644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rIns="36000" anchor="ctr">
              <a:spAutoFit/>
            </a:bodyPr>
            <a:lstStyle/>
            <a:p>
              <a:pPr marL="88900" indent="-88900" defTabSz="914400" latinLnBrk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개발자의 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PC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에 설치되어 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Code Inspection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을 수행하고 결함 내용 및 수정 방안 등을 제시하는 영역</a:t>
              </a:r>
            </a:p>
          </p:txBody>
        </p:sp>
        <p:sp>
          <p:nvSpPr>
            <p:cNvPr id="38" name="Rectangle 61">
              <a:extLst>
                <a:ext uri="{FF2B5EF4-FFF2-40B4-BE49-F238E27FC236}">
                  <a16:creationId xmlns:a16="http://schemas.microsoft.com/office/drawing/2014/main" id="{D281BD55-E582-4757-B549-15905DD85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8" y="3866344"/>
              <a:ext cx="1141411" cy="468372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rPr>
                <a:t>관리 영역</a:t>
              </a:r>
            </a:p>
          </p:txBody>
        </p:sp>
        <p:sp>
          <p:nvSpPr>
            <p:cNvPr id="39" name="Rectangle 62">
              <a:extLst>
                <a:ext uri="{FF2B5EF4-FFF2-40B4-BE49-F238E27FC236}">
                  <a16:creationId xmlns:a16="http://schemas.microsoft.com/office/drawing/2014/main" id="{CCC41040-4BFC-41C3-8B9B-FDA2798B6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909" y="3898713"/>
              <a:ext cx="3323632" cy="41644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square" rIns="36000" anchor="ctr">
              <a:spAutoFit/>
            </a:bodyPr>
            <a:lstStyle/>
            <a:p>
              <a:pPr marL="88900" indent="-88900" defTabSz="914400" latinLnBrk="0">
                <a:spcBef>
                  <a:spcPts val="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defRPr/>
              </a:pP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프로젝트 별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, 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기간 별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, 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소스별 결함에 대한 통합관리 및 다양한 리포트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(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추이분석 등</a:t>
              </a:r>
              <a:r>
                <a:rPr lang="en-US" altLang="ko-KR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)</a:t>
              </a:r>
              <a:r>
                <a:rPr lang="ko-KR" altLang="en-US" sz="10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를 지원하는 영역</a:t>
              </a:r>
            </a:p>
          </p:txBody>
        </p:sp>
      </p:grpSp>
      <p:pic>
        <p:nvPicPr>
          <p:cNvPr id="44" name="Picture 3">
            <a:extLst>
              <a:ext uri="{FF2B5EF4-FFF2-40B4-BE49-F238E27FC236}">
                <a16:creationId xmlns:a16="http://schemas.microsoft.com/office/drawing/2014/main" id="{7B938A81-C18C-421C-8C2F-CB389795D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65" y="4331296"/>
            <a:ext cx="4183148" cy="20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4" name="그룹 167"/>
          <p:cNvGrpSpPr/>
          <p:nvPr/>
        </p:nvGrpSpPr>
        <p:grpSpPr>
          <a:xfrm rot="20688584">
            <a:off x="4028550" y="4200252"/>
            <a:ext cx="852935" cy="377594"/>
            <a:chOff x="5580060" y="2956562"/>
            <a:chExt cx="858839" cy="380998"/>
          </a:xfrm>
        </p:grpSpPr>
        <p:sp>
          <p:nvSpPr>
            <p:cNvPr id="115" name="자유형 114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16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17" name="직사각형 116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18" name="액자 117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119" name="그룹 118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2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산출물 관리 방안</a:t>
              </a:r>
            </a:p>
          </p:txBody>
        </p:sp>
        <p:sp>
          <p:nvSpPr>
            <p:cNvPr id="12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3.5.4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단계별 산출물 관리 방안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(5/5)</a:t>
              </a:r>
            </a:p>
          </p:txBody>
        </p:sp>
        <p:grpSp>
          <p:nvGrpSpPr>
            <p:cNvPr id="122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24" name="직각 삼각형 12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2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12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Code Inspection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도구를 활용하여 개발 및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배포시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프로그램의 코딩 표준 위반을 즉시 점검할 수 있도록 지원합니다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  <a:b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이를 통하여 결함 및 성능 저하 요소를 사전에 제거할 수 있어 코드 품질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성능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유지보수성 향상에 기여합니다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품질보증 프로세스</a:t>
            </a:r>
          </a:p>
        </p:txBody>
      </p:sp>
      <p:sp>
        <p:nvSpPr>
          <p:cNvPr id="41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42" name="타원 4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6204275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그룹 275"/>
          <p:cNvGrpSpPr/>
          <p:nvPr/>
        </p:nvGrpSpPr>
        <p:grpSpPr>
          <a:xfrm flipH="1">
            <a:off x="514406" y="1881188"/>
            <a:ext cx="6779719" cy="240395"/>
            <a:chOff x="6928360" y="1230194"/>
            <a:chExt cx="6926583" cy="508237"/>
          </a:xfrm>
        </p:grpSpPr>
        <p:sp>
          <p:nvSpPr>
            <p:cNvPr id="277" name="직각 삼각형 276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278" name="직선 연결선 277"/>
            <p:cNvCxnSpPr/>
            <p:nvPr/>
          </p:nvCxnSpPr>
          <p:spPr>
            <a:xfrm>
              <a:off x="6940359" y="1738429"/>
              <a:ext cx="6914584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6" name="Group 135">
            <a:extLst>
              <a:ext uri="{FF2B5EF4-FFF2-40B4-BE49-F238E27FC236}">
                <a16:creationId xmlns:a16="http://schemas.microsoft.com/office/drawing/2014/main" id="{5871CF42-0B15-4A89-858E-5127EBE8AFA5}"/>
              </a:ext>
            </a:extLst>
          </p:cNvPr>
          <p:cNvGraphicFramePr>
            <a:graphicFrameLocks/>
          </p:cNvGraphicFramePr>
          <p:nvPr/>
        </p:nvGraphicFramePr>
        <p:xfrm>
          <a:off x="2789853" y="2201711"/>
          <a:ext cx="4250710" cy="4218750"/>
        </p:xfrm>
        <a:graphic>
          <a:graphicData uri="http://schemas.openxmlformats.org/drawingml/2006/table">
            <a:tbl>
              <a:tblPr/>
              <a:tblGrid>
                <a:gridCol w="3664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228">
                <a:tc gridSpan="2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r>
                        <a:rPr kumimoji="0" lang="ko-KR" altLang="en-US" sz="1000" b="0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-윤고딕140" pitchFamily="18" charset="-127"/>
                          <a:ea typeface="-윤고딕140" pitchFamily="18" charset="-127"/>
                          <a:cs typeface="+mn-cs"/>
                        </a:rPr>
                        <a:t>정합성 오류 시 검증 절차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marL="86400" marR="86400" marT="18000" marB="18000" anchor="ctr" horzOverflow="overflow">
                    <a:lnL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 err="1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수행사</a:t>
                      </a: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개발팀</a:t>
                      </a:r>
                      <a:endParaRPr kumimoji="1" lang="en-US" altLang="ko-KR" sz="900" kern="1200" dirty="0">
                        <a:ln w="6350"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현업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 err="1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수행사</a:t>
                      </a: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개발팀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현업</a:t>
                      </a:r>
                      <a:endParaRPr kumimoji="1" lang="en-US" altLang="ko-KR" sz="900" kern="1200" dirty="0">
                        <a:ln w="6350"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운영팀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운영팀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현업</a:t>
                      </a:r>
                      <a:endParaRPr kumimoji="1" lang="en-US" altLang="ko-KR" sz="900" kern="1200" dirty="0">
                        <a:ln w="6350"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-윤고딕140"/>
                      </a:endParaRPr>
                    </a:p>
                    <a:p>
                      <a:pPr marL="88900" marR="0" lvl="1" indent="-88900" algn="l" defTabSz="1042973" rtl="0" eaLnBrk="0" fontAlgn="ctr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KoPub돋움체 Medium" pitchFamily="34" charset="0"/>
                        <a:buChar char="•"/>
                        <a:tabLst>
                          <a:tab pos="944655" algn="l"/>
                        </a:tabLst>
                        <a:defRPr/>
                      </a:pPr>
                      <a:r>
                        <a:rPr kumimoji="1" lang="ko-KR" altLang="en-US" sz="900" kern="1200" dirty="0" err="1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수행사</a:t>
                      </a:r>
                      <a:r>
                        <a:rPr kumimoji="1" lang="ko-KR" altLang="en-US" sz="900" kern="1200" dirty="0">
                          <a:ln w="6350"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-윤고딕140"/>
                        </a:rPr>
                        <a:t> 개발팀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그룹 1"/>
          <p:cNvGrpSpPr/>
          <p:nvPr/>
        </p:nvGrpSpPr>
        <p:grpSpPr>
          <a:xfrm>
            <a:off x="2606693" y="2551869"/>
            <a:ext cx="3757007" cy="3780073"/>
            <a:chOff x="2606693" y="2546269"/>
            <a:chExt cx="3619071" cy="4063601"/>
          </a:xfrm>
        </p:grpSpPr>
        <p:cxnSp>
          <p:nvCxnSpPr>
            <p:cNvPr id="71" name="직선 화살표 연결선 661">
              <a:extLst>
                <a:ext uri="{FF2B5EF4-FFF2-40B4-BE49-F238E27FC236}">
                  <a16:creationId xmlns:a16="http://schemas.microsoft.com/office/drawing/2014/main" id="{96045E1D-2D1B-4956-AFD6-018098B3B3C5}"/>
                </a:ext>
              </a:extLst>
            </p:cNvPr>
            <p:cNvCxnSpPr>
              <a:stCxn id="73" idx="2"/>
              <a:endCxn id="72" idx="0"/>
            </p:cNvCxnSpPr>
            <p:nvPr/>
          </p:nvCxnSpPr>
          <p:spPr bwMode="auto">
            <a:xfrm flipH="1">
              <a:off x="3466810" y="4718646"/>
              <a:ext cx="0" cy="527546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직사각형 155">
              <a:extLst>
                <a:ext uri="{FF2B5EF4-FFF2-40B4-BE49-F238E27FC236}">
                  <a16:creationId xmlns:a16="http://schemas.microsoft.com/office/drawing/2014/main" id="{A9D047D0-FF65-4C16-99AB-3DEE1679C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297" y="5246192"/>
              <a:ext cx="1075026" cy="302041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완료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73" name="순서도: 판단 72">
              <a:extLst>
                <a:ext uri="{FF2B5EF4-FFF2-40B4-BE49-F238E27FC236}">
                  <a16:creationId xmlns:a16="http://schemas.microsoft.com/office/drawing/2014/main" id="{77430A06-F9A2-465D-989F-EF9930F5AD1C}"/>
                </a:ext>
              </a:extLst>
            </p:cNvPr>
            <p:cNvSpPr/>
            <p:nvPr/>
          </p:nvSpPr>
          <p:spPr>
            <a:xfrm>
              <a:off x="2948620" y="4282365"/>
              <a:ext cx="1065570" cy="436281"/>
            </a:xfrm>
            <a:prstGeom prst="flowChartDecision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계수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비교</a:t>
              </a:r>
            </a:p>
          </p:txBody>
        </p:sp>
        <p:cxnSp>
          <p:nvCxnSpPr>
            <p:cNvPr id="74" name="직선 화살표 연결선 661">
              <a:extLst>
                <a:ext uri="{FF2B5EF4-FFF2-40B4-BE49-F238E27FC236}">
                  <a16:creationId xmlns:a16="http://schemas.microsoft.com/office/drawing/2014/main" id="{46B31A0F-61FB-43E4-8771-0CF77A40B4F3}"/>
                </a:ext>
              </a:extLst>
            </p:cNvPr>
            <p:cNvCxnSpPr>
              <a:stCxn id="63" idx="1"/>
              <a:endCxn id="73" idx="0"/>
            </p:cNvCxnSpPr>
            <p:nvPr/>
          </p:nvCxnSpPr>
          <p:spPr bwMode="auto">
            <a:xfrm>
              <a:off x="2606693" y="2935085"/>
              <a:ext cx="874712" cy="1347280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모서리가 둥근 직사각형 86">
              <a:extLst>
                <a:ext uri="{FF2B5EF4-FFF2-40B4-BE49-F238E27FC236}">
                  <a16:creationId xmlns:a16="http://schemas.microsoft.com/office/drawing/2014/main" id="{8E40ACA6-57E1-42F1-B8A4-D88315C0BA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3520529" y="4756128"/>
              <a:ext cx="442302" cy="15667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정상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76" name="순서도: 판단 75">
              <a:extLst>
                <a:ext uri="{FF2B5EF4-FFF2-40B4-BE49-F238E27FC236}">
                  <a16:creationId xmlns:a16="http://schemas.microsoft.com/office/drawing/2014/main" id="{F85F3A16-A52B-42E2-AB6D-52A871C76DBB}"/>
                </a:ext>
              </a:extLst>
            </p:cNvPr>
            <p:cNvSpPr/>
            <p:nvPr/>
          </p:nvSpPr>
          <p:spPr>
            <a:xfrm>
              <a:off x="4347736" y="2546269"/>
              <a:ext cx="1065570" cy="436282"/>
            </a:xfrm>
            <a:prstGeom prst="flowChartDecision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비즈니스 규칙검증</a:t>
              </a:r>
            </a:p>
          </p:txBody>
        </p:sp>
        <p:sp>
          <p:nvSpPr>
            <p:cNvPr id="77" name="순서도: 판단 76">
              <a:extLst>
                <a:ext uri="{FF2B5EF4-FFF2-40B4-BE49-F238E27FC236}">
                  <a16:creationId xmlns:a16="http://schemas.microsoft.com/office/drawing/2014/main" id="{FFF828CC-C80E-416F-B9D3-CB5317015553}"/>
                </a:ext>
              </a:extLst>
            </p:cNvPr>
            <p:cNvSpPr/>
            <p:nvPr/>
          </p:nvSpPr>
          <p:spPr>
            <a:xfrm>
              <a:off x="4347736" y="4282365"/>
              <a:ext cx="1065570" cy="436281"/>
            </a:xfrm>
            <a:prstGeom prst="flowChartDecision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원천 데이터</a:t>
              </a:r>
              <a:b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</a:b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검증</a:t>
              </a:r>
            </a:p>
          </p:txBody>
        </p:sp>
        <p:sp>
          <p:nvSpPr>
            <p:cNvPr id="78" name="직사각형 155">
              <a:extLst>
                <a:ext uri="{FF2B5EF4-FFF2-40B4-BE49-F238E27FC236}">
                  <a16:creationId xmlns:a16="http://schemas.microsoft.com/office/drawing/2014/main" id="{256097A3-6401-43A2-B3A2-93F459695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9401" y="6307829"/>
              <a:ext cx="1248418" cy="302041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비즈니스 규칙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재정의 후 보완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79" name="직사각형 155">
              <a:extLst>
                <a:ext uri="{FF2B5EF4-FFF2-40B4-BE49-F238E27FC236}">
                  <a16:creationId xmlns:a16="http://schemas.microsoft.com/office/drawing/2014/main" id="{007E428A-F6BA-4F2F-813C-715FB12E4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0738" y="5242800"/>
              <a:ext cx="1075026" cy="302041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As-Is</a:t>
              </a: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시스템 보완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80" name="직사각형 155">
              <a:extLst>
                <a:ext uri="{FF2B5EF4-FFF2-40B4-BE49-F238E27FC236}">
                  <a16:creationId xmlns:a16="http://schemas.microsoft.com/office/drawing/2014/main" id="{FE8273F3-0248-49A8-8111-AB75444C3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347" y="3538868"/>
              <a:ext cx="1248417" cy="302041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To-Be</a:t>
              </a:r>
              <a:r>
                <a:rPr kumimoji="0" lang="ko-KR" altLang="en-US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 시스템 보완</a:t>
              </a:r>
              <a:endParaRPr kumimoji="0"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81" name="직선 화살표 연결선 661">
              <a:extLst>
                <a:ext uri="{FF2B5EF4-FFF2-40B4-BE49-F238E27FC236}">
                  <a16:creationId xmlns:a16="http://schemas.microsoft.com/office/drawing/2014/main" id="{8929DA04-1B6B-4920-B817-C81C6BDFAA75}"/>
                </a:ext>
              </a:extLst>
            </p:cNvPr>
            <p:cNvCxnSpPr>
              <a:cxnSpLocks/>
              <a:stCxn id="76" idx="3"/>
              <a:endCxn id="80" idx="0"/>
            </p:cNvCxnSpPr>
            <p:nvPr/>
          </p:nvCxnSpPr>
          <p:spPr bwMode="auto">
            <a:xfrm>
              <a:off x="5413307" y="2764410"/>
              <a:ext cx="188249" cy="774458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모서리가 둥근 직사각형 86">
              <a:extLst>
                <a:ext uri="{FF2B5EF4-FFF2-40B4-BE49-F238E27FC236}">
                  <a16:creationId xmlns:a16="http://schemas.microsoft.com/office/drawing/2014/main" id="{A6FE829A-9305-4716-A642-516489CDFF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5706016" y="2819858"/>
              <a:ext cx="444078" cy="15667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오류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83" name="모서리가 둥근 직사각형 86">
              <a:extLst>
                <a:ext uri="{FF2B5EF4-FFF2-40B4-BE49-F238E27FC236}">
                  <a16:creationId xmlns:a16="http://schemas.microsoft.com/office/drawing/2014/main" id="{18FC4506-EDBD-464D-A234-83A3B5EB25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4376690" y="3060640"/>
              <a:ext cx="444078" cy="15667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algn="r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정상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cxnSp>
          <p:nvCxnSpPr>
            <p:cNvPr id="84" name="직선 화살표 연결선 661">
              <a:extLst>
                <a:ext uri="{FF2B5EF4-FFF2-40B4-BE49-F238E27FC236}">
                  <a16:creationId xmlns:a16="http://schemas.microsoft.com/office/drawing/2014/main" id="{5C745D61-2FCB-463E-83DB-0FBB4008E132}"/>
                </a:ext>
              </a:extLst>
            </p:cNvPr>
            <p:cNvCxnSpPr>
              <a:cxnSpLocks/>
              <a:stCxn id="77" idx="3"/>
              <a:endCxn id="79" idx="0"/>
            </p:cNvCxnSpPr>
            <p:nvPr/>
          </p:nvCxnSpPr>
          <p:spPr bwMode="auto">
            <a:xfrm>
              <a:off x="5413307" y="4500506"/>
              <a:ext cx="274945" cy="742294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모서리가 둥근 직사각형 86">
              <a:extLst>
                <a:ext uri="{FF2B5EF4-FFF2-40B4-BE49-F238E27FC236}">
                  <a16:creationId xmlns:a16="http://schemas.microsoft.com/office/drawing/2014/main" id="{23841844-7673-4881-A402-3DE3E81471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5749689" y="4520473"/>
              <a:ext cx="444078" cy="15667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오류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86" name="모서리가 둥근 직사각형 86">
              <a:extLst>
                <a:ext uri="{FF2B5EF4-FFF2-40B4-BE49-F238E27FC236}">
                  <a16:creationId xmlns:a16="http://schemas.microsoft.com/office/drawing/2014/main" id="{B5B53BA7-6FA4-40F0-9AFB-9DF0F10319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4377579" y="4756128"/>
              <a:ext cx="442301" cy="15667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algn="r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정상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cxnSp>
          <p:nvCxnSpPr>
            <p:cNvPr id="87" name="직선 화살표 연결선 661">
              <a:extLst>
                <a:ext uri="{FF2B5EF4-FFF2-40B4-BE49-F238E27FC236}">
                  <a16:creationId xmlns:a16="http://schemas.microsoft.com/office/drawing/2014/main" id="{1D5C75FD-6E63-47E3-964A-378334BDA34C}"/>
                </a:ext>
              </a:extLst>
            </p:cNvPr>
            <p:cNvCxnSpPr>
              <a:stCxn id="55" idx="1"/>
              <a:endCxn id="73" idx="1"/>
            </p:cNvCxnSpPr>
            <p:nvPr/>
          </p:nvCxnSpPr>
          <p:spPr bwMode="auto">
            <a:xfrm flipV="1">
              <a:off x="2606693" y="4500506"/>
              <a:ext cx="341927" cy="1570381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화살표 연결선 661">
              <a:extLst>
                <a:ext uri="{FF2B5EF4-FFF2-40B4-BE49-F238E27FC236}">
                  <a16:creationId xmlns:a16="http://schemas.microsoft.com/office/drawing/2014/main" id="{193AB3AE-A29D-46CD-9989-C2E80955476C}"/>
                </a:ext>
              </a:extLst>
            </p:cNvPr>
            <p:cNvCxnSpPr>
              <a:stCxn id="73" idx="3"/>
              <a:endCxn id="76" idx="1"/>
            </p:cNvCxnSpPr>
            <p:nvPr/>
          </p:nvCxnSpPr>
          <p:spPr bwMode="auto">
            <a:xfrm flipV="1">
              <a:off x="4014189" y="2764410"/>
              <a:ext cx="333546" cy="1736096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화살표 연결선 88">
              <a:extLst>
                <a:ext uri="{FF2B5EF4-FFF2-40B4-BE49-F238E27FC236}">
                  <a16:creationId xmlns:a16="http://schemas.microsoft.com/office/drawing/2014/main" id="{64B9606F-21CF-43A0-8443-C02D34408FAA}"/>
                </a:ext>
              </a:extLst>
            </p:cNvPr>
            <p:cNvCxnSpPr>
              <a:cxnSpLocks/>
              <a:stCxn id="77" idx="2"/>
              <a:endCxn id="78" idx="0"/>
            </p:cNvCxnSpPr>
            <p:nvPr/>
          </p:nvCxnSpPr>
          <p:spPr>
            <a:xfrm flipH="1">
              <a:off x="4873609" y="4718646"/>
              <a:ext cx="6912" cy="1589182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화살표 연결선 89">
              <a:extLst>
                <a:ext uri="{FF2B5EF4-FFF2-40B4-BE49-F238E27FC236}">
                  <a16:creationId xmlns:a16="http://schemas.microsoft.com/office/drawing/2014/main" id="{9D990B33-7FC0-47B5-A107-CFEE76D26204}"/>
                </a:ext>
              </a:extLst>
            </p:cNvPr>
            <p:cNvCxnSpPr>
              <a:stCxn id="76" idx="2"/>
              <a:endCxn id="77" idx="0"/>
            </p:cNvCxnSpPr>
            <p:nvPr/>
          </p:nvCxnSpPr>
          <p:spPr>
            <a:xfrm>
              <a:off x="4880521" y="2982550"/>
              <a:ext cx="0" cy="1299814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화살표 연결선 661">
              <a:extLst>
                <a:ext uri="{FF2B5EF4-FFF2-40B4-BE49-F238E27FC236}">
                  <a16:creationId xmlns:a16="http://schemas.microsoft.com/office/drawing/2014/main" id="{E4684E01-B21A-44F8-9BD9-A71BD272386B}"/>
                </a:ext>
              </a:extLst>
            </p:cNvPr>
            <p:cNvCxnSpPr>
              <a:stCxn id="59" idx="1"/>
              <a:endCxn id="73" idx="1"/>
            </p:cNvCxnSpPr>
            <p:nvPr/>
          </p:nvCxnSpPr>
          <p:spPr bwMode="auto">
            <a:xfrm flipV="1">
              <a:off x="2606693" y="4500506"/>
              <a:ext cx="341927" cy="0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그룹 2"/>
          <p:cNvGrpSpPr/>
          <p:nvPr/>
        </p:nvGrpSpPr>
        <p:grpSpPr>
          <a:xfrm>
            <a:off x="524508" y="2201710"/>
            <a:ext cx="2082187" cy="4214966"/>
            <a:chOff x="524508" y="2201709"/>
            <a:chExt cx="2082187" cy="4464383"/>
          </a:xfrm>
        </p:grpSpPr>
        <p:grpSp>
          <p:nvGrpSpPr>
            <p:cNvPr id="54" name="그룹 52">
              <a:extLst>
                <a:ext uri="{FF2B5EF4-FFF2-40B4-BE49-F238E27FC236}">
                  <a16:creationId xmlns:a16="http://schemas.microsoft.com/office/drawing/2014/main" id="{09536CC2-9138-4A2D-BAE4-5950BA93AC7B}"/>
                </a:ext>
              </a:extLst>
            </p:cNvPr>
            <p:cNvGrpSpPr/>
            <p:nvPr/>
          </p:nvGrpSpPr>
          <p:grpSpPr>
            <a:xfrm>
              <a:off x="524508" y="5291331"/>
              <a:ext cx="2082187" cy="1374761"/>
              <a:chOff x="558795" y="2266950"/>
              <a:chExt cx="4679574" cy="1474874"/>
            </a:xfrm>
          </p:grpSpPr>
          <p:sp>
            <p:nvSpPr>
              <p:cNvPr id="55" name="모서리가 둥근 직사각형 16">
                <a:extLst>
                  <a:ext uri="{FF2B5EF4-FFF2-40B4-BE49-F238E27FC236}">
                    <a16:creationId xmlns:a16="http://schemas.microsoft.com/office/drawing/2014/main" id="{8589EC59-6453-4888-8AF5-E5E24AE5D5E2}"/>
                  </a:ext>
                </a:extLst>
              </p:cNvPr>
              <p:cNvSpPr/>
              <p:nvPr/>
            </p:nvSpPr>
            <p:spPr bwMode="auto">
              <a:xfrm flipH="1">
                <a:off x="558795" y="2409824"/>
                <a:ext cx="4679570" cy="133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sp>
            <p:nvSpPr>
              <p:cNvPr id="56" name="모서리가 둥근 직사각형 16">
                <a:extLst>
                  <a:ext uri="{FF2B5EF4-FFF2-40B4-BE49-F238E27FC236}">
                    <a16:creationId xmlns:a16="http://schemas.microsoft.com/office/drawing/2014/main" id="{E2780137-F2AB-45F6-83F7-053BFD6D4476}"/>
                  </a:ext>
                </a:extLst>
              </p:cNvPr>
              <p:cNvSpPr/>
              <p:nvPr/>
            </p:nvSpPr>
            <p:spPr bwMode="auto">
              <a:xfrm flipH="1">
                <a:off x="558799" y="2266950"/>
                <a:ext cx="4679570" cy="288000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정보</a:t>
                </a:r>
                <a:r>
                  <a:rPr kumimoji="0" lang="en-US" altLang="ko-KR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/</a:t>
                </a:r>
                <a:r>
                  <a:rPr kumimoji="0"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분석</a:t>
                </a:r>
              </a:p>
            </p:txBody>
          </p:sp>
        </p:grpSp>
        <p:grpSp>
          <p:nvGrpSpPr>
            <p:cNvPr id="58" name="그룹 52">
              <a:extLst>
                <a:ext uri="{FF2B5EF4-FFF2-40B4-BE49-F238E27FC236}">
                  <a16:creationId xmlns:a16="http://schemas.microsoft.com/office/drawing/2014/main" id="{100A9956-2BFC-42F8-BD07-32EB5E7E01EA}"/>
                </a:ext>
              </a:extLst>
            </p:cNvPr>
            <p:cNvGrpSpPr/>
            <p:nvPr/>
          </p:nvGrpSpPr>
          <p:grpSpPr>
            <a:xfrm>
              <a:off x="524508" y="3746520"/>
              <a:ext cx="2082187" cy="1374761"/>
              <a:chOff x="558795" y="2266950"/>
              <a:chExt cx="4679574" cy="1474874"/>
            </a:xfrm>
          </p:grpSpPr>
          <p:sp>
            <p:nvSpPr>
              <p:cNvPr id="59" name="모서리가 둥근 직사각형 16">
                <a:extLst>
                  <a:ext uri="{FF2B5EF4-FFF2-40B4-BE49-F238E27FC236}">
                    <a16:creationId xmlns:a16="http://schemas.microsoft.com/office/drawing/2014/main" id="{ED4256E0-9176-4EA7-8CA3-197A85D7981C}"/>
                  </a:ext>
                </a:extLst>
              </p:cNvPr>
              <p:cNvSpPr/>
              <p:nvPr/>
            </p:nvSpPr>
            <p:spPr bwMode="auto">
              <a:xfrm flipH="1">
                <a:off x="558795" y="2409824"/>
                <a:ext cx="4679570" cy="133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sp>
            <p:nvSpPr>
              <p:cNvPr id="60" name="모서리가 둥근 직사각형 16">
                <a:extLst>
                  <a:ext uri="{FF2B5EF4-FFF2-40B4-BE49-F238E27FC236}">
                    <a16:creationId xmlns:a16="http://schemas.microsoft.com/office/drawing/2014/main" id="{894E6C15-7442-4376-A5DC-2AF3653B9ECC}"/>
                  </a:ext>
                </a:extLst>
              </p:cNvPr>
              <p:cNvSpPr/>
              <p:nvPr/>
            </p:nvSpPr>
            <p:spPr bwMode="auto">
              <a:xfrm flipH="1">
                <a:off x="558799" y="2266950"/>
                <a:ext cx="4679570" cy="288000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4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기간계</a:t>
                </a:r>
                <a:endParaRPr kumimoji="0" lang="ko-KR" altLang="en-US" sz="14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endParaRPr>
              </a:p>
            </p:txBody>
          </p:sp>
        </p:grpSp>
        <p:grpSp>
          <p:nvGrpSpPr>
            <p:cNvPr id="62" name="그룹 52">
              <a:extLst>
                <a:ext uri="{FF2B5EF4-FFF2-40B4-BE49-F238E27FC236}">
                  <a16:creationId xmlns:a16="http://schemas.microsoft.com/office/drawing/2014/main" id="{A55F8E53-5876-44C7-A55E-04BDBF06E391}"/>
                </a:ext>
              </a:extLst>
            </p:cNvPr>
            <p:cNvGrpSpPr/>
            <p:nvPr/>
          </p:nvGrpSpPr>
          <p:grpSpPr>
            <a:xfrm>
              <a:off x="524508" y="2201709"/>
              <a:ext cx="2082187" cy="1374761"/>
              <a:chOff x="558795" y="2266950"/>
              <a:chExt cx="4679574" cy="1474874"/>
            </a:xfrm>
          </p:grpSpPr>
          <p:sp>
            <p:nvSpPr>
              <p:cNvPr id="63" name="모서리가 둥근 직사각형 16">
                <a:extLst>
                  <a:ext uri="{FF2B5EF4-FFF2-40B4-BE49-F238E27FC236}">
                    <a16:creationId xmlns:a16="http://schemas.microsoft.com/office/drawing/2014/main" id="{728C56BA-95D3-4D5F-BEC6-D2381CF79BFC}"/>
                  </a:ext>
                </a:extLst>
              </p:cNvPr>
              <p:cNvSpPr/>
              <p:nvPr/>
            </p:nvSpPr>
            <p:spPr bwMode="auto">
              <a:xfrm flipH="1">
                <a:off x="558795" y="2409824"/>
                <a:ext cx="4679570" cy="133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9562" tIns="49782" rIns="99562" bIns="49782" rtlCol="0" anchor="ctr"/>
              <a:lstStyle/>
              <a:p>
                <a:pPr marL="497774" lvl="1" defTabSz="995549" latinLnBrk="0"/>
                <a:endParaRPr lang="en-US" altLang="ko-KR" sz="2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endParaRPr>
              </a:p>
            </p:txBody>
          </p:sp>
          <p:sp>
            <p:nvSpPr>
              <p:cNvPr id="64" name="모서리가 둥근 직사각형 16">
                <a:extLst>
                  <a:ext uri="{FF2B5EF4-FFF2-40B4-BE49-F238E27FC236}">
                    <a16:creationId xmlns:a16="http://schemas.microsoft.com/office/drawing/2014/main" id="{96FA79A9-3D3F-4CB2-9790-749C88535CE4}"/>
                  </a:ext>
                </a:extLst>
              </p:cNvPr>
              <p:cNvSpPr/>
              <p:nvPr/>
            </p:nvSpPr>
            <p:spPr bwMode="auto">
              <a:xfrm flipH="1">
                <a:off x="558799" y="2266950"/>
                <a:ext cx="4679570" cy="288000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채널</a:t>
                </a:r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195045B8-1A92-4634-B680-BE76451388D7}"/>
                </a:ext>
              </a:extLst>
            </p:cNvPr>
            <p:cNvGrpSpPr/>
            <p:nvPr/>
          </p:nvGrpSpPr>
          <p:grpSpPr>
            <a:xfrm>
              <a:off x="1264920" y="2585229"/>
              <a:ext cx="1267223" cy="907273"/>
              <a:chOff x="1359266" y="2678400"/>
              <a:chExt cx="1370010" cy="973343"/>
            </a:xfrm>
          </p:grpSpPr>
          <p:sp>
            <p:nvSpPr>
              <p:cNvPr id="102" name="AutoShape 37">
                <a:extLst>
                  <a:ext uri="{FF2B5EF4-FFF2-40B4-BE49-F238E27FC236}">
                    <a16:creationId xmlns:a16="http://schemas.microsoft.com/office/drawing/2014/main" id="{ADB595C9-7999-4662-8A03-591C25392F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1248" y="2989690"/>
                <a:ext cx="331328" cy="246324"/>
              </a:xfrm>
              <a:prstGeom prst="flowChartMultidocument">
                <a:avLst/>
              </a:prstGeom>
              <a:solidFill>
                <a:srgbClr val="E3EFF8"/>
              </a:solidFill>
              <a:ln w="6350">
                <a:solidFill>
                  <a:srgbClr val="4C9BD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marL="0" lvl="1" indent="0" algn="ctr" defTabSz="1516258" eaLnBrk="0" latinLnBrk="0" hangingPunct="0">
                  <a:lnSpc>
                    <a:spcPct val="90000"/>
                  </a:lnSpc>
                  <a:buClr>
                    <a:srgbClr val="3271AA"/>
                  </a:buClr>
                  <a:buSzPct val="140000"/>
                  <a:tabLst>
                    <a:tab pos="5648325" algn="l"/>
                  </a:tabLst>
                  <a:defRPr/>
                </a:pPr>
                <a:endParaRPr lang="ko-KR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-윤고딕320" panose="02030504000101010101" pitchFamily="18" charset="-127"/>
                  <a:ea typeface="-윤고딕320" panose="02030504000101010101" pitchFamily="18" charset="-127"/>
                  <a:sym typeface="Monotype Sorts"/>
                </a:endParaRPr>
              </a:p>
            </p:txBody>
          </p:sp>
          <p:pic>
            <p:nvPicPr>
              <p:cNvPr id="103" name="Picture 33" descr="Microsoft Office - Excel">
                <a:extLst>
                  <a:ext uri="{FF2B5EF4-FFF2-40B4-BE49-F238E27FC236}">
                    <a16:creationId xmlns:a16="http://schemas.microsoft.com/office/drawing/2014/main" id="{8C841374-5401-40FD-B0D2-9341EED546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781426" y="3320770"/>
                <a:ext cx="330973" cy="330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04" name="직선 화살표 연결선 661">
                <a:extLst>
                  <a:ext uri="{FF2B5EF4-FFF2-40B4-BE49-F238E27FC236}">
                    <a16:creationId xmlns:a16="http://schemas.microsoft.com/office/drawing/2014/main" id="{57EC0876-57AB-4EC5-BE4B-62EFA4AFBBA3}"/>
                  </a:ext>
                </a:extLst>
              </p:cNvPr>
              <p:cNvCxnSpPr/>
              <p:nvPr/>
            </p:nvCxnSpPr>
            <p:spPr bwMode="auto">
              <a:xfrm flipV="1">
                <a:off x="1395814" y="2770206"/>
                <a:ext cx="346948" cy="333343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화살표 연결선 661">
                <a:extLst>
                  <a:ext uri="{FF2B5EF4-FFF2-40B4-BE49-F238E27FC236}">
                    <a16:creationId xmlns:a16="http://schemas.microsoft.com/office/drawing/2014/main" id="{517AE16E-8CF1-416A-908F-1C6F05BEC4F8}"/>
                  </a:ext>
                </a:extLst>
              </p:cNvPr>
              <p:cNvCxnSpPr>
                <a:endCxn id="102" idx="1"/>
              </p:cNvCxnSpPr>
              <p:nvPr/>
            </p:nvCxnSpPr>
            <p:spPr bwMode="auto">
              <a:xfrm flipV="1">
                <a:off x="1395814" y="3112852"/>
                <a:ext cx="385434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화살표 연결선 661">
                <a:extLst>
                  <a:ext uri="{FF2B5EF4-FFF2-40B4-BE49-F238E27FC236}">
                    <a16:creationId xmlns:a16="http://schemas.microsoft.com/office/drawing/2014/main" id="{53DAA7E8-D103-4F82-ACCD-B20A9A072F6A}"/>
                  </a:ext>
                </a:extLst>
              </p:cNvPr>
              <p:cNvCxnSpPr>
                <a:endCxn id="103" idx="1"/>
              </p:cNvCxnSpPr>
              <p:nvPr/>
            </p:nvCxnSpPr>
            <p:spPr bwMode="auto">
              <a:xfrm>
                <a:off x="1359266" y="3121399"/>
                <a:ext cx="422160" cy="364858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모서리가 둥근 직사각형 86">
                <a:extLst>
                  <a:ext uri="{FF2B5EF4-FFF2-40B4-BE49-F238E27FC236}">
                    <a16:creationId xmlns:a16="http://schemas.microsoft.com/office/drawing/2014/main" id="{5EDF5436-C0E6-4440-A8C8-24B404EBA6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78140" y="3016239"/>
                <a:ext cx="551136" cy="193225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보고서</a:t>
                </a:r>
                <a:endPara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10" name="모서리가 둥근 직사각형 86">
                <a:extLst>
                  <a:ext uri="{FF2B5EF4-FFF2-40B4-BE49-F238E27FC236}">
                    <a16:creationId xmlns:a16="http://schemas.microsoft.com/office/drawing/2014/main" id="{B4E4381B-ECEC-4552-97DA-5C8D9EACC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93494" y="2678400"/>
                <a:ext cx="520428" cy="183608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화면</a:t>
                </a:r>
                <a:endPara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11" name="모서리가 둥근 직사각형 86">
                <a:extLst>
                  <a:ext uri="{FF2B5EF4-FFF2-40B4-BE49-F238E27FC236}">
                    <a16:creationId xmlns:a16="http://schemas.microsoft.com/office/drawing/2014/main" id="{866405E3-0490-4E56-9A5B-F1D4E5B53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93494" y="3385271"/>
                <a:ext cx="520428" cy="201968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en-US" altLang="ko-KR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EXCEL</a:t>
                </a:r>
              </a:p>
            </p:txBody>
          </p:sp>
        </p:grpSp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86AD9C21-7C1C-4157-945F-1CFE4903C144}"/>
                </a:ext>
              </a:extLst>
            </p:cNvPr>
            <p:cNvGrpSpPr/>
            <p:nvPr/>
          </p:nvGrpSpPr>
          <p:grpSpPr>
            <a:xfrm>
              <a:off x="1298726" y="4136253"/>
              <a:ext cx="1233417" cy="911755"/>
              <a:chOff x="1395814" y="2673592"/>
              <a:chExt cx="1333462" cy="978151"/>
            </a:xfrm>
          </p:grpSpPr>
          <p:sp>
            <p:nvSpPr>
              <p:cNvPr id="115" name="AutoShape 37">
                <a:extLst>
                  <a:ext uri="{FF2B5EF4-FFF2-40B4-BE49-F238E27FC236}">
                    <a16:creationId xmlns:a16="http://schemas.microsoft.com/office/drawing/2014/main" id="{2A1197B5-2579-4463-A42F-1912144FC5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1248" y="2989690"/>
                <a:ext cx="331328" cy="246324"/>
              </a:xfrm>
              <a:prstGeom prst="flowChartMultidocument">
                <a:avLst/>
              </a:prstGeom>
              <a:solidFill>
                <a:srgbClr val="C7ECF8"/>
              </a:solidFill>
              <a:ln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ko-KR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endParaRPr>
              </a:p>
            </p:txBody>
          </p:sp>
          <p:pic>
            <p:nvPicPr>
              <p:cNvPr id="116" name="Picture 33" descr="Microsoft Office - Excel">
                <a:extLst>
                  <a:ext uri="{FF2B5EF4-FFF2-40B4-BE49-F238E27FC236}">
                    <a16:creationId xmlns:a16="http://schemas.microsoft.com/office/drawing/2014/main" id="{556BD3EB-02C9-4A8B-B643-9C18566333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781426" y="3320770"/>
                <a:ext cx="330973" cy="330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17" name="직선 화살표 연결선 661">
                <a:extLst>
                  <a:ext uri="{FF2B5EF4-FFF2-40B4-BE49-F238E27FC236}">
                    <a16:creationId xmlns:a16="http://schemas.microsoft.com/office/drawing/2014/main" id="{ACC9FD1A-A37B-4812-B382-E6CC2F6D3B34}"/>
                  </a:ext>
                </a:extLst>
              </p:cNvPr>
              <p:cNvCxnSpPr/>
              <p:nvPr/>
            </p:nvCxnSpPr>
            <p:spPr bwMode="auto">
              <a:xfrm flipV="1">
                <a:off x="1395814" y="2770205"/>
                <a:ext cx="346948" cy="342646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직선 화살표 연결선 661">
                <a:extLst>
                  <a:ext uri="{FF2B5EF4-FFF2-40B4-BE49-F238E27FC236}">
                    <a16:creationId xmlns:a16="http://schemas.microsoft.com/office/drawing/2014/main" id="{64E2B2CC-EA63-4FD7-9362-D7C0348F5D3C}"/>
                  </a:ext>
                </a:extLst>
              </p:cNvPr>
              <p:cNvCxnSpPr>
                <a:endCxn id="115" idx="1"/>
              </p:cNvCxnSpPr>
              <p:nvPr/>
            </p:nvCxnSpPr>
            <p:spPr bwMode="auto">
              <a:xfrm flipV="1">
                <a:off x="1395814" y="3112851"/>
                <a:ext cx="385434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화살표 연결선 661">
                <a:extLst>
                  <a:ext uri="{FF2B5EF4-FFF2-40B4-BE49-F238E27FC236}">
                    <a16:creationId xmlns:a16="http://schemas.microsoft.com/office/drawing/2014/main" id="{F1366004-9A2C-4E54-8093-DD53EDA039EB}"/>
                  </a:ext>
                </a:extLst>
              </p:cNvPr>
              <p:cNvCxnSpPr>
                <a:endCxn id="116" idx="1"/>
              </p:cNvCxnSpPr>
              <p:nvPr/>
            </p:nvCxnSpPr>
            <p:spPr bwMode="auto">
              <a:xfrm>
                <a:off x="1395814" y="3124203"/>
                <a:ext cx="385612" cy="362054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모서리가 둥근 직사각형 86">
                <a:extLst>
                  <a:ext uri="{FF2B5EF4-FFF2-40B4-BE49-F238E27FC236}">
                    <a16:creationId xmlns:a16="http://schemas.microsoft.com/office/drawing/2014/main" id="{B3222FAF-A3C5-4B5C-8946-EA5B2C527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78140" y="3016239"/>
                <a:ext cx="551136" cy="193225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보고서</a:t>
                </a:r>
                <a:endPara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23" name="모서리가 둥근 직사각형 86">
                <a:extLst>
                  <a:ext uri="{FF2B5EF4-FFF2-40B4-BE49-F238E27FC236}">
                    <a16:creationId xmlns:a16="http://schemas.microsoft.com/office/drawing/2014/main" id="{C6F4131B-81DC-4ADA-9745-FE342D7F2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93494" y="2673592"/>
                <a:ext cx="520428" cy="193225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화면</a:t>
                </a:r>
                <a:endPara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124" name="모서리가 둥근 직사각형 86">
                <a:extLst>
                  <a:ext uri="{FF2B5EF4-FFF2-40B4-BE49-F238E27FC236}">
                    <a16:creationId xmlns:a16="http://schemas.microsoft.com/office/drawing/2014/main" id="{CA399152-46AC-4689-80AA-651B95E84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2193494" y="3385273"/>
                <a:ext cx="520428" cy="201968"/>
              </a:xfrm>
              <a:prstGeom prst="roundRect">
                <a:avLst>
                  <a:gd name="adj" fmla="val 0"/>
                </a:avLst>
              </a:prstGeom>
              <a:noFill/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marL="0" lvl="1" algn="ctr" defTabSz="1067426" ea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en-US" altLang="ko-KR" sz="10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EXCEL</a:t>
                </a:r>
              </a:p>
            </p:txBody>
          </p:sp>
        </p:grpSp>
        <p:cxnSp>
          <p:nvCxnSpPr>
            <p:cNvPr id="127" name="직선 화살표 연결선 661">
              <a:extLst>
                <a:ext uri="{FF2B5EF4-FFF2-40B4-BE49-F238E27FC236}">
                  <a16:creationId xmlns:a16="http://schemas.microsoft.com/office/drawing/2014/main" id="{1DD10AB2-DCEF-471A-85DD-F05EAD6555A8}"/>
                </a:ext>
              </a:extLst>
            </p:cNvPr>
            <p:cNvCxnSpPr/>
            <p:nvPr/>
          </p:nvCxnSpPr>
          <p:spPr bwMode="auto">
            <a:xfrm flipV="1">
              <a:off x="1298726" y="5757842"/>
              <a:ext cx="320919" cy="303966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직선 화살표 연결선 661">
              <a:extLst>
                <a:ext uri="{FF2B5EF4-FFF2-40B4-BE49-F238E27FC236}">
                  <a16:creationId xmlns:a16="http://schemas.microsoft.com/office/drawing/2014/main" id="{6C434E44-2050-4549-A94E-95E069A4DF33}"/>
                </a:ext>
              </a:extLst>
            </p:cNvPr>
            <p:cNvCxnSpPr>
              <a:endCxn id="136" idx="1"/>
            </p:cNvCxnSpPr>
            <p:nvPr/>
          </p:nvCxnSpPr>
          <p:spPr bwMode="auto">
            <a:xfrm>
              <a:off x="1298726" y="6077229"/>
              <a:ext cx="330219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화살표 연결선 661">
              <a:extLst>
                <a:ext uri="{FF2B5EF4-FFF2-40B4-BE49-F238E27FC236}">
                  <a16:creationId xmlns:a16="http://schemas.microsoft.com/office/drawing/2014/main" id="{4F811053-C054-4E59-889D-B479AF5D6927}"/>
                </a:ext>
              </a:extLst>
            </p:cNvPr>
            <p:cNvCxnSpPr>
              <a:endCxn id="137" idx="1"/>
            </p:cNvCxnSpPr>
            <p:nvPr/>
          </p:nvCxnSpPr>
          <p:spPr bwMode="auto">
            <a:xfrm>
              <a:off x="1298726" y="6061808"/>
              <a:ext cx="320446" cy="377232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모서리가 둥근 직사각형 86">
              <a:extLst>
                <a:ext uri="{FF2B5EF4-FFF2-40B4-BE49-F238E27FC236}">
                  <a16:creationId xmlns:a16="http://schemas.microsoft.com/office/drawing/2014/main" id="{23032319-E3D7-4319-A749-58C6DB124B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2022357" y="5986058"/>
              <a:ext cx="509786" cy="188259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algn="ctr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OLAP</a:t>
              </a:r>
            </a:p>
          </p:txBody>
        </p:sp>
        <p:sp>
          <p:nvSpPr>
            <p:cNvPr id="134" name="모서리가 둥근 직사각형 86">
              <a:extLst>
                <a:ext uri="{FF2B5EF4-FFF2-40B4-BE49-F238E27FC236}">
                  <a16:creationId xmlns:a16="http://schemas.microsoft.com/office/drawing/2014/main" id="{15774F09-53BB-438C-BE0A-64FC5574CA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2036559" y="5621220"/>
              <a:ext cx="481382" cy="180109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algn="ctr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경영정보</a:t>
              </a:r>
              <a:endParaRPr lang="en-US" altLang="ko-KR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135" name="모서리가 둥근 직사각형 86">
              <a:extLst>
                <a:ext uri="{FF2B5EF4-FFF2-40B4-BE49-F238E27FC236}">
                  <a16:creationId xmlns:a16="http://schemas.microsoft.com/office/drawing/2014/main" id="{0ADF6C46-534A-4040-8416-B8AB1BAC0A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2036559" y="6348985"/>
              <a:ext cx="481382" cy="180109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0" lvl="1" algn="ctr" defTabSz="1067426" eaLnBrk="0" hangingPunct="0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10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보고서</a:t>
              </a:r>
              <a:endParaRPr lang="en-US" altLang="ko-KR" sz="10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pic>
          <p:nvPicPr>
            <p:cNvPr id="136" name="Picture 363">
              <a:extLst>
                <a:ext uri="{FF2B5EF4-FFF2-40B4-BE49-F238E27FC236}">
                  <a16:creationId xmlns:a16="http://schemas.microsoft.com/office/drawing/2014/main" id="{4390BED7-5543-4B6E-81A9-64282A615BD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12"/>
            <a:stretch>
              <a:fillRect/>
            </a:stretch>
          </p:blipFill>
          <p:spPr bwMode="auto">
            <a:xfrm>
              <a:off x="1628945" y="5930158"/>
              <a:ext cx="389431" cy="30005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7" name="Picture 353">
              <a:extLst>
                <a:ext uri="{FF2B5EF4-FFF2-40B4-BE49-F238E27FC236}">
                  <a16:creationId xmlns:a16="http://schemas.microsoft.com/office/drawing/2014/main" id="{F11E0649-021F-480B-B528-8C661A513DB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172" y="6308169"/>
              <a:ext cx="408975" cy="2617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709026C7-CCF1-4F8E-A9D9-4627D2A1470F}"/>
                </a:ext>
              </a:extLst>
            </p:cNvPr>
            <p:cNvGrpSpPr/>
            <p:nvPr/>
          </p:nvGrpSpPr>
          <p:grpSpPr>
            <a:xfrm>
              <a:off x="1630861" y="5521006"/>
              <a:ext cx="383443" cy="380533"/>
              <a:chOff x="1754889" y="5843840"/>
              <a:chExt cx="414545" cy="408244"/>
            </a:xfrm>
          </p:grpSpPr>
          <p:pic>
            <p:nvPicPr>
              <p:cNvPr id="139" name="Picture 10" descr="D:\Documents and Settings\jp\바탕 화면\아이콘 준호대리님작업\png\66.png">
                <a:extLst>
                  <a:ext uri="{FF2B5EF4-FFF2-40B4-BE49-F238E27FC236}">
                    <a16:creationId xmlns:a16="http://schemas.microsoft.com/office/drawing/2014/main" id="{269FBC24-287C-4C19-8BEE-3160842118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405"/>
              <a:stretch>
                <a:fillRect/>
              </a:stretch>
            </p:blipFill>
            <p:spPr bwMode="auto">
              <a:xfrm>
                <a:off x="1754889" y="5843840"/>
                <a:ext cx="257263" cy="408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40" name="그룹 139">
                <a:extLst>
                  <a:ext uri="{FF2B5EF4-FFF2-40B4-BE49-F238E27FC236}">
                    <a16:creationId xmlns:a16="http://schemas.microsoft.com/office/drawing/2014/main" id="{74837560-9B29-49E3-9055-1204BB51CB7B}"/>
                  </a:ext>
                </a:extLst>
              </p:cNvPr>
              <p:cNvGrpSpPr/>
              <p:nvPr/>
            </p:nvGrpSpPr>
            <p:grpSpPr>
              <a:xfrm>
                <a:off x="1989434" y="6004840"/>
                <a:ext cx="180000" cy="180000"/>
                <a:chOff x="1989434" y="6004840"/>
                <a:chExt cx="180000" cy="180000"/>
              </a:xfrm>
            </p:grpSpPr>
            <p:grpSp>
              <p:nvGrpSpPr>
                <p:cNvPr id="141" name="그룹 140">
                  <a:extLst>
                    <a:ext uri="{FF2B5EF4-FFF2-40B4-BE49-F238E27FC236}">
                      <a16:creationId xmlns:a16="http://schemas.microsoft.com/office/drawing/2014/main" id="{2A5599CC-C6CD-45AC-B42E-8B8AC66389CA}"/>
                    </a:ext>
                  </a:extLst>
                </p:cNvPr>
                <p:cNvGrpSpPr/>
                <p:nvPr/>
              </p:nvGrpSpPr>
              <p:grpSpPr>
                <a:xfrm>
                  <a:off x="1989434" y="6004840"/>
                  <a:ext cx="180000" cy="180000"/>
                  <a:chOff x="1989434" y="6004840"/>
                  <a:chExt cx="180000" cy="180000"/>
                </a:xfrm>
              </p:grpSpPr>
              <p:sp>
                <p:nvSpPr>
                  <p:cNvPr id="143" name="타원 142">
                    <a:extLst>
                      <a:ext uri="{FF2B5EF4-FFF2-40B4-BE49-F238E27FC236}">
                        <a16:creationId xmlns:a16="http://schemas.microsoft.com/office/drawing/2014/main" id="{3D8EB1CF-781D-4009-86B4-29CAB78F78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89434" y="6004840"/>
                    <a:ext cx="180000" cy="180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ap="flat" cmpd="sng" algn="ctr">
                    <a:noFill/>
                    <a:prstDash val="solid"/>
                  </a:ln>
                  <a:effectLst/>
                </p:spPr>
                <p:txBody>
                  <a:bodyPr lIns="36000" tIns="36000" rIns="36000" bIns="36000" anchor="ctr"/>
                  <a:lstStyle/>
                  <a:p>
                    <a:pPr algn="ctr" defTabSz="1330325" eaLnBrk="0" fontAlgn="auto" latinLnBrk="0" hangingPunct="0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2400" kern="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>
                        <a:glow rad="101600">
                          <a:prstClr val="white">
                            <a:alpha val="60000"/>
                          </a:prstClr>
                        </a:glow>
                      </a:effectLst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144" name="원형 453">
                    <a:extLst>
                      <a:ext uri="{FF2B5EF4-FFF2-40B4-BE49-F238E27FC236}">
                        <a16:creationId xmlns:a16="http://schemas.microsoft.com/office/drawing/2014/main" id="{E187D3B8-0810-4332-A2C4-CEB556BC01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89434" y="6004840"/>
                    <a:ext cx="180000" cy="180000"/>
                  </a:xfrm>
                  <a:prstGeom prst="pie">
                    <a:avLst>
                      <a:gd name="adj1" fmla="val 850399"/>
                      <a:gd name="adj2" fmla="val 10002471"/>
                    </a:avLst>
                  </a:prstGeom>
                  <a:solidFill>
                    <a:srgbClr val="56C6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anchor="ctr"/>
                  <a:lstStyle/>
                  <a:p>
                    <a:pPr algn="ctr" defTabSz="1516258" eaLnBrk="0" latinLnBrk="0" hangingPunct="0">
                      <a:lnSpc>
                        <a:spcPct val="110000"/>
                      </a:lnSpc>
                      <a:buClr>
                        <a:srgbClr val="3271AA"/>
                      </a:buClr>
                      <a:buSzPct val="140000"/>
                      <a:tabLst>
                        <a:tab pos="5648325" algn="l"/>
                      </a:tabLst>
                      <a:defRPr/>
                    </a:pPr>
                    <a:endParaRPr lang="ko-KR" altLang="en-US" sz="10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-윤고딕320" panose="02030504000101010101" pitchFamily="18" charset="-127"/>
                      <a:ea typeface="-윤고딕320" panose="02030504000101010101" pitchFamily="18" charset="-127"/>
                      <a:sym typeface="-윤고딕140"/>
                    </a:endParaRPr>
                  </a:p>
                </p:txBody>
              </p:sp>
              <p:sp>
                <p:nvSpPr>
                  <p:cNvPr id="145" name="원형 454">
                    <a:extLst>
                      <a:ext uri="{FF2B5EF4-FFF2-40B4-BE49-F238E27FC236}">
                        <a16:creationId xmlns:a16="http://schemas.microsoft.com/office/drawing/2014/main" id="{3D0E9A3D-CBDF-46F0-B45B-D59243C881A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89434" y="6004840"/>
                    <a:ext cx="180000" cy="180000"/>
                  </a:xfrm>
                  <a:prstGeom prst="pie">
                    <a:avLst>
                      <a:gd name="adj1" fmla="val 18755278"/>
                      <a:gd name="adj2" fmla="val 2164794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anchor="ctr"/>
                  <a:lstStyle/>
                  <a:p>
                    <a:pPr algn="ctr" defTabSz="1516258" eaLnBrk="0" latinLnBrk="0" hangingPunct="0">
                      <a:lnSpc>
                        <a:spcPct val="110000"/>
                      </a:lnSpc>
                      <a:buClr>
                        <a:srgbClr val="3271AA"/>
                      </a:buClr>
                      <a:buSzPct val="140000"/>
                      <a:tabLst>
                        <a:tab pos="5648325" algn="l"/>
                      </a:tabLst>
                      <a:defRPr/>
                    </a:pPr>
                    <a:endParaRPr lang="ko-KR" altLang="en-US" sz="10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-윤고딕320" panose="02030504000101010101" pitchFamily="18" charset="-127"/>
                      <a:ea typeface="-윤고딕320" panose="02030504000101010101" pitchFamily="18" charset="-127"/>
                      <a:sym typeface="-윤고딕140"/>
                    </a:endParaRPr>
                  </a:p>
                </p:txBody>
              </p:sp>
            </p:grpSp>
            <p:sp>
              <p:nvSpPr>
                <p:cNvPr id="142" name="타원 141">
                  <a:extLst>
                    <a:ext uri="{FF2B5EF4-FFF2-40B4-BE49-F238E27FC236}">
                      <a16:creationId xmlns:a16="http://schemas.microsoft.com/office/drawing/2014/main" id="{C9195D94-994B-45EF-92C5-FA20131F34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9434" y="6004840"/>
                  <a:ext cx="180000" cy="180000"/>
                </a:xfrm>
                <a:prstGeom prst="ellipse">
                  <a:avLst/>
                </a:prstGeom>
                <a:noFill/>
                <a:ln w="6350">
                  <a:solidFill>
                    <a:srgbClr val="56C6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anchor="ctr"/>
                <a:lstStyle/>
                <a:p>
                  <a:pPr algn="ctr" defTabSz="1516258" eaLnBrk="0" latinLnBrk="0" hangingPunct="0">
                    <a:lnSpc>
                      <a:spcPct val="110000"/>
                    </a:lnSpc>
                    <a:buClr>
                      <a:srgbClr val="3271AA"/>
                    </a:buClr>
                    <a:buSzPct val="140000"/>
                    <a:tabLst>
                      <a:tab pos="5648325" algn="l"/>
                    </a:tabLst>
                    <a:defRPr/>
                  </a:pPr>
                  <a:endPara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-윤고딕320" panose="02030504000101010101" pitchFamily="18" charset="-127"/>
                    <a:ea typeface="-윤고딕320" panose="02030504000101010101" pitchFamily="18" charset="-127"/>
                    <a:sym typeface="-윤고딕140" pitchFamily="2" charset="2"/>
                  </a:endParaRPr>
                </a:p>
              </p:txBody>
            </p:sp>
          </p:grpSp>
        </p:grpSp>
      </p:grpSp>
      <p:grpSp>
        <p:nvGrpSpPr>
          <p:cNvPr id="252" name="그룹 251"/>
          <p:cNvGrpSpPr/>
          <p:nvPr/>
        </p:nvGrpSpPr>
        <p:grpSpPr>
          <a:xfrm>
            <a:off x="7294125" y="1881188"/>
            <a:ext cx="2088000" cy="4531564"/>
            <a:chOff x="2619046" y="1881188"/>
            <a:chExt cx="6763079" cy="4531564"/>
          </a:xfrm>
        </p:grpSpPr>
        <p:sp>
          <p:nvSpPr>
            <p:cNvPr id="253" name="직사각형 252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조직별</a:t>
              </a:r>
              <a:r>
                <a:rPr kumimoji="1" lang="ko-KR" altLang="en-US" sz="15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 역할</a:t>
              </a:r>
            </a:p>
          </p:txBody>
        </p:sp>
        <p:cxnSp>
          <p:nvCxnSpPr>
            <p:cNvPr id="255" name="직선 연결선 254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그룹 255"/>
          <p:cNvGrpSpPr/>
          <p:nvPr/>
        </p:nvGrpSpPr>
        <p:grpSpPr>
          <a:xfrm>
            <a:off x="7365021" y="2258402"/>
            <a:ext cx="2017104" cy="1052250"/>
            <a:chOff x="7365021" y="2258402"/>
            <a:chExt cx="2017104" cy="1052250"/>
          </a:xfrm>
        </p:grpSpPr>
        <p:grpSp>
          <p:nvGrpSpPr>
            <p:cNvPr id="257" name="그룹 256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259" name="직선 연결선 258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0" name="직사각형 259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수행사</a:t>
                </a: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 개발팀</a:t>
                </a:r>
              </a:p>
            </p:txBody>
          </p:sp>
        </p:grpSp>
        <p:sp>
          <p:nvSpPr>
            <p:cNvPr id="258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72327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데이터 검증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오류에 대한 이슈 및 정합성 보장 방향 제시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검토 결과에 대한 시스템 보완</a:t>
              </a:r>
            </a:p>
          </p:txBody>
        </p:sp>
      </p:grpSp>
      <p:grpSp>
        <p:nvGrpSpPr>
          <p:cNvPr id="266" name="그룹 265"/>
          <p:cNvGrpSpPr/>
          <p:nvPr/>
        </p:nvGrpSpPr>
        <p:grpSpPr>
          <a:xfrm>
            <a:off x="7365021" y="3687152"/>
            <a:ext cx="2017104" cy="1090722"/>
            <a:chOff x="7365021" y="2258402"/>
            <a:chExt cx="2017104" cy="1090722"/>
          </a:xfrm>
        </p:grpSpPr>
        <p:grpSp>
          <p:nvGrpSpPr>
            <p:cNvPr id="267" name="그룹 266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269" name="직선 연결선 268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0" name="직사각형 269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현업</a:t>
                </a:r>
              </a:p>
            </p:txBody>
          </p:sp>
        </p:grpSp>
        <p:sp>
          <p:nvSpPr>
            <p:cNvPr id="268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76174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비즈니스 룰 제시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이슈에 대한 의견 및 방향 제시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비즈니스 룰 재 정의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오류 데이터 </a:t>
              </a:r>
              <a:r>
                <a:rPr lang="ko-KR" altLang="en-US" sz="105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클린징</a:t>
              </a: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수행</a:t>
              </a:r>
            </a:p>
          </p:txBody>
        </p:sp>
      </p:grpSp>
      <p:grpSp>
        <p:nvGrpSpPr>
          <p:cNvPr id="271" name="그룹 270"/>
          <p:cNvGrpSpPr/>
          <p:nvPr/>
        </p:nvGrpSpPr>
        <p:grpSpPr>
          <a:xfrm>
            <a:off x="7365021" y="5220677"/>
            <a:ext cx="2017104" cy="1052250"/>
            <a:chOff x="7365021" y="2258402"/>
            <a:chExt cx="2017104" cy="1052250"/>
          </a:xfrm>
        </p:grpSpPr>
        <p:grpSp>
          <p:nvGrpSpPr>
            <p:cNvPr id="272" name="그룹 271"/>
            <p:cNvGrpSpPr/>
            <p:nvPr/>
          </p:nvGrpSpPr>
          <p:grpSpPr>
            <a:xfrm>
              <a:off x="7367151" y="2258402"/>
              <a:ext cx="1941950" cy="268402"/>
              <a:chOff x="872018" y="1619149"/>
              <a:chExt cx="3067425" cy="268402"/>
            </a:xfrm>
          </p:grpSpPr>
          <p:cxnSp>
            <p:nvCxnSpPr>
              <p:cNvPr id="274" name="직선 연결선 273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5" name="직사각형 274"/>
              <p:cNvSpPr>
                <a:spLocks noChangeArrowheads="1"/>
              </p:cNvSpPr>
              <p:nvPr/>
            </p:nvSpPr>
            <p:spPr bwMode="auto">
              <a:xfrm>
                <a:off x="872023" y="1619149"/>
                <a:ext cx="3067420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운영팀</a:t>
                </a:r>
                <a:endPara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endParaRPr>
              </a:p>
            </p:txBody>
          </p:sp>
        </p:grpSp>
        <p:sp>
          <p:nvSpPr>
            <p:cNvPr id="273" name="Rectangle 28"/>
            <p:cNvSpPr>
              <a:spLocks noChangeArrowheads="1"/>
            </p:cNvSpPr>
            <p:nvPr/>
          </p:nvSpPr>
          <p:spPr bwMode="auto">
            <a:xfrm>
              <a:off x="7365021" y="2587377"/>
              <a:ext cx="2017104" cy="72327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90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현행 비즈니스 룰 지원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현행 데이터의 속성 검증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필요 시 </a:t>
              </a:r>
              <a:r>
                <a:rPr lang="en-US" altLang="ko-KR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As-Is </a:t>
              </a: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시스템 보완 및 데이터 </a:t>
              </a:r>
              <a:r>
                <a:rPr lang="ko-KR" altLang="en-US" sz="105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클린징</a:t>
              </a:r>
              <a:r>
                <a:rPr lang="ko-KR" altLang="en-US" sz="105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지원</a:t>
              </a:r>
            </a:p>
          </p:txBody>
        </p:sp>
      </p:grpSp>
      <p:grpSp>
        <p:nvGrpSpPr>
          <p:cNvPr id="289" name="그룹 288"/>
          <p:cNvGrpSpPr/>
          <p:nvPr/>
        </p:nvGrpSpPr>
        <p:grpSpPr>
          <a:xfrm>
            <a:off x="581367" y="5618076"/>
            <a:ext cx="683553" cy="456151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290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292" name="순서도: 자기 디스크 291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93" name="타원 292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291" name="AutoShape 114"/>
            <p:cNvSpPr>
              <a:spLocks noChangeArrowheads="1"/>
            </p:cNvSpPr>
            <p:nvPr/>
          </p:nvSpPr>
          <p:spPr bwMode="auto">
            <a:xfrm>
              <a:off x="9398215" y="4681001"/>
              <a:ext cx="881185" cy="287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정보</a:t>
              </a:r>
              <a:r>
                <a:rPr lang="en-US" altLang="ko-KR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분석</a:t>
              </a:r>
            </a:p>
          </p:txBody>
        </p:sp>
      </p:grpSp>
      <p:grpSp>
        <p:nvGrpSpPr>
          <p:cNvPr id="300" name="그룹 299"/>
          <p:cNvGrpSpPr/>
          <p:nvPr/>
        </p:nvGrpSpPr>
        <p:grpSpPr>
          <a:xfrm>
            <a:off x="1630861" y="2523777"/>
            <a:ext cx="383345" cy="219423"/>
            <a:chOff x="8761249" y="4050256"/>
            <a:chExt cx="994720" cy="569369"/>
          </a:xfrm>
        </p:grpSpPr>
        <p:pic>
          <p:nvPicPr>
            <p:cNvPr id="301" name="Picture 2" descr="D:\Documents and Settings\jp\바탕 화면\아이콘 준호대리님작업\png\9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273480" y="4050256"/>
              <a:ext cx="482489" cy="569369"/>
            </a:xfrm>
            <a:prstGeom prst="rect">
              <a:avLst/>
            </a:prstGeom>
            <a:noFill/>
          </p:spPr>
        </p:pic>
        <p:pic>
          <p:nvPicPr>
            <p:cNvPr id="302" name="Picture 12" descr="D:\Documents and Settings\jp\바탕 화면\아이콘 준호대리님작업\png\94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61249" y="4078990"/>
              <a:ext cx="656712" cy="540635"/>
            </a:xfrm>
            <a:prstGeom prst="rect">
              <a:avLst/>
            </a:prstGeom>
            <a:noFill/>
          </p:spPr>
        </p:pic>
      </p:grpSp>
      <p:grpSp>
        <p:nvGrpSpPr>
          <p:cNvPr id="303" name="그룹 302"/>
          <p:cNvGrpSpPr/>
          <p:nvPr/>
        </p:nvGrpSpPr>
        <p:grpSpPr>
          <a:xfrm>
            <a:off x="1630861" y="4009677"/>
            <a:ext cx="383345" cy="219423"/>
            <a:chOff x="8761249" y="4050256"/>
            <a:chExt cx="994720" cy="569369"/>
          </a:xfrm>
        </p:grpSpPr>
        <p:pic>
          <p:nvPicPr>
            <p:cNvPr id="304" name="Picture 2" descr="D:\Documents and Settings\jp\바탕 화면\아이콘 준호대리님작업\png\9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273480" y="4050256"/>
              <a:ext cx="482489" cy="569369"/>
            </a:xfrm>
            <a:prstGeom prst="rect">
              <a:avLst/>
            </a:prstGeom>
            <a:noFill/>
          </p:spPr>
        </p:pic>
        <p:pic>
          <p:nvPicPr>
            <p:cNvPr id="305" name="Picture 12" descr="D:\Documents and Settings\jp\바탕 화면\아이콘 준호대리님작업\png\94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61249" y="4078990"/>
              <a:ext cx="656712" cy="540635"/>
            </a:xfrm>
            <a:prstGeom prst="rect">
              <a:avLst/>
            </a:prstGeom>
            <a:noFill/>
          </p:spPr>
        </p:pic>
      </p:grpSp>
      <p:grpSp>
        <p:nvGrpSpPr>
          <p:cNvPr id="261" name="그룹 260"/>
          <p:cNvGrpSpPr/>
          <p:nvPr/>
        </p:nvGrpSpPr>
        <p:grpSpPr>
          <a:xfrm>
            <a:off x="581367" y="2725587"/>
            <a:ext cx="683553" cy="456151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262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264" name="순서도: 자기 디스크 263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65" name="타원 264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263" name="AutoShape 114"/>
            <p:cNvSpPr>
              <a:spLocks noChangeArrowheads="1"/>
            </p:cNvSpPr>
            <p:nvPr/>
          </p:nvSpPr>
          <p:spPr bwMode="auto">
            <a:xfrm>
              <a:off x="9398215" y="4537089"/>
              <a:ext cx="881185" cy="57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채널</a:t>
              </a:r>
              <a:r>
                <a:rPr lang="en-US" altLang="ko-KR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</a:p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상담센터</a:t>
              </a:r>
            </a:p>
          </p:txBody>
        </p:sp>
      </p:grpSp>
      <p:grpSp>
        <p:nvGrpSpPr>
          <p:cNvPr id="294" name="그룹 293"/>
          <p:cNvGrpSpPr/>
          <p:nvPr/>
        </p:nvGrpSpPr>
        <p:grpSpPr>
          <a:xfrm>
            <a:off x="581367" y="4162501"/>
            <a:ext cx="683553" cy="456151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295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297" name="순서도: 자기 디스크 296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98" name="타원 297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296" name="AutoShape 114"/>
            <p:cNvSpPr>
              <a:spLocks noChangeArrowheads="1"/>
            </p:cNvSpPr>
            <p:nvPr/>
          </p:nvSpPr>
          <p:spPr bwMode="auto">
            <a:xfrm>
              <a:off x="9398215" y="4537089"/>
              <a:ext cx="881185" cy="57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융자</a:t>
              </a:r>
              <a:r>
                <a:rPr lang="en-US" altLang="ko-KR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</a:p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105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경영지원</a:t>
              </a:r>
            </a:p>
          </p:txBody>
        </p:sp>
      </p:grpSp>
      <p:grpSp>
        <p:nvGrpSpPr>
          <p:cNvPr id="279" name="그룹 278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280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3.6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데이터 정합성 관리 방안</a:t>
              </a:r>
            </a:p>
          </p:txBody>
        </p:sp>
        <p:sp>
          <p:nvSpPr>
            <p:cNvPr id="281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3.6.1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데이터 정합성 검증 및 정합성 확보 방안</a:t>
              </a:r>
            </a:p>
          </p:txBody>
        </p:sp>
        <p:grpSp>
          <p:nvGrpSpPr>
            <p:cNvPr id="282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284" name="직각 삼각형 283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285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286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정합성을 보장하기 위해서 체계적인 절차와 역할분담이 정의되어야 하며 개발팀 외 현업의 정확한 비즈니스 룰 제시와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IT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운영팀의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적극적인 참여가 필수적입니다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20" name="직사각형 11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QUR-003</a:t>
            </a:r>
          </a:p>
        </p:txBody>
      </p:sp>
      <p:sp>
        <p:nvSpPr>
          <p:cNvPr id="121" name="직사각형 12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신뢰성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확장성</a:t>
            </a:r>
          </a:p>
        </p:txBody>
      </p:sp>
      <p:sp>
        <p:nvSpPr>
          <p:cNvPr id="12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30" name="타원 12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117212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그룹 349"/>
          <p:cNvGrpSpPr/>
          <p:nvPr/>
        </p:nvGrpSpPr>
        <p:grpSpPr>
          <a:xfrm>
            <a:off x="523874" y="1881186"/>
            <a:ext cx="4321173" cy="4527986"/>
            <a:chOff x="515695" y="1881186"/>
            <a:chExt cx="4337302" cy="4527986"/>
          </a:xfrm>
        </p:grpSpPr>
        <p:sp>
          <p:nvSpPr>
            <p:cNvPr id="351" name="직사각형 350"/>
            <p:cNvSpPr/>
            <p:nvPr/>
          </p:nvSpPr>
          <p:spPr bwMode="auto">
            <a:xfrm flipH="1">
              <a:off x="515695" y="2082631"/>
              <a:ext cx="4337302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52" name="TextBox 351"/>
            <p:cNvSpPr txBox="1"/>
            <p:nvPr/>
          </p:nvSpPr>
          <p:spPr>
            <a:xfrm>
              <a:off x="515695" y="1881186"/>
              <a:ext cx="4336125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2pPr marL="0" lvl="1" algn="ctr" defTabSz="1042973">
                <a:defRPr b="1">
                  <a:ln w="6350">
                    <a:solidFill>
                      <a:prstClr val="white"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</a:lstStyle>
            <a:p>
              <a:pPr lvl="1"/>
              <a:r>
                <a:rPr lang="ko-KR" altLang="en-US" sz="1500" b="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계수</a:t>
              </a:r>
              <a:r>
                <a:rPr lang="en-US" altLang="ko-KR" sz="1500" b="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/</a:t>
              </a:r>
              <a:r>
                <a:rPr lang="ko-KR" altLang="en-US" sz="1500" b="0" dirty="0" err="1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비계수</a:t>
              </a:r>
              <a:r>
                <a:rPr lang="en-US" altLang="ko-KR" sz="1500" b="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/</a:t>
              </a:r>
              <a:r>
                <a:rPr lang="ko-KR" altLang="en-US" sz="1500" b="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보고서 검증방안 </a:t>
              </a:r>
            </a:p>
          </p:txBody>
        </p:sp>
      </p:grpSp>
      <p:grpSp>
        <p:nvGrpSpPr>
          <p:cNvPr id="353" name="그룹 352"/>
          <p:cNvGrpSpPr/>
          <p:nvPr/>
        </p:nvGrpSpPr>
        <p:grpSpPr>
          <a:xfrm>
            <a:off x="5060949" y="1881188"/>
            <a:ext cx="4321174" cy="4535486"/>
            <a:chOff x="5052290" y="1881188"/>
            <a:chExt cx="4337301" cy="4535486"/>
          </a:xfrm>
        </p:grpSpPr>
        <p:sp>
          <p:nvSpPr>
            <p:cNvPr id="354" name="직사각형 353"/>
            <p:cNvSpPr/>
            <p:nvPr/>
          </p:nvSpPr>
          <p:spPr bwMode="auto">
            <a:xfrm flipH="1">
              <a:off x="5052290" y="2090133"/>
              <a:ext cx="4337301" cy="43265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55" name="TextBox 354"/>
            <p:cNvSpPr txBox="1"/>
            <p:nvPr/>
          </p:nvSpPr>
          <p:spPr>
            <a:xfrm>
              <a:off x="5052290" y="1881188"/>
              <a:ext cx="4336123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YDIYGo540" pitchFamily="18" charset="-127"/>
                  <a:ea typeface="YDIYGo540" pitchFamily="18" charset="-127"/>
                </a:defRPr>
              </a:lvl1pPr>
              <a:lvl2pPr marL="0" lvl="1" algn="ctr" defTabSz="1042875" latinLnBrk="0">
                <a:defRPr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 indent="-97667" defTabSz="957701" latinLnBrk="1"/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주요 속성별 데이터 검증 방안</a:t>
              </a:r>
              <a:r>
                <a:rPr lang="en-US" altLang="ko-KR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(</a:t>
              </a:r>
              <a:r>
                <a:rPr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예시</a:t>
              </a:r>
              <a:r>
                <a:rPr lang="en-US" altLang="ko-KR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)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90589" y="2244282"/>
            <a:ext cx="4184611" cy="1079944"/>
            <a:chOff x="590589" y="2244281"/>
            <a:chExt cx="4184611" cy="1114751"/>
          </a:xfrm>
        </p:grpSpPr>
        <p:sp>
          <p:nvSpPr>
            <p:cNvPr id="156" name="AutoShape 73">
              <a:extLst>
                <a:ext uri="{FF2B5EF4-FFF2-40B4-BE49-F238E27FC236}">
                  <a16:creationId xmlns:a16="http://schemas.microsoft.com/office/drawing/2014/main" id="{2277E7F9-0C0D-4A2A-B7FA-F81092DEA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589" y="2244281"/>
              <a:ext cx="4184611" cy="1114751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eaLnBrk="0" latinLnBrk="0" hangingPunct="0"/>
              <a:endParaRPr lang="ko-KR" altLang="ko-KR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7" name="Rectangle 78">
              <a:extLst>
                <a:ext uri="{FF2B5EF4-FFF2-40B4-BE49-F238E27FC236}">
                  <a16:creationId xmlns:a16="http://schemas.microsoft.com/office/drawing/2014/main" id="{5EFDFBC8-55FC-4D3F-9239-952122115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589" y="2244281"/>
              <a:ext cx="481463" cy="1114751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914144" latinLnBrk="0"/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계수</a:t>
              </a:r>
              <a:br>
                <a:rPr lang="en-US" altLang="ko-KR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</a:br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검증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590589" y="3414580"/>
            <a:ext cx="4184611" cy="2313731"/>
            <a:chOff x="590589" y="3455681"/>
            <a:chExt cx="4184611" cy="2268000"/>
          </a:xfrm>
        </p:grpSpPr>
        <p:sp>
          <p:nvSpPr>
            <p:cNvPr id="158" name="AutoShape 73">
              <a:extLst>
                <a:ext uri="{FF2B5EF4-FFF2-40B4-BE49-F238E27FC236}">
                  <a16:creationId xmlns:a16="http://schemas.microsoft.com/office/drawing/2014/main" id="{30882A7F-4630-4A0E-86BB-514C3C7F5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589" y="3455681"/>
              <a:ext cx="4184611" cy="2268000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eaLnBrk="0" latinLnBrk="0" hangingPunct="0"/>
              <a:endParaRPr lang="ko-KR" altLang="ko-KR" sz="1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9" name="Rectangle 78">
              <a:extLst>
                <a:ext uri="{FF2B5EF4-FFF2-40B4-BE49-F238E27FC236}">
                  <a16:creationId xmlns:a16="http://schemas.microsoft.com/office/drawing/2014/main" id="{598E23F7-DDF2-476F-B021-5C440A040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589" y="3455681"/>
              <a:ext cx="481463" cy="2268000"/>
            </a:xfrm>
            <a:prstGeom prst="rect">
              <a:avLst/>
            </a:prstGeom>
            <a:solidFill>
              <a:srgbClr val="8ED9F0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914144" latinLnBrk="0"/>
              <a:r>
                <a:rPr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비계수 검증</a:t>
              </a:r>
            </a:p>
          </p:txBody>
        </p:sp>
      </p:grpSp>
      <p:sp>
        <p:nvSpPr>
          <p:cNvPr id="160" name="AutoShape 73">
            <a:extLst>
              <a:ext uri="{FF2B5EF4-FFF2-40B4-BE49-F238E27FC236}">
                <a16:creationId xmlns:a16="http://schemas.microsoft.com/office/drawing/2014/main" id="{4732DE03-1C1E-4C75-AA3A-0B701D5E4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89" y="5818665"/>
            <a:ext cx="4178261" cy="514611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lIns="0" tIns="0" rIns="0" bIns="0" anchor="ctr"/>
          <a:lstStyle/>
          <a:p>
            <a:pPr eaLnBrk="0" latinLnBrk="0" hangingPunct="0"/>
            <a:endParaRPr lang="ko-KR" altLang="ko-KR" sz="13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black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61" name="Rectangle 78">
            <a:extLst>
              <a:ext uri="{FF2B5EF4-FFF2-40B4-BE49-F238E27FC236}">
                <a16:creationId xmlns:a16="http://schemas.microsoft.com/office/drawing/2014/main" id="{D3F97135-9549-410D-8B63-800CA3D70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89" y="5818665"/>
            <a:ext cx="481463" cy="514611"/>
          </a:xfrm>
          <a:prstGeom prst="rect">
            <a:avLst/>
          </a:prstGeom>
          <a:solidFill>
            <a:srgbClr val="8ED9F0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914144" latinLnBrk="0"/>
            <a:r>
              <a:rPr lang="ko-KR" altLang="en-US" sz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rPr>
              <a:t>보고서 검증</a:t>
            </a:r>
          </a:p>
        </p:txBody>
      </p:sp>
      <p:cxnSp>
        <p:nvCxnSpPr>
          <p:cNvPr id="162" name="직선 화살표 연결선 161">
            <a:extLst>
              <a:ext uri="{FF2B5EF4-FFF2-40B4-BE49-F238E27FC236}">
                <a16:creationId xmlns:a16="http://schemas.microsoft.com/office/drawing/2014/main" id="{0DA915D6-1F5E-459E-91BC-3B2A644AFEF9}"/>
              </a:ext>
            </a:extLst>
          </p:cNvPr>
          <p:cNvCxnSpPr/>
          <p:nvPr/>
        </p:nvCxnSpPr>
        <p:spPr bwMode="auto">
          <a:xfrm>
            <a:off x="1143107" y="2773081"/>
            <a:ext cx="3563085" cy="0"/>
          </a:xfrm>
          <a:prstGeom prst="straightConnector1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3" name="Rectangle 2248">
            <a:extLst>
              <a:ext uri="{FF2B5EF4-FFF2-40B4-BE49-F238E27FC236}">
                <a16:creationId xmlns:a16="http://schemas.microsoft.com/office/drawing/2014/main" id="{31AE7C4B-631F-4A1A-ADDF-D5A02C9FB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2392134"/>
            <a:ext cx="2882246" cy="225702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일자별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점별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계정과목별로 일계수 집계 자료와 총계정 자료간의 잔액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적수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입지금액 등 항목간의 비교를 통하여 검증을 수행하고 검증 결과 정보 제공</a:t>
            </a:r>
          </a:p>
        </p:txBody>
      </p:sp>
      <p:sp>
        <p:nvSpPr>
          <p:cNvPr id="164" name="Rectangle 204">
            <a:extLst>
              <a:ext uri="{FF2B5EF4-FFF2-40B4-BE49-F238E27FC236}">
                <a16:creationId xmlns:a16="http://schemas.microsoft.com/office/drawing/2014/main" id="{7E880CA4-9F88-46B6-A384-8CB02E252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2301204"/>
            <a:ext cx="619018" cy="407562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일계수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sp>
        <p:nvSpPr>
          <p:cNvPr id="165" name="Rectangle 2254">
            <a:extLst>
              <a:ext uri="{FF2B5EF4-FFF2-40B4-BE49-F238E27FC236}">
                <a16:creationId xmlns:a16="http://schemas.microsoft.com/office/drawing/2014/main" id="{978965C8-5E65-4A88-8624-DFC0ED4FC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2927215"/>
            <a:ext cx="2882246" cy="240626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월별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점별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계정과목별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월계수 집계 자료와 총계정 자료간의 잔액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적수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금액 등 항목간의 비교를 통하여 검증을 수행하고 검증 결과 정보 제공</a:t>
            </a:r>
          </a:p>
        </p:txBody>
      </p:sp>
      <p:sp>
        <p:nvSpPr>
          <p:cNvPr id="166" name="Rectangle 204">
            <a:extLst>
              <a:ext uri="{FF2B5EF4-FFF2-40B4-BE49-F238E27FC236}">
                <a16:creationId xmlns:a16="http://schemas.microsoft.com/office/drawing/2014/main" id="{D4030F5C-0BCA-4A61-A7A8-598618992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2843747"/>
            <a:ext cx="619018" cy="407562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월계수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sp>
        <p:nvSpPr>
          <p:cNvPr id="167" name="Rectangle 2248">
            <a:extLst>
              <a:ext uri="{FF2B5EF4-FFF2-40B4-BE49-F238E27FC236}">
                <a16:creationId xmlns:a16="http://schemas.microsoft.com/office/drawing/2014/main" id="{E5E4902A-3193-44AB-8CFD-D89933105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3560014"/>
            <a:ext cx="2882246" cy="256455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상호 비교 검증 대상인 두 개 이상의 자료에 대해 비교 항목별 건수 및 금액 합계에 대한 상호 대사 검증을 수행하고 검증 결과 정보 제공</a:t>
            </a:r>
          </a:p>
        </p:txBody>
      </p:sp>
      <p:sp>
        <p:nvSpPr>
          <p:cNvPr id="168" name="Rectangle 204">
            <a:extLst>
              <a:ext uri="{FF2B5EF4-FFF2-40B4-BE49-F238E27FC236}">
                <a16:creationId xmlns:a16="http://schemas.microsoft.com/office/drawing/2014/main" id="{CB1B92FB-0026-4651-8BDF-57F50C5CC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3475744"/>
            <a:ext cx="619018" cy="463094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소스</a:t>
            </a:r>
            <a:r>
              <a:rPr kumimoji="0"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/</a:t>
            </a: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타깃</a:t>
            </a: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sp>
        <p:nvSpPr>
          <p:cNvPr id="169" name="Rectangle 2254">
            <a:extLst>
              <a:ext uri="{FF2B5EF4-FFF2-40B4-BE49-F238E27FC236}">
                <a16:creationId xmlns:a16="http://schemas.microsoft.com/office/drawing/2014/main" id="{6FA28DD1-4AC6-494D-8DC0-513F49776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141357"/>
            <a:ext cx="2882246" cy="273412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데이터 모델에 의한 테이블 관계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(Foreign Key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등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)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에 대한 참조 무결성 검증을 수행하고 검증 결과</a:t>
            </a:r>
            <a:b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</a:b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정보 제공</a:t>
            </a:r>
          </a:p>
        </p:txBody>
      </p:sp>
      <p:sp>
        <p:nvSpPr>
          <p:cNvPr id="170" name="Rectangle 204">
            <a:extLst>
              <a:ext uri="{FF2B5EF4-FFF2-40B4-BE49-F238E27FC236}">
                <a16:creationId xmlns:a16="http://schemas.microsoft.com/office/drawing/2014/main" id="{3CC13D27-992A-4B5B-9042-C68EAB57E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4050748"/>
            <a:ext cx="619018" cy="463094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참조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무결성</a:t>
            </a: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sp>
        <p:nvSpPr>
          <p:cNvPr id="171" name="Rectangle 2248">
            <a:extLst>
              <a:ext uri="{FF2B5EF4-FFF2-40B4-BE49-F238E27FC236}">
                <a16:creationId xmlns:a16="http://schemas.microsoft.com/office/drawing/2014/main" id="{1D0AC1F1-742A-485B-8D1B-2E226A19E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701556"/>
            <a:ext cx="2882246" cy="256455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표준 정의된 공통코드 사용 항목에 대한 정합성 검증을 수행하고 검증 결과 정보 제공</a:t>
            </a:r>
          </a:p>
        </p:txBody>
      </p:sp>
      <p:sp>
        <p:nvSpPr>
          <p:cNvPr id="172" name="Rectangle 204">
            <a:extLst>
              <a:ext uri="{FF2B5EF4-FFF2-40B4-BE49-F238E27FC236}">
                <a16:creationId xmlns:a16="http://schemas.microsoft.com/office/drawing/2014/main" id="{D7AFF481-0088-44DD-814F-904B7EDC6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4625752"/>
            <a:ext cx="619018" cy="463094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코드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sp>
        <p:nvSpPr>
          <p:cNvPr id="173" name="Rectangle 2254">
            <a:extLst>
              <a:ext uri="{FF2B5EF4-FFF2-40B4-BE49-F238E27FC236}">
                <a16:creationId xmlns:a16="http://schemas.microsoft.com/office/drawing/2014/main" id="{48678629-C05D-4B88-9B21-CC07DB7A9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295599"/>
            <a:ext cx="2882246" cy="273412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비교 상대 테이블이 없는 경우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자료의 일정 기간별 변동량을 주기적으로 기록 관리하여 자료의 변동 추이 정보 제공</a:t>
            </a:r>
          </a:p>
        </p:txBody>
      </p:sp>
      <p:sp>
        <p:nvSpPr>
          <p:cNvPr id="174" name="Rectangle 204">
            <a:extLst>
              <a:ext uri="{FF2B5EF4-FFF2-40B4-BE49-F238E27FC236}">
                <a16:creationId xmlns:a16="http://schemas.microsoft.com/office/drawing/2014/main" id="{B0A158C3-F90B-4437-9A9E-CCA3CB003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5200758"/>
            <a:ext cx="619018" cy="463094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추이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검증</a:t>
            </a:r>
          </a:p>
        </p:txBody>
      </p:sp>
      <p:cxnSp>
        <p:nvCxnSpPr>
          <p:cNvPr id="175" name="직선 화살표 연결선 174">
            <a:extLst>
              <a:ext uri="{FF2B5EF4-FFF2-40B4-BE49-F238E27FC236}">
                <a16:creationId xmlns:a16="http://schemas.microsoft.com/office/drawing/2014/main" id="{A904EFF8-FEB0-4630-B7C9-27A006377869}"/>
              </a:ext>
            </a:extLst>
          </p:cNvPr>
          <p:cNvCxnSpPr/>
          <p:nvPr/>
        </p:nvCxnSpPr>
        <p:spPr bwMode="auto">
          <a:xfrm>
            <a:off x="1143107" y="3994793"/>
            <a:ext cx="3563085" cy="0"/>
          </a:xfrm>
          <a:prstGeom prst="straightConnector1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6" name="직선 화살표 연결선 175">
            <a:extLst>
              <a:ext uri="{FF2B5EF4-FFF2-40B4-BE49-F238E27FC236}">
                <a16:creationId xmlns:a16="http://schemas.microsoft.com/office/drawing/2014/main" id="{D7192809-1D67-4BE7-AED0-6C79FEA1DF98}"/>
              </a:ext>
            </a:extLst>
          </p:cNvPr>
          <p:cNvCxnSpPr/>
          <p:nvPr/>
        </p:nvCxnSpPr>
        <p:spPr bwMode="auto">
          <a:xfrm>
            <a:off x="1143107" y="4569797"/>
            <a:ext cx="3563085" cy="0"/>
          </a:xfrm>
          <a:prstGeom prst="straightConnector1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7" name="직선 화살표 연결선 176">
            <a:extLst>
              <a:ext uri="{FF2B5EF4-FFF2-40B4-BE49-F238E27FC236}">
                <a16:creationId xmlns:a16="http://schemas.microsoft.com/office/drawing/2014/main" id="{AFB84836-06F5-45A2-9737-3C8FB7A67771}"/>
              </a:ext>
            </a:extLst>
          </p:cNvPr>
          <p:cNvCxnSpPr/>
          <p:nvPr/>
        </p:nvCxnSpPr>
        <p:spPr bwMode="auto">
          <a:xfrm>
            <a:off x="1143107" y="5144801"/>
            <a:ext cx="3563085" cy="0"/>
          </a:xfrm>
          <a:prstGeom prst="straightConnector1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6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8" name="Rectangle 2254">
            <a:extLst>
              <a:ext uri="{FF2B5EF4-FFF2-40B4-BE49-F238E27FC236}">
                <a16:creationId xmlns:a16="http://schemas.microsoft.com/office/drawing/2014/main" id="{A277F704-0692-4024-B3D1-6C8A6FBC0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965341"/>
            <a:ext cx="2882246" cy="221260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경영지원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정보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/>
              </a:rPr>
              <a:t>분석영역에서 보는 조회 및 집계성 보고서를 비교 점검</a:t>
            </a:r>
            <a:endParaRPr lang="en-US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79" name="Rectangle 204">
            <a:extLst>
              <a:ext uri="{FF2B5EF4-FFF2-40B4-BE49-F238E27FC236}">
                <a16:creationId xmlns:a16="http://schemas.microsoft.com/office/drawing/2014/main" id="{3BFAE81D-BDBF-4146-A677-FD73A93A7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107" y="5872190"/>
            <a:ext cx="619018" cy="407562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집계</a:t>
            </a:r>
            <a:endParaRPr kumimoji="0" lang="en-US" altLang="ko-KR" sz="10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sym typeface="Monotype Sorts"/>
            </a:endParaRPr>
          </a:p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/>
              </a:rPr>
              <a:t>보고서검증</a:t>
            </a:r>
          </a:p>
        </p:txBody>
      </p:sp>
      <p:cxnSp>
        <p:nvCxnSpPr>
          <p:cNvPr id="180" name="직선 연결선 179">
            <a:extLst>
              <a:ext uri="{FF2B5EF4-FFF2-40B4-BE49-F238E27FC236}">
                <a16:creationId xmlns:a16="http://schemas.microsoft.com/office/drawing/2014/main" id="{204634AC-A314-4064-9CF7-768FEDAC4E33}"/>
              </a:ext>
            </a:extLst>
          </p:cNvPr>
          <p:cNvCxnSpPr/>
          <p:nvPr/>
        </p:nvCxnSpPr>
        <p:spPr>
          <a:xfrm>
            <a:off x="5119155" y="3620367"/>
            <a:ext cx="4196854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직선 연결선 180">
            <a:extLst>
              <a:ext uri="{FF2B5EF4-FFF2-40B4-BE49-F238E27FC236}">
                <a16:creationId xmlns:a16="http://schemas.microsoft.com/office/drawing/2014/main" id="{1354D50D-AF61-4CC3-BD48-3EF2D3F75AE5}"/>
              </a:ext>
            </a:extLst>
          </p:cNvPr>
          <p:cNvCxnSpPr/>
          <p:nvPr/>
        </p:nvCxnSpPr>
        <p:spPr>
          <a:xfrm>
            <a:off x="5119155" y="5109390"/>
            <a:ext cx="4196854" cy="0"/>
          </a:xfrm>
          <a:prstGeom prst="line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ectangle 816">
            <a:extLst>
              <a:ext uri="{FF2B5EF4-FFF2-40B4-BE49-F238E27FC236}">
                <a16:creationId xmlns:a16="http://schemas.microsoft.com/office/drawing/2014/main" id="{D978DC1F-3F1B-4C93-B317-7E7625CDB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570" y="3392391"/>
            <a:ext cx="4147438" cy="16716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 err="1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기간계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영역 각 업무화면별 조회 및 통계 집계 자료를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비교 검증</a:t>
            </a:r>
            <a:endParaRPr lang="en-US" altLang="ko-KR" sz="900" dirty="0">
              <a:ln w="6350"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 pitchFamily="2" charset="2"/>
            </a:endParaRPr>
          </a:p>
        </p:txBody>
      </p:sp>
      <p:sp>
        <p:nvSpPr>
          <p:cNvPr id="183" name="Rectangle 816">
            <a:extLst>
              <a:ext uri="{FF2B5EF4-FFF2-40B4-BE49-F238E27FC236}">
                <a16:creationId xmlns:a16="http://schemas.microsoft.com/office/drawing/2014/main" id="{4344DA1C-0FFB-45B4-8240-3CA3B07CE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570" y="4759357"/>
            <a:ext cx="4147438" cy="347581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Query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를 통해 산출한 대상 데이터와 일별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/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월별 집계한 정보통계 데이터를 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1:1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비교하여 건수</a:t>
            </a:r>
            <a:r>
              <a:rPr lang="en-US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, </a:t>
            </a: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합계 직접 비교 검증 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0F51D3-11B6-4E91-8955-7C925B1A2BB7}"/>
              </a:ext>
            </a:extLst>
          </p:cNvPr>
          <p:cNvSpPr txBox="1"/>
          <p:nvPr/>
        </p:nvSpPr>
        <p:spPr>
          <a:xfrm>
            <a:off x="5970312" y="4048792"/>
            <a:ext cx="342817" cy="12942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0" lvl="1" algn="ctr" defTabSz="1067426">
              <a:lnSpc>
                <a:spcPct val="11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/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rPr>
              <a:t>SQL</a:t>
            </a:r>
          </a:p>
        </p:txBody>
      </p:sp>
      <p:cxnSp>
        <p:nvCxnSpPr>
          <p:cNvPr id="196" name="직선 화살표 연결선 195">
            <a:extLst>
              <a:ext uri="{FF2B5EF4-FFF2-40B4-BE49-F238E27FC236}">
                <a16:creationId xmlns:a16="http://schemas.microsoft.com/office/drawing/2014/main" id="{A4054D7C-654B-4FE8-A798-88883A2F87CF}"/>
              </a:ext>
            </a:extLst>
          </p:cNvPr>
          <p:cNvCxnSpPr/>
          <p:nvPr/>
        </p:nvCxnSpPr>
        <p:spPr>
          <a:xfrm>
            <a:off x="5928360" y="4225235"/>
            <a:ext cx="42672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화살표 연결선 196">
            <a:extLst>
              <a:ext uri="{FF2B5EF4-FFF2-40B4-BE49-F238E27FC236}">
                <a16:creationId xmlns:a16="http://schemas.microsoft.com/office/drawing/2014/main" id="{5EB52678-0572-423D-ABDB-1C01B5679F01}"/>
              </a:ext>
            </a:extLst>
          </p:cNvPr>
          <p:cNvCxnSpPr/>
          <p:nvPr/>
        </p:nvCxnSpPr>
        <p:spPr>
          <a:xfrm flipH="1">
            <a:off x="8119680" y="4217725"/>
            <a:ext cx="403240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5E0B2AA2-D0A3-4F38-B0DA-9F4373A7B3F8}"/>
              </a:ext>
            </a:extLst>
          </p:cNvPr>
          <p:cNvSpPr txBox="1"/>
          <p:nvPr/>
        </p:nvSpPr>
        <p:spPr>
          <a:xfrm>
            <a:off x="8152612" y="4048792"/>
            <a:ext cx="342817" cy="12942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>
            <a:defPPr>
              <a:defRPr lang="ko-KR"/>
            </a:defPPr>
            <a:lvl2pPr marL="0" lvl="1" algn="ctr" defTabSz="1067426">
              <a:lnSpc>
                <a:spcPct val="11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</a:lstStyle>
          <a:p>
            <a:pPr lvl="1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-윤고딕140"/>
              </a:rPr>
              <a:t>SQL</a:t>
            </a:r>
          </a:p>
        </p:txBody>
      </p:sp>
      <p:sp>
        <p:nvSpPr>
          <p:cNvPr id="199" name="Rectangle 816">
            <a:extLst>
              <a:ext uri="{FF2B5EF4-FFF2-40B4-BE49-F238E27FC236}">
                <a16:creationId xmlns:a16="http://schemas.microsoft.com/office/drawing/2014/main" id="{0DF051D6-30AC-423A-96E7-37F35B029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570" y="6178155"/>
            <a:ext cx="4147438" cy="16716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marL="88900" lvl="1" indent="-88900" defTabSz="1042973" eaLnBrk="0" fontAlgn="ctr" latinLnBrk="0" hangingPunct="0">
              <a:spcBef>
                <a:spcPts val="0"/>
              </a:spcBef>
              <a:spcAft>
                <a:spcPts val="3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KoPub돋움체 Medium" pitchFamily="34" charset="0"/>
              <a:buChar char="•"/>
              <a:tabLst>
                <a:tab pos="944655" algn="l"/>
              </a:tabLst>
              <a:defRPr/>
            </a:pPr>
            <a:r>
              <a:rPr lang="ko-KR" altLang="en-US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rPr>
              <a:t>월 집계된 계수는 일 집계 데이터의 월 합계와 항목별 비교하여 정합성 검증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71DACE0C-263A-4DC4-AF18-E78B3F1681C6}"/>
              </a:ext>
            </a:extLst>
          </p:cNvPr>
          <p:cNvSpPr txBox="1"/>
          <p:nvPr/>
        </p:nvSpPr>
        <p:spPr>
          <a:xfrm>
            <a:off x="5946873" y="5494100"/>
            <a:ext cx="342817" cy="12942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>
            <a:defPPr>
              <a:defRPr lang="ko-KR"/>
            </a:defPPr>
            <a:lvl2pPr marL="0" lvl="1" algn="ctr" defTabSz="1067426">
              <a:lnSpc>
                <a:spcPct val="11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</a:lstStyle>
          <a:p>
            <a:pPr lvl="1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-윤고딕140"/>
              </a:rPr>
              <a:t>SQL</a:t>
            </a:r>
          </a:p>
        </p:txBody>
      </p:sp>
      <p:sp>
        <p:nvSpPr>
          <p:cNvPr id="201" name="순서도: 문서 78">
            <a:extLst>
              <a:ext uri="{FF2B5EF4-FFF2-40B4-BE49-F238E27FC236}">
                <a16:creationId xmlns:a16="http://schemas.microsoft.com/office/drawing/2014/main" id="{3192454C-DCFC-42E3-8A2E-12FF721D3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7595" y="4117235"/>
            <a:ext cx="432898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900" spc="-3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데이터</a:t>
            </a:r>
          </a:p>
        </p:txBody>
      </p:sp>
      <p:sp>
        <p:nvSpPr>
          <p:cNvPr id="202" name="순서도: 문서 78">
            <a:extLst>
              <a:ext uri="{FF2B5EF4-FFF2-40B4-BE49-F238E27FC236}">
                <a16:creationId xmlns:a16="http://schemas.microsoft.com/office/drawing/2014/main" id="{3A3DAB9A-8C38-40FB-AA37-8A4B45FAD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782" y="4117235"/>
            <a:ext cx="432898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ko-KR" altLang="en-US" sz="900" spc="-3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데이터</a:t>
            </a:r>
          </a:p>
        </p:txBody>
      </p:sp>
      <p:sp>
        <p:nvSpPr>
          <p:cNvPr id="203" name="순서도: 문서 78">
            <a:extLst>
              <a:ext uri="{FF2B5EF4-FFF2-40B4-BE49-F238E27FC236}">
                <a16:creationId xmlns:a16="http://schemas.microsoft.com/office/drawing/2014/main" id="{DBEAD04D-B681-4394-8343-69682BF20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782" y="5574558"/>
            <a:ext cx="432898" cy="216000"/>
          </a:xfrm>
          <a:prstGeom prst="rect">
            <a:avLst/>
          </a:prstGeom>
          <a:solidFill>
            <a:srgbClr val="C7ECF8"/>
          </a:solidFill>
          <a:ln>
            <a:solidFill>
              <a:srgbClr val="56C6E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880" fontAlgn="auto">
              <a:spcBef>
                <a:spcPts val="0"/>
              </a:spcBef>
              <a:spcAft>
                <a:spcPts val="0"/>
              </a:spcAft>
              <a:tabLst>
                <a:tab pos="2574921" algn="l"/>
              </a:tabLst>
            </a:pPr>
            <a:r>
              <a:rPr kumimoji="0" lang="en-US" altLang="ko-KR" sz="900" spc="-3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1</a:t>
            </a:r>
            <a:r>
              <a:rPr kumimoji="0" lang="ko-KR" altLang="en-US" sz="900" spc="-3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월 </a:t>
            </a:r>
            <a:r>
              <a:rPr kumimoji="0" lang="en-US" altLang="ko-KR" sz="900" spc="-3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-윤고딕140" pitchFamily="2" charset="2"/>
              </a:rPr>
              <a:t>sum</a:t>
            </a:r>
          </a:p>
        </p:txBody>
      </p:sp>
      <p:cxnSp>
        <p:nvCxnSpPr>
          <p:cNvPr id="204" name="직선 화살표 연결선 203">
            <a:extLst>
              <a:ext uri="{FF2B5EF4-FFF2-40B4-BE49-F238E27FC236}">
                <a16:creationId xmlns:a16="http://schemas.microsoft.com/office/drawing/2014/main" id="{D0009E38-E97A-4409-9DD5-A50C3565BB0C}"/>
              </a:ext>
            </a:extLst>
          </p:cNvPr>
          <p:cNvCxnSpPr/>
          <p:nvPr/>
        </p:nvCxnSpPr>
        <p:spPr>
          <a:xfrm flipH="1">
            <a:off x="8109807" y="5675040"/>
            <a:ext cx="413113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2CA1A9D7-8ABD-4907-BE44-BD18F2406BF7}"/>
              </a:ext>
            </a:extLst>
          </p:cNvPr>
          <p:cNvSpPr txBox="1"/>
          <p:nvPr/>
        </p:nvSpPr>
        <p:spPr>
          <a:xfrm>
            <a:off x="8146195" y="5494100"/>
            <a:ext cx="342817" cy="129429"/>
          </a:xfrm>
          <a:prstGeom prst="rect">
            <a:avLst/>
          </a:prstGeom>
          <a:noFill/>
          <a:ln w="6350" cmpd="sng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>
            <a:defPPr>
              <a:defRPr lang="ko-KR"/>
            </a:defPPr>
            <a:lvl2pPr marL="0" lvl="1" algn="ctr" defTabSz="1067426">
              <a:lnSpc>
                <a:spcPct val="110000"/>
              </a:lnSpc>
              <a:buClr>
                <a:srgbClr val="3271AA"/>
              </a:buClr>
              <a:buSzPct val="140000"/>
              <a:tabLst>
                <a:tab pos="814888" algn="l"/>
              </a:tabLst>
              <a:defRPr sz="90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2pPr>
          </a:lstStyle>
          <a:p>
            <a:pPr lvl="1"/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-윤고딕140"/>
              </a:rPr>
              <a:t>SQL</a:t>
            </a:r>
          </a:p>
        </p:txBody>
      </p: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BB90C89F-26DA-459A-83B4-1C44E93B1BC6}"/>
              </a:ext>
            </a:extLst>
          </p:cNvPr>
          <p:cNvGrpSpPr/>
          <p:nvPr/>
        </p:nvGrpSpPr>
        <p:grpSpPr>
          <a:xfrm>
            <a:off x="6227194" y="5353669"/>
            <a:ext cx="747139" cy="542613"/>
            <a:chOff x="6619500" y="5981096"/>
            <a:chExt cx="807721" cy="583176"/>
          </a:xfrm>
        </p:grpSpPr>
        <p:sp>
          <p:nvSpPr>
            <p:cNvPr id="207" name="순서도: 문서 78">
              <a:extLst>
                <a:ext uri="{FF2B5EF4-FFF2-40B4-BE49-F238E27FC236}">
                  <a16:creationId xmlns:a16="http://schemas.microsoft.com/office/drawing/2014/main" id="{2ABB4C23-6E72-43FA-99B2-B10E07ABA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9500" y="6332126"/>
              <a:ext cx="468000" cy="232146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ko-KR" altLang="en-US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말일</a:t>
              </a:r>
              <a:r>
                <a:rPr kumimoji="0" lang="en-US" altLang="ko-KR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sum</a:t>
              </a:r>
            </a:p>
          </p:txBody>
        </p:sp>
        <p:sp>
          <p:nvSpPr>
            <p:cNvPr id="208" name="순서도: 문서 78">
              <a:extLst>
                <a:ext uri="{FF2B5EF4-FFF2-40B4-BE49-F238E27FC236}">
                  <a16:creationId xmlns:a16="http://schemas.microsoft.com/office/drawing/2014/main" id="{9C591EAC-88C1-46B5-B59B-3659B5967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9361" y="6156611"/>
              <a:ext cx="468000" cy="232146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2</a:t>
              </a:r>
              <a:r>
                <a:rPr kumimoji="0" lang="ko-KR" altLang="en-US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일 </a:t>
              </a:r>
              <a:r>
                <a:rPr kumimoji="0" lang="en-US" altLang="ko-KR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sum</a:t>
              </a:r>
            </a:p>
          </p:txBody>
        </p:sp>
        <p:sp>
          <p:nvSpPr>
            <p:cNvPr id="209" name="순서도: 문서 78">
              <a:extLst>
                <a:ext uri="{FF2B5EF4-FFF2-40B4-BE49-F238E27FC236}">
                  <a16:creationId xmlns:a16="http://schemas.microsoft.com/office/drawing/2014/main" id="{16550AD6-C101-4981-A4BD-CC412846E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9221" y="5981096"/>
              <a:ext cx="468000" cy="232146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1</a:t>
              </a:r>
              <a:r>
                <a:rPr kumimoji="0" lang="ko-KR" altLang="en-US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일 </a:t>
              </a:r>
              <a:r>
                <a:rPr kumimoji="0" lang="en-US" altLang="ko-KR" sz="900" spc="-3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 pitchFamily="2" charset="2"/>
                </a:rPr>
                <a:t>sum</a:t>
              </a:r>
            </a:p>
          </p:txBody>
        </p:sp>
      </p:grpSp>
      <p:cxnSp>
        <p:nvCxnSpPr>
          <p:cNvPr id="210" name="직선 화살표 연결선 209">
            <a:extLst>
              <a:ext uri="{FF2B5EF4-FFF2-40B4-BE49-F238E27FC236}">
                <a16:creationId xmlns:a16="http://schemas.microsoft.com/office/drawing/2014/main" id="{BC4CA719-9539-4DBC-B89F-D022D79FA46D}"/>
              </a:ext>
            </a:extLst>
          </p:cNvPr>
          <p:cNvCxnSpPr/>
          <p:nvPr/>
        </p:nvCxnSpPr>
        <p:spPr>
          <a:xfrm>
            <a:off x="5766719" y="5675040"/>
            <a:ext cx="447605" cy="0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/>
          <p:cNvGrpSpPr/>
          <p:nvPr/>
        </p:nvGrpSpPr>
        <p:grpSpPr>
          <a:xfrm>
            <a:off x="6858494" y="2904072"/>
            <a:ext cx="792000" cy="331779"/>
            <a:chOff x="6803072" y="2904072"/>
            <a:chExt cx="994244" cy="331779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31A8567F-DD77-4BAE-8533-74796B1E4F38}"/>
                </a:ext>
              </a:extLst>
            </p:cNvPr>
            <p:cNvSpPr txBox="1"/>
            <p:nvPr/>
          </p:nvSpPr>
          <p:spPr>
            <a:xfrm>
              <a:off x="6939229" y="2904072"/>
              <a:ext cx="726281" cy="151134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비교 검증</a:t>
              </a: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6803072" y="3032956"/>
              <a:ext cx="994244" cy="202895"/>
              <a:chOff x="6914470" y="2932706"/>
              <a:chExt cx="606226" cy="202895"/>
            </a:xfrm>
          </p:grpSpPr>
          <p:sp>
            <p:nvSpPr>
              <p:cNvPr id="244" name="아래쪽 화살표 397">
                <a:extLst>
                  <a:ext uri="{FF2B5EF4-FFF2-40B4-BE49-F238E27FC236}">
                    <a16:creationId xmlns:a16="http://schemas.microsoft.com/office/drawing/2014/main" id="{BFFB4148-2B35-492B-BA44-58A50F7E991E}"/>
                  </a:ext>
                </a:extLst>
              </p:cNvPr>
              <p:cNvSpPr/>
              <p:nvPr/>
            </p:nvSpPr>
            <p:spPr bwMode="auto">
              <a:xfrm rot="5400000">
                <a:off x="7012611" y="2834565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45" name="아래쪽 화살표 398">
                <a:extLst>
                  <a:ext uri="{FF2B5EF4-FFF2-40B4-BE49-F238E27FC236}">
                    <a16:creationId xmlns:a16="http://schemas.microsoft.com/office/drawing/2014/main" id="{29CE7ED7-61A3-499B-A858-35D2523C3EBE}"/>
                  </a:ext>
                </a:extLst>
              </p:cNvPr>
              <p:cNvSpPr/>
              <p:nvPr/>
            </p:nvSpPr>
            <p:spPr bwMode="auto">
              <a:xfrm rot="16200000" flipH="1">
                <a:off x="7219661" y="2834567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  <p:grpSp>
        <p:nvGrpSpPr>
          <p:cNvPr id="9" name="그룹 8"/>
          <p:cNvGrpSpPr/>
          <p:nvPr/>
        </p:nvGrpSpPr>
        <p:grpSpPr>
          <a:xfrm>
            <a:off x="5889104" y="2228490"/>
            <a:ext cx="2700300" cy="1084254"/>
            <a:chOff x="5889104" y="2228490"/>
            <a:chExt cx="2700300" cy="1084254"/>
          </a:xfrm>
        </p:grpSpPr>
        <p:sp>
          <p:nvSpPr>
            <p:cNvPr id="369" name="순서도: 문서 78">
              <a:extLst>
                <a:ext uri="{FF2B5EF4-FFF2-40B4-BE49-F238E27FC236}">
                  <a16:creationId xmlns:a16="http://schemas.microsoft.com/office/drawing/2014/main" id="{5860BB27-8DCC-4E28-89B5-09310EB4B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7901" y="2264163"/>
              <a:ext cx="671503" cy="450306"/>
            </a:xfrm>
            <a:prstGeom prst="flowChartDocumen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299728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800" kern="0" spc="-3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To-Be</a:t>
              </a:r>
            </a:p>
            <a:p>
              <a:pPr marL="0" lvl="1" algn="ctr" defTabSz="1299728" eaLnBrk="0" hangingPunct="0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800" kern="0" spc="-3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종합통계</a:t>
              </a:r>
              <a:br>
                <a:rPr lang="en-US" altLang="ko-KR" sz="800" kern="0" spc="-3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</a:br>
              <a:r>
                <a:rPr lang="ko-KR" altLang="en-US" sz="800" kern="0" spc="-3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보고서</a:t>
              </a:r>
            </a:p>
          </p:txBody>
        </p:sp>
        <p:cxnSp>
          <p:nvCxnSpPr>
            <p:cNvPr id="370" name="직선 화살표 연결선 369">
              <a:extLst>
                <a:ext uri="{FF2B5EF4-FFF2-40B4-BE49-F238E27FC236}">
                  <a16:creationId xmlns:a16="http://schemas.microsoft.com/office/drawing/2014/main" id="{55D02EA8-D58A-47CC-8057-B9C9FEB268D9}"/>
                </a:ext>
              </a:extLst>
            </p:cNvPr>
            <p:cNvCxnSpPr>
              <a:endCxn id="369" idx="2"/>
            </p:cNvCxnSpPr>
            <p:nvPr/>
          </p:nvCxnSpPr>
          <p:spPr>
            <a:xfrm flipV="1">
              <a:off x="8253653" y="2684698"/>
              <a:ext cx="0" cy="249122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7E30DF20-00C9-4573-A2E4-26F3E7B8F4F7}"/>
                </a:ext>
              </a:extLst>
            </p:cNvPr>
            <p:cNvSpPr txBox="1"/>
            <p:nvPr/>
          </p:nvSpPr>
          <p:spPr>
            <a:xfrm>
              <a:off x="7888057" y="2783418"/>
              <a:ext cx="342817" cy="11065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SQL</a:t>
              </a:r>
            </a:p>
          </p:txBody>
        </p:sp>
        <p:grpSp>
          <p:nvGrpSpPr>
            <p:cNvPr id="372" name="그룹 371"/>
            <p:cNvGrpSpPr/>
            <p:nvPr/>
          </p:nvGrpSpPr>
          <p:grpSpPr>
            <a:xfrm>
              <a:off x="7919504" y="2933821"/>
              <a:ext cx="655353" cy="378923"/>
              <a:chOff x="9350366" y="4328326"/>
              <a:chExt cx="949338" cy="812536"/>
            </a:xfrm>
            <a:effectLst>
              <a:outerShdw dist="38100" dir="2700000" algn="tl" rotWithShape="0">
                <a:schemeClr val="tx1">
                  <a:lumMod val="85000"/>
                  <a:lumOff val="15000"/>
                  <a:alpha val="57000"/>
                </a:schemeClr>
              </a:outerShdw>
            </a:effectLst>
          </p:grpSpPr>
          <p:grpSp>
            <p:nvGrpSpPr>
              <p:cNvPr id="373" name="그룹 80"/>
              <p:cNvGrpSpPr/>
              <p:nvPr/>
            </p:nvGrpSpPr>
            <p:grpSpPr>
              <a:xfrm>
                <a:off x="9350366" y="4328326"/>
                <a:ext cx="949338" cy="812536"/>
                <a:chOff x="8304253" y="2481255"/>
                <a:chExt cx="949338" cy="812536"/>
              </a:xfrm>
            </p:grpSpPr>
            <p:sp>
              <p:nvSpPr>
                <p:cNvPr id="375" name="순서도: 자기 디스크 374"/>
                <p:cNvSpPr/>
                <p:nvPr/>
              </p:nvSpPr>
              <p:spPr>
                <a:xfrm>
                  <a:off x="8304253" y="2481255"/>
                  <a:ext cx="949338" cy="812536"/>
                </a:xfrm>
                <a:prstGeom prst="flowChartMagneticDisk">
                  <a:avLst/>
                </a:prstGeom>
                <a:gradFill>
                  <a:gsLst>
                    <a:gs pos="88000">
                      <a:srgbClr val="FBFBFB"/>
                    </a:gs>
                    <a:gs pos="87000">
                      <a:srgbClr val="ECECEC"/>
                    </a:gs>
                  </a:gsLst>
                  <a:lin ang="10800000" scaled="1"/>
                </a:gradFill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810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76" name="타원 375"/>
                <p:cNvSpPr/>
                <p:nvPr/>
              </p:nvSpPr>
              <p:spPr>
                <a:xfrm>
                  <a:off x="8323356" y="2499058"/>
                  <a:ext cx="911132" cy="23616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</p:grpSp>
          <p:sp>
            <p:nvSpPr>
              <p:cNvPr id="374" name="AutoShape 114"/>
              <p:cNvSpPr>
                <a:spLocks noChangeArrowheads="1"/>
              </p:cNvSpPr>
              <p:nvPr/>
            </p:nvSpPr>
            <p:spPr bwMode="auto">
              <a:xfrm>
                <a:off x="9511937" y="4676422"/>
                <a:ext cx="635192" cy="296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 defTabSz="1042665" latinLnBrk="0">
                  <a:buSzPct val="80000"/>
                  <a:tabLst>
                    <a:tab pos="6021317" algn="l"/>
                  </a:tabLst>
                </a:pPr>
                <a:r>
                  <a:rPr lang="en-US" altLang="ko-KR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To-Be</a:t>
                </a:r>
              </a:p>
            </p:txBody>
          </p:sp>
        </p:grp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3E738EA5-3A18-43C4-ACA7-ED7DD63C232A}"/>
                </a:ext>
              </a:extLst>
            </p:cNvPr>
            <p:cNvSpPr txBox="1"/>
            <p:nvPr/>
          </p:nvSpPr>
          <p:spPr>
            <a:xfrm>
              <a:off x="6271577" y="2783418"/>
              <a:ext cx="342817" cy="11065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SQL</a:t>
              </a:r>
            </a:p>
          </p:txBody>
        </p:sp>
        <p:cxnSp>
          <p:nvCxnSpPr>
            <p:cNvPr id="378" name="직선 화살표 연결선 377">
              <a:extLst>
                <a:ext uri="{FF2B5EF4-FFF2-40B4-BE49-F238E27FC236}">
                  <a16:creationId xmlns:a16="http://schemas.microsoft.com/office/drawing/2014/main" id="{783453DF-9697-4810-90F4-20A33B2FF013}"/>
                </a:ext>
              </a:extLst>
            </p:cNvPr>
            <p:cNvCxnSpPr/>
            <p:nvPr/>
          </p:nvCxnSpPr>
          <p:spPr>
            <a:xfrm flipH="1" flipV="1">
              <a:off x="6260167" y="2720373"/>
              <a:ext cx="0" cy="213448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" name="그룹 378">
              <a:extLst>
                <a:ext uri="{FF2B5EF4-FFF2-40B4-BE49-F238E27FC236}">
                  <a16:creationId xmlns:a16="http://schemas.microsoft.com/office/drawing/2014/main" id="{EDE19051-5E7D-40DD-9A1A-FD99A616E867}"/>
                </a:ext>
              </a:extLst>
            </p:cNvPr>
            <p:cNvGrpSpPr/>
            <p:nvPr/>
          </p:nvGrpSpPr>
          <p:grpSpPr>
            <a:xfrm>
              <a:off x="5889104" y="2228490"/>
              <a:ext cx="742124" cy="521653"/>
              <a:chOff x="6427007" y="2663826"/>
              <a:chExt cx="835507" cy="583853"/>
            </a:xfrm>
          </p:grpSpPr>
          <p:sp>
            <p:nvSpPr>
              <p:cNvPr id="380" name="순서도: 문서 78">
                <a:extLst>
                  <a:ext uri="{FF2B5EF4-FFF2-40B4-BE49-F238E27FC236}">
                    <a16:creationId xmlns:a16="http://schemas.microsoft.com/office/drawing/2014/main" id="{BB4B6F88-27F5-4C5E-BE06-992BF6394B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6514" y="2663826"/>
                <a:ext cx="756000" cy="504000"/>
              </a:xfrm>
              <a:prstGeom prst="flowChartDocumen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endParaRPr lang="ko-KR" altLang="en-US" sz="1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81" name="순서도: 문서 78">
                <a:extLst>
                  <a:ext uri="{FF2B5EF4-FFF2-40B4-BE49-F238E27FC236}">
                    <a16:creationId xmlns:a16="http://schemas.microsoft.com/office/drawing/2014/main" id="{833C4A3A-154E-42B3-97DC-855A73AFFB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66760" y="2703753"/>
                <a:ext cx="756000" cy="504000"/>
              </a:xfrm>
              <a:prstGeom prst="flowChartDocumen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defTabSz="1299728" eaLnBrk="0" hangingPunct="0"/>
                <a:endParaRPr lang="ko-KR" altLang="en-US" sz="1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382" name="그룹 381">
                <a:extLst>
                  <a:ext uri="{FF2B5EF4-FFF2-40B4-BE49-F238E27FC236}">
                    <a16:creationId xmlns:a16="http://schemas.microsoft.com/office/drawing/2014/main" id="{76BB2F31-1465-4854-843B-A7B568ED43BB}"/>
                  </a:ext>
                </a:extLst>
              </p:cNvPr>
              <p:cNvGrpSpPr/>
              <p:nvPr/>
            </p:nvGrpSpPr>
            <p:grpSpPr>
              <a:xfrm>
                <a:off x="6427007" y="2743679"/>
                <a:ext cx="756000" cy="504000"/>
                <a:chOff x="6635618" y="2988543"/>
                <a:chExt cx="649482" cy="475275"/>
              </a:xfrm>
            </p:grpSpPr>
            <p:sp>
              <p:nvSpPr>
                <p:cNvPr id="383" name="순서도: 문서 78">
                  <a:extLst>
                    <a:ext uri="{FF2B5EF4-FFF2-40B4-BE49-F238E27FC236}">
                      <a16:creationId xmlns:a16="http://schemas.microsoft.com/office/drawing/2014/main" id="{DE7BFD8C-3762-4B3F-B47A-1B39C854C8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35618" y="2988543"/>
                  <a:ext cx="649482" cy="475275"/>
                </a:xfrm>
                <a:prstGeom prst="flowChartDocumen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defTabSz="1299728" eaLnBrk="0" hangingPunct="0"/>
                  <a:endParaRPr lang="ko-KR" altLang="en-US" sz="1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84" name="TextBox 383">
                  <a:extLst>
                    <a:ext uri="{FF2B5EF4-FFF2-40B4-BE49-F238E27FC236}">
                      <a16:creationId xmlns:a16="http://schemas.microsoft.com/office/drawing/2014/main" id="{9F7FD382-1FC9-44F1-BC8D-D3E756F8E077}"/>
                    </a:ext>
                  </a:extLst>
                </p:cNvPr>
                <p:cNvSpPr txBox="1"/>
                <p:nvPr/>
              </p:nvSpPr>
              <p:spPr>
                <a:xfrm>
                  <a:off x="6684382" y="3018274"/>
                  <a:ext cx="551955" cy="3898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lvl="1" algn="ctr" defTabSz="1299728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  <a:defRPr/>
                  </a:pPr>
                  <a:r>
                    <a:rPr lang="en-US" altLang="ko-KR" sz="800" kern="0" spc="-3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rPr>
                    <a:t>As-Is</a:t>
                  </a:r>
                </a:p>
                <a:p>
                  <a:pPr marL="0" lvl="1" algn="ctr" defTabSz="1299728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  <a:defRPr/>
                  </a:pPr>
                  <a:r>
                    <a:rPr lang="ko-KR" altLang="en-US" sz="800" kern="0" spc="-3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rPr>
                    <a:t>각종 실적 조회</a:t>
                  </a:r>
                </a:p>
                <a:p>
                  <a:pPr marL="0" lvl="1" algn="ctr" defTabSz="1299728" eaLnBrk="0" hangingPunct="0">
                    <a:buClr>
                      <a:srgbClr val="3271AA"/>
                    </a:buClr>
                    <a:buSzPct val="140000"/>
                    <a:tabLst>
                      <a:tab pos="814888" algn="l"/>
                    </a:tabLst>
                    <a:defRPr/>
                  </a:pPr>
                  <a:r>
                    <a:rPr lang="ko-KR" altLang="en-US" sz="800" kern="0" spc="-3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Medium" panose="02020603020101020101" pitchFamily="18" charset="-127"/>
                      <a:ea typeface="KoPub돋움체 Medium" panose="02020603020101020101" pitchFamily="18" charset="-127"/>
                    </a:rPr>
                    <a:t>화면 및 보고서</a:t>
                  </a:r>
                </a:p>
              </p:txBody>
            </p:sp>
          </p:grpSp>
        </p:grpSp>
        <p:grpSp>
          <p:nvGrpSpPr>
            <p:cNvPr id="385" name="그룹 384"/>
            <p:cNvGrpSpPr/>
            <p:nvPr/>
          </p:nvGrpSpPr>
          <p:grpSpPr>
            <a:xfrm>
              <a:off x="5916242" y="2933821"/>
              <a:ext cx="655353" cy="378923"/>
              <a:chOff x="9350366" y="4328326"/>
              <a:chExt cx="949338" cy="812536"/>
            </a:xfrm>
            <a:effectLst>
              <a:outerShdw dist="38100" dir="2700000" algn="tl" rotWithShape="0">
                <a:schemeClr val="tx1">
                  <a:lumMod val="85000"/>
                  <a:lumOff val="15000"/>
                  <a:alpha val="57000"/>
                </a:schemeClr>
              </a:outerShdw>
            </a:effectLst>
          </p:grpSpPr>
          <p:grpSp>
            <p:nvGrpSpPr>
              <p:cNvPr id="386" name="그룹 80"/>
              <p:cNvGrpSpPr/>
              <p:nvPr/>
            </p:nvGrpSpPr>
            <p:grpSpPr>
              <a:xfrm>
                <a:off x="9350366" y="4328326"/>
                <a:ext cx="949338" cy="812536"/>
                <a:chOff x="8304253" y="2481255"/>
                <a:chExt cx="949338" cy="812536"/>
              </a:xfrm>
            </p:grpSpPr>
            <p:sp>
              <p:nvSpPr>
                <p:cNvPr id="388" name="순서도: 자기 디스크 387"/>
                <p:cNvSpPr/>
                <p:nvPr/>
              </p:nvSpPr>
              <p:spPr>
                <a:xfrm>
                  <a:off x="8304253" y="2481255"/>
                  <a:ext cx="949338" cy="812536"/>
                </a:xfrm>
                <a:prstGeom prst="flowChartMagneticDisk">
                  <a:avLst/>
                </a:prstGeom>
                <a:gradFill>
                  <a:gsLst>
                    <a:gs pos="88000">
                      <a:srgbClr val="FBFBFB"/>
                    </a:gs>
                    <a:gs pos="87000">
                      <a:srgbClr val="ECECEC"/>
                    </a:gs>
                  </a:gsLst>
                  <a:lin ang="10800000" scaled="1"/>
                </a:gradFill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810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89" name="타원 388"/>
                <p:cNvSpPr/>
                <p:nvPr/>
              </p:nvSpPr>
              <p:spPr>
                <a:xfrm>
                  <a:off x="8323356" y="2499058"/>
                  <a:ext cx="911132" cy="23616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</p:grpSp>
          <p:sp>
            <p:nvSpPr>
              <p:cNvPr id="387" name="AutoShape 114"/>
              <p:cNvSpPr>
                <a:spLocks noChangeArrowheads="1"/>
              </p:cNvSpPr>
              <p:nvPr/>
            </p:nvSpPr>
            <p:spPr bwMode="auto">
              <a:xfrm>
                <a:off x="9511937" y="4676419"/>
                <a:ext cx="635192" cy="296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 defTabSz="1042665" latinLnBrk="0">
                  <a:buSzPct val="80000"/>
                  <a:tabLst>
                    <a:tab pos="6021317" algn="l"/>
                  </a:tabLst>
                </a:pPr>
                <a:r>
                  <a:rPr lang="en-US" altLang="ko-KR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As-Is</a:t>
                </a:r>
              </a:p>
            </p:txBody>
          </p:sp>
        </p:grpSp>
      </p:grpSp>
      <p:grpSp>
        <p:nvGrpSpPr>
          <p:cNvPr id="390" name="그룹 389"/>
          <p:cNvGrpSpPr/>
          <p:nvPr/>
        </p:nvGrpSpPr>
        <p:grpSpPr>
          <a:xfrm>
            <a:off x="8511540" y="4031101"/>
            <a:ext cx="764357" cy="378923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391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393" name="순서도: 자기 디스크 392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394" name="타원 393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392" name="AutoShape 114"/>
            <p:cNvSpPr>
              <a:spLocks noChangeArrowheads="1"/>
            </p:cNvSpPr>
            <p:nvPr/>
          </p:nvSpPr>
          <p:spPr bwMode="auto">
            <a:xfrm>
              <a:off x="9511936" y="4527929"/>
              <a:ext cx="635192" cy="593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일별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/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월별</a:t>
              </a:r>
            </a:p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집계테이블</a:t>
              </a:r>
            </a:p>
          </p:txBody>
        </p:sp>
      </p:grpSp>
      <p:grpSp>
        <p:nvGrpSpPr>
          <p:cNvPr id="395" name="그룹 394"/>
          <p:cNvGrpSpPr/>
          <p:nvPr/>
        </p:nvGrpSpPr>
        <p:grpSpPr>
          <a:xfrm>
            <a:off x="6858494" y="4000082"/>
            <a:ext cx="792000" cy="331779"/>
            <a:chOff x="6803072" y="2904072"/>
            <a:chExt cx="994244" cy="331779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31A8567F-DD77-4BAE-8533-74796B1E4F38}"/>
                </a:ext>
              </a:extLst>
            </p:cNvPr>
            <p:cNvSpPr txBox="1"/>
            <p:nvPr/>
          </p:nvSpPr>
          <p:spPr>
            <a:xfrm>
              <a:off x="6939229" y="2904072"/>
              <a:ext cx="726281" cy="151134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비교 검증</a:t>
              </a:r>
            </a:p>
          </p:txBody>
        </p:sp>
        <p:grpSp>
          <p:nvGrpSpPr>
            <p:cNvPr id="397" name="그룹 396"/>
            <p:cNvGrpSpPr/>
            <p:nvPr/>
          </p:nvGrpSpPr>
          <p:grpSpPr>
            <a:xfrm>
              <a:off x="6803072" y="3032956"/>
              <a:ext cx="994244" cy="202895"/>
              <a:chOff x="6914470" y="2932706"/>
              <a:chExt cx="606226" cy="202895"/>
            </a:xfrm>
          </p:grpSpPr>
          <p:sp>
            <p:nvSpPr>
              <p:cNvPr id="398" name="아래쪽 화살표 397">
                <a:extLst>
                  <a:ext uri="{FF2B5EF4-FFF2-40B4-BE49-F238E27FC236}">
                    <a16:creationId xmlns:a16="http://schemas.microsoft.com/office/drawing/2014/main" id="{BFFB4148-2B35-492B-BA44-58A50F7E991E}"/>
                  </a:ext>
                </a:extLst>
              </p:cNvPr>
              <p:cNvSpPr/>
              <p:nvPr/>
            </p:nvSpPr>
            <p:spPr bwMode="auto">
              <a:xfrm rot="5400000">
                <a:off x="7012611" y="2834565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99" name="아래쪽 화살표 398">
                <a:extLst>
                  <a:ext uri="{FF2B5EF4-FFF2-40B4-BE49-F238E27FC236}">
                    <a16:creationId xmlns:a16="http://schemas.microsoft.com/office/drawing/2014/main" id="{29CE7ED7-61A3-499B-A858-35D2523C3EBE}"/>
                  </a:ext>
                </a:extLst>
              </p:cNvPr>
              <p:cNvSpPr/>
              <p:nvPr/>
            </p:nvSpPr>
            <p:spPr bwMode="auto">
              <a:xfrm rot="16200000" flipH="1">
                <a:off x="7219661" y="2834567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  <p:grpSp>
        <p:nvGrpSpPr>
          <p:cNvPr id="10" name="그룹 9"/>
          <p:cNvGrpSpPr/>
          <p:nvPr/>
        </p:nvGrpSpPr>
        <p:grpSpPr>
          <a:xfrm>
            <a:off x="5229190" y="3762416"/>
            <a:ext cx="689977" cy="923884"/>
            <a:chOff x="5229190" y="3762416"/>
            <a:chExt cx="689977" cy="923884"/>
          </a:xfrm>
        </p:grpSpPr>
        <p:sp>
          <p:nvSpPr>
            <p:cNvPr id="185" name="직사각형 184">
              <a:extLst>
                <a:ext uri="{FF2B5EF4-FFF2-40B4-BE49-F238E27FC236}">
                  <a16:creationId xmlns:a16="http://schemas.microsoft.com/office/drawing/2014/main" id="{C336FB55-83C7-4C29-BFB2-A88D27242769}"/>
                </a:ext>
              </a:extLst>
            </p:cNvPr>
            <p:cNvSpPr/>
            <p:nvPr/>
          </p:nvSpPr>
          <p:spPr bwMode="auto">
            <a:xfrm>
              <a:off x="5229190" y="3762416"/>
              <a:ext cx="689977" cy="923884"/>
            </a:xfrm>
            <a:prstGeom prst="rect">
              <a:avLst/>
            </a:prstGeom>
            <a:solidFill>
              <a:srgbClr val="F8084D">
                <a:alpha val="10000"/>
              </a:srgbClr>
            </a:solidFill>
            <a:ln w="12700">
              <a:solidFill>
                <a:srgbClr val="F8084D"/>
              </a:solidFill>
              <a:prstDash val="sysDash"/>
              <a:miter lim="800000"/>
              <a:headEnd/>
              <a:tailE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lvl="1"/>
              <a:endPara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Monotype Sorts"/>
              </a:endParaRPr>
            </a:p>
          </p:txBody>
        </p:sp>
        <p:grpSp>
          <p:nvGrpSpPr>
            <p:cNvPr id="8" name="그룹 7"/>
            <p:cNvGrpSpPr/>
            <p:nvPr/>
          </p:nvGrpSpPr>
          <p:grpSpPr>
            <a:xfrm>
              <a:off x="5278559" y="3810121"/>
              <a:ext cx="560758" cy="792359"/>
              <a:chOff x="5329503" y="3810121"/>
              <a:chExt cx="560758" cy="792359"/>
            </a:xfrm>
          </p:grpSpPr>
          <p:grpSp>
            <p:nvGrpSpPr>
              <p:cNvPr id="410" name="그룹 409"/>
              <p:cNvGrpSpPr/>
              <p:nvPr/>
            </p:nvGrpSpPr>
            <p:grpSpPr>
              <a:xfrm>
                <a:off x="5329503" y="4313041"/>
                <a:ext cx="560758" cy="289439"/>
                <a:chOff x="9350366" y="4328326"/>
                <a:chExt cx="949338" cy="812536"/>
              </a:xfrm>
              <a:effectLst>
                <a:outerShdw dist="38100" dir="2700000" algn="tl" rotWithShape="0">
                  <a:schemeClr val="tx1">
                    <a:lumMod val="85000"/>
                    <a:lumOff val="15000"/>
                    <a:alpha val="57000"/>
                  </a:schemeClr>
                </a:outerShdw>
              </a:effectLst>
            </p:grpSpPr>
            <p:grpSp>
              <p:nvGrpSpPr>
                <p:cNvPr id="411" name="그룹 80"/>
                <p:cNvGrpSpPr/>
                <p:nvPr/>
              </p:nvGrpSpPr>
              <p:grpSpPr>
                <a:xfrm>
                  <a:off x="9350366" y="4328326"/>
                  <a:ext cx="949338" cy="812536"/>
                  <a:chOff x="8304253" y="2481255"/>
                  <a:chExt cx="949338" cy="812536"/>
                </a:xfrm>
              </p:grpSpPr>
              <p:sp>
                <p:nvSpPr>
                  <p:cNvPr id="413" name="순서도: 자기 디스크 412"/>
                  <p:cNvSpPr/>
                  <p:nvPr/>
                </p:nvSpPr>
                <p:spPr>
                  <a:xfrm>
                    <a:off x="8304253" y="2481255"/>
                    <a:ext cx="949338" cy="812536"/>
                  </a:xfrm>
                  <a:prstGeom prst="flowChartMagneticDisk">
                    <a:avLst/>
                  </a:prstGeom>
                  <a:gradFill>
                    <a:gsLst>
                      <a:gs pos="88000">
                        <a:srgbClr val="FBFBFB"/>
                      </a:gs>
                      <a:gs pos="87000">
                        <a:srgbClr val="ECECEC"/>
                      </a:gs>
                    </a:gsLst>
                    <a:lin ang="10800000" scaled="1"/>
                  </a:gradFill>
                  <a:ln w="1905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42810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414" name="타원 413"/>
                  <p:cNvSpPr/>
                  <p:nvPr/>
                </p:nvSpPr>
                <p:spPr>
                  <a:xfrm>
                    <a:off x="8323356" y="2499058"/>
                    <a:ext cx="911132" cy="236160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</p:grpSp>
            <p:sp>
              <p:nvSpPr>
                <p:cNvPr id="412" name="AutoShape 114"/>
                <p:cNvSpPr>
                  <a:spLocks noChangeArrowheads="1"/>
                </p:cNvSpPr>
                <p:nvPr/>
              </p:nvSpPr>
              <p:spPr bwMode="auto">
                <a:xfrm>
                  <a:off x="9511937" y="4630513"/>
                  <a:ext cx="635192" cy="3888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defTabSz="1042665" latinLnBrk="0">
                    <a:buSzPct val="80000"/>
                    <a:tabLst>
                      <a:tab pos="6021317" algn="l"/>
                    </a:tabLst>
                  </a:pPr>
                  <a:r>
                    <a:rPr lang="en-US" altLang="ko-KR" sz="9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…</a:t>
                  </a:r>
                </a:p>
              </p:txBody>
            </p:sp>
          </p:grpSp>
          <p:grpSp>
            <p:nvGrpSpPr>
              <p:cNvPr id="405" name="그룹 404"/>
              <p:cNvGrpSpPr/>
              <p:nvPr/>
            </p:nvGrpSpPr>
            <p:grpSpPr>
              <a:xfrm>
                <a:off x="5329503" y="4061581"/>
                <a:ext cx="560758" cy="289439"/>
                <a:chOff x="9350366" y="4328326"/>
                <a:chExt cx="949338" cy="812536"/>
              </a:xfrm>
              <a:effectLst>
                <a:outerShdw dist="38100" dir="2700000" algn="tl" rotWithShape="0">
                  <a:schemeClr val="tx1">
                    <a:lumMod val="85000"/>
                    <a:lumOff val="15000"/>
                    <a:alpha val="57000"/>
                  </a:schemeClr>
                </a:outerShdw>
              </a:effectLst>
            </p:grpSpPr>
            <p:grpSp>
              <p:nvGrpSpPr>
                <p:cNvPr id="406" name="그룹 80"/>
                <p:cNvGrpSpPr/>
                <p:nvPr/>
              </p:nvGrpSpPr>
              <p:grpSpPr>
                <a:xfrm>
                  <a:off x="9350366" y="4328326"/>
                  <a:ext cx="949338" cy="812536"/>
                  <a:chOff x="8304253" y="2481255"/>
                  <a:chExt cx="949338" cy="812536"/>
                </a:xfrm>
              </p:grpSpPr>
              <p:sp>
                <p:nvSpPr>
                  <p:cNvPr id="408" name="순서도: 자기 디스크 407"/>
                  <p:cNvSpPr/>
                  <p:nvPr/>
                </p:nvSpPr>
                <p:spPr>
                  <a:xfrm>
                    <a:off x="8304253" y="2481255"/>
                    <a:ext cx="949338" cy="812536"/>
                  </a:xfrm>
                  <a:prstGeom prst="flowChartMagneticDisk">
                    <a:avLst/>
                  </a:prstGeom>
                  <a:gradFill>
                    <a:gsLst>
                      <a:gs pos="88000">
                        <a:srgbClr val="FBFBFB"/>
                      </a:gs>
                      <a:gs pos="87000">
                        <a:srgbClr val="ECECEC"/>
                      </a:gs>
                    </a:gsLst>
                    <a:lin ang="10800000" scaled="1"/>
                  </a:gradFill>
                  <a:ln w="1905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42810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409" name="타원 408"/>
                  <p:cNvSpPr/>
                  <p:nvPr/>
                </p:nvSpPr>
                <p:spPr>
                  <a:xfrm>
                    <a:off x="8323356" y="2499058"/>
                    <a:ext cx="911132" cy="236160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</p:grpSp>
            <p:sp>
              <p:nvSpPr>
                <p:cNvPr id="407" name="AutoShape 114"/>
                <p:cNvSpPr>
                  <a:spLocks noChangeArrowheads="1"/>
                </p:cNvSpPr>
                <p:nvPr/>
              </p:nvSpPr>
              <p:spPr bwMode="auto">
                <a:xfrm>
                  <a:off x="9511937" y="4630513"/>
                  <a:ext cx="635192" cy="3888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defTabSz="1042665" latinLnBrk="0">
                    <a:buSzPct val="80000"/>
                    <a:tabLst>
                      <a:tab pos="6021317" algn="l"/>
                    </a:tabLst>
                  </a:pPr>
                  <a:r>
                    <a:rPr lang="ko-KR" altLang="en-US" sz="9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고객</a:t>
                  </a:r>
                </a:p>
              </p:txBody>
            </p:sp>
          </p:grpSp>
          <p:grpSp>
            <p:nvGrpSpPr>
              <p:cNvPr id="400" name="그룹 399"/>
              <p:cNvGrpSpPr/>
              <p:nvPr/>
            </p:nvGrpSpPr>
            <p:grpSpPr>
              <a:xfrm>
                <a:off x="5329503" y="3810121"/>
                <a:ext cx="560758" cy="289439"/>
                <a:chOff x="9350366" y="4328326"/>
                <a:chExt cx="949338" cy="812536"/>
              </a:xfrm>
              <a:effectLst>
                <a:outerShdw dist="38100" dir="2700000" algn="tl" rotWithShape="0">
                  <a:schemeClr val="tx1">
                    <a:lumMod val="85000"/>
                    <a:lumOff val="15000"/>
                    <a:alpha val="57000"/>
                  </a:schemeClr>
                </a:outerShdw>
              </a:effectLst>
            </p:grpSpPr>
            <p:grpSp>
              <p:nvGrpSpPr>
                <p:cNvPr id="401" name="그룹 80"/>
                <p:cNvGrpSpPr/>
                <p:nvPr/>
              </p:nvGrpSpPr>
              <p:grpSpPr>
                <a:xfrm>
                  <a:off x="9350366" y="4328326"/>
                  <a:ext cx="949338" cy="812536"/>
                  <a:chOff x="8304253" y="2481255"/>
                  <a:chExt cx="949338" cy="812536"/>
                </a:xfrm>
              </p:grpSpPr>
              <p:sp>
                <p:nvSpPr>
                  <p:cNvPr id="403" name="순서도: 자기 디스크 402"/>
                  <p:cNvSpPr/>
                  <p:nvPr/>
                </p:nvSpPr>
                <p:spPr>
                  <a:xfrm>
                    <a:off x="8304253" y="2481255"/>
                    <a:ext cx="949338" cy="812536"/>
                  </a:xfrm>
                  <a:prstGeom prst="flowChartMagneticDisk">
                    <a:avLst/>
                  </a:prstGeom>
                  <a:gradFill>
                    <a:gsLst>
                      <a:gs pos="88000">
                        <a:srgbClr val="FBFBFB"/>
                      </a:gs>
                      <a:gs pos="87000">
                        <a:srgbClr val="ECECEC"/>
                      </a:gs>
                    </a:gsLst>
                    <a:lin ang="10800000" scaled="1"/>
                  </a:gradFill>
                  <a:ln w="1905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42810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404" name="타원 403"/>
                  <p:cNvSpPr/>
                  <p:nvPr/>
                </p:nvSpPr>
                <p:spPr>
                  <a:xfrm>
                    <a:off x="8323356" y="2499058"/>
                    <a:ext cx="911132" cy="236160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</p:grpSp>
            <p:sp>
              <p:nvSpPr>
                <p:cNvPr id="402" name="AutoShape 114"/>
                <p:cNvSpPr>
                  <a:spLocks noChangeArrowheads="1"/>
                </p:cNvSpPr>
                <p:nvPr/>
              </p:nvSpPr>
              <p:spPr bwMode="auto">
                <a:xfrm>
                  <a:off x="9511937" y="4630513"/>
                  <a:ext cx="635192" cy="3888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defTabSz="1042665" latinLnBrk="0">
                    <a:buSzPct val="80000"/>
                    <a:tabLst>
                      <a:tab pos="6021317" algn="l"/>
                    </a:tabLst>
                  </a:pPr>
                  <a:r>
                    <a:rPr lang="ko-KR" altLang="en-US" sz="9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융자</a:t>
                  </a:r>
                </a:p>
              </p:txBody>
            </p:sp>
          </p:grpSp>
        </p:grpSp>
      </p:grpSp>
      <p:grpSp>
        <p:nvGrpSpPr>
          <p:cNvPr id="415" name="그룹 414"/>
          <p:cNvGrpSpPr/>
          <p:nvPr/>
        </p:nvGrpSpPr>
        <p:grpSpPr>
          <a:xfrm>
            <a:off x="8511540" y="5488848"/>
            <a:ext cx="764357" cy="378923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416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418" name="순서도: 자기 디스크 417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19" name="타원 418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417" name="AutoShape 114"/>
            <p:cNvSpPr>
              <a:spLocks noChangeArrowheads="1"/>
            </p:cNvSpPr>
            <p:nvPr/>
          </p:nvSpPr>
          <p:spPr bwMode="auto">
            <a:xfrm>
              <a:off x="9511936" y="4527929"/>
              <a:ext cx="635192" cy="593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월별</a:t>
              </a:r>
              <a:b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집계데이터</a:t>
              </a:r>
            </a:p>
          </p:txBody>
        </p:sp>
      </p:grpSp>
      <p:grpSp>
        <p:nvGrpSpPr>
          <p:cNvPr id="420" name="그룹 419"/>
          <p:cNvGrpSpPr/>
          <p:nvPr/>
        </p:nvGrpSpPr>
        <p:grpSpPr>
          <a:xfrm>
            <a:off x="6858494" y="5463122"/>
            <a:ext cx="792000" cy="331779"/>
            <a:chOff x="6803072" y="2904072"/>
            <a:chExt cx="994244" cy="331779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31A8567F-DD77-4BAE-8533-74796B1E4F38}"/>
                </a:ext>
              </a:extLst>
            </p:cNvPr>
            <p:cNvSpPr txBox="1"/>
            <p:nvPr/>
          </p:nvSpPr>
          <p:spPr>
            <a:xfrm>
              <a:off x="6939229" y="2904072"/>
              <a:ext cx="726281" cy="151134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비교 검증</a:t>
              </a:r>
            </a:p>
          </p:txBody>
        </p:sp>
        <p:grpSp>
          <p:nvGrpSpPr>
            <p:cNvPr id="422" name="그룹 421"/>
            <p:cNvGrpSpPr/>
            <p:nvPr/>
          </p:nvGrpSpPr>
          <p:grpSpPr>
            <a:xfrm>
              <a:off x="6803072" y="3032956"/>
              <a:ext cx="994244" cy="202895"/>
              <a:chOff x="6914470" y="2932706"/>
              <a:chExt cx="606226" cy="202895"/>
            </a:xfrm>
          </p:grpSpPr>
          <p:sp>
            <p:nvSpPr>
              <p:cNvPr id="423" name="아래쪽 화살표 422">
                <a:extLst>
                  <a:ext uri="{FF2B5EF4-FFF2-40B4-BE49-F238E27FC236}">
                    <a16:creationId xmlns:a16="http://schemas.microsoft.com/office/drawing/2014/main" id="{BFFB4148-2B35-492B-BA44-58A50F7E991E}"/>
                  </a:ext>
                </a:extLst>
              </p:cNvPr>
              <p:cNvSpPr/>
              <p:nvPr/>
            </p:nvSpPr>
            <p:spPr bwMode="auto">
              <a:xfrm rot="5400000">
                <a:off x="7012611" y="2834565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424" name="아래쪽 화살표 423">
                <a:extLst>
                  <a:ext uri="{FF2B5EF4-FFF2-40B4-BE49-F238E27FC236}">
                    <a16:creationId xmlns:a16="http://schemas.microsoft.com/office/drawing/2014/main" id="{29CE7ED7-61A3-499B-A858-35D2523C3EBE}"/>
                  </a:ext>
                </a:extLst>
              </p:cNvPr>
              <p:cNvSpPr/>
              <p:nvPr/>
            </p:nvSpPr>
            <p:spPr bwMode="auto">
              <a:xfrm rot="16200000" flipH="1">
                <a:off x="7219661" y="2834567"/>
                <a:ext cx="202893" cy="399176"/>
              </a:xfrm>
              <a:prstGeom prst="downArrow">
                <a:avLst>
                  <a:gd name="adj1" fmla="val 53079"/>
                  <a:gd name="adj2" fmla="val 43304"/>
                </a:avLst>
              </a:prstGeom>
              <a:gradFill flip="none" rotWithShape="1">
                <a:gsLst>
                  <a:gs pos="50000">
                    <a:srgbClr val="1EB3E2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  <p:grpSp>
        <p:nvGrpSpPr>
          <p:cNvPr id="425" name="그룹 424"/>
          <p:cNvGrpSpPr/>
          <p:nvPr/>
        </p:nvGrpSpPr>
        <p:grpSpPr>
          <a:xfrm>
            <a:off x="5143500" y="5488848"/>
            <a:ext cx="764357" cy="378923"/>
            <a:chOff x="9350366" y="4328326"/>
            <a:chExt cx="949338" cy="812536"/>
          </a:xfrm>
          <a:effectLst>
            <a:outerShdw dist="38100" dir="2700000" algn="tl" rotWithShape="0">
              <a:schemeClr val="tx1">
                <a:lumMod val="85000"/>
                <a:lumOff val="15000"/>
                <a:alpha val="57000"/>
              </a:schemeClr>
            </a:outerShdw>
          </a:effectLst>
        </p:grpSpPr>
        <p:grpSp>
          <p:nvGrpSpPr>
            <p:cNvPr id="426" name="그룹 80"/>
            <p:cNvGrpSpPr/>
            <p:nvPr/>
          </p:nvGrpSpPr>
          <p:grpSpPr>
            <a:xfrm>
              <a:off x="9350366" y="4328326"/>
              <a:ext cx="949338" cy="812536"/>
              <a:chOff x="8304253" y="2481255"/>
              <a:chExt cx="949338" cy="812536"/>
            </a:xfrm>
          </p:grpSpPr>
          <p:sp>
            <p:nvSpPr>
              <p:cNvPr id="428" name="순서도: 자기 디스크 427"/>
              <p:cNvSpPr/>
              <p:nvPr/>
            </p:nvSpPr>
            <p:spPr>
              <a:xfrm>
                <a:off x="8304253" y="2481255"/>
                <a:ext cx="949338" cy="812536"/>
              </a:xfrm>
              <a:prstGeom prst="flowChartMagneticDisk">
                <a:avLst/>
              </a:prstGeom>
              <a:gradFill>
                <a:gsLst>
                  <a:gs pos="88000">
                    <a:srgbClr val="FBFBFB"/>
                  </a:gs>
                  <a:gs pos="87000">
                    <a:srgbClr val="ECECEC"/>
                  </a:gs>
                </a:gsLst>
                <a:lin ang="10800000" scaled="1"/>
              </a:gra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2810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29" name="타원 428"/>
              <p:cNvSpPr/>
              <p:nvPr/>
            </p:nvSpPr>
            <p:spPr>
              <a:xfrm>
                <a:off x="8323356" y="2499058"/>
                <a:ext cx="911132" cy="236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427" name="AutoShape 114"/>
            <p:cNvSpPr>
              <a:spLocks noChangeArrowheads="1"/>
            </p:cNvSpPr>
            <p:nvPr/>
          </p:nvSpPr>
          <p:spPr bwMode="auto">
            <a:xfrm>
              <a:off x="9511936" y="4527929"/>
              <a:ext cx="635192" cy="593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042665" latinLnBrk="0">
                <a:buSzPct val="80000"/>
                <a:tabLst>
                  <a:tab pos="6021317" algn="l"/>
                </a:tabLst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일별</a:t>
              </a:r>
              <a:b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집계데이터</a:t>
              </a:r>
            </a:p>
          </p:txBody>
        </p:sp>
      </p:grpSp>
      <p:grpSp>
        <p:nvGrpSpPr>
          <p:cNvPr id="430" name="그룹 167"/>
          <p:cNvGrpSpPr/>
          <p:nvPr/>
        </p:nvGrpSpPr>
        <p:grpSpPr>
          <a:xfrm rot="20688584">
            <a:off x="8596238" y="1954183"/>
            <a:ext cx="852935" cy="377594"/>
            <a:chOff x="5580060" y="2956562"/>
            <a:chExt cx="858839" cy="380998"/>
          </a:xfrm>
        </p:grpSpPr>
        <p:sp>
          <p:nvSpPr>
            <p:cNvPr id="431" name="자유형 430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432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433" name="직사각형 432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34" name="액자 433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252" name="그룹 251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25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3.6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데이터 정합성 관리 방안</a:t>
              </a:r>
            </a:p>
          </p:txBody>
        </p:sp>
        <p:sp>
          <p:nvSpPr>
            <p:cNvPr id="25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3.6.2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정합성 검증 대상 및 검증 방안</a:t>
              </a:r>
            </a:p>
          </p:txBody>
        </p:sp>
        <p:sp>
          <p:nvSpPr>
            <p:cNvPr id="358" name="직각 삼각형 357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60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데이터 정합성 보장을 위해 다양한 방법의 비교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대사를 통해 데이터를 점검합니다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37" name="직사각형 136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QUR-003</a:t>
            </a:r>
          </a:p>
        </p:txBody>
      </p:sp>
      <p:sp>
        <p:nvSpPr>
          <p:cNvPr id="138" name="직사각형 13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신뢰성</a:t>
            </a:r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확장성</a:t>
            </a:r>
          </a:p>
        </p:txBody>
      </p:sp>
      <p:sp>
        <p:nvSpPr>
          <p:cNvPr id="139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41" name="Text Box 761"/>
          <p:cNvSpPr txBox="1">
            <a:spLocks noChangeArrowheads="1"/>
          </p:cNvSpPr>
          <p:nvPr/>
        </p:nvSpPr>
        <p:spPr bwMode="auto">
          <a:xfrm>
            <a:off x="500270" y="732315"/>
            <a:ext cx="733714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 algn="ctr" defTabSz="957715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  <a:sym typeface="KoPub돋움체 Medium" pitchFamily="2" charset="2"/>
              </a:rPr>
              <a:t>테스트</a:t>
            </a:r>
            <a:r>
              <a: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  <a:sym typeface="KoPub돋움체 Medium" pitchFamily="2" charset="2"/>
              </a:rPr>
              <a:t>/</a:t>
            </a:r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  <a:sym typeface="KoPub돋움체 Medium" pitchFamily="2" charset="2"/>
              </a:rPr>
              <a:t>보안 </a:t>
            </a:r>
          </a:p>
          <a:p>
            <a:pPr marL="0" indent="0" algn="ctr" defTabSz="957715"/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  <a:sym typeface="KoPub돋움체 Medium" pitchFamily="2" charset="2"/>
              </a:rPr>
              <a:t>및 품질</a:t>
            </a:r>
          </a:p>
        </p:txBody>
      </p:sp>
      <p:sp>
        <p:nvSpPr>
          <p:cNvPr id="142" name="타원 14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225686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그룹 113"/>
          <p:cNvGrpSpPr/>
          <p:nvPr/>
        </p:nvGrpSpPr>
        <p:grpSpPr>
          <a:xfrm>
            <a:off x="500270" y="258683"/>
            <a:ext cx="8135273" cy="699758"/>
            <a:chOff x="500270" y="258683"/>
            <a:chExt cx="8135273" cy="699758"/>
          </a:xfrm>
        </p:grpSpPr>
        <p:sp>
          <p:nvSpPr>
            <p:cNvPr id="11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3.7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어플리케이션 품질관리 방안</a:t>
              </a:r>
            </a:p>
          </p:txBody>
        </p:sp>
        <p:sp>
          <p:nvSpPr>
            <p:cNvPr id="11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3.7.1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개발표준 준수여부 관리방안 </a:t>
              </a:r>
            </a:p>
          </p:txBody>
        </p:sp>
        <p:grpSp>
          <p:nvGrpSpPr>
            <p:cNvPr id="117" name="그룹 23"/>
            <p:cNvGrpSpPr/>
            <p:nvPr/>
          </p:nvGrpSpPr>
          <p:grpSpPr>
            <a:xfrm>
              <a:off x="500270" y="258683"/>
              <a:ext cx="733714" cy="699758"/>
              <a:chOff x="500270" y="277733"/>
              <a:chExt cx="733714" cy="699758"/>
            </a:xfrm>
          </p:grpSpPr>
          <p:sp>
            <p:nvSpPr>
              <p:cNvPr id="119" name="직각 삼각형 118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81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751365"/>
                <a:ext cx="733714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테스트</a:t>
                </a:r>
                <a:r>
                  <a:rPr lang="en-US" altLang="ko-KR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/</a:t>
                </a:r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보안 </a:t>
                </a:r>
              </a:p>
              <a:p>
                <a:pPr marL="0" indent="0" algn="ctr" defTabSz="957715"/>
                <a:r>
                  <a:rPr lang="ko-KR" altLang="en-US" sz="1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  <a:sym typeface="KoPub돋움체 Medium" pitchFamily="2" charset="2"/>
                  </a:rPr>
                  <a:t>및 품질</a:t>
                </a:r>
              </a:p>
            </p:txBody>
          </p:sp>
        </p:grpSp>
      </p:grpSp>
      <p:sp>
        <p:nvSpPr>
          <p:cNvPr id="52" name="직사각형 51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프로세스 품질</a:t>
            </a:r>
          </a:p>
        </p:txBody>
      </p:sp>
      <p:sp>
        <p:nvSpPr>
          <p:cNvPr id="54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56" name="타원 55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60" name="텍스트 개체 틀 12"/>
          <p:cNvSpPr txBox="1">
            <a:spLocks/>
          </p:cNvSpPr>
          <p:nvPr/>
        </p:nvSpPr>
        <p:spPr>
          <a:xfrm>
            <a:off x="524508" y="1123811"/>
            <a:ext cx="886422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Ⅳ.3.7.1 </a:t>
            </a: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개발표준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 pitchFamily="2" charset="2"/>
              </a:rPr>
              <a:t> 준수여부 관리방안 요구사항은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Ⅳ.4.3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시스템 개발 표준 준수 으로 대체 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84A0D894-8847-4411-8809-7220826BC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660" y="3736656"/>
            <a:ext cx="5818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Tx/>
              <a:buNone/>
              <a:tabLst>
                <a:tab pos="5648325" algn="l"/>
              </a:tabLst>
              <a:defRPr kumimoji="0" sz="2400" b="0" i="0" u="none" strike="noStrike" kern="0" cap="none" spc="-50" normalizeH="0" baseline="0">
                <a:ln>
                  <a:noFill/>
                </a:ln>
                <a:solidFill>
                  <a:srgbClr val="4D4D4D"/>
                </a:solidFill>
                <a:effectLst>
                  <a:reflection blurRad="6350" stA="60000" endA="900" endPos="60000" dist="29997" dir="5400000" sy="-100000" algn="bl" rotWithShape="0"/>
                </a:effectLst>
                <a:uLnTx/>
                <a:uFillTx/>
                <a:latin typeface="-윤고딕140" pitchFamily="18" charset="-127"/>
                <a:ea typeface="-윤고딕140" pitchFamily="18" charset="-127"/>
              </a:defRPr>
            </a:lvl1pPr>
            <a:lvl2pPr>
              <a:defRPr>
                <a:latin typeface="굴림" pitchFamily="50" charset="-127"/>
                <a:ea typeface="굴림" pitchFamily="50" charset="-127"/>
              </a:defRPr>
            </a:lvl2pPr>
            <a:lvl3pPr>
              <a:defRPr>
                <a:latin typeface="굴림" pitchFamily="50" charset="-127"/>
                <a:ea typeface="굴림" pitchFamily="50" charset="-127"/>
              </a:defRPr>
            </a:lvl3pPr>
            <a:lvl4pPr>
              <a:defRPr>
                <a:latin typeface="굴림" pitchFamily="50" charset="-127"/>
                <a:ea typeface="굴림" pitchFamily="50" charset="-127"/>
              </a:defRPr>
            </a:lvl4pPr>
            <a:lvl5pPr>
              <a:defRPr>
                <a:latin typeface="굴림" pitchFamily="50" charset="-127"/>
                <a:ea typeface="굴림" pitchFamily="50" charset="-127"/>
              </a:defRPr>
            </a:lvl5pPr>
            <a:lvl6pPr>
              <a:defRPr>
                <a:latin typeface="굴림" pitchFamily="50" charset="-127"/>
                <a:ea typeface="굴림" pitchFamily="50" charset="-127"/>
              </a:defRPr>
            </a:lvl6pPr>
            <a:lvl7pPr>
              <a:defRPr>
                <a:latin typeface="굴림" pitchFamily="50" charset="-127"/>
                <a:ea typeface="굴림" pitchFamily="50" charset="-127"/>
              </a:defRPr>
            </a:lvl7pPr>
            <a:lvl8pPr>
              <a:defRPr>
                <a:latin typeface="굴림" pitchFamily="50" charset="-127"/>
                <a:ea typeface="굴림" pitchFamily="50" charset="-127"/>
              </a:defRPr>
            </a:lvl8pPr>
            <a:lvl9pPr>
              <a:defRPr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/>
              <a:t>“Ⅳ.</a:t>
            </a:r>
            <a:r>
              <a:rPr lang="ko-KR" altLang="en-US" dirty="0"/>
              <a:t> </a:t>
            </a:r>
            <a:r>
              <a:rPr lang="en-US" altLang="ko-KR" dirty="0"/>
              <a:t>4.3 </a:t>
            </a:r>
            <a:r>
              <a:rPr lang="ko-KR" altLang="en-US" dirty="0"/>
              <a:t>시스템 개발 표준 준수</a:t>
            </a:r>
            <a:r>
              <a:rPr lang="en-US" altLang="ko-KR" dirty="0"/>
              <a:t>”</a:t>
            </a:r>
            <a:r>
              <a:rPr lang="ko-KR" altLang="en-US" dirty="0"/>
              <a:t>내용 참고</a:t>
            </a:r>
          </a:p>
        </p:txBody>
      </p:sp>
    </p:spTree>
    <p:extLst>
      <p:ext uri="{BB962C8B-B14F-4D97-AF65-F5344CB8AC3E}">
        <p14:creationId xmlns:p14="http://schemas.microsoft.com/office/powerpoint/2010/main" val="3222640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TER-002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계획 수립</a:t>
            </a:r>
          </a:p>
        </p:txBody>
      </p:sp>
      <p:sp>
        <p:nvSpPr>
          <p:cNvPr id="19" name="타원 18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21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계획 수립</a:t>
              </a:r>
            </a:p>
          </p:txBody>
        </p:sp>
        <p:sp>
          <p:nvSpPr>
            <p:cNvPr id="22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1.2.5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인력 구성 방안</a:t>
              </a:r>
              <a:endPara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6" name="직각 삼각형 2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2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효과적이고 효율적인 테스트를 위해 테스트 전문가를 상주 투입해야 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단위 테스트 케이스 작성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실제 업무를 가정한 다양한 테스트 방법과 시나리오를 수립하여 제시합니다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2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30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  <p:graphicFrame>
        <p:nvGraphicFramePr>
          <p:cNvPr id="32" name="Group 140">
            <a:extLst>
              <a:ext uri="{FF2B5EF4-FFF2-40B4-BE49-F238E27FC236}">
                <a16:creationId xmlns:a16="http://schemas.microsoft.com/office/drawing/2014/main" id="{823A61F0-0EB5-4C92-B726-4724B79834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650410"/>
              </p:ext>
            </p:extLst>
          </p:nvPr>
        </p:nvGraphicFramePr>
        <p:xfrm>
          <a:off x="523875" y="1881189"/>
          <a:ext cx="8858249" cy="4535503"/>
        </p:xfrm>
        <a:graphic>
          <a:graphicData uri="http://schemas.openxmlformats.org/drawingml/2006/table">
            <a:tbl>
              <a:tblPr/>
              <a:tblGrid>
                <a:gridCol w="1224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9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구분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담당자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역할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  <a:sym typeface="Monotype Sorts"/>
                        </a:rPr>
                        <a:t>비 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82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프로젝트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관리</a:t>
                      </a: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고객사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PM</a:t>
                      </a: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계획서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수행 결과 검토 및 승인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PM</a:t>
                      </a: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계획서 검토 및 테스트 수행 모니터링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PMO(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고객사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제안사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관련 이슈 사항 처리 지원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관련 진행 상황 모니터링 및 검토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타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프로젝트와 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Communication 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창구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27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테스트관리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 및 평가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테스트관리자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진행 총괄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고객사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테스트관리자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+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제안사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테스트관리자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단계별 테스트 계획 수립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진행 모니터링 및 진척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현황 관리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수행 결과 평가 및 보고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3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 테스터 관리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전담 </a:t>
                      </a: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테스트팀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구성</a:t>
                      </a:r>
                      <a:endParaRPr lang="ko-KR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0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 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수행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고객사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현업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TFT</a:t>
                      </a: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업무 프로세스 관점 테스트 시나리오 작성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통합테스트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교육자료 작성 및 현업 대상 교육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57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업무 개발팀</a:t>
                      </a: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단계별 테스트 세부 계획 수립 및 실행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결함 도출 및 결함에 대한 조치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과정상에 발생하는 문제점 보고 및 결함 해결 및 </a:t>
                      </a: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재발생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예방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en-US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0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endParaRPr kumimoji="1" lang="en-US" altLang="ko-KR" sz="11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 지원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인프라 총괄</a:t>
                      </a:r>
                      <a:endParaRPr lang="en-US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환경 구축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성능 및 인프라테스트 수행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305">
                <a:tc v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C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데이터 </a:t>
                      </a:r>
                      <a:r>
                        <a:rPr lang="ko-KR" altLang="en-US" sz="10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이행팀</a:t>
                      </a: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 </a:t>
                      </a: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데이터 지원 및 단계별 이행 수행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이행 및 정합성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검증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endParaRPr lang="ko-KR" altLang="en-US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5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Monotype Sorts" pitchFamily="2" charset="2"/>
                        </a:rPr>
                        <a:t>상황실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상황실</a:t>
                      </a:r>
                      <a:endParaRPr lang="en-US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anchorCtr="1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현황 모니터링 및 상황관리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결함 및 이슈관리</a:t>
                      </a:r>
                      <a:endParaRPr lang="en-US" altLang="ko-KR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헬프데스크</a:t>
                      </a:r>
                      <a:r>
                        <a:rPr lang="ko-KR" altLang="en-US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및 사용자 </a:t>
                      </a:r>
                      <a:r>
                        <a:rPr lang="en-US" altLang="ko-KR" sz="10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Contact Point</a:t>
                      </a:r>
                      <a:endParaRPr lang="ko-KR" altLang="en-US" sz="10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en-US" altLang="ko-KR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0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차 통합테스트부터 상황실 운영 </a:t>
                      </a:r>
                      <a:endParaRPr lang="en-US" altLang="ko-KR" sz="10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5950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그룹 336"/>
          <p:cNvGrpSpPr/>
          <p:nvPr/>
        </p:nvGrpSpPr>
        <p:grpSpPr>
          <a:xfrm>
            <a:off x="7294125" y="1881188"/>
            <a:ext cx="2088000" cy="4531564"/>
            <a:chOff x="2619046" y="1881188"/>
            <a:chExt cx="6763079" cy="4531564"/>
          </a:xfrm>
        </p:grpSpPr>
        <p:sp>
          <p:nvSpPr>
            <p:cNvPr id="338" name="직사각형 337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339" name="TextBox 338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구현방안</a:t>
              </a:r>
            </a:p>
          </p:txBody>
        </p:sp>
        <p:cxnSp>
          <p:nvCxnSpPr>
            <p:cNvPr id="340" name="직선 연결선 339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그룹 345"/>
          <p:cNvGrpSpPr/>
          <p:nvPr/>
        </p:nvGrpSpPr>
        <p:grpSpPr>
          <a:xfrm flipH="1">
            <a:off x="514406" y="1881188"/>
            <a:ext cx="6779719" cy="240395"/>
            <a:chOff x="6928360" y="1230194"/>
            <a:chExt cx="6926583" cy="508237"/>
          </a:xfrm>
        </p:grpSpPr>
        <p:sp>
          <p:nvSpPr>
            <p:cNvPr id="347" name="직각 삼각형 346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348" name="직선 연결선 347"/>
            <p:cNvCxnSpPr/>
            <p:nvPr/>
          </p:nvCxnSpPr>
          <p:spPr>
            <a:xfrm>
              <a:off x="6940359" y="1738429"/>
              <a:ext cx="6914584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/>
          <p:cNvGrpSpPr/>
          <p:nvPr/>
        </p:nvGrpSpPr>
        <p:grpSpPr>
          <a:xfrm>
            <a:off x="7325912" y="2250779"/>
            <a:ext cx="2091584" cy="1490760"/>
            <a:chOff x="7325912" y="2250779"/>
            <a:chExt cx="2091584" cy="1490760"/>
          </a:xfrm>
        </p:grpSpPr>
        <p:grpSp>
          <p:nvGrpSpPr>
            <p:cNvPr id="353" name="그룹 352"/>
            <p:cNvGrpSpPr/>
            <p:nvPr/>
          </p:nvGrpSpPr>
          <p:grpSpPr>
            <a:xfrm>
              <a:off x="7365021" y="2278284"/>
              <a:ext cx="2052475" cy="1463255"/>
              <a:chOff x="7365021" y="2278284"/>
              <a:chExt cx="2052475" cy="1463255"/>
            </a:xfrm>
          </p:grpSpPr>
          <p:grpSp>
            <p:nvGrpSpPr>
              <p:cNvPr id="354" name="그룹 353"/>
              <p:cNvGrpSpPr/>
              <p:nvPr/>
            </p:nvGrpSpPr>
            <p:grpSpPr>
              <a:xfrm>
                <a:off x="7367151" y="2278284"/>
                <a:ext cx="2050345" cy="248520"/>
                <a:chOff x="872018" y="1639031"/>
                <a:chExt cx="3238641" cy="248520"/>
              </a:xfrm>
            </p:grpSpPr>
            <p:cxnSp>
              <p:nvCxnSpPr>
                <p:cNvPr id="356" name="직선 연결선 355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7" name="직사각형 356"/>
                <p:cNvSpPr>
                  <a:spLocks noChangeArrowheads="1"/>
                </p:cNvSpPr>
                <p:nvPr/>
              </p:nvSpPr>
              <p:spPr bwMode="auto">
                <a:xfrm>
                  <a:off x="1251348" y="1639031"/>
                  <a:ext cx="2859311" cy="1692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en-US" altLang="ko-KR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Plug-In </a:t>
                  </a:r>
                  <a:r>
                    <a:rPr lang="ko-KR" altLang="en-US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을 통한 개발환경 연계</a:t>
                  </a:r>
                </a:p>
              </p:txBody>
            </p:sp>
          </p:grpSp>
          <p:sp>
            <p:nvSpPr>
              <p:cNvPr id="355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115416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Eclipse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개발환경에 적용 가능한 </a:t>
                </a:r>
                <a:b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</a:b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Plug-In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제공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개발환경과 통합되어 개발자의 편리한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Check-In / Check-Out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수행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소스 동기화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버전관리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이력관리 등 다양한 기능제공</a:t>
                </a:r>
              </a:p>
            </p:txBody>
          </p:sp>
        </p:grpSp>
        <p:sp>
          <p:nvSpPr>
            <p:cNvPr id="358" name="타원 357"/>
            <p:cNvSpPr/>
            <p:nvPr/>
          </p:nvSpPr>
          <p:spPr>
            <a:xfrm>
              <a:off x="7325912" y="2250779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359" name="그룹 358"/>
          <p:cNvGrpSpPr/>
          <p:nvPr/>
        </p:nvGrpSpPr>
        <p:grpSpPr>
          <a:xfrm>
            <a:off x="7325912" y="4016805"/>
            <a:ext cx="2091584" cy="836735"/>
            <a:chOff x="7325912" y="2250779"/>
            <a:chExt cx="2091584" cy="836735"/>
          </a:xfrm>
        </p:grpSpPr>
        <p:grpSp>
          <p:nvGrpSpPr>
            <p:cNvPr id="360" name="그룹 359"/>
            <p:cNvGrpSpPr/>
            <p:nvPr/>
          </p:nvGrpSpPr>
          <p:grpSpPr>
            <a:xfrm>
              <a:off x="7365021" y="2278284"/>
              <a:ext cx="2052475" cy="809230"/>
              <a:chOff x="7365021" y="2278284"/>
              <a:chExt cx="2052475" cy="809230"/>
            </a:xfrm>
          </p:grpSpPr>
          <p:grpSp>
            <p:nvGrpSpPr>
              <p:cNvPr id="362" name="그룹 361"/>
              <p:cNvGrpSpPr/>
              <p:nvPr/>
            </p:nvGrpSpPr>
            <p:grpSpPr>
              <a:xfrm>
                <a:off x="7367151" y="2278284"/>
                <a:ext cx="2050345" cy="248520"/>
                <a:chOff x="872018" y="1639031"/>
                <a:chExt cx="3238641" cy="248520"/>
              </a:xfrm>
            </p:grpSpPr>
            <p:cxnSp>
              <p:nvCxnSpPr>
                <p:cNvPr id="364" name="직선 연결선 363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5" name="직사각형 364"/>
                <p:cNvSpPr>
                  <a:spLocks noChangeArrowheads="1"/>
                </p:cNvSpPr>
                <p:nvPr/>
              </p:nvSpPr>
              <p:spPr bwMode="auto">
                <a:xfrm>
                  <a:off x="1251348" y="1639031"/>
                  <a:ext cx="2859311" cy="1692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en-US" altLang="ko-KR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API </a:t>
                  </a:r>
                  <a:r>
                    <a:rPr lang="ko-KR" altLang="en-US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를 통한 도구 연계</a:t>
                  </a:r>
                </a:p>
              </p:txBody>
            </p:sp>
          </p:grpSp>
          <p:sp>
            <p:nvSpPr>
              <p:cNvPr id="363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50013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통합 형상관리 내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Repository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정보를 조회 가능한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API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제공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도구와 연계 수행</a:t>
                </a:r>
              </a:p>
            </p:txBody>
          </p:sp>
        </p:grpSp>
        <p:sp>
          <p:nvSpPr>
            <p:cNvPr id="361" name="타원 360"/>
            <p:cNvSpPr/>
            <p:nvPr/>
          </p:nvSpPr>
          <p:spPr>
            <a:xfrm>
              <a:off x="7325912" y="2250779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366" name="그룹 365"/>
          <p:cNvGrpSpPr/>
          <p:nvPr/>
        </p:nvGrpSpPr>
        <p:grpSpPr>
          <a:xfrm>
            <a:off x="7325912" y="5128805"/>
            <a:ext cx="2091584" cy="1144511"/>
            <a:chOff x="7325912" y="2250779"/>
            <a:chExt cx="2091584" cy="1144511"/>
          </a:xfrm>
        </p:grpSpPr>
        <p:grpSp>
          <p:nvGrpSpPr>
            <p:cNvPr id="367" name="그룹 366"/>
            <p:cNvGrpSpPr/>
            <p:nvPr/>
          </p:nvGrpSpPr>
          <p:grpSpPr>
            <a:xfrm>
              <a:off x="7365021" y="2278284"/>
              <a:ext cx="2052475" cy="1117006"/>
              <a:chOff x="7365021" y="2278284"/>
              <a:chExt cx="2052475" cy="1117006"/>
            </a:xfrm>
          </p:grpSpPr>
          <p:grpSp>
            <p:nvGrpSpPr>
              <p:cNvPr id="369" name="그룹 368"/>
              <p:cNvGrpSpPr/>
              <p:nvPr/>
            </p:nvGrpSpPr>
            <p:grpSpPr>
              <a:xfrm>
                <a:off x="7367151" y="2278284"/>
                <a:ext cx="2050345" cy="248520"/>
                <a:chOff x="872018" y="1639031"/>
                <a:chExt cx="3238641" cy="248520"/>
              </a:xfrm>
            </p:grpSpPr>
            <p:cxnSp>
              <p:nvCxnSpPr>
                <p:cNvPr id="371" name="직선 연결선 370"/>
                <p:cNvCxnSpPr/>
                <p:nvPr/>
              </p:nvCxnSpPr>
              <p:spPr>
                <a:xfrm>
                  <a:off x="872018" y="1887551"/>
                  <a:ext cx="3067425" cy="0"/>
                </a:xfrm>
                <a:prstGeom prst="line">
                  <a:avLst/>
                </a:prstGeom>
                <a:ln>
                  <a:solidFill>
                    <a:srgbClr val="0150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2" name="직사각형 371"/>
                <p:cNvSpPr>
                  <a:spLocks noChangeArrowheads="1"/>
                </p:cNvSpPr>
                <p:nvPr/>
              </p:nvSpPr>
              <p:spPr bwMode="auto">
                <a:xfrm>
                  <a:off x="1251348" y="1639031"/>
                  <a:ext cx="2859311" cy="1692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ko-KR"/>
                  </a:defPPr>
                  <a:lvl1pPr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1pPr>
                  <a:lvl2pPr marL="541338" indent="-2143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2pPr>
                  <a:lvl3pPr marL="1082675" indent="-430213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3pPr>
                  <a:lvl4pPr marL="1625600" indent="-6445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4pPr>
                  <a:lvl5pPr marL="2166938" indent="-860425" algn="l" defTabSz="1082675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2100" kern="1200">
                      <a:solidFill>
                        <a:schemeClr val="tx1"/>
                      </a:solidFill>
                      <a:latin typeface="KoPub돋움체 Medium" pitchFamily="50" charset="-127"/>
                      <a:ea typeface="KoPub돋움체 Medium" pitchFamily="50" charset="-127"/>
                      <a:cs typeface="+mn-cs"/>
                    </a:defRPr>
                  </a:lvl9pPr>
                </a:lstStyle>
                <a:p>
                  <a:pPr indent="-106363" defTabSz="1042875" latinLnBrk="0">
                    <a:spcAft>
                      <a:spcPts val="0"/>
                    </a:spcAft>
                    <a:buSzPct val="80000"/>
                    <a:tabLst>
                      <a:tab pos="6021697" algn="l"/>
                    </a:tabLst>
                    <a:defRPr/>
                  </a:pPr>
                  <a:r>
                    <a:rPr lang="ko-KR" altLang="en-US" sz="1100" spc="-2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빌드</a:t>
                  </a:r>
                  <a:r>
                    <a:rPr lang="en-US" altLang="ko-KR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/</a:t>
                  </a:r>
                  <a:r>
                    <a:rPr lang="ko-KR" altLang="en-US" sz="1100" spc="-2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sym typeface="KoPub돋움체 Medium"/>
                    </a:rPr>
                    <a:t>배포를 통한 서버 연계</a:t>
                  </a:r>
                </a:p>
              </p:txBody>
            </p:sp>
          </p:grpSp>
          <p:sp>
            <p:nvSpPr>
              <p:cNvPr id="370" name="Rectangle 28"/>
              <p:cNvSpPr>
                <a:spLocks noChangeArrowheads="1"/>
              </p:cNvSpPr>
              <p:nvPr/>
            </p:nvSpPr>
            <p:spPr bwMode="auto">
              <a:xfrm>
                <a:off x="7365021" y="2587377"/>
                <a:ext cx="2017104" cy="807913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wrap="square" lIns="90000" tIns="0" rIns="90000" bIns="0" anchor="t">
                <a:spAutoFit/>
              </a:bodyPr>
              <a:lstStyle/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서버 내 설치된 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Agent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를 통하여 다수의 원격서버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개발서버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이관서버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운영서버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)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에 대한 파일전송</a:t>
                </a:r>
              </a:p>
              <a:p>
                <a:pPr marL="88900" lvl="1" indent="-88900" defTabSz="1042973" eaLnBrk="0" fontAlgn="ctr" latinLnBrk="0" hangingPunct="0">
                  <a:spcBef>
                    <a:spcPts val="300"/>
                  </a:spcBef>
                  <a:spcAft>
                    <a:spcPts val="0"/>
                  </a:spcAft>
                  <a:buSzPct val="80000"/>
                  <a:buFont typeface="KoPub돋움체 Medium" pitchFamily="34" charset="0"/>
                  <a:buChar char="•"/>
                  <a:tabLst>
                    <a:tab pos="944655" algn="l"/>
                  </a:tabLst>
                  <a:defRPr/>
                </a:pPr>
                <a:r>
                  <a:rPr lang="ko-KR" altLang="en-US" sz="1000" dirty="0" err="1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빌드</a:t>
                </a:r>
                <a:r>
                  <a:rPr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, </a:t>
                </a:r>
                <a:r>
                  <a:rPr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KoPub돋움체 Medium"/>
                  </a:rPr>
                  <a:t>배포현황에 대한 모니터링</a:t>
                </a:r>
              </a:p>
            </p:txBody>
          </p:sp>
        </p:grpSp>
        <p:sp>
          <p:nvSpPr>
            <p:cNvPr id="368" name="타원 367"/>
            <p:cNvSpPr/>
            <p:nvPr/>
          </p:nvSpPr>
          <p:spPr>
            <a:xfrm>
              <a:off x="7325912" y="2250779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600132" y="2239196"/>
            <a:ext cx="6440433" cy="4336864"/>
            <a:chOff x="584892" y="2239196"/>
            <a:chExt cx="6399162" cy="4254910"/>
          </a:xfrm>
        </p:grpSpPr>
        <p:pic>
          <p:nvPicPr>
            <p:cNvPr id="388" name="Picture 8" descr="D:\Documents and Settings\jp\바탕 화면\아이콘 준호대리님작업\png\9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99520" y="5678237"/>
              <a:ext cx="349926" cy="532063"/>
            </a:xfrm>
            <a:prstGeom prst="rect">
              <a:avLst/>
            </a:prstGeom>
            <a:noFill/>
          </p:spPr>
        </p:pic>
        <p:pic>
          <p:nvPicPr>
            <p:cNvPr id="389" name="Picture 8" descr="D:\Documents and Settings\jp\바탕 화면\아이콘 준호대리님작업\png\9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45440" y="5678237"/>
              <a:ext cx="349926" cy="532063"/>
            </a:xfrm>
            <a:prstGeom prst="rect">
              <a:avLst/>
            </a:prstGeom>
            <a:noFill/>
          </p:spPr>
        </p:pic>
        <p:pic>
          <p:nvPicPr>
            <p:cNvPr id="390" name="Picture 8" descr="D:\Documents and Settings\jp\바탕 화면\아이콘 준호대리님작업\png\9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06600" y="5678237"/>
              <a:ext cx="349926" cy="532063"/>
            </a:xfrm>
            <a:prstGeom prst="rect">
              <a:avLst/>
            </a:prstGeom>
            <a:noFill/>
          </p:spPr>
        </p:pic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29DB094F-1FEA-4700-97A5-E7113F10821C}"/>
                </a:ext>
              </a:extLst>
            </p:cNvPr>
            <p:cNvGrpSpPr/>
            <p:nvPr/>
          </p:nvGrpSpPr>
          <p:grpSpPr>
            <a:xfrm>
              <a:off x="2674794" y="2254160"/>
              <a:ext cx="2227677" cy="495749"/>
              <a:chOff x="2811409" y="2340471"/>
              <a:chExt cx="2203448" cy="561616"/>
            </a:xfrm>
          </p:grpSpPr>
          <p:sp>
            <p:nvSpPr>
              <p:cNvPr id="61" name="직사각형 267">
                <a:extLst>
                  <a:ext uri="{FF2B5EF4-FFF2-40B4-BE49-F238E27FC236}">
                    <a16:creationId xmlns:a16="http://schemas.microsoft.com/office/drawing/2014/main" id="{523321B8-B793-4349-A1CE-BE05B5007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1409" y="2496387"/>
                <a:ext cx="2203448" cy="205236"/>
              </a:xfrm>
              <a:prstGeom prst="rect">
                <a:avLst/>
              </a:prstGeom>
              <a:solidFill>
                <a:srgbClr val="CB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36000" anchor="ctr"/>
              <a:lstStyle/>
              <a:p>
                <a:pPr latinLnBrk="0"/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2" name="직사각형 268">
                <a:extLst>
                  <a:ext uri="{FF2B5EF4-FFF2-40B4-BE49-F238E27FC236}">
                    <a16:creationId xmlns:a16="http://schemas.microsoft.com/office/drawing/2014/main" id="{8E2D5926-1821-41CD-880C-CDC7FEEA4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1409" y="2696851"/>
                <a:ext cx="2203448" cy="205236"/>
              </a:xfrm>
              <a:prstGeom prst="rect">
                <a:avLst/>
              </a:prstGeom>
              <a:solidFill>
                <a:srgbClr val="CB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36000" anchor="ctr"/>
              <a:lstStyle/>
              <a:p>
                <a:pPr latinLnBrk="0"/>
                <a:endParaRPr lang="ko-KR" altLang="en-US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63" name="그룹 62">
                <a:extLst>
                  <a:ext uri="{FF2B5EF4-FFF2-40B4-BE49-F238E27FC236}">
                    <a16:creationId xmlns:a16="http://schemas.microsoft.com/office/drawing/2014/main" id="{6E922506-ECB1-4DCF-98B1-14E7559F627E}"/>
                  </a:ext>
                </a:extLst>
              </p:cNvPr>
              <p:cNvGrpSpPr/>
              <p:nvPr/>
            </p:nvGrpSpPr>
            <p:grpSpPr>
              <a:xfrm>
                <a:off x="2851984" y="2340471"/>
                <a:ext cx="2122299" cy="300695"/>
                <a:chOff x="2845837" y="2340471"/>
                <a:chExt cx="2122299" cy="300695"/>
              </a:xfrm>
            </p:grpSpPr>
            <p:sp>
              <p:nvSpPr>
                <p:cNvPr id="64" name="사다리꼴 63">
                  <a:extLst>
                    <a:ext uri="{FF2B5EF4-FFF2-40B4-BE49-F238E27FC236}">
                      <a16:creationId xmlns:a16="http://schemas.microsoft.com/office/drawing/2014/main" id="{5345EFA7-E757-41CF-8A38-FA74C08D447E}"/>
                    </a:ext>
                  </a:extLst>
                </p:cNvPr>
                <p:cNvSpPr/>
                <p:nvPr/>
              </p:nvSpPr>
              <p:spPr bwMode="auto">
                <a:xfrm>
                  <a:off x="2845837" y="2340471"/>
                  <a:ext cx="202523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65" name="사다리꼴 64">
                  <a:extLst>
                    <a:ext uri="{FF2B5EF4-FFF2-40B4-BE49-F238E27FC236}">
                      <a16:creationId xmlns:a16="http://schemas.microsoft.com/office/drawing/2014/main" id="{924CE079-46C1-4C0B-A22D-A31D9CAC070F}"/>
                    </a:ext>
                  </a:extLst>
                </p:cNvPr>
                <p:cNvSpPr/>
                <p:nvPr/>
              </p:nvSpPr>
              <p:spPr bwMode="auto">
                <a:xfrm>
                  <a:off x="3086822" y="2340471"/>
                  <a:ext cx="200497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66" name="사다리꼴 65">
                  <a:extLst>
                    <a:ext uri="{FF2B5EF4-FFF2-40B4-BE49-F238E27FC236}">
                      <a16:creationId xmlns:a16="http://schemas.microsoft.com/office/drawing/2014/main" id="{A0B521B5-C789-4DB4-BC85-92F9B9E8D071}"/>
                    </a:ext>
                  </a:extLst>
                </p:cNvPr>
                <p:cNvSpPr/>
                <p:nvPr/>
              </p:nvSpPr>
              <p:spPr bwMode="auto">
                <a:xfrm>
                  <a:off x="3325781" y="2340471"/>
                  <a:ext cx="200497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67" name="사다리꼴 66">
                  <a:extLst>
                    <a:ext uri="{FF2B5EF4-FFF2-40B4-BE49-F238E27FC236}">
                      <a16:creationId xmlns:a16="http://schemas.microsoft.com/office/drawing/2014/main" id="{E1E6125D-0A15-412A-A2E6-11CA93C442F6}"/>
                    </a:ext>
                  </a:extLst>
                </p:cNvPr>
                <p:cNvSpPr/>
                <p:nvPr/>
              </p:nvSpPr>
              <p:spPr bwMode="auto">
                <a:xfrm>
                  <a:off x="3564740" y="2340471"/>
                  <a:ext cx="200497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68" name="사다리꼴 67">
                  <a:extLst>
                    <a:ext uri="{FF2B5EF4-FFF2-40B4-BE49-F238E27FC236}">
                      <a16:creationId xmlns:a16="http://schemas.microsoft.com/office/drawing/2014/main" id="{B1080FA3-59E7-4341-984A-4B8D17C45C08}"/>
                    </a:ext>
                  </a:extLst>
                </p:cNvPr>
                <p:cNvSpPr/>
                <p:nvPr/>
              </p:nvSpPr>
              <p:spPr bwMode="auto">
                <a:xfrm>
                  <a:off x="4042659" y="2340471"/>
                  <a:ext cx="202523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0" name="사다리꼴 119">
                  <a:extLst>
                    <a:ext uri="{FF2B5EF4-FFF2-40B4-BE49-F238E27FC236}">
                      <a16:creationId xmlns:a16="http://schemas.microsoft.com/office/drawing/2014/main" id="{4131BEB9-4A18-4739-B4AB-2505433B102A}"/>
                    </a:ext>
                  </a:extLst>
                </p:cNvPr>
                <p:cNvSpPr/>
                <p:nvPr/>
              </p:nvSpPr>
              <p:spPr bwMode="auto">
                <a:xfrm>
                  <a:off x="4283644" y="2340471"/>
                  <a:ext cx="202523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1" name="사다리꼴 120">
                  <a:extLst>
                    <a:ext uri="{FF2B5EF4-FFF2-40B4-BE49-F238E27FC236}">
                      <a16:creationId xmlns:a16="http://schemas.microsoft.com/office/drawing/2014/main" id="{226CFFA6-64A6-4858-A2DD-D922F155B1E8}"/>
                    </a:ext>
                  </a:extLst>
                </p:cNvPr>
                <p:cNvSpPr/>
                <p:nvPr/>
              </p:nvSpPr>
              <p:spPr bwMode="auto">
                <a:xfrm>
                  <a:off x="3803699" y="2340471"/>
                  <a:ext cx="200498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2" name="사다리꼴 121">
                  <a:extLst>
                    <a:ext uri="{FF2B5EF4-FFF2-40B4-BE49-F238E27FC236}">
                      <a16:creationId xmlns:a16="http://schemas.microsoft.com/office/drawing/2014/main" id="{B59FD843-E48E-42C6-B377-B072427755D3}"/>
                    </a:ext>
                  </a:extLst>
                </p:cNvPr>
                <p:cNvSpPr/>
                <p:nvPr/>
              </p:nvSpPr>
              <p:spPr bwMode="auto">
                <a:xfrm>
                  <a:off x="4524629" y="2340471"/>
                  <a:ext cx="202523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3" name="사다리꼴 122">
                  <a:extLst>
                    <a:ext uri="{FF2B5EF4-FFF2-40B4-BE49-F238E27FC236}">
                      <a16:creationId xmlns:a16="http://schemas.microsoft.com/office/drawing/2014/main" id="{CA058870-8EB3-4869-80F9-9E0E7416BDE4}"/>
                    </a:ext>
                  </a:extLst>
                </p:cNvPr>
                <p:cNvSpPr/>
                <p:nvPr/>
              </p:nvSpPr>
              <p:spPr bwMode="auto">
                <a:xfrm>
                  <a:off x="4765613" y="2340471"/>
                  <a:ext cx="202523" cy="300695"/>
                </a:xfrm>
                <a:prstGeom prst="trapezoid">
                  <a:avLst/>
                </a:prstGeom>
                <a:solidFill>
                  <a:srgbClr val="CBCBC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36000" rIns="0" bIns="36000" anchor="ctr"/>
                <a:lstStyle/>
                <a:p>
                  <a:pPr latinLnBrk="0">
                    <a:defRPr/>
                  </a:pPr>
                  <a:endParaRPr lang="ko-KR" altLang="en-US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952101BA-682B-4C4F-9807-978BA0347BA7}"/>
                </a:ext>
              </a:extLst>
            </p:cNvPr>
            <p:cNvGrpSpPr/>
            <p:nvPr/>
          </p:nvGrpSpPr>
          <p:grpSpPr>
            <a:xfrm>
              <a:off x="1878494" y="4584586"/>
              <a:ext cx="1574011" cy="117514"/>
              <a:chOff x="1907473" y="4980536"/>
              <a:chExt cx="1661227" cy="133128"/>
            </a:xfrm>
          </p:grpSpPr>
          <p:cxnSp>
            <p:nvCxnSpPr>
              <p:cNvPr id="125" name="꺾인 연결선 98">
                <a:extLst>
                  <a:ext uri="{FF2B5EF4-FFF2-40B4-BE49-F238E27FC236}">
                    <a16:creationId xmlns:a16="http://schemas.microsoft.com/office/drawing/2014/main" id="{851710AD-BC74-450C-AE77-875DE3D73DA1}"/>
                  </a:ext>
                </a:extLst>
              </p:cNvPr>
              <p:cNvCxnSpPr/>
              <p:nvPr/>
            </p:nvCxnSpPr>
            <p:spPr bwMode="auto">
              <a:xfrm rot="10800000" flipV="1">
                <a:off x="1907474" y="5113664"/>
                <a:ext cx="1661226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꺾인 연결선 363">
                <a:extLst>
                  <a:ext uri="{FF2B5EF4-FFF2-40B4-BE49-F238E27FC236}">
                    <a16:creationId xmlns:a16="http://schemas.microsoft.com/office/drawing/2014/main" id="{A7766AB3-2DB8-43F5-A4BC-BB54CE5106F8}"/>
                  </a:ext>
                </a:extLst>
              </p:cNvPr>
              <p:cNvCxnSpPr/>
              <p:nvPr/>
            </p:nvCxnSpPr>
            <p:spPr bwMode="auto">
              <a:xfrm>
                <a:off x="1907473" y="4980536"/>
                <a:ext cx="1661226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7" name="꺾인 연결선 192">
              <a:extLst>
                <a:ext uri="{FF2B5EF4-FFF2-40B4-BE49-F238E27FC236}">
                  <a16:creationId xmlns:a16="http://schemas.microsoft.com/office/drawing/2014/main" id="{06AF52A1-5533-4913-87E2-0500B2EC2B67}"/>
                </a:ext>
              </a:extLst>
            </p:cNvPr>
            <p:cNvCxnSpPr/>
            <p:nvPr/>
          </p:nvCxnSpPr>
          <p:spPr bwMode="auto">
            <a:xfrm flipH="1">
              <a:off x="1712347" y="3599900"/>
              <a:ext cx="1752551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6CF989EE-D654-46C8-87AE-ED9858EFF233}"/>
                </a:ext>
              </a:extLst>
            </p:cNvPr>
            <p:cNvGrpSpPr/>
            <p:nvPr/>
          </p:nvGrpSpPr>
          <p:grpSpPr>
            <a:xfrm>
              <a:off x="3458058" y="3312132"/>
              <a:ext cx="2906986" cy="1813167"/>
              <a:chOff x="5454797" y="2266950"/>
              <a:chExt cx="4679573" cy="2054071"/>
            </a:xfrm>
          </p:grpSpPr>
          <p:grpSp>
            <p:nvGrpSpPr>
              <p:cNvPr id="129" name="그룹 35">
                <a:extLst>
                  <a:ext uri="{FF2B5EF4-FFF2-40B4-BE49-F238E27FC236}">
                    <a16:creationId xmlns:a16="http://schemas.microsoft.com/office/drawing/2014/main" id="{C6ADEB39-9102-4645-A025-B6B1E86F0A05}"/>
                  </a:ext>
                </a:extLst>
              </p:cNvPr>
              <p:cNvGrpSpPr/>
              <p:nvPr/>
            </p:nvGrpSpPr>
            <p:grpSpPr>
              <a:xfrm>
                <a:off x="5454797" y="2409826"/>
                <a:ext cx="4679573" cy="1911195"/>
                <a:chOff x="5454797" y="2409826"/>
                <a:chExt cx="4679573" cy="1911195"/>
              </a:xfrm>
            </p:grpSpPr>
            <p:sp>
              <p:nvSpPr>
                <p:cNvPr id="131" name="모서리가 둥근 직사각형 16">
                  <a:extLst>
                    <a:ext uri="{FF2B5EF4-FFF2-40B4-BE49-F238E27FC236}">
                      <a16:creationId xmlns:a16="http://schemas.microsoft.com/office/drawing/2014/main" id="{BD5921FC-C107-4E7E-BF3F-92C1BC9361AD}"/>
                    </a:ext>
                  </a:extLst>
                </p:cNvPr>
                <p:cNvSpPr/>
                <p:nvPr/>
              </p:nvSpPr>
              <p:spPr bwMode="auto">
                <a:xfrm flipH="1">
                  <a:off x="5454797" y="2409826"/>
                  <a:ext cx="4679570" cy="191119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9562" tIns="49782" rIns="99562" bIns="49782" rtlCol="0" anchor="ctr"/>
                <a:lstStyle/>
                <a:p>
                  <a:pPr marL="497774" lvl="1" defTabSz="995549" latinLnBrk="0"/>
                  <a:endParaRPr lang="en-US" altLang="ko-KR" sz="20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-윤고딕140"/>
                  </a:endParaRPr>
                </a:p>
              </p:txBody>
            </p:sp>
            <p:cxnSp>
              <p:nvCxnSpPr>
                <p:cNvPr id="132" name="직선 연결선 131">
                  <a:extLst>
                    <a:ext uri="{FF2B5EF4-FFF2-40B4-BE49-F238E27FC236}">
                      <a16:creationId xmlns:a16="http://schemas.microsoft.com/office/drawing/2014/main" id="{307E13E3-D407-4C07-8A65-8E2A4EC894B1}"/>
                    </a:ext>
                  </a:extLst>
                </p:cNvPr>
                <p:cNvCxnSpPr/>
                <p:nvPr/>
              </p:nvCxnSpPr>
              <p:spPr>
                <a:xfrm>
                  <a:off x="5454800" y="4321021"/>
                  <a:ext cx="4679570" cy="0"/>
                </a:xfrm>
                <a:prstGeom prst="line">
                  <a:avLst/>
                </a:prstGeom>
                <a:ln w="9525">
                  <a:solidFill>
                    <a:srgbClr val="1EB3E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0" name="모서리가 둥근 직사각형 16">
                <a:extLst>
                  <a:ext uri="{FF2B5EF4-FFF2-40B4-BE49-F238E27FC236}">
                    <a16:creationId xmlns:a16="http://schemas.microsoft.com/office/drawing/2014/main" id="{E1F8B25C-7474-4005-B2F6-67A75495D397}"/>
                  </a:ext>
                </a:extLst>
              </p:cNvPr>
              <p:cNvSpPr/>
              <p:nvPr/>
            </p:nvSpPr>
            <p:spPr bwMode="auto">
              <a:xfrm flipH="1">
                <a:off x="5454799" y="2266950"/>
                <a:ext cx="4679570" cy="285482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90000" tIns="41985" rIns="90000" bIns="41985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4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통합 형상관리 시스템</a:t>
                </a:r>
              </a:p>
            </p:txBody>
          </p:sp>
        </p:grpSp>
        <p:sp>
          <p:nvSpPr>
            <p:cNvPr id="156" name="Rectangle 60">
              <a:extLst>
                <a:ext uri="{FF2B5EF4-FFF2-40B4-BE49-F238E27FC236}">
                  <a16:creationId xmlns:a16="http://schemas.microsoft.com/office/drawing/2014/main" id="{28E71D52-7BD8-4372-AFD0-46225CFDB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2582" y="5668326"/>
              <a:ext cx="2332147" cy="82578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latinLnBrk="0"/>
              <a:endPara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sym typeface="Monotype Sorts"/>
              </a:endParaRPr>
            </a:p>
          </p:txBody>
        </p:sp>
        <p:sp>
          <p:nvSpPr>
            <p:cNvPr id="157" name="TextBox 63">
              <a:extLst>
                <a:ext uri="{FF2B5EF4-FFF2-40B4-BE49-F238E27FC236}">
                  <a16:creationId xmlns:a16="http://schemas.microsoft.com/office/drawing/2014/main" id="{66D77661-51CB-4D56-AA5B-8E07942894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0321" y="2713235"/>
              <a:ext cx="1069232" cy="12358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업무 개발자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endParaRPr>
            </a:p>
          </p:txBody>
        </p:sp>
        <p:sp>
          <p:nvSpPr>
            <p:cNvPr id="158" name="TextBox 72">
              <a:extLst>
                <a:ext uri="{FF2B5EF4-FFF2-40B4-BE49-F238E27FC236}">
                  <a16:creationId xmlns:a16="http://schemas.microsoft.com/office/drawing/2014/main" id="{0BD3CBAF-2D29-4011-A600-934CE68CC7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892" y="4791644"/>
              <a:ext cx="917049" cy="12358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 fontAlgn="auto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형상 관리자</a:t>
              </a:r>
            </a:p>
          </p:txBody>
        </p:sp>
        <p:cxnSp>
          <p:nvCxnSpPr>
            <p:cNvPr id="159" name="꺾인 연결선 283">
              <a:extLst>
                <a:ext uri="{FF2B5EF4-FFF2-40B4-BE49-F238E27FC236}">
                  <a16:creationId xmlns:a16="http://schemas.microsoft.com/office/drawing/2014/main" id="{5AD46847-94D2-4703-871F-1F7FF62952BE}"/>
                </a:ext>
              </a:extLst>
            </p:cNvPr>
            <p:cNvCxnSpPr>
              <a:stCxn id="204" idx="2"/>
            </p:cNvCxnSpPr>
            <p:nvPr/>
          </p:nvCxnSpPr>
          <p:spPr bwMode="auto">
            <a:xfrm rot="5400000">
              <a:off x="4528998" y="5320574"/>
              <a:ext cx="577829" cy="187281"/>
            </a:xfrm>
            <a:prstGeom prst="bentConnector3">
              <a:avLst>
                <a:gd name="adj1" fmla="val 73282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394A9E5C-187F-4952-8FA8-78D05EAB0D36}"/>
                </a:ext>
              </a:extLst>
            </p:cNvPr>
            <p:cNvGrpSpPr/>
            <p:nvPr/>
          </p:nvGrpSpPr>
          <p:grpSpPr>
            <a:xfrm>
              <a:off x="2055968" y="4419036"/>
              <a:ext cx="1219062" cy="456108"/>
              <a:chOff x="2113496" y="4765675"/>
              <a:chExt cx="1249181" cy="590190"/>
            </a:xfrm>
          </p:grpSpPr>
          <p:sp>
            <p:nvSpPr>
              <p:cNvPr id="161" name="TextBox 158">
                <a:extLst>
                  <a:ext uri="{FF2B5EF4-FFF2-40B4-BE49-F238E27FC236}">
                    <a16:creationId xmlns:a16="http://schemas.microsoft.com/office/drawing/2014/main" id="{4ACE9B39-6F22-4A06-9852-9AB5F46FEF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3496" y="5175307"/>
                <a:ext cx="1249181" cy="180558"/>
              </a:xfrm>
              <a:prstGeom prst="rect">
                <a:avLst/>
              </a:prstGeom>
              <a:noFill/>
              <a:ln w="6350" cmpd="sng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anchor="ctr">
                <a:noAutofit/>
              </a:bodyPr>
              <a:lstStyle/>
              <a:p>
                <a:pPr marL="0" lvl="1" algn="ctr" defTabSz="1067426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형상현황</a:t>
                </a:r>
                <a:r>
                  <a:rPr lang="en-US" altLang="ko-KR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 </a:t>
                </a: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모니터링</a:t>
                </a:r>
              </a:p>
            </p:txBody>
          </p:sp>
          <p:sp>
            <p:nvSpPr>
              <p:cNvPr id="162" name="TextBox 158">
                <a:extLst>
                  <a:ext uri="{FF2B5EF4-FFF2-40B4-BE49-F238E27FC236}">
                    <a16:creationId xmlns:a16="http://schemas.microsoft.com/office/drawing/2014/main" id="{5B523061-DFB3-445D-A808-7FC0144CB9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3496" y="4765675"/>
                <a:ext cx="1249181" cy="180558"/>
              </a:xfrm>
              <a:prstGeom prst="rect">
                <a:avLst/>
              </a:prstGeom>
              <a:noFill/>
              <a:ln w="6350" cmpd="sng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anchor="ctr">
                <a:noAutofit/>
              </a:bodyPr>
              <a:lstStyle/>
              <a:p>
                <a:pPr marL="0" lvl="1" algn="ctr" defTabSz="1067426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814888" algn="l"/>
                  </a:tabLst>
                  <a:defRPr/>
                </a:pP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사용자</a:t>
                </a:r>
                <a:r>
                  <a:rPr lang="en-US" altLang="ko-KR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,</a:t>
                </a:r>
                <a:r>
                  <a:rPr lang="ko-KR" altLang="en-US" sz="9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 pitchFamily="2" charset="2"/>
                  </a:rPr>
                  <a:t>권한관리</a:t>
                </a:r>
              </a:p>
            </p:txBody>
          </p:sp>
        </p:grpSp>
        <p:sp>
          <p:nvSpPr>
            <p:cNvPr id="163" name="TextBox 158">
              <a:extLst>
                <a:ext uri="{FF2B5EF4-FFF2-40B4-BE49-F238E27FC236}">
                  <a16:creationId xmlns:a16="http://schemas.microsoft.com/office/drawing/2014/main" id="{DF5A434D-9BA9-4707-BD00-212EDA937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5486" y="5216470"/>
              <a:ext cx="863844" cy="234532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2-3)</a:t>
              </a:r>
              <a:r>
                <a:rPr lang="ko-KR" altLang="en-US" sz="9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빌드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/</a:t>
              </a:r>
              <a:b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</a:b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이관배포</a:t>
              </a:r>
            </a:p>
          </p:txBody>
        </p:sp>
        <p:sp>
          <p:nvSpPr>
            <p:cNvPr id="164" name="TextBox 342">
              <a:extLst>
                <a:ext uri="{FF2B5EF4-FFF2-40B4-BE49-F238E27FC236}">
                  <a16:creationId xmlns:a16="http://schemas.microsoft.com/office/drawing/2014/main" id="{C6E49296-7711-44BF-8B6D-95389C5E0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720" y="2427497"/>
              <a:ext cx="152182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1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Application Framework</a:t>
              </a: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1409700" y="2463414"/>
              <a:ext cx="1280387" cy="96904"/>
              <a:chOff x="1547398" y="2463414"/>
              <a:chExt cx="1142227" cy="96904"/>
            </a:xfrm>
          </p:grpSpPr>
          <p:cxnSp>
            <p:nvCxnSpPr>
              <p:cNvPr id="165" name="직선 화살표 연결선 164">
                <a:extLst>
                  <a:ext uri="{FF2B5EF4-FFF2-40B4-BE49-F238E27FC236}">
                    <a16:creationId xmlns:a16="http://schemas.microsoft.com/office/drawing/2014/main" id="{0C52B84A-E7EA-4886-9C6A-4E1C6BAEAFD6}"/>
                  </a:ext>
                </a:extLst>
              </p:cNvPr>
              <p:cNvCxnSpPr/>
              <p:nvPr/>
            </p:nvCxnSpPr>
            <p:spPr bwMode="auto">
              <a:xfrm>
                <a:off x="1547398" y="2463414"/>
                <a:ext cx="1138405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직선 화살표 연결선 165">
                <a:extLst>
                  <a:ext uri="{FF2B5EF4-FFF2-40B4-BE49-F238E27FC236}">
                    <a16:creationId xmlns:a16="http://schemas.microsoft.com/office/drawing/2014/main" id="{92DAC62B-7A0F-4DD5-9615-13E61178BF02}"/>
                  </a:ext>
                </a:extLst>
              </p:cNvPr>
              <p:cNvCxnSpPr/>
              <p:nvPr/>
            </p:nvCxnSpPr>
            <p:spPr bwMode="auto">
              <a:xfrm flipH="1">
                <a:off x="1551220" y="2560318"/>
                <a:ext cx="1138405" cy="0"/>
              </a:xfrm>
              <a:prstGeom prst="straightConnector1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7" name="Rectangle 107">
              <a:extLst>
                <a:ext uri="{FF2B5EF4-FFF2-40B4-BE49-F238E27FC236}">
                  <a16:creationId xmlns:a16="http://schemas.microsoft.com/office/drawing/2014/main" id="{097F6F06-F8AA-4E92-AB83-392F4345F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764" y="2705914"/>
              <a:ext cx="492163" cy="180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Plug-In</a:t>
              </a:r>
              <a:endParaRPr kumimoji="0"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168" name="AutoShape 16">
              <a:extLst>
                <a:ext uri="{FF2B5EF4-FFF2-40B4-BE49-F238E27FC236}">
                  <a16:creationId xmlns:a16="http://schemas.microsoft.com/office/drawing/2014/main" id="{C652FD01-FB38-4206-9AEB-14935EC5F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1224" y="2263706"/>
              <a:ext cx="1008000" cy="470963"/>
            </a:xfrm>
            <a:prstGeom prst="roundRect">
              <a:avLst>
                <a:gd name="adj" fmla="val 0"/>
              </a:avLst>
            </a:prstGeom>
            <a:solidFill>
              <a:srgbClr val="C7ECF8"/>
            </a:solidFill>
            <a:ln w="15875">
              <a:gradFill>
                <a:gsLst>
                  <a:gs pos="50000">
                    <a:srgbClr val="1EB3E2"/>
                  </a:gs>
                  <a:gs pos="51000">
                    <a:srgbClr val="01508F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1" indent="0" algn="ctr" defTabSz="1042875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Code</a:t>
              </a:r>
              <a:b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</a:br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Inspection</a:t>
              </a:r>
            </a:p>
            <a:p>
              <a:pPr marL="0" lvl="1" indent="0" algn="ctr" defTabSz="1042875"/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도구</a:t>
              </a: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Monotype Sorts" pitchFamily="2" charset="2"/>
              </a:endParaRPr>
            </a:p>
          </p:txBody>
        </p:sp>
        <p:cxnSp>
          <p:nvCxnSpPr>
            <p:cNvPr id="169" name="꺾인 연결선 291">
              <a:extLst>
                <a:ext uri="{FF2B5EF4-FFF2-40B4-BE49-F238E27FC236}">
                  <a16:creationId xmlns:a16="http://schemas.microsoft.com/office/drawing/2014/main" id="{07707B61-9F00-44C0-AA10-FD8404F3997F}"/>
                </a:ext>
              </a:extLst>
            </p:cNvPr>
            <p:cNvCxnSpPr>
              <a:stCxn id="167" idx="2"/>
            </p:cNvCxnSpPr>
            <p:nvPr/>
          </p:nvCxnSpPr>
          <p:spPr bwMode="auto">
            <a:xfrm rot="16200000" flipH="1">
              <a:off x="3746089" y="2146670"/>
              <a:ext cx="426218" cy="1904705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AutoShape 52">
              <a:extLst>
                <a:ext uri="{FF2B5EF4-FFF2-40B4-BE49-F238E27FC236}">
                  <a16:creationId xmlns:a16="http://schemas.microsoft.com/office/drawing/2014/main" id="{62672AB9-6694-4D97-ADCD-CB384DE82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892" y="3346776"/>
              <a:ext cx="1080000" cy="468000"/>
            </a:xfrm>
            <a:prstGeom prst="roundRect">
              <a:avLst>
                <a:gd name="adj" fmla="val 0"/>
              </a:avLst>
            </a:prstGeom>
            <a:solidFill>
              <a:srgbClr val="C7ECF8"/>
            </a:solidFill>
            <a:ln w="15875">
              <a:gradFill>
                <a:gsLst>
                  <a:gs pos="50000">
                    <a:srgbClr val="1EB3E2"/>
                  </a:gs>
                  <a:gs pos="51000">
                    <a:srgbClr val="01508F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1" indent="0" algn="ctr" defTabSz="1042875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IT</a:t>
              </a:r>
            </a:p>
            <a:p>
              <a:pPr marL="0" lvl="1" indent="0" algn="ctr" defTabSz="1042875"/>
              <a:r>
                <a: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운영관리</a:t>
              </a:r>
            </a:p>
          </p:txBody>
        </p:sp>
        <p:cxnSp>
          <p:nvCxnSpPr>
            <p:cNvPr id="171" name="꺾인 연결선 294">
              <a:extLst>
                <a:ext uri="{FF2B5EF4-FFF2-40B4-BE49-F238E27FC236}">
                  <a16:creationId xmlns:a16="http://schemas.microsoft.com/office/drawing/2014/main" id="{E0CD802B-7402-4503-BC13-A6F2CFB9C97A}"/>
                </a:ext>
              </a:extLst>
            </p:cNvPr>
            <p:cNvCxnSpPr>
              <a:stCxn id="203" idx="2"/>
            </p:cNvCxnSpPr>
            <p:nvPr/>
          </p:nvCxnSpPr>
          <p:spPr bwMode="auto">
            <a:xfrm rot="5400000">
              <a:off x="3229779" y="4948566"/>
              <a:ext cx="577829" cy="931296"/>
            </a:xfrm>
            <a:prstGeom prst="bentConnector3">
              <a:avLst>
                <a:gd name="adj1" fmla="val 71826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꺾인 연결선 295">
              <a:extLst>
                <a:ext uri="{FF2B5EF4-FFF2-40B4-BE49-F238E27FC236}">
                  <a16:creationId xmlns:a16="http://schemas.microsoft.com/office/drawing/2014/main" id="{C1992F74-A8FA-4E4E-A11D-0EB4F6A65EDE}"/>
                </a:ext>
              </a:extLst>
            </p:cNvPr>
            <p:cNvCxnSpPr>
              <a:stCxn id="205" idx="2"/>
            </p:cNvCxnSpPr>
            <p:nvPr/>
          </p:nvCxnSpPr>
          <p:spPr bwMode="auto">
            <a:xfrm rot="16200000" flipH="1">
              <a:off x="5828215" y="5135846"/>
              <a:ext cx="577829" cy="556735"/>
            </a:xfrm>
            <a:prstGeom prst="bentConnector3">
              <a:avLst>
                <a:gd name="adj1" fmla="val 71099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58">
              <a:extLst>
                <a:ext uri="{FF2B5EF4-FFF2-40B4-BE49-F238E27FC236}">
                  <a16:creationId xmlns:a16="http://schemas.microsoft.com/office/drawing/2014/main" id="{78EF3D57-E675-482B-AA43-7C539F4DB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4969" y="3607641"/>
              <a:ext cx="1247306" cy="190997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3-3)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운영배포 결재</a:t>
              </a:r>
            </a:p>
          </p:txBody>
        </p:sp>
        <p:sp>
          <p:nvSpPr>
            <p:cNvPr id="174" name="TextBox 158">
              <a:extLst>
                <a:ext uri="{FF2B5EF4-FFF2-40B4-BE49-F238E27FC236}">
                  <a16:creationId xmlns:a16="http://schemas.microsoft.com/office/drawing/2014/main" id="{784BE7B5-639C-4F7D-9F19-C7C8BE4AA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1527" y="2938678"/>
              <a:ext cx="1054573" cy="130608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1-2)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소스 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lock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175" name="TextBox 158">
              <a:extLst>
                <a:ext uri="{FF2B5EF4-FFF2-40B4-BE49-F238E27FC236}">
                  <a16:creationId xmlns:a16="http://schemas.microsoft.com/office/drawing/2014/main" id="{43D2CEFA-EA36-46FA-9FF5-4092D93B3B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9379" y="2883589"/>
              <a:ext cx="1434983" cy="137630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1-3)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소스 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loading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176" name="TextBox 158">
              <a:extLst>
                <a:ext uri="{FF2B5EF4-FFF2-40B4-BE49-F238E27FC236}">
                  <a16:creationId xmlns:a16="http://schemas.microsoft.com/office/drawing/2014/main" id="{85E148AF-7C7F-43F4-A60B-DDD86DDB5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7478" y="5160264"/>
              <a:ext cx="1096576" cy="346943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3-4)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운영배포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  <a:p>
              <a:pPr marL="0" lvl="1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(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정기배포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/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긴급배포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)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177" name="TextBox 158">
              <a:extLst>
                <a:ext uri="{FF2B5EF4-FFF2-40B4-BE49-F238E27FC236}">
                  <a16:creationId xmlns:a16="http://schemas.microsoft.com/office/drawing/2014/main" id="{E86BEBDC-2B5E-45F3-BD77-64C743C2B9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1812" y="5216470"/>
              <a:ext cx="692503" cy="234532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1-4) </a:t>
              </a:r>
              <a:r>
                <a:rPr lang="ko-KR" altLang="en-US" sz="9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빌드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/</a:t>
              </a:r>
              <a:b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</a:b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개발배포</a:t>
              </a:r>
            </a:p>
          </p:txBody>
        </p:sp>
        <p:sp>
          <p:nvSpPr>
            <p:cNvPr id="178" name="TextBox 158">
              <a:extLst>
                <a:ext uri="{FF2B5EF4-FFF2-40B4-BE49-F238E27FC236}">
                  <a16:creationId xmlns:a16="http://schemas.microsoft.com/office/drawing/2014/main" id="{4C405D66-C7E4-41B8-8BB8-6723CD06C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1527" y="3125123"/>
              <a:ext cx="1054573" cy="130608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3-2)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소스 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unlock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cxnSp>
          <p:nvCxnSpPr>
            <p:cNvPr id="179" name="직선 화살표 연결선 178">
              <a:extLst>
                <a:ext uri="{FF2B5EF4-FFF2-40B4-BE49-F238E27FC236}">
                  <a16:creationId xmlns:a16="http://schemas.microsoft.com/office/drawing/2014/main" id="{E2A953F2-C2A5-47B0-B623-1AB2746B45E3}"/>
                </a:ext>
              </a:extLst>
            </p:cNvPr>
            <p:cNvCxnSpPr>
              <a:endCxn id="170" idx="0"/>
            </p:cNvCxnSpPr>
            <p:nvPr/>
          </p:nvCxnSpPr>
          <p:spPr bwMode="auto">
            <a:xfrm flipH="1">
              <a:off x="1124892" y="2861894"/>
              <a:ext cx="0" cy="484882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58">
              <a:extLst>
                <a:ext uri="{FF2B5EF4-FFF2-40B4-BE49-F238E27FC236}">
                  <a16:creationId xmlns:a16="http://schemas.microsoft.com/office/drawing/2014/main" id="{C272B503-EC26-4D44-B0A6-1CCF3722B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4779" y="3043647"/>
              <a:ext cx="1298599" cy="106733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2-1)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테스트 요청</a:t>
              </a:r>
            </a:p>
          </p:txBody>
        </p:sp>
        <p:sp>
          <p:nvSpPr>
            <p:cNvPr id="181" name="TextBox 158">
              <a:extLst>
                <a:ext uri="{FF2B5EF4-FFF2-40B4-BE49-F238E27FC236}">
                  <a16:creationId xmlns:a16="http://schemas.microsoft.com/office/drawing/2014/main" id="{F991120A-6D37-4D9D-A890-4A27B84C7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4969" y="3409025"/>
              <a:ext cx="1247306" cy="190997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2-2) </a:t>
              </a: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시스템 이관결재</a:t>
              </a:r>
            </a:p>
          </p:txBody>
        </p:sp>
        <p:grpSp>
          <p:nvGrpSpPr>
            <p:cNvPr id="182" name="그룹 181">
              <a:extLst>
                <a:ext uri="{FF2B5EF4-FFF2-40B4-BE49-F238E27FC236}">
                  <a16:creationId xmlns:a16="http://schemas.microsoft.com/office/drawing/2014/main" id="{D6784C07-78A4-4237-90B2-258B686F49FE}"/>
                </a:ext>
              </a:extLst>
            </p:cNvPr>
            <p:cNvGrpSpPr/>
            <p:nvPr/>
          </p:nvGrpSpPr>
          <p:grpSpPr>
            <a:xfrm>
              <a:off x="3568700" y="3661587"/>
              <a:ext cx="2698749" cy="639346"/>
              <a:chOff x="3806054" y="3992041"/>
              <a:chExt cx="2540550" cy="724291"/>
            </a:xfrm>
            <a:solidFill>
              <a:schemeClr val="bg1"/>
            </a:solidFill>
          </p:grpSpPr>
          <p:sp>
            <p:nvSpPr>
              <p:cNvPr id="183" name="직사각형 505">
                <a:extLst>
                  <a:ext uri="{FF2B5EF4-FFF2-40B4-BE49-F238E27FC236}">
                    <a16:creationId xmlns:a16="http://schemas.microsoft.com/office/drawing/2014/main" id="{27A43F53-6653-424E-AB8B-6E41E609D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6054" y="3992041"/>
                <a:ext cx="1224000" cy="324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6350"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버전</a:t>
                </a:r>
                <a:r>
                  <a:rPr kumimoji="0"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/</a:t>
                </a: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이력 관리</a:t>
                </a:r>
              </a:p>
            </p:txBody>
          </p:sp>
          <p:sp>
            <p:nvSpPr>
              <p:cNvPr id="184" name="직사각형 505">
                <a:extLst>
                  <a:ext uri="{FF2B5EF4-FFF2-40B4-BE49-F238E27FC236}">
                    <a16:creationId xmlns:a16="http://schemas.microsoft.com/office/drawing/2014/main" id="{7AC777B7-33A9-407C-AA3C-632EC9AA1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6054" y="4392332"/>
                <a:ext cx="1224000" cy="324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6350"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배포관리</a:t>
                </a:r>
              </a:p>
            </p:txBody>
          </p:sp>
          <p:sp>
            <p:nvSpPr>
              <p:cNvPr id="185" name="직사각형 505">
                <a:extLst>
                  <a:ext uri="{FF2B5EF4-FFF2-40B4-BE49-F238E27FC236}">
                    <a16:creationId xmlns:a16="http://schemas.microsoft.com/office/drawing/2014/main" id="{5A1BFC22-58B1-418B-B672-ED68BF846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2508" y="4392332"/>
                <a:ext cx="1224000" cy="324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개발환경연계</a:t>
                </a:r>
              </a:p>
            </p:txBody>
          </p:sp>
          <p:sp>
            <p:nvSpPr>
              <p:cNvPr id="186" name="직사각형 505">
                <a:extLst>
                  <a:ext uri="{FF2B5EF4-FFF2-40B4-BE49-F238E27FC236}">
                    <a16:creationId xmlns:a16="http://schemas.microsoft.com/office/drawing/2014/main" id="{ED7BBE98-3361-4E63-B43F-0F1981C2BD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2604" y="3992041"/>
                <a:ext cx="1224000" cy="324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56C6E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</a:pP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사용자</a:t>
                </a:r>
                <a:r>
                  <a:rPr kumimoji="0" lang="en-US" altLang="ko-KR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/</a:t>
                </a:r>
                <a:r>
                  <a:rPr kumimoji="0" lang="ko-KR" altLang="en-US" sz="10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Monotype Sorts" pitchFamily="2" charset="2"/>
                  </a:rPr>
                  <a:t>권한관리</a:t>
                </a:r>
              </a:p>
            </p:txBody>
          </p:sp>
        </p:grpSp>
        <p:sp>
          <p:nvSpPr>
            <p:cNvPr id="187" name="Rectangle 107">
              <a:extLst>
                <a:ext uri="{FF2B5EF4-FFF2-40B4-BE49-F238E27FC236}">
                  <a16:creationId xmlns:a16="http://schemas.microsoft.com/office/drawing/2014/main" id="{9F7CC5B8-A9FE-4B72-BBAD-0DA3B27A8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1883" y="3189669"/>
              <a:ext cx="492163" cy="180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API</a:t>
              </a:r>
              <a:endParaRPr kumimoji="0"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188" name="TextBox 88">
              <a:extLst>
                <a:ext uri="{FF2B5EF4-FFF2-40B4-BE49-F238E27FC236}">
                  <a16:creationId xmlns:a16="http://schemas.microsoft.com/office/drawing/2014/main" id="{70A3763C-5E10-4FDF-8637-0111F651F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6348" y="6212192"/>
              <a:ext cx="878300" cy="13477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운영서버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endParaRPr>
            </a:p>
          </p:txBody>
        </p:sp>
        <p:sp>
          <p:nvSpPr>
            <p:cNvPr id="189" name="Rectangle 107">
              <a:extLst>
                <a:ext uri="{FF2B5EF4-FFF2-40B4-BE49-F238E27FC236}">
                  <a16:creationId xmlns:a16="http://schemas.microsoft.com/office/drawing/2014/main" id="{3E2790BB-BF94-45FD-958B-49B0CAAC7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4695" y="5890348"/>
              <a:ext cx="521602" cy="180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Agent</a:t>
              </a:r>
              <a:endParaRPr kumimoji="0"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190" name="TextBox 88">
              <a:extLst>
                <a:ext uri="{FF2B5EF4-FFF2-40B4-BE49-F238E27FC236}">
                  <a16:creationId xmlns:a16="http://schemas.microsoft.com/office/drawing/2014/main" id="{5E9B43A7-E434-4833-A203-5BF11B043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121" y="6212192"/>
              <a:ext cx="878300" cy="13477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테스트서버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endParaRPr>
            </a:p>
          </p:txBody>
        </p:sp>
        <p:sp>
          <p:nvSpPr>
            <p:cNvPr id="191" name="Rectangle 107">
              <a:extLst>
                <a:ext uri="{FF2B5EF4-FFF2-40B4-BE49-F238E27FC236}">
                  <a16:creationId xmlns:a16="http://schemas.microsoft.com/office/drawing/2014/main" id="{746AB51F-8493-439B-B55C-51EF75FD5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3470" y="5890348"/>
              <a:ext cx="521602" cy="180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Agent</a:t>
              </a:r>
              <a:endParaRPr kumimoji="0"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192" name="TextBox 88">
              <a:extLst>
                <a:ext uri="{FF2B5EF4-FFF2-40B4-BE49-F238E27FC236}">
                  <a16:creationId xmlns:a16="http://schemas.microsoft.com/office/drawing/2014/main" id="{F7D6B561-85AC-4312-94E7-6C8CA055CF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3895" y="6212192"/>
              <a:ext cx="878300" cy="134776"/>
            </a:xfrm>
            <a:prstGeom prst="rect">
              <a:avLst/>
            </a:prstGeom>
            <a:noFill/>
            <a:ln w="6350" cmpd="sng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ko-KR" altLang="en-US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-윤고딕140"/>
                </a:rPr>
                <a:t>개발서버</a:t>
              </a: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-윤고딕140"/>
              </a:endParaRPr>
            </a:p>
          </p:txBody>
        </p:sp>
        <p:sp>
          <p:nvSpPr>
            <p:cNvPr id="193" name="Rectangle 107">
              <a:extLst>
                <a:ext uri="{FF2B5EF4-FFF2-40B4-BE49-F238E27FC236}">
                  <a16:creationId xmlns:a16="http://schemas.microsoft.com/office/drawing/2014/main" id="{63FD1043-B6C8-416F-9FF6-7B66B0E25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244" y="5890348"/>
              <a:ext cx="521602" cy="180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</a:pPr>
              <a:r>
                <a:rPr kumimoji="0" lang="en-US" altLang="ko-KR" sz="9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Agent</a:t>
              </a:r>
              <a:endParaRPr kumimoji="0" lang="ko-KR" altLang="ko-KR" sz="9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194" name="TextBox 158">
              <a:extLst>
                <a:ext uri="{FF2B5EF4-FFF2-40B4-BE49-F238E27FC236}">
                  <a16:creationId xmlns:a16="http://schemas.microsoft.com/office/drawing/2014/main" id="{A6898450-10EE-4BA8-AFE9-0961CFCB1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1748" y="2341388"/>
              <a:ext cx="1300576" cy="105330"/>
            </a:xfrm>
            <a:prstGeom prst="rect">
              <a:avLst/>
            </a:prstGeom>
            <a:noFill/>
            <a:ln w="6350">
              <a:noFill/>
            </a:ln>
            <a:effectLst>
              <a:innerShdw blurRad="63500" dist="25400" dir="18900000">
                <a:prstClr val="black">
                  <a:alpha val="21000"/>
                </a:prstClr>
              </a:innerShdw>
            </a:effectLst>
          </p:spPr>
          <p:txBody>
            <a:bodyPr anchor="ctr"/>
            <a:lstStyle/>
            <a:p>
              <a:pPr marL="0" lvl="1" algn="ctr" defTabSz="1067426"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1-1) Check-Out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sp>
          <p:nvSpPr>
            <p:cNvPr id="195" name="TextBox 158">
              <a:extLst>
                <a:ext uri="{FF2B5EF4-FFF2-40B4-BE49-F238E27FC236}">
                  <a16:creationId xmlns:a16="http://schemas.microsoft.com/office/drawing/2014/main" id="{D932CD81-92D6-4BF3-A31A-0041C0B50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1748" y="2574123"/>
              <a:ext cx="1300576" cy="137630"/>
            </a:xfrm>
            <a:prstGeom prst="rect">
              <a:avLst/>
            </a:prstGeom>
            <a:noFill/>
            <a:ln w="6350">
              <a:noFill/>
            </a:ln>
            <a:effectLst>
              <a:innerShdw blurRad="63500" dist="25400" dir="18900000">
                <a:prstClr val="black">
                  <a:alpha val="21000"/>
                </a:prstClr>
              </a:innerShdw>
            </a:effectLst>
          </p:spPr>
          <p:txBody>
            <a:bodyPr anchor="ctr"/>
            <a:lstStyle/>
            <a:p>
              <a:pPr marL="0" lvl="1" algn="ctr" defTabSz="1067426">
                <a:lnSpc>
                  <a:spcPct val="110000"/>
                </a:lnSpc>
                <a:buClr>
                  <a:srgbClr val="3271AA"/>
                </a:buClr>
                <a:buSzPct val="140000"/>
                <a:tabLst>
                  <a:tab pos="814888" algn="l"/>
                </a:tabLst>
                <a:defRPr/>
              </a:pP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rPr>
                <a:t>3-1) Check-In</a:t>
              </a:r>
              <a:endPara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endParaRPr>
            </a:p>
          </p:txBody>
        </p:sp>
        <p:cxnSp>
          <p:nvCxnSpPr>
            <p:cNvPr id="196" name="꺾인 연결선 326">
              <a:extLst>
                <a:ext uri="{FF2B5EF4-FFF2-40B4-BE49-F238E27FC236}">
                  <a16:creationId xmlns:a16="http://schemas.microsoft.com/office/drawing/2014/main" id="{68C79607-6933-4617-8D03-0630E2468699}"/>
                </a:ext>
              </a:extLst>
            </p:cNvPr>
            <p:cNvCxnSpPr/>
            <p:nvPr/>
          </p:nvCxnSpPr>
          <p:spPr bwMode="auto">
            <a:xfrm>
              <a:off x="6487964" y="2758440"/>
              <a:ext cx="0" cy="431230"/>
            </a:xfrm>
            <a:prstGeom prst="straightConnector1">
              <a:avLst/>
            </a:prstGeom>
            <a:grpFill/>
            <a:ln w="9525">
              <a:solidFill>
                <a:schemeClr val="tx1">
                  <a:lumMod val="50000"/>
                  <a:lumOff val="50000"/>
                </a:schemeClr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Rectangle 107">
              <a:extLst>
                <a:ext uri="{FF2B5EF4-FFF2-40B4-BE49-F238E27FC236}">
                  <a16:creationId xmlns:a16="http://schemas.microsoft.com/office/drawing/2014/main" id="{E149F23E-041F-46F9-B125-C3F4C2E80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449" y="4280027"/>
              <a:ext cx="492123" cy="734127"/>
            </a:xfrm>
            <a:prstGeom prst="rect">
              <a:avLst/>
            </a:prstGeom>
            <a:solidFill>
              <a:srgbClr val="BFD3E3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67426" fontAlgn="auto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kumimoji="0"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관리자</a:t>
              </a:r>
              <a:endParaRPr kumimoji="0" lang="en-US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67426" fontAlgn="auto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814888" algn="l"/>
                </a:tabLst>
              </a:pPr>
              <a:r>
                <a:rPr kumimoji="0" lang="ko-KR" altLang="en-US" sz="10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도구</a:t>
              </a:r>
              <a:endParaRPr kumimoji="0" lang="ko-KR" altLang="ko-KR" sz="10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5505F807-1D30-4A65-A0BD-4FF32425CAEA}"/>
                </a:ext>
              </a:extLst>
            </p:cNvPr>
            <p:cNvGrpSpPr/>
            <p:nvPr/>
          </p:nvGrpSpPr>
          <p:grpSpPr>
            <a:xfrm>
              <a:off x="3878933" y="4998174"/>
              <a:ext cx="2065235" cy="127125"/>
              <a:chOff x="3906540" y="5436815"/>
              <a:chExt cx="2116261" cy="144016"/>
            </a:xfrm>
            <a:noFill/>
          </p:grpSpPr>
          <p:sp>
            <p:nvSpPr>
              <p:cNvPr id="203" name="직사각형 202">
                <a:extLst>
                  <a:ext uri="{FF2B5EF4-FFF2-40B4-BE49-F238E27FC236}">
                    <a16:creationId xmlns:a16="http://schemas.microsoft.com/office/drawing/2014/main" id="{DBA9CF6A-5F8B-4A91-9BDF-D2D744097F53}"/>
                  </a:ext>
                </a:extLst>
              </p:cNvPr>
              <p:cNvSpPr/>
              <p:nvPr/>
            </p:nvSpPr>
            <p:spPr>
              <a:xfrm>
                <a:off x="3906540" y="5436815"/>
                <a:ext cx="216024" cy="144016"/>
              </a:xfrm>
              <a:prstGeom prst="rect">
                <a:avLst/>
              </a:prstGeom>
              <a:grpFill/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3969" tIns="41985" rIns="83969" bIns="41985" rtlCol="0" anchor="ctr"/>
              <a:lstStyle/>
              <a:p>
                <a:pPr marL="171450" indent="-171450" algn="ctr" defTabSz="957838" fontAlgn="auto" latinLnBrk="0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</a:pPr>
                <a:endParaRPr kumimoji="0"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endParaRPr>
              </a:p>
            </p:txBody>
          </p:sp>
          <p:sp>
            <p:nvSpPr>
              <p:cNvPr id="204" name="직사각형 203">
                <a:extLst>
                  <a:ext uri="{FF2B5EF4-FFF2-40B4-BE49-F238E27FC236}">
                    <a16:creationId xmlns:a16="http://schemas.microsoft.com/office/drawing/2014/main" id="{C244A91B-B82F-4F6A-8C7E-EA25812D4C85}"/>
                  </a:ext>
                </a:extLst>
              </p:cNvPr>
              <p:cNvSpPr/>
              <p:nvPr/>
            </p:nvSpPr>
            <p:spPr>
              <a:xfrm>
                <a:off x="4856659" y="5436815"/>
                <a:ext cx="216024" cy="144016"/>
              </a:xfrm>
              <a:prstGeom prst="rect">
                <a:avLst/>
              </a:prstGeom>
              <a:grpFill/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3969" tIns="41985" rIns="83969" bIns="41985" rtlCol="0" anchor="ctr"/>
              <a:lstStyle/>
              <a:p>
                <a:pPr marL="171450" indent="-171450" algn="ctr" defTabSz="957838" fontAlgn="auto" latinLnBrk="0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</a:pPr>
                <a:endParaRPr kumimoji="0"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endParaRPr>
              </a:p>
            </p:txBody>
          </p:sp>
          <p:sp>
            <p:nvSpPr>
              <p:cNvPr id="205" name="직사각형 204">
                <a:extLst>
                  <a:ext uri="{FF2B5EF4-FFF2-40B4-BE49-F238E27FC236}">
                    <a16:creationId xmlns:a16="http://schemas.microsoft.com/office/drawing/2014/main" id="{1FAB46A0-D315-471D-A3D5-2A371955E33D}"/>
                  </a:ext>
                </a:extLst>
              </p:cNvPr>
              <p:cNvSpPr/>
              <p:nvPr/>
            </p:nvSpPr>
            <p:spPr>
              <a:xfrm>
                <a:off x="5806777" y="5436815"/>
                <a:ext cx="216024" cy="144016"/>
              </a:xfrm>
              <a:prstGeom prst="rect">
                <a:avLst/>
              </a:prstGeom>
              <a:grpFill/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3969" tIns="41985" rIns="83969" bIns="41985" rtlCol="0" anchor="ctr"/>
              <a:lstStyle/>
              <a:p>
                <a:pPr marL="171450" indent="-171450" algn="ctr" defTabSz="957838" fontAlgn="auto" latinLnBrk="0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</a:pPr>
                <a:endParaRPr kumimoji="0" lang="ko-KR" altLang="en-US" sz="1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-윤고딕140" pitchFamily="50" charset="-127"/>
                  <a:ea typeface="-윤고딕140" pitchFamily="50" charset="-127"/>
                </a:endParaRPr>
              </a:p>
            </p:txBody>
          </p:sp>
        </p:grpSp>
        <p:pic>
          <p:nvPicPr>
            <p:cNvPr id="373" name="Picture 4" descr="D:\Documents and Settings\jp\바탕체 화면\아이콘 준호대리님작업\png\3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90675" y="2239196"/>
              <a:ext cx="508524" cy="448435"/>
            </a:xfrm>
            <a:prstGeom prst="rect">
              <a:avLst/>
            </a:prstGeom>
            <a:noFill/>
          </p:spPr>
        </p:pic>
        <p:sp>
          <p:nvSpPr>
            <p:cNvPr id="374" name="타원 373"/>
            <p:cNvSpPr/>
            <p:nvPr/>
          </p:nvSpPr>
          <p:spPr>
            <a:xfrm>
              <a:off x="2803361" y="2452897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380" name="그룹 379"/>
            <p:cNvGrpSpPr/>
            <p:nvPr/>
          </p:nvGrpSpPr>
          <p:grpSpPr>
            <a:xfrm>
              <a:off x="3634907" y="4416657"/>
              <a:ext cx="2600655" cy="574443"/>
              <a:chOff x="9350366" y="4328326"/>
              <a:chExt cx="949338" cy="812536"/>
            </a:xfrm>
            <a:effectLst>
              <a:outerShdw dist="38100" dir="2700000" algn="tl" rotWithShape="0">
                <a:schemeClr val="tx1">
                  <a:lumMod val="85000"/>
                  <a:lumOff val="15000"/>
                  <a:alpha val="57000"/>
                </a:schemeClr>
              </a:outerShdw>
            </a:effectLst>
          </p:grpSpPr>
          <p:grpSp>
            <p:nvGrpSpPr>
              <p:cNvPr id="381" name="그룹 80"/>
              <p:cNvGrpSpPr/>
              <p:nvPr/>
            </p:nvGrpSpPr>
            <p:grpSpPr>
              <a:xfrm>
                <a:off x="9350366" y="4328326"/>
                <a:ext cx="949338" cy="812536"/>
                <a:chOff x="8304253" y="2481255"/>
                <a:chExt cx="949338" cy="812536"/>
              </a:xfrm>
            </p:grpSpPr>
            <p:sp>
              <p:nvSpPr>
                <p:cNvPr id="383" name="순서도: 자기 디스크 382"/>
                <p:cNvSpPr/>
                <p:nvPr/>
              </p:nvSpPr>
              <p:spPr>
                <a:xfrm>
                  <a:off x="8304253" y="2481255"/>
                  <a:ext cx="949338" cy="812536"/>
                </a:xfrm>
                <a:prstGeom prst="flowChartMagneticDisk">
                  <a:avLst/>
                </a:prstGeom>
                <a:gradFill>
                  <a:gsLst>
                    <a:gs pos="88000">
                      <a:srgbClr val="FBFBFB"/>
                    </a:gs>
                    <a:gs pos="87000">
                      <a:srgbClr val="ECECEC"/>
                    </a:gs>
                  </a:gsLst>
                  <a:lin ang="10800000" scaled="1"/>
                </a:gradFill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42810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84" name="타원 383"/>
                <p:cNvSpPr/>
                <p:nvPr/>
              </p:nvSpPr>
              <p:spPr>
                <a:xfrm>
                  <a:off x="8323356" y="2499058"/>
                  <a:ext cx="911132" cy="23616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</p:grpSp>
          <p:sp>
            <p:nvSpPr>
              <p:cNvPr id="382" name="AutoShape 114"/>
              <p:cNvSpPr>
                <a:spLocks noChangeArrowheads="1"/>
              </p:cNvSpPr>
              <p:nvPr/>
            </p:nvSpPr>
            <p:spPr bwMode="auto">
              <a:xfrm>
                <a:off x="9511937" y="4694312"/>
                <a:ext cx="635192" cy="261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algn="ctr" defTabSz="1042665" latinLnBrk="0">
                  <a:buSzPct val="80000"/>
                  <a:tabLst>
                    <a:tab pos="6021317" algn="l"/>
                  </a:tabLst>
                </a:pPr>
                <a:r>
                  <a:rPr lang="en-US" altLang="ko-KR" sz="12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Repository</a:t>
                </a:r>
              </a:p>
            </p:txBody>
          </p:sp>
        </p:grpSp>
        <p:sp>
          <p:nvSpPr>
            <p:cNvPr id="391" name="타원 390"/>
            <p:cNvSpPr/>
            <p:nvPr/>
          </p:nvSpPr>
          <p:spPr>
            <a:xfrm>
              <a:off x="6125681" y="3070117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92" name="타원 391"/>
            <p:cNvSpPr/>
            <p:nvPr/>
          </p:nvSpPr>
          <p:spPr>
            <a:xfrm>
              <a:off x="5996141" y="5622817"/>
              <a:ext cx="216035" cy="215950"/>
            </a:xfrm>
            <a:prstGeom prst="ellipse">
              <a:avLst/>
            </a:prstGeom>
            <a:solidFill>
              <a:srgbClr val="01508F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1090422"/>
              <a:r>
                <a:rPr lang="en-US" altLang="ko-KR" sz="1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</a:t>
              </a:r>
              <a:endParaRPr lang="ko-KR" altLang="en-US" sz="1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393" name="Picture 2" descr="D:\Documents and Settings\jp\바탕체 화면\Untitled-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4433" y="4271292"/>
              <a:ext cx="457999" cy="529308"/>
            </a:xfrm>
            <a:prstGeom prst="rect">
              <a:avLst/>
            </a:prstGeom>
            <a:noFill/>
          </p:spPr>
        </p:pic>
      </p:grpSp>
      <p:grpSp>
        <p:nvGrpSpPr>
          <p:cNvPr id="397" name="그룹 167"/>
          <p:cNvGrpSpPr/>
          <p:nvPr/>
        </p:nvGrpSpPr>
        <p:grpSpPr>
          <a:xfrm rot="20688584">
            <a:off x="8707056" y="1760965"/>
            <a:ext cx="780023" cy="345316"/>
            <a:chOff x="5580060" y="2956562"/>
            <a:chExt cx="858839" cy="380998"/>
          </a:xfrm>
        </p:grpSpPr>
        <p:sp>
          <p:nvSpPr>
            <p:cNvPr id="398" name="자유형 397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399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400" name="직사각형 399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2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2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01" name="액자 400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grpSp>
        <p:nvGrpSpPr>
          <p:cNvPr id="341" name="그룹 340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342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품질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3.7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어플리케이션 품질관리 방안</a:t>
              </a:r>
            </a:p>
          </p:txBody>
        </p:sp>
        <p:sp>
          <p:nvSpPr>
            <p:cNvPr id="343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3.7.2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프로그램 형상관리 방안</a:t>
              </a:r>
            </a:p>
          </p:txBody>
        </p:sp>
        <p:sp>
          <p:nvSpPr>
            <p:cNvPr id="349" name="직각 삼각형 348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51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형상관리 시스템은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Plug-In,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연계 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API, Agent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등 다양한 방식을 통해 관련된 통합 개발환경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관리환경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서버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개발서버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운영서버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연계 환경을 구성하여 형상관리 환경을 구현합니다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</a:t>
            </a:r>
          </a:p>
        </p:txBody>
      </p:sp>
      <p:sp>
        <p:nvSpPr>
          <p:cNvPr id="133" name="직사각형 132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QUR-002</a:t>
            </a:r>
          </a:p>
        </p:txBody>
      </p:sp>
      <p:sp>
        <p:nvSpPr>
          <p:cNvPr id="134" name="직사각형 133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프로세스 품질</a:t>
            </a:r>
          </a:p>
        </p:txBody>
      </p:sp>
      <p:sp>
        <p:nvSpPr>
          <p:cNvPr id="13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36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/>
            <a:r>
              <a:rPr lang="ko-KR" altLang="en-US" dirty="0">
                <a:sym typeface="KoPub돋움체 Medium" pitchFamily="2" charset="2"/>
              </a:rPr>
              <a:t>테스트</a:t>
            </a:r>
            <a:r>
              <a:rPr lang="en-US" altLang="ko-KR" dirty="0">
                <a:sym typeface="KoPub돋움체 Medium" pitchFamily="2" charset="2"/>
              </a:rPr>
              <a:t>/</a:t>
            </a:r>
            <a:r>
              <a:rPr lang="ko-KR" altLang="en-US" dirty="0">
                <a:sym typeface="KoPub돋움체 Medium" pitchFamily="2" charset="2"/>
              </a:rPr>
              <a:t>보안 </a:t>
            </a:r>
          </a:p>
          <a:p>
            <a:pPr marL="0" indent="0"/>
            <a:r>
              <a:rPr lang="ko-KR" altLang="en-US" dirty="0">
                <a:sym typeface="KoPub돋움체 Medium" pitchFamily="2" charset="2"/>
              </a:rPr>
              <a:t>및 품질</a:t>
            </a:r>
          </a:p>
        </p:txBody>
      </p:sp>
      <p:sp>
        <p:nvSpPr>
          <p:cNvPr id="137" name="타원 136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297732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FA4167C7-C949-46C1-B578-D0D92CFEB53D}"/>
              </a:ext>
            </a:extLst>
          </p:cNvPr>
          <p:cNvGraphicFramePr>
            <a:graphicFrameLocks noGrp="1"/>
          </p:cNvGraphicFramePr>
          <p:nvPr/>
        </p:nvGraphicFramePr>
        <p:xfrm>
          <a:off x="5060951" y="4041776"/>
          <a:ext cx="4321084" cy="2374686"/>
        </p:xfrm>
        <a:graphic>
          <a:graphicData uri="http://schemas.openxmlformats.org/drawingml/2006/table">
            <a:tbl>
              <a:tblPr/>
              <a:tblGrid>
                <a:gridCol w="829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72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4066">
                  <a:extLst>
                    <a:ext uri="{9D8B030D-6E8A-4147-A177-3AD203B41FA5}">
                      <a16:colId xmlns:a16="http://schemas.microsoft.com/office/drawing/2014/main" val="195742453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내 용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비 고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Application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본 사업 구축과 관련된 모든 응용 프로그램은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고객사가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소유권을 보유함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구축산출물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본 사업 구축과 관련하여 산출한 문서는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고객사가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소유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솔루션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</a:t>
                      </a: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Package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본 사업 구축을 위해 도입되는 솔루션 및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Package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에 대해서는 기존에 재산권을 가진 업체가 그 재산권을 유지함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" name="TextBox 87"/>
          <p:cNvSpPr txBox="1"/>
          <p:nvPr/>
        </p:nvSpPr>
        <p:spPr>
          <a:xfrm>
            <a:off x="5061493" y="3645024"/>
            <a:ext cx="4319999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algn="ctr" defTabSz="1042875" latinLnBrk="0">
              <a:defRPr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prstClr val="white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 indent="-97667" defTabSz="957701" latinLnBrk="1"/>
            <a:r>
              <a:rPr lang="ko-KR" altLang="en-US" sz="1500" dirty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제공 범위</a:t>
            </a:r>
          </a:p>
        </p:txBody>
      </p:sp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E535DAEA-1EBF-4FFD-B587-BF7940A2A25E}"/>
              </a:ext>
            </a:extLst>
          </p:cNvPr>
          <p:cNvGraphicFramePr>
            <a:graphicFrameLocks noGrp="1"/>
          </p:cNvGraphicFramePr>
          <p:nvPr/>
        </p:nvGraphicFramePr>
        <p:xfrm>
          <a:off x="524990" y="4041773"/>
          <a:ext cx="4319997" cy="2374792"/>
        </p:xfrm>
        <a:graphic>
          <a:graphicData uri="http://schemas.openxmlformats.org/drawingml/2006/table">
            <a:tbl>
              <a:tblPr/>
              <a:tblGrid>
                <a:gridCol w="500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9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88958">
                  <a:extLst>
                    <a:ext uri="{9D8B030D-6E8A-4147-A177-3AD203B41FA5}">
                      <a16:colId xmlns:a16="http://schemas.microsoft.com/office/drawing/2014/main" val="19574245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구분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91433" marR="91433" marT="45712" marB="45712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내 용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91433" marR="91433" marT="45712" marB="45712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비 고</a:t>
                      </a:r>
                      <a:endParaRPr kumimoji="1" lang="en-US" altLang="ko-KR" sz="1200" b="1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91433" marR="91433" marT="45712" marB="45712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46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S/W</a:t>
                      </a:r>
                    </a:p>
                  </a:txBody>
                  <a:tcPr marL="91433" marR="91433" marT="45712" marB="45712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상용 소프트웨어의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Customizing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부분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프로그램과 소스코드를 포함함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제안사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또는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협력사가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기 개발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보유하고 있는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Package 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및 프로그램에 대해서는 제안사 또는 해당 </a:t>
                      </a:r>
                      <a:r>
                        <a:rPr lang="ko-KR" altLang="en-US" sz="900" b="0" kern="1200" spc="0" baseline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협력사가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저작권을 보유함</a:t>
                      </a:r>
                      <a:endParaRPr lang="en-US" altLang="ko-KR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021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 프로그램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87782"/>
                  </a:ext>
                </a:extLst>
              </a:tr>
              <a:tr h="401468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en-US" altLang="ko-KR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시스템 개발을 위해 작성된 스크립트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23299"/>
                  </a:ext>
                </a:extLst>
              </a:tr>
              <a:tr h="224021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산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출</a:t>
                      </a:r>
                      <a:endParaRPr kumimoji="1" lang="en-US" altLang="ko-KR" sz="1000" b="0" i="0" u="none" strike="noStrike" kern="1200" cap="none" spc="0" normalizeH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물</a:t>
                      </a:r>
                    </a:p>
                  </a:txBody>
                  <a:tcPr marL="91433" marR="91433" marT="45712" marB="45712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개발방법론에 따른 개발 산출물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모든 문서는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Hard Copy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와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Soft Copy</a:t>
                      </a: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를 모두 포함함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620159"/>
                  </a:ext>
                </a:extLst>
              </a:tr>
              <a:tr h="224021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관리방법론에 따른 관리 산출물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088854"/>
                  </a:ext>
                </a:extLst>
              </a:tr>
              <a:tr h="401468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수행 중 작성한 </a:t>
                      </a:r>
                      <a:r>
                        <a:rPr lang="en-US" altLang="ko-KR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Communication Package</a:t>
                      </a:r>
                      <a:endParaRPr lang="ko-KR" altLang="en-US" sz="900" b="0" kern="1200" spc="0" baseline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021">
                <a:tc vMerge="1">
                  <a:txBody>
                    <a:bodyPr/>
                    <a:lstStyle/>
                    <a:p>
                      <a:pPr marL="0" marR="0" lvl="0" indent="0" algn="ctr" defTabSz="1071983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271AA"/>
                        </a:buClr>
                        <a:buSzPct val="140000"/>
                        <a:buFont typeface="Wingdings 2" pitchFamily="18" charset="2"/>
                        <a:buNone/>
                        <a:tabLst>
                          <a:tab pos="5805348" algn="l"/>
                        </a:tabLst>
                        <a:defRPr/>
                      </a:pPr>
                      <a:endParaRPr kumimoji="0"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140" pitchFamily="18" charset="-127"/>
                        <a:ea typeface="-윤고딕14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None/>
                        <a:tabLst/>
                        <a:defRPr/>
                      </a:pPr>
                      <a:r>
                        <a:rPr lang="ko-KR" altLang="en-US" sz="900" b="0" kern="1200" spc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기타 공식 문서</a:t>
                      </a:r>
                    </a:p>
                  </a:txBody>
                  <a:tcPr marL="91433" marR="91433" marT="18000" marB="18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7B0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90488" marR="0" lvl="0" indent="-90488" algn="l" defTabSz="1042988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 typeface="Arial" pitchFamily="34" charset="0"/>
                        <a:buChar char="•"/>
                        <a:tabLst>
                          <a:tab pos="182563" algn="l"/>
                        </a:tabLst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1" name="그룹 70"/>
          <p:cNvGrpSpPr/>
          <p:nvPr/>
        </p:nvGrpSpPr>
        <p:grpSpPr>
          <a:xfrm>
            <a:off x="181499" y="152636"/>
            <a:ext cx="8454044" cy="798185"/>
            <a:chOff x="181499" y="152636"/>
            <a:chExt cx="8454044" cy="798185"/>
          </a:xfrm>
        </p:grpSpPr>
        <p:grpSp>
          <p:nvGrpSpPr>
            <p:cNvPr id="72" name="그룹 71"/>
            <p:cNvGrpSpPr/>
            <p:nvPr/>
          </p:nvGrpSpPr>
          <p:grpSpPr>
            <a:xfrm>
              <a:off x="181499" y="152636"/>
              <a:ext cx="1371256" cy="798185"/>
              <a:chOff x="181499" y="171686"/>
              <a:chExt cx="1371256" cy="798185"/>
            </a:xfrm>
          </p:grpSpPr>
          <p:sp>
            <p:nvSpPr>
              <p:cNvPr id="76" name="Text Box 761"/>
              <p:cNvSpPr txBox="1">
                <a:spLocks noChangeArrowheads="1"/>
              </p:cNvSpPr>
              <p:nvPr/>
            </p:nvSpPr>
            <p:spPr bwMode="auto">
              <a:xfrm>
                <a:off x="500270" y="171686"/>
                <a:ext cx="733714" cy="553468"/>
              </a:xfrm>
              <a:prstGeom prst="roundRect">
                <a:avLst>
                  <a:gd name="adj" fmla="val 0"/>
                </a:avLst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lvl1pPr marL="342900" marR="0" lvl="0" indent="-342900" algn="r" defTabSz="1042988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3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itchFamily="50" charset="-127"/>
                    <a:ea typeface="나눔고딕 Bold" pitchFamily="50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314865" indent="-314865" algn="ctr" defTabSz="957715"/>
                <a:r>
                  <a:rPr lang="en-US" altLang="ko-KR" sz="4000" spc="-138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바탕" pitchFamily="17" charset="-127"/>
                    <a:ea typeface="바탕" pitchFamily="17" charset="-127"/>
                    <a:sym typeface="KoPub돋움체 Medium" pitchFamily="2" charset="2"/>
                  </a:rPr>
                  <a:t>Ⅳ</a:t>
                </a:r>
              </a:p>
            </p:txBody>
          </p:sp>
          <p:sp>
            <p:nvSpPr>
              <p:cNvPr id="77" name="직각 삼각형 76"/>
              <p:cNvSpPr/>
              <p:nvPr/>
            </p:nvSpPr>
            <p:spPr>
              <a:xfrm rot="5400000">
                <a:off x="515674" y="276465"/>
                <a:ext cx="118686" cy="121221"/>
              </a:xfrm>
              <a:prstGeom prst="rtTriangle">
                <a:avLst/>
              </a:prstGeom>
              <a:solidFill>
                <a:srgbClr val="01508F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1" indent="-157433" algn="ctr" defTabSz="1042880">
                  <a:buFont typeface="KoPub돋움체 Medium" pitchFamily="34" charset="0"/>
                  <a:buChar char="•"/>
                </a:pPr>
                <a:endParaRPr lang="ko-KR" altLang="en-US" sz="1200" dirty="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78" name="Text Box 761"/>
              <p:cNvSpPr txBox="1">
                <a:spLocks noChangeArrowheads="1"/>
              </p:cNvSpPr>
              <p:nvPr/>
            </p:nvSpPr>
            <p:spPr bwMode="auto">
              <a:xfrm>
                <a:off x="181499" y="743745"/>
                <a:ext cx="1371256" cy="2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/>
              <a:lstStyle>
                <a:defPPr>
                  <a:defRPr lang="ko-KR"/>
                </a:defPPr>
                <a:lvl1pPr marL="314865" marR="0" lvl="0" indent="-314865" algn="ctr" defTabSz="957715" eaLnBrk="0" hangingPunct="0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kumimoji="0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1886CA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 marL="807270" indent="-309425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3000">
                    <a:latin typeface="+mn-lt"/>
                    <a:ea typeface="+mn-ea"/>
                  </a:defRPr>
                </a:lvl2pPr>
                <a:lvl3pPr marL="1242885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•"/>
                  <a:defRPr sz="2600">
                    <a:latin typeface="+mn-lt"/>
                    <a:ea typeface="+mn-ea"/>
                  </a:defRPr>
                </a:lvl3pPr>
                <a:lvl4pPr marL="1740730" indent="-247194" eaLnBrk="0" hangingPunct="0">
                  <a:spcBef>
                    <a:spcPct val="20000"/>
                  </a:spcBef>
                  <a:buFont typeface="KoPub돋움체 Medium" pitchFamily="34" charset="0"/>
                  <a:buChar char="–"/>
                  <a:defRPr sz="2200">
                    <a:latin typeface="+mn-lt"/>
                    <a:ea typeface="+mn-ea"/>
                  </a:defRPr>
                </a:lvl4pPr>
                <a:lvl5pPr marL="2238575" indent="-247194" eaLnBrk="0" hangingPunct="0">
                  <a:spcBef>
                    <a:spcPct val="20000"/>
                  </a:spcBef>
                  <a:buFont typeface="KoPub돋움체 Medium" pitchFamily="34" charset="0"/>
                  <a:buChar char="»"/>
                  <a:defRPr sz="2200">
                    <a:latin typeface="+mn-lt"/>
                    <a:ea typeface="+mn-ea"/>
                  </a:defRPr>
                </a:lvl5pPr>
                <a:lvl6pPr marL="2737930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6pPr>
                <a:lvl7pPr marL="3235735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7pPr>
                <a:lvl8pPr marL="3733541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8pPr>
                <a:lvl9pPr marL="4231347" indent="-248903" defTabSz="995611">
                  <a:spcBef>
                    <a:spcPct val="20000"/>
                  </a:spcBef>
                  <a:buFont typeface="KoPub돋움체 Medium" pitchFamily="34" charset="0"/>
                  <a:buChar char="•"/>
                  <a:defRPr sz="2200">
                    <a:latin typeface="+mn-lt"/>
                    <a:ea typeface="+mn-ea"/>
                  </a:defRPr>
                </a:lvl9pPr>
              </a:lstStyle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테스트</a:t>
                </a:r>
                <a:r>
                  <a:rPr lang="en-US" altLang="ko-KR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/</a:t>
                </a: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보안 </a:t>
                </a:r>
              </a:p>
              <a:p>
                <a:pPr marL="0" indent="0">
                  <a:lnSpc>
                    <a:spcPts val="1200"/>
                  </a:lnSpc>
                </a:pPr>
                <a:r>
                  <a:rPr lang="ko-KR" altLang="en-US" spc="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ym typeface="KoPub돋움체 Medium" pitchFamily="2" charset="2"/>
                  </a:rPr>
                  <a:t>및 품질</a:t>
                </a:r>
              </a:p>
            </p:txBody>
          </p:sp>
        </p:grpSp>
        <p:sp>
          <p:nvSpPr>
            <p:cNvPr id="73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 </a:t>
              </a:r>
              <a:r>
                <a:rPr lang="ko-KR" altLang="en-US" sz="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제약사항 요구사항</a:t>
              </a:r>
            </a:p>
          </p:txBody>
        </p:sp>
        <p:sp>
          <p:nvSpPr>
            <p:cNvPr id="74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4.1 </a:t>
              </a:r>
              <a:r>
                <a:rPr lang="ko-KR" altLang="en-US" sz="14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저작권 준수</a:t>
              </a:r>
            </a:p>
          </p:txBody>
        </p:sp>
        <p:sp>
          <p:nvSpPr>
            <p:cNvPr id="75" name="직각 삼각형 74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79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정보보호 정책에는 저작권의 범위와 사용한계에 대하여 명확히 규정하고 본 사업 수행 과정에서 처리되는 정보의 안정성 확보를 목적으로 하며 획득된 정보를 보호하며 저작권을 보호합니다</a:t>
            </a: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COR-001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저작권 준수</a:t>
            </a:r>
          </a:p>
        </p:txBody>
      </p:sp>
      <p:sp>
        <p:nvSpPr>
          <p:cNvPr id="82" name="타원 8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24989" y="3645024"/>
            <a:ext cx="4319998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2pPr marL="0" lvl="1" algn="ctr" defTabSz="1042973">
              <a:defRPr b="1">
                <a:ln w="6350"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2pPr>
          </a:lstStyle>
          <a:p>
            <a:pPr lvl="1" indent="-97667" defTabSz="957701"/>
            <a:r>
              <a:rPr lang="ko-KR" altLang="en-US" sz="1500" dirty="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KoPub돋움체 Medium"/>
              </a:rPr>
              <a:t>저작권 보호 기준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25000" y="1878667"/>
            <a:ext cx="8856000" cy="468000"/>
            <a:chOff x="4224592" y="2208813"/>
            <a:chExt cx="4760855" cy="1168801"/>
          </a:xfrm>
        </p:grpSpPr>
        <p:grpSp>
          <p:nvGrpSpPr>
            <p:cNvPr id="3" name="그룹 2"/>
            <p:cNvGrpSpPr/>
            <p:nvPr/>
          </p:nvGrpSpPr>
          <p:grpSpPr>
            <a:xfrm>
              <a:off x="4224592" y="2208813"/>
              <a:ext cx="4760855" cy="1168801"/>
              <a:chOff x="4224592" y="2208813"/>
              <a:chExt cx="4760855" cy="1168801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4224592" y="2208813"/>
                <a:ext cx="4760855" cy="11688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D9D9D9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>
                  <a:spcAft>
                    <a:spcPts val="0"/>
                  </a:spcAft>
                </a:pPr>
                <a:endParaRPr lang="en-US" altLang="ko-KR" sz="10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4224593" y="2208813"/>
                <a:ext cx="728407" cy="1168801"/>
              </a:xfrm>
              <a:prstGeom prst="rect">
                <a:avLst/>
              </a:prstGeom>
              <a:solidFill>
                <a:srgbClr val="D9D9D9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 latinLnBrk="0">
                  <a:spcAft>
                    <a:spcPts val="0"/>
                  </a:spcAft>
                </a:pP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저작권</a:t>
                </a:r>
              </a:p>
              <a:p>
                <a:pPr lvl="1" latinLnBrk="0">
                  <a:spcAft>
                    <a:spcPts val="0"/>
                  </a:spcAft>
                </a:pP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존중 대상</a:t>
                </a:r>
              </a:p>
            </p:txBody>
          </p:sp>
        </p:grpSp>
        <p:sp>
          <p:nvSpPr>
            <p:cNvPr id="91" name="제목 170"/>
            <p:cNvSpPr txBox="1">
              <a:spLocks/>
            </p:cNvSpPr>
            <p:nvPr/>
          </p:nvSpPr>
          <p:spPr bwMode="auto">
            <a:xfrm>
              <a:off x="4983528" y="2502244"/>
              <a:ext cx="3808047" cy="581938"/>
            </a:xfrm>
            <a:prstGeom prst="rect">
              <a:avLst/>
            </a:prstGeom>
            <a:noFill/>
            <a:effectLst/>
          </p:spPr>
          <p:txBody>
            <a:bodyPr wrap="square" lIns="91434" tIns="46800" rIns="89994" bIns="46800" rtlCol="0" anchor="ctr" anchorCtr="0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spcBef>
                  <a:spcPts val="200"/>
                </a:spcBef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사업 수행 결과 나오는 각종 프로그램 및 산출물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(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기술문서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프로그램 명세서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, 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매뉴얼 등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)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의 소유권은 </a:t>
              </a:r>
              <a:r>
                <a:rPr lang="ko-KR" altLang="en-US" sz="900" dirty="0" err="1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고객사에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있음</a:t>
              </a:r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525000" y="2440642"/>
            <a:ext cx="8856000" cy="468000"/>
            <a:chOff x="4224592" y="2208813"/>
            <a:chExt cx="4760855" cy="1168801"/>
          </a:xfrm>
        </p:grpSpPr>
        <p:grpSp>
          <p:nvGrpSpPr>
            <p:cNvPr id="94" name="그룹 93"/>
            <p:cNvGrpSpPr/>
            <p:nvPr/>
          </p:nvGrpSpPr>
          <p:grpSpPr>
            <a:xfrm>
              <a:off x="4224592" y="2208813"/>
              <a:ext cx="4760855" cy="1168801"/>
              <a:chOff x="4224592" y="2208813"/>
              <a:chExt cx="4760855" cy="1168801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4224592" y="2208813"/>
                <a:ext cx="4760855" cy="11688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BCBCBC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>
                  <a:spcAft>
                    <a:spcPts val="0"/>
                  </a:spcAft>
                </a:pPr>
                <a:endParaRPr lang="en-US" altLang="ko-KR" sz="10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4224593" y="2208813"/>
                <a:ext cx="728407" cy="1168801"/>
              </a:xfrm>
              <a:prstGeom prst="rect">
                <a:avLst/>
              </a:prstGeom>
              <a:solidFill>
                <a:srgbClr val="BCBCBC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 latinLnBrk="0">
                  <a:spcAft>
                    <a:spcPts val="0"/>
                  </a:spcAft>
                </a:pP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저작권</a:t>
                </a:r>
              </a:p>
              <a:p>
                <a:pPr lvl="1" latinLnBrk="0">
                  <a:spcAft>
                    <a:spcPts val="0"/>
                  </a:spcAft>
                </a:pP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확보 방안</a:t>
                </a:r>
              </a:p>
            </p:txBody>
          </p:sp>
        </p:grpSp>
        <p:sp>
          <p:nvSpPr>
            <p:cNvPr id="95" name="제목 170"/>
            <p:cNvSpPr txBox="1">
              <a:spLocks/>
            </p:cNvSpPr>
            <p:nvPr/>
          </p:nvSpPr>
          <p:spPr bwMode="auto">
            <a:xfrm>
              <a:off x="4983528" y="2502244"/>
              <a:ext cx="3808047" cy="581938"/>
            </a:xfrm>
            <a:prstGeom prst="rect">
              <a:avLst/>
            </a:prstGeom>
            <a:noFill/>
            <a:effectLst/>
          </p:spPr>
          <p:txBody>
            <a:bodyPr wrap="square" lIns="91434" tIns="46800" rIns="89994" bIns="46800" rtlCol="0" anchor="ctr" anchorCtr="0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spcBef>
                  <a:spcPts val="200"/>
                </a:spcBef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 err="1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고객사가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본 사업 수행결과 산출된 개발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/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유지보수 프로그램이나 문서 등의 저작권 등록을 위하여 요청하는 경우 </a:t>
              </a:r>
              <a:r>
                <a:rPr lang="ko-KR" altLang="en-US" sz="900" dirty="0" err="1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제안사는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등록절차에 적극 협조함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525000" y="3002617"/>
            <a:ext cx="8856000" cy="468000"/>
            <a:chOff x="4224592" y="2208813"/>
            <a:chExt cx="4760855" cy="1168801"/>
          </a:xfrm>
        </p:grpSpPr>
        <p:grpSp>
          <p:nvGrpSpPr>
            <p:cNvPr id="99" name="그룹 98"/>
            <p:cNvGrpSpPr/>
            <p:nvPr/>
          </p:nvGrpSpPr>
          <p:grpSpPr>
            <a:xfrm>
              <a:off x="4224592" y="2208813"/>
              <a:ext cx="4760855" cy="1168801"/>
              <a:chOff x="4224592" y="2208813"/>
              <a:chExt cx="4760855" cy="1168801"/>
            </a:xfrm>
          </p:grpSpPr>
          <p:sp>
            <p:nvSpPr>
              <p:cNvPr id="101" name="TextBox 100"/>
              <p:cNvSpPr txBox="1"/>
              <p:nvPr/>
            </p:nvSpPr>
            <p:spPr>
              <a:xfrm>
                <a:off x="4224592" y="2208813"/>
                <a:ext cx="4760855" cy="11688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A6A6A6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>
                  <a:spcAft>
                    <a:spcPts val="0"/>
                  </a:spcAft>
                </a:pPr>
                <a:endParaRPr lang="en-US" altLang="ko-KR" sz="10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224593" y="2208813"/>
                <a:ext cx="728407" cy="116880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>
                  <a:defRPr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1pPr>
                <a:lvl2pPr marL="0" lvl="1" algn="ctr">
                  <a:spcAft>
                    <a:spcPts val="551"/>
                  </a:spcAft>
                  <a:buClr>
                    <a:schemeClr val="tx1">
                      <a:lumMod val="65000"/>
                      <a:lumOff val="35000"/>
                    </a:schemeClr>
                  </a:buClr>
                  <a:buSzPct val="90000"/>
                  <a:defRPr sz="1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ix고딕 B" pitchFamily="18" charset="-127"/>
                    <a:ea typeface="Rix고딕 B" pitchFamily="18" charset="-127"/>
                  </a:defRPr>
                </a:lvl2pPr>
              </a:lstStyle>
              <a:p>
                <a:pPr lvl="1" latinLnBrk="0">
                  <a:spcAft>
                    <a:spcPts val="0"/>
                  </a:spcAft>
                </a:pP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저작권</a:t>
                </a:r>
                <a:br>
                  <a:rPr lang="en-US" altLang="ko-KR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</a:br>
                <a:r>
                  <a:rPr lang="ko-KR" altLang="en-US" sz="100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권리 귀속</a:t>
                </a:r>
              </a:p>
            </p:txBody>
          </p:sp>
        </p:grpSp>
        <p:sp>
          <p:nvSpPr>
            <p:cNvPr id="100" name="제목 170"/>
            <p:cNvSpPr txBox="1">
              <a:spLocks/>
            </p:cNvSpPr>
            <p:nvPr/>
          </p:nvSpPr>
          <p:spPr bwMode="auto">
            <a:xfrm>
              <a:off x="4983528" y="2297270"/>
              <a:ext cx="3808047" cy="991885"/>
            </a:xfrm>
            <a:prstGeom prst="rect">
              <a:avLst/>
            </a:prstGeom>
            <a:noFill/>
            <a:effectLst/>
          </p:spPr>
          <p:txBody>
            <a:bodyPr wrap="square" lIns="91434" tIns="46800" rIns="89994" bIns="46800" rtlCol="0" anchor="ctr" anchorCtr="0">
              <a:spAutoFit/>
            </a:bodyPr>
            <a:lstStyle>
              <a:defPPr>
                <a:defRPr lang="ko-KR"/>
              </a:defPPr>
              <a:lvl1pPr defTabSz="914327" fontAlgn="auto">
                <a:spcBef>
                  <a:spcPts val="0"/>
                </a:spcBef>
                <a:spcAft>
                  <a:spcPts val="0"/>
                </a:spcAft>
                <a:defRPr sz="2200">
                  <a:gradFill>
                    <a:gsLst>
                      <a:gs pos="0">
                        <a:schemeClr val="tx2">
                          <a:lumMod val="50000"/>
                        </a:schemeClr>
                      </a:gs>
                      <a:gs pos="45000">
                        <a:schemeClr val="accent1">
                          <a:lumMod val="75000"/>
                        </a:schemeClr>
                      </a:gs>
                      <a:gs pos="55000">
                        <a:schemeClr val="accent1">
                          <a:lumMod val="75000"/>
                        </a:scheme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</a:defRPr>
              </a:lvl1pPr>
              <a:lvl2pPr marL="457164" defTabSz="914327">
                <a:defRPr sz="1800"/>
              </a:lvl2pPr>
              <a:lvl3pPr marL="914327" defTabSz="914327">
                <a:defRPr sz="1800"/>
              </a:lvl3pPr>
              <a:lvl4pPr marL="1371491" defTabSz="914327">
                <a:defRPr sz="1800"/>
              </a:lvl4pPr>
              <a:lvl5pPr marL="1828655" defTabSz="914327">
                <a:defRPr sz="1800"/>
              </a:lvl5pPr>
              <a:lvl6pPr marL="2285818" defTabSz="914327">
                <a:defRPr sz="1800"/>
              </a:lvl6pPr>
              <a:lvl7pPr marL="2742982" defTabSz="914327">
                <a:defRPr sz="1800"/>
              </a:lvl7pPr>
              <a:lvl8pPr marL="3200146" defTabSz="914327">
                <a:defRPr sz="1800"/>
              </a:lvl8pPr>
              <a:lvl9pPr marL="3657309" defTabSz="914327">
                <a:defRPr sz="1800"/>
              </a:lvl9pPr>
            </a:lstStyle>
            <a:p>
              <a:pPr marL="90482" indent="-90482" defTabSz="699645" eaLnBrk="0" latinLnBrk="0" hangingPunct="0">
                <a:spcBef>
                  <a:spcPts val="200"/>
                </a:spcBef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 err="1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고객사는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프로그램 및 이와 관련된 문서에 대하여 저작권을 가짐</a:t>
              </a:r>
            </a:p>
            <a:p>
              <a:pPr marL="90482" indent="-90482" defTabSz="699645" eaLnBrk="0" latinLnBrk="0" hangingPunct="0">
                <a:spcBef>
                  <a:spcPts val="200"/>
                </a:spcBef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900" dirty="0" err="1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제안사는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 고객사의 사전 승인 없이 본 사업과 관련된 자료를 보관 및 소지하지 않으며 본 사업의 산출물을 다른 사업이나 </a:t>
              </a:r>
              <a:r>
                <a:rPr lang="en-US" altLang="ko-KR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S/W </a:t>
              </a:r>
              <a:r>
                <a:rPr lang="ko-KR" altLang="en-US" sz="900" dirty="0">
                  <a:ln w="1143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</a:rPr>
                <a:t>개발에 이용할 수 없음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45452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6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제약사항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4.2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변경사항 반영</a:t>
              </a:r>
            </a:p>
          </p:txBody>
        </p:sp>
        <p:sp>
          <p:nvSpPr>
            <p:cNvPr id="17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4.2.1 </a:t>
              </a:r>
              <a:r>
                <a:rPr lang="ko-KR" altLang="en-US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변경관리 절차 및 </a:t>
              </a:r>
              <a:r>
                <a:rPr lang="en-US" altLang="ko-KR" sz="14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R&amp;R</a:t>
              </a:r>
            </a:p>
          </p:txBody>
        </p:sp>
        <p:sp>
          <p:nvSpPr>
            <p:cNvPr id="18" name="직각 삼각형 17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COR-002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변경사항 반영</a:t>
            </a:r>
          </a:p>
        </p:txBody>
      </p:sp>
      <p:sp>
        <p:nvSpPr>
          <p:cNvPr id="25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3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효율적인 변경관리를 수행하기 위해 변경요청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영향평가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의사결정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변경실행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모니터링 및 보고에 따른 절차를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A090CF16-07CC-47C6-BBEE-1043B27EA54D}"/>
              </a:ext>
            </a:extLst>
          </p:cNvPr>
          <p:cNvGrpSpPr/>
          <p:nvPr/>
        </p:nvGrpSpPr>
        <p:grpSpPr>
          <a:xfrm>
            <a:off x="523875" y="1881187"/>
            <a:ext cx="8858250" cy="4547619"/>
            <a:chOff x="524508" y="1880828"/>
            <a:chExt cx="9565711" cy="4800781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1F7AD56-F6F8-4CB9-914C-77E9FFEFD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892" y="1880828"/>
              <a:ext cx="1296000" cy="54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고객사</a:t>
              </a:r>
              <a:endParaRPr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endParaRPr>
            </a:p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업무 담당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C785E98-613A-4BE3-809E-BF9C83D75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887" y="1880828"/>
              <a:ext cx="1296000" cy="54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변경관리</a:t>
              </a:r>
              <a:endParaRPr lang="en-US" altLang="ko-KR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endParaRPr>
            </a:p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담당자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81C211B8-869C-4706-85BB-7DCD635D6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9556" y="1880828"/>
              <a:ext cx="2704665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en-US" altLang="ko-KR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IT </a:t>
              </a:r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개발 담당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FB73C565-CA52-4998-A622-24D93D255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9557" y="2189425"/>
              <a:ext cx="1296000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 err="1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고객사</a:t>
              </a: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48B1F466-EA19-42B8-8338-9CFB9E8CC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8222" y="2189425"/>
              <a:ext cx="1296000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제안사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DCCB94E5-E40F-44AF-888D-AC08242C1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5552" y="1880828"/>
              <a:ext cx="2704667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변경 관리 위원회</a:t>
              </a:r>
              <a:r>
                <a:rPr lang="en-US" altLang="ko-KR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(CCB)</a:t>
              </a:r>
              <a:endParaRPr lang="ko-KR" altLang="en-US" sz="12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DC1DEE4E-4CE9-4950-9DB1-9D7244B4E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5552" y="2189425"/>
              <a:ext cx="1296000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en-US" altLang="ko-KR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PM/</a:t>
              </a:r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실무협의체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14FAC5D6-9E35-4F9F-BDF2-06DA17166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219" y="2189425"/>
              <a:ext cx="1296000" cy="2314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KoPub돋움체 Medium"/>
                </a:rPr>
                <a:t>의사결정 협의체</a:t>
              </a:r>
            </a:p>
          </p:txBody>
        </p:sp>
        <p:sp>
          <p:nvSpPr>
            <p:cNvPr id="34" name="Rectangle 78">
              <a:extLst>
                <a:ext uri="{FF2B5EF4-FFF2-40B4-BE49-F238E27FC236}">
                  <a16:creationId xmlns:a16="http://schemas.microsoft.com/office/drawing/2014/main" id="{303E4133-2942-482D-9FC9-5B5FE74DF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508" y="1880828"/>
              <a:ext cx="1044000" cy="54000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변경관리</a:t>
              </a:r>
            </a:p>
            <a:p>
              <a:pPr marL="0" lvl="1" algn="ctr" defTabSz="1042973"/>
              <a:r>
                <a:rPr lang="ko-KR" altLang="en-US" sz="12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단계</a:t>
              </a:r>
            </a:p>
          </p:txBody>
        </p:sp>
        <p:sp>
          <p:nvSpPr>
            <p:cNvPr id="35" name="TextBox 309">
              <a:extLst>
                <a:ext uri="{FF2B5EF4-FFF2-40B4-BE49-F238E27FC236}">
                  <a16:creationId xmlns:a16="http://schemas.microsoft.com/office/drawing/2014/main" id="{F327D8D7-D592-4285-9FDD-842CA4956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774932" y="4471966"/>
              <a:ext cx="244907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Y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36" name="갈매기형 수장 72">
              <a:extLst>
                <a:ext uri="{FF2B5EF4-FFF2-40B4-BE49-F238E27FC236}">
                  <a16:creationId xmlns:a16="http://schemas.microsoft.com/office/drawing/2014/main" id="{CE5FC8D5-E473-4D3D-AACF-1F28F9C9F1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2694" y="5652988"/>
              <a:ext cx="987628" cy="1044000"/>
            </a:xfrm>
            <a:prstGeom prst="chevron">
              <a:avLst>
                <a:gd name="adj" fmla="val 30653"/>
              </a:avLst>
            </a:prstGeom>
            <a:solidFill>
              <a:srgbClr val="01508F"/>
            </a:solidFill>
          </p:spPr>
          <p:txBody>
            <a:bodyPr vert="vert270" wrap="square" lIns="7200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모니터링</a:t>
              </a:r>
            </a:p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및 보고</a:t>
              </a:r>
            </a:p>
          </p:txBody>
        </p:sp>
        <p:sp>
          <p:nvSpPr>
            <p:cNvPr id="37" name="갈매기형 수장 70">
              <a:extLst>
                <a:ext uri="{FF2B5EF4-FFF2-40B4-BE49-F238E27FC236}">
                  <a16:creationId xmlns:a16="http://schemas.microsoft.com/office/drawing/2014/main" id="{4D532AB6-D676-4BCA-B3C6-E2F3D7BCEB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2694" y="4875397"/>
              <a:ext cx="987628" cy="1044000"/>
            </a:xfrm>
            <a:prstGeom prst="chevron">
              <a:avLst>
                <a:gd name="adj" fmla="val 30638"/>
              </a:avLst>
            </a:prstGeom>
            <a:solidFill>
              <a:srgbClr val="1EB3E2"/>
            </a:solidFill>
          </p:spPr>
          <p:txBody>
            <a:bodyPr vert="vert270" wrap="square" lIns="7200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변경실행</a:t>
              </a:r>
            </a:p>
          </p:txBody>
        </p:sp>
        <p:sp>
          <p:nvSpPr>
            <p:cNvPr id="38" name="갈매기형 수장 68">
              <a:extLst>
                <a:ext uri="{FF2B5EF4-FFF2-40B4-BE49-F238E27FC236}">
                  <a16:creationId xmlns:a16="http://schemas.microsoft.com/office/drawing/2014/main" id="{72CB0D51-3CB0-4964-8CD1-6C7159DC1C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1749" y="4096863"/>
              <a:ext cx="989519" cy="1044000"/>
            </a:xfrm>
            <a:prstGeom prst="chevron">
              <a:avLst>
                <a:gd name="adj" fmla="val 30638"/>
              </a:avLst>
            </a:prstGeom>
            <a:solidFill>
              <a:srgbClr val="8ED9F0"/>
            </a:solidFill>
          </p:spPr>
          <p:txBody>
            <a:bodyPr vert="vert270" wrap="square" lIns="7200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의사결정</a:t>
              </a:r>
            </a:p>
          </p:txBody>
        </p:sp>
        <p:sp>
          <p:nvSpPr>
            <p:cNvPr id="39" name="갈매기형 수장 66">
              <a:extLst>
                <a:ext uri="{FF2B5EF4-FFF2-40B4-BE49-F238E27FC236}">
                  <a16:creationId xmlns:a16="http://schemas.microsoft.com/office/drawing/2014/main" id="{87F101CC-1851-4CA6-B9DD-3AB92A631A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2694" y="2540739"/>
              <a:ext cx="987628" cy="1044000"/>
            </a:xfrm>
            <a:prstGeom prst="chevron">
              <a:avLst>
                <a:gd name="adj" fmla="val 30638"/>
              </a:avLst>
            </a:prstGeom>
            <a:solidFill>
              <a:schemeClr val="bg1">
                <a:lumMod val="85000"/>
              </a:schemeClr>
            </a:solidFill>
          </p:spPr>
          <p:txBody>
            <a:bodyPr vert="vert270" wrap="square" lIns="7200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변경요청</a:t>
              </a:r>
            </a:p>
          </p:txBody>
        </p:sp>
        <p:sp>
          <p:nvSpPr>
            <p:cNvPr id="40" name="갈매기형 수장 64">
              <a:extLst>
                <a:ext uri="{FF2B5EF4-FFF2-40B4-BE49-F238E27FC236}">
                  <a16:creationId xmlns:a16="http://schemas.microsoft.com/office/drawing/2014/main" id="{6BCF6409-359D-426F-9E5E-F293D9CE6B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2694" y="3318328"/>
              <a:ext cx="987628" cy="1044000"/>
            </a:xfrm>
            <a:prstGeom prst="chevron">
              <a:avLst>
                <a:gd name="adj" fmla="val 30638"/>
              </a:avLst>
            </a:prstGeom>
            <a:solidFill>
              <a:srgbClr val="C7ECF8"/>
            </a:solidFill>
          </p:spPr>
          <p:txBody>
            <a:bodyPr vert="vert270" wrap="square" lIns="7200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tabLst>
                  <a:tab pos="5648325" algn="l"/>
                </a:tabLst>
                <a:defRPr/>
              </a:pPr>
              <a:r>
                <a:rPr kumimoji="0" lang="ko-KR" altLang="en-US" sz="13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Monotype Sorts" pitchFamily="2" charset="2"/>
                </a:rPr>
                <a:t>영향평가</a:t>
              </a:r>
            </a:p>
          </p:txBody>
        </p:sp>
        <p:sp>
          <p:nvSpPr>
            <p:cNvPr id="41" name="AutoShape 15">
              <a:extLst>
                <a:ext uri="{FF2B5EF4-FFF2-40B4-BE49-F238E27FC236}">
                  <a16:creationId xmlns:a16="http://schemas.microsoft.com/office/drawing/2014/main" id="{3FF2F1EB-AAA8-4DDA-8FBE-76EB717EF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887" y="3609020"/>
              <a:ext cx="1296000" cy="374466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영향도</a:t>
              </a:r>
            </a:p>
          </p:txBody>
        </p:sp>
        <p:sp>
          <p:nvSpPr>
            <p:cNvPr id="42" name="AutoShape 15">
              <a:extLst>
                <a:ext uri="{FF2B5EF4-FFF2-40B4-BE49-F238E27FC236}">
                  <a16:creationId xmlns:a16="http://schemas.microsoft.com/office/drawing/2014/main" id="{7AA40D33-5D82-4C00-80FB-9904AF78A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219" y="4548474"/>
              <a:ext cx="1296000" cy="372638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수용여부</a:t>
              </a:r>
            </a:p>
          </p:txBody>
        </p:sp>
        <p:cxnSp>
          <p:nvCxnSpPr>
            <p:cNvPr id="43" name="직선 화살표 연결선 42">
              <a:extLst>
                <a:ext uri="{FF2B5EF4-FFF2-40B4-BE49-F238E27FC236}">
                  <a16:creationId xmlns:a16="http://schemas.microsoft.com/office/drawing/2014/main" id="{8F6157CA-7521-4A2D-A582-B05CAE692189}"/>
                </a:ext>
              </a:extLst>
            </p:cNvPr>
            <p:cNvCxnSpPr>
              <a:cxnSpLocks noChangeShapeType="1"/>
              <a:stCxn id="62" idx="3"/>
              <a:endCxn id="63" idx="1"/>
            </p:cNvCxnSpPr>
            <p:nvPr/>
          </p:nvCxnSpPr>
          <p:spPr bwMode="auto">
            <a:xfrm flipV="1">
              <a:off x="4450222" y="2728571"/>
              <a:ext cx="1526665" cy="607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F05DF79D-847A-43A7-8D0F-EA8363BD5C81}"/>
                </a:ext>
              </a:extLst>
            </p:cNvPr>
            <p:cNvCxnSpPr>
              <a:cxnSpLocks noChangeShapeType="1"/>
              <a:stCxn id="63" idx="2"/>
              <a:endCxn id="64" idx="0"/>
            </p:cNvCxnSpPr>
            <p:nvPr/>
          </p:nvCxnSpPr>
          <p:spPr bwMode="auto">
            <a:xfrm>
              <a:off x="6624887" y="2913977"/>
              <a:ext cx="0" cy="120992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hape 108">
              <a:extLst>
                <a:ext uri="{FF2B5EF4-FFF2-40B4-BE49-F238E27FC236}">
                  <a16:creationId xmlns:a16="http://schemas.microsoft.com/office/drawing/2014/main" id="{D5002733-35CF-4811-AE38-FB1F9763F7D9}"/>
                </a:ext>
              </a:extLst>
            </p:cNvPr>
            <p:cNvCxnSpPr>
              <a:cxnSpLocks noChangeShapeType="1"/>
              <a:stCxn id="64" idx="1"/>
              <a:endCxn id="70" idx="0"/>
            </p:cNvCxnSpPr>
            <p:nvPr/>
          </p:nvCxnSpPr>
          <p:spPr bwMode="auto">
            <a:xfrm rot="10800000" flipV="1">
              <a:off x="4511891" y="3239555"/>
              <a:ext cx="1464997" cy="412698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꺾인 연결선 19">
              <a:extLst>
                <a:ext uri="{FF2B5EF4-FFF2-40B4-BE49-F238E27FC236}">
                  <a16:creationId xmlns:a16="http://schemas.microsoft.com/office/drawing/2014/main" id="{36893776-6DAA-4201-B1EE-EB9ED6624ACE}"/>
                </a:ext>
              </a:extLst>
            </p:cNvPr>
            <p:cNvCxnSpPr>
              <a:cxnSpLocks noChangeShapeType="1"/>
              <a:stCxn id="70" idx="3"/>
              <a:endCxn id="41" idx="1"/>
            </p:cNvCxnSpPr>
            <p:nvPr/>
          </p:nvCxnSpPr>
          <p:spPr bwMode="auto">
            <a:xfrm>
              <a:off x="5159890" y="3796253"/>
              <a:ext cx="816997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hape 127">
              <a:extLst>
                <a:ext uri="{FF2B5EF4-FFF2-40B4-BE49-F238E27FC236}">
                  <a16:creationId xmlns:a16="http://schemas.microsoft.com/office/drawing/2014/main" id="{23306788-E1C7-44F3-A8F8-F6A79C2A0DE8}"/>
                </a:ext>
              </a:extLst>
            </p:cNvPr>
            <p:cNvCxnSpPr>
              <a:cxnSpLocks noChangeShapeType="1"/>
              <a:stCxn id="41" idx="2"/>
              <a:endCxn id="61" idx="1"/>
            </p:cNvCxnSpPr>
            <p:nvPr/>
          </p:nvCxnSpPr>
          <p:spPr bwMode="auto">
            <a:xfrm rot="16200000" flipH="1">
              <a:off x="6863972" y="3744400"/>
              <a:ext cx="282494" cy="760665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hape 128">
              <a:extLst>
                <a:ext uri="{FF2B5EF4-FFF2-40B4-BE49-F238E27FC236}">
                  <a16:creationId xmlns:a16="http://schemas.microsoft.com/office/drawing/2014/main" id="{77E29D66-7DB4-4E63-BFE1-DB04756AF78D}"/>
                </a:ext>
              </a:extLst>
            </p:cNvPr>
            <p:cNvCxnSpPr>
              <a:cxnSpLocks noChangeShapeType="1"/>
              <a:stCxn id="41" idx="3"/>
              <a:endCxn id="42" idx="0"/>
            </p:cNvCxnSpPr>
            <p:nvPr/>
          </p:nvCxnSpPr>
          <p:spPr bwMode="auto">
            <a:xfrm>
              <a:off x="7272887" y="3796253"/>
              <a:ext cx="2169332" cy="752221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꺾인 연결선 90">
              <a:extLst>
                <a:ext uri="{FF2B5EF4-FFF2-40B4-BE49-F238E27FC236}">
                  <a16:creationId xmlns:a16="http://schemas.microsoft.com/office/drawing/2014/main" id="{3CC5509D-45AE-420A-A80C-8AA64A1C7737}"/>
                </a:ext>
              </a:extLst>
            </p:cNvPr>
            <p:cNvCxnSpPr>
              <a:cxnSpLocks noChangeShapeType="1"/>
              <a:stCxn id="61" idx="2"/>
              <a:endCxn id="71" idx="0"/>
            </p:cNvCxnSpPr>
            <p:nvPr/>
          </p:nvCxnSpPr>
          <p:spPr bwMode="auto">
            <a:xfrm rot="5400000">
              <a:off x="6342395" y="3326126"/>
              <a:ext cx="564985" cy="2817330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hape 131">
              <a:extLst>
                <a:ext uri="{FF2B5EF4-FFF2-40B4-BE49-F238E27FC236}">
                  <a16:creationId xmlns:a16="http://schemas.microsoft.com/office/drawing/2014/main" id="{1019FEB9-F455-4C86-8D41-8EBCEA1F8A45}"/>
                </a:ext>
              </a:extLst>
            </p:cNvPr>
            <p:cNvCxnSpPr>
              <a:cxnSpLocks noChangeShapeType="1"/>
              <a:stCxn id="61" idx="3"/>
              <a:endCxn id="42" idx="0"/>
            </p:cNvCxnSpPr>
            <p:nvPr/>
          </p:nvCxnSpPr>
          <p:spPr bwMode="auto">
            <a:xfrm>
              <a:off x="8681552" y="4265980"/>
              <a:ext cx="760667" cy="282494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꺾인 연결선 92">
              <a:extLst>
                <a:ext uri="{FF2B5EF4-FFF2-40B4-BE49-F238E27FC236}">
                  <a16:creationId xmlns:a16="http://schemas.microsoft.com/office/drawing/2014/main" id="{D5693733-0DDF-4CC4-8CE8-E6C1ADCB7F91}"/>
                </a:ext>
              </a:extLst>
            </p:cNvPr>
            <p:cNvCxnSpPr>
              <a:cxnSpLocks noChangeShapeType="1"/>
              <a:stCxn id="42" idx="2"/>
              <a:endCxn id="69" idx="0"/>
            </p:cNvCxnSpPr>
            <p:nvPr/>
          </p:nvCxnSpPr>
          <p:spPr bwMode="auto">
            <a:xfrm rot="5400000">
              <a:off x="8816302" y="4843229"/>
              <a:ext cx="548034" cy="703800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E7196DF1-6C88-4013-BC7A-DF3B9C25828E}"/>
                </a:ext>
              </a:extLst>
            </p:cNvPr>
            <p:cNvCxnSpPr>
              <a:cxnSpLocks noChangeShapeType="1"/>
              <a:stCxn id="71" idx="2"/>
              <a:endCxn id="65" idx="0"/>
            </p:cNvCxnSpPr>
            <p:nvPr/>
          </p:nvCxnSpPr>
          <p:spPr bwMode="auto">
            <a:xfrm>
              <a:off x="5216222" y="5305285"/>
              <a:ext cx="0" cy="163861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hape 134">
              <a:extLst>
                <a:ext uri="{FF2B5EF4-FFF2-40B4-BE49-F238E27FC236}">
                  <a16:creationId xmlns:a16="http://schemas.microsoft.com/office/drawing/2014/main" id="{9C2A43C2-325A-448B-8DF3-7B561881296E}"/>
                </a:ext>
              </a:extLst>
            </p:cNvPr>
            <p:cNvCxnSpPr>
              <a:cxnSpLocks noChangeShapeType="1"/>
              <a:stCxn id="65" idx="1"/>
              <a:endCxn id="66" idx="3"/>
            </p:cNvCxnSpPr>
            <p:nvPr/>
          </p:nvCxnSpPr>
          <p:spPr bwMode="auto">
            <a:xfrm flipH="1">
              <a:off x="4450221" y="5613146"/>
              <a:ext cx="130286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hape 135">
              <a:extLst>
                <a:ext uri="{FF2B5EF4-FFF2-40B4-BE49-F238E27FC236}">
                  <a16:creationId xmlns:a16="http://schemas.microsoft.com/office/drawing/2014/main" id="{8DB99772-A21A-4EAC-82BD-ED084A8062D5}"/>
                </a:ext>
              </a:extLst>
            </p:cNvPr>
            <p:cNvCxnSpPr>
              <a:cxnSpLocks noChangeShapeType="1"/>
              <a:stCxn id="66" idx="2"/>
              <a:endCxn id="67" idx="1"/>
            </p:cNvCxnSpPr>
            <p:nvPr/>
          </p:nvCxnSpPr>
          <p:spPr bwMode="auto">
            <a:xfrm rot="16200000" flipH="1">
              <a:off x="4401063" y="4456638"/>
              <a:ext cx="275316" cy="2876331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hape 136">
              <a:extLst>
                <a:ext uri="{FF2B5EF4-FFF2-40B4-BE49-F238E27FC236}">
                  <a16:creationId xmlns:a16="http://schemas.microsoft.com/office/drawing/2014/main" id="{7D01D1DA-3BD9-4FF0-B15A-3F3F03A464DB}"/>
                </a:ext>
              </a:extLst>
            </p:cNvPr>
            <p:cNvCxnSpPr>
              <a:cxnSpLocks noChangeShapeType="1"/>
              <a:stCxn id="67" idx="3"/>
              <a:endCxn id="68" idx="0"/>
            </p:cNvCxnSpPr>
            <p:nvPr/>
          </p:nvCxnSpPr>
          <p:spPr bwMode="auto">
            <a:xfrm>
              <a:off x="7272887" y="6032462"/>
              <a:ext cx="1465532" cy="275316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307">
              <a:extLst>
                <a:ext uri="{FF2B5EF4-FFF2-40B4-BE49-F238E27FC236}">
                  <a16:creationId xmlns:a16="http://schemas.microsoft.com/office/drawing/2014/main" id="{1E81A169-8EDB-4C94-B15E-466DB2B0B9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92922" y="4016381"/>
              <a:ext cx="831963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Low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57" name="TextBox 308">
              <a:extLst>
                <a:ext uri="{FF2B5EF4-FFF2-40B4-BE49-F238E27FC236}">
                  <a16:creationId xmlns:a16="http://schemas.microsoft.com/office/drawing/2014/main" id="{32936EE5-CE2C-4DF5-9A0F-A3F981A89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984256" y="3552815"/>
              <a:ext cx="831963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High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58" name="TextBox 310">
              <a:extLst>
                <a:ext uri="{FF2B5EF4-FFF2-40B4-BE49-F238E27FC236}">
                  <a16:creationId xmlns:a16="http://schemas.microsoft.com/office/drawing/2014/main" id="{4DB37501-C125-40E5-8E38-1B3AC785F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577920" y="4959248"/>
              <a:ext cx="831963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N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59" name="TextBox 311">
              <a:extLst>
                <a:ext uri="{FF2B5EF4-FFF2-40B4-BE49-F238E27FC236}">
                  <a16:creationId xmlns:a16="http://schemas.microsoft.com/office/drawing/2014/main" id="{82F22DCC-C65F-4005-8106-1F085AFC4D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546577" y="4030011"/>
              <a:ext cx="303134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N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60" name="TextBox 309">
              <a:extLst>
                <a:ext uri="{FF2B5EF4-FFF2-40B4-BE49-F238E27FC236}">
                  <a16:creationId xmlns:a16="http://schemas.microsoft.com/office/drawing/2014/main" id="{13105A21-1072-4E79-941C-2E35941C68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483863" y="4524354"/>
              <a:ext cx="409761" cy="243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20700" indent="-63500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42988" indent="-1285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63688" indent="-192088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85975" indent="-257175" algn="l" defTabSz="1042988" rtl="0" fontAlgn="base" latinLnBrk="1">
                <a:spcBef>
                  <a:spcPct val="0"/>
                </a:spcBef>
                <a:spcAft>
                  <a:spcPct val="0"/>
                </a:spcAft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1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1588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en-US" altLang="ko-KR" sz="9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Y</a:t>
              </a:r>
              <a:endParaRPr kumimoji="0" lang="ko-KR" altLang="en-US" sz="9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</p:txBody>
        </p:sp>
        <p:sp>
          <p:nvSpPr>
            <p:cNvPr id="61" name="AutoShape 15">
              <a:extLst>
                <a:ext uri="{FF2B5EF4-FFF2-40B4-BE49-F238E27FC236}">
                  <a16:creationId xmlns:a16="http://schemas.microsoft.com/office/drawing/2014/main" id="{00B7A8CD-BED3-4D83-AECF-B7FC26ACB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5552" y="4079660"/>
              <a:ext cx="1296000" cy="372640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수용여부</a:t>
              </a:r>
            </a:p>
          </p:txBody>
        </p:sp>
        <p:sp>
          <p:nvSpPr>
            <p:cNvPr id="62" name="Rectangle 14">
              <a:extLst>
                <a:ext uri="{FF2B5EF4-FFF2-40B4-BE49-F238E27FC236}">
                  <a16:creationId xmlns:a16="http://schemas.microsoft.com/office/drawing/2014/main" id="{48443F30-F6C1-4A85-B64A-4B03298D6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893" y="2585178"/>
              <a:ext cx="2699329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변경요청서 작성</a:t>
              </a:r>
            </a:p>
          </p:txBody>
        </p:sp>
        <p:sp>
          <p:nvSpPr>
            <p:cNvPr id="63" name="Rectangle 14">
              <a:extLst>
                <a:ext uri="{FF2B5EF4-FFF2-40B4-BE49-F238E27FC236}">
                  <a16:creationId xmlns:a16="http://schemas.microsoft.com/office/drawing/2014/main" id="{9D591375-9392-4874-8D34-B192BE18D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887" y="2543164"/>
              <a:ext cx="1296000" cy="370813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변경요청서 접수</a:t>
              </a:r>
              <a:endPara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요청번호부여</a:t>
              </a:r>
            </a:p>
          </p:txBody>
        </p:sp>
        <p:sp>
          <p:nvSpPr>
            <p:cNvPr id="64" name="Rectangle 14">
              <a:extLst>
                <a:ext uri="{FF2B5EF4-FFF2-40B4-BE49-F238E27FC236}">
                  <a16:creationId xmlns:a16="http://schemas.microsoft.com/office/drawing/2014/main" id="{CCA6D969-2889-41F8-ADFA-1050E570D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887" y="3034969"/>
              <a:ext cx="1296000" cy="409172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요청서 검토 및 </a:t>
              </a:r>
              <a:endParaRPr kumimoji="0" lang="en-US" altLang="ko-KR" sz="1000" dirty="0">
                <a:ln w="6350"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Monotype Sorts" pitchFamily="2" charset="2"/>
              </a:endParaRPr>
            </a:p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담당자 배정</a:t>
              </a:r>
            </a:p>
          </p:txBody>
        </p:sp>
        <p:sp>
          <p:nvSpPr>
            <p:cNvPr id="65" name="Rectangle 14">
              <a:extLst>
                <a:ext uri="{FF2B5EF4-FFF2-40B4-BE49-F238E27FC236}">
                  <a16:creationId xmlns:a16="http://schemas.microsoft.com/office/drawing/2014/main" id="{6748DFE1-39FC-4BF3-9F18-8CC2800DF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0507" y="5469146"/>
              <a:ext cx="127143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변경적용</a:t>
              </a:r>
            </a:p>
          </p:txBody>
        </p:sp>
        <p:sp>
          <p:nvSpPr>
            <p:cNvPr id="66" name="Rectangle 14">
              <a:extLst>
                <a:ext uri="{FF2B5EF4-FFF2-40B4-BE49-F238E27FC236}">
                  <a16:creationId xmlns:a16="http://schemas.microsoft.com/office/drawing/2014/main" id="{EE2FC9A8-F06D-49C6-89DF-24C0464C9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892" y="5469146"/>
              <a:ext cx="2699329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변경적용 결과확인</a:t>
              </a:r>
            </a:p>
          </p:txBody>
        </p:sp>
        <p:sp>
          <p:nvSpPr>
            <p:cNvPr id="67" name="Rectangle 14">
              <a:extLst>
                <a:ext uri="{FF2B5EF4-FFF2-40B4-BE49-F238E27FC236}">
                  <a16:creationId xmlns:a16="http://schemas.microsoft.com/office/drawing/2014/main" id="{D1DB0271-3F00-41D6-9290-379B70F0E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887" y="5888462"/>
              <a:ext cx="12960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결과서 작성</a:t>
              </a:r>
            </a:p>
          </p:txBody>
        </p:sp>
        <p:sp>
          <p:nvSpPr>
            <p:cNvPr id="68" name="Rectangle 14">
              <a:extLst>
                <a:ext uri="{FF2B5EF4-FFF2-40B4-BE49-F238E27FC236}">
                  <a16:creationId xmlns:a16="http://schemas.microsoft.com/office/drawing/2014/main" id="{E74A893B-0A7D-4314-AAA5-F61A83D00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6619" y="6307778"/>
              <a:ext cx="27036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완료 승인</a:t>
              </a:r>
            </a:p>
          </p:txBody>
        </p:sp>
        <p:sp>
          <p:nvSpPr>
            <p:cNvPr id="69" name="Rectangle 14">
              <a:extLst>
                <a:ext uri="{FF2B5EF4-FFF2-40B4-BE49-F238E27FC236}">
                  <a16:creationId xmlns:a16="http://schemas.microsoft.com/office/drawing/2014/main" id="{14EFFC28-D41D-4223-B940-67AD8EABD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6619" y="5469146"/>
              <a:ext cx="27036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변경요청 기각</a:t>
              </a:r>
            </a:p>
          </p:txBody>
        </p:sp>
        <p:sp>
          <p:nvSpPr>
            <p:cNvPr id="70" name="Rectangle 14">
              <a:extLst>
                <a:ext uri="{FF2B5EF4-FFF2-40B4-BE49-F238E27FC236}">
                  <a16:creationId xmlns:a16="http://schemas.microsoft.com/office/drawing/2014/main" id="{9ED2AF58-3C56-4C0A-AD41-02E27CA76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3890" y="3652253"/>
              <a:ext cx="129600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변경영향 평가</a:t>
              </a:r>
            </a:p>
          </p:txBody>
        </p:sp>
        <p:sp>
          <p:nvSpPr>
            <p:cNvPr id="71" name="Rectangle 14">
              <a:extLst>
                <a:ext uri="{FF2B5EF4-FFF2-40B4-BE49-F238E27FC236}">
                  <a16:creationId xmlns:a16="http://schemas.microsoft.com/office/drawing/2014/main" id="{64633615-4A50-4FBF-8A43-5ECF00619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0507" y="5017284"/>
              <a:ext cx="1271430" cy="288000"/>
            </a:xfrm>
            <a:prstGeom prst="rect">
              <a:avLst/>
            </a:prstGeom>
            <a:solidFill>
              <a:srgbClr val="C7ECF8"/>
            </a:solidFill>
            <a:ln>
              <a:solidFill>
                <a:srgbClr val="56C6E9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1" algn="ctr" defTabSz="1042880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3271AA"/>
                </a:buClr>
                <a:buSzPct val="140000"/>
                <a:tabLst>
                  <a:tab pos="5648325" algn="l"/>
                </a:tabLst>
                <a:defRPr/>
              </a:pPr>
              <a:r>
                <a:rPr kumimoji="0" lang="ko-KR" altLang="en-US" sz="1000" dirty="0">
                  <a:ln w="6350"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 pitchFamily="2" charset="2"/>
                </a:rPr>
                <a:t>변경계획수립</a:t>
              </a:r>
            </a:p>
          </p:txBody>
        </p:sp>
        <p:cxnSp>
          <p:nvCxnSpPr>
            <p:cNvPr id="72" name="Shape 130">
              <a:extLst>
                <a:ext uri="{FF2B5EF4-FFF2-40B4-BE49-F238E27FC236}">
                  <a16:creationId xmlns:a16="http://schemas.microsoft.com/office/drawing/2014/main" id="{7148B56B-41E7-4EE5-AC3C-B6A2C88388FA}"/>
                </a:ext>
              </a:extLst>
            </p:cNvPr>
            <p:cNvCxnSpPr>
              <a:cxnSpLocks noChangeShapeType="1"/>
              <a:stCxn id="42" idx="1"/>
              <a:endCxn id="71" idx="0"/>
            </p:cNvCxnSpPr>
            <p:nvPr/>
          </p:nvCxnSpPr>
          <p:spPr bwMode="auto">
            <a:xfrm rot="10800000" flipV="1">
              <a:off x="5216222" y="4734791"/>
              <a:ext cx="3577998" cy="282492"/>
            </a:xfrm>
            <a:prstGeom prst="bentConnector2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145A3180-199A-470C-8C7C-EEEF597AFACC}"/>
                </a:ext>
              </a:extLst>
            </p:cNvPr>
            <p:cNvSpPr/>
            <p:nvPr/>
          </p:nvSpPr>
          <p:spPr>
            <a:xfrm>
              <a:off x="1568509" y="6454171"/>
              <a:ext cx="7334408" cy="227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/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※ 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상세 절차와 역할은 </a:t>
              </a:r>
              <a:r>
                <a:rPr lang="ko-KR" altLang="en-US" sz="800" dirty="0" err="1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고객사와</a:t>
              </a:r>
              <a:r>
                <a:rPr lang="ko-KR" altLang="en-US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협의하여 조정될 수 있습니다</a:t>
              </a:r>
              <a:r>
                <a:rPr lang="en-US" altLang="ko-KR" sz="80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.</a:t>
              </a:r>
            </a:p>
          </p:txBody>
        </p:sp>
      </p:grpSp>
      <p:sp>
        <p:nvSpPr>
          <p:cNvPr id="74" name="타원 73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75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</p:spTree>
    <p:extLst>
      <p:ext uri="{BB962C8B-B14F-4D97-AF65-F5344CB8AC3E}">
        <p14:creationId xmlns:p14="http://schemas.microsoft.com/office/powerpoint/2010/main" val="34844618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변경관리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대상별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변경요청 기준을 관리하여 효과적인 변경관리가 되도록 하며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요청된 변경사항에 대해서는 의사결정 주체에 따라 의사결정을 수행합니다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414C1FC0-DB6B-4037-ACEC-B47EDB28F72B}"/>
              </a:ext>
            </a:extLst>
          </p:cNvPr>
          <p:cNvGraphicFramePr>
            <a:graphicFrameLocks noGrp="1"/>
          </p:cNvGraphicFramePr>
          <p:nvPr/>
        </p:nvGraphicFramePr>
        <p:xfrm>
          <a:off x="523876" y="2233882"/>
          <a:ext cx="8858250" cy="2095500"/>
        </p:xfrm>
        <a:graphic>
          <a:graphicData uri="http://schemas.openxmlformats.org/drawingml/2006/table">
            <a:tbl>
              <a:tblPr/>
              <a:tblGrid>
                <a:gridCol w="143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변경관리대상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기준문서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변경요청기준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범위 변경</a:t>
                      </a:r>
                    </a:p>
                  </a:txBody>
                  <a:tcPr marL="90000" marR="90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사업수행 계획서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범위의 변경 발생시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프로젝트 일정</a:t>
                      </a: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상세 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WBS</a:t>
                      </a:r>
                      <a:endParaRPr lang="ko-KR" altLang="en-US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</a:t>
                      </a:r>
                      <a:r>
                        <a:rPr lang="ko-KR" altLang="en-US" sz="9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마일스톤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및 일정에 영향이 있는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전체일정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 err="1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마일스톤에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영향이 있는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자체 일정의 변경은 없으나 타 프로젝트에 영향이 있는 경우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요구사항 변경</a:t>
                      </a: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요구사항 정의서 등 요구사항 관련 자료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분석단계 </a:t>
                      </a:r>
                      <a:r>
                        <a:rPr lang="en-US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Baseline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확정 후 요구사항의 변경 발생 시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신규요구사항 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설계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구현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추가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기존요건의 변경사항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설계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구현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변경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기존요건의 삭제 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설계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구현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 삭제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endParaRPr lang="ko-KR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산출물 변경</a:t>
                      </a: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문서 산출물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각 단계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(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분석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설계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개발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테스트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en-US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Baseline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확정 후 프로젝트 산출물의 변경 발생 시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3" name="표 32">
            <a:extLst>
              <a:ext uri="{FF2B5EF4-FFF2-40B4-BE49-F238E27FC236}">
                <a16:creationId xmlns:a16="http://schemas.microsoft.com/office/drawing/2014/main" id="{252EF9D4-7237-462A-BE95-21E538E9C55E}"/>
              </a:ext>
            </a:extLst>
          </p:cNvPr>
          <p:cNvGraphicFramePr>
            <a:graphicFrameLocks noGrp="1"/>
          </p:cNvGraphicFramePr>
          <p:nvPr/>
        </p:nvGraphicFramePr>
        <p:xfrm>
          <a:off x="523876" y="4793615"/>
          <a:ext cx="8858250" cy="1623060"/>
        </p:xfrm>
        <a:graphic>
          <a:graphicData uri="http://schemas.openxmlformats.org/drawingml/2006/table">
            <a:tbl>
              <a:tblPr/>
              <a:tblGrid>
                <a:gridCol w="143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의사결정주체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kern="1200" cap="none" spc="0" normalizeH="0" baseline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의사결정 기준 및 방법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제안사 </a:t>
                      </a:r>
                      <a:r>
                        <a:rPr kumimoji="1" lang="en-US" altLang="ko-KR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PM</a:t>
                      </a: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프로젝트에 미치는 영향이 거의 없고 자원 추가 투입이 불필요한 경우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일정 연장이나 추가 투입 자원이 발생하지 않는 경우</a:t>
                      </a:r>
                    </a:p>
                    <a:p>
                      <a:pPr marL="173038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18" charset="-127"/>
                        <a:buChar char="-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변경관리 담당자는 제안사 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PM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에 승인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/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기각 여부를 요청</a:t>
                      </a: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실무</a:t>
                      </a:r>
                      <a:r>
                        <a:rPr kumimoji="1" lang="en-US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 </a:t>
                      </a: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협의체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(PM/PL)</a:t>
                      </a:r>
                      <a:endParaRPr kumimoji="1" lang="ko-KR" altLang="en-US" sz="10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제안사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PM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이 변경요청에 대해 기각하거나 실무 협의체의 의사결정을 요청한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주요 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Milestone(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예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단계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)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간 일정 조정이 필요한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변경 요청의 수용을 위해서는 인력의 추가 투입이나 서버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등 장비의 용량 증설이 필요하여 비용이 추가로 발생하는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의사결정 협의체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85000"/>
                            <a:lumOff val="1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(</a:t>
                      </a: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임원</a:t>
                      </a:r>
                      <a:r>
                        <a:rPr kumimoji="1" lang="en-US" altLang="ko-KR" sz="1000" b="0" i="0" u="none" strike="noStrike" kern="1200" cap="none" spc="0" normalizeH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KoPub돋움체 Bold" pitchFamily="18" charset="-127"/>
                          <a:ea typeface="KoPub돋움체 Bold" pitchFamily="18" charset="-127"/>
                          <a:cs typeface="+mn-cs"/>
                          <a:sym typeface="KoPub돋움체 Medium"/>
                        </a:rPr>
                        <a:t>/PM)</a:t>
                      </a:r>
                      <a:endParaRPr kumimoji="1" lang="ko-KR" altLang="en-US" sz="1000" b="0" i="0" u="none" strike="noStrike" kern="1200" cap="none" spc="0" normalizeH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KoPub돋움체 Bold" pitchFamily="18" charset="-127"/>
                        <a:ea typeface="KoPub돋움체 Bold" pitchFamily="18" charset="-127"/>
                        <a:cs typeface="+mn-cs"/>
                        <a:sym typeface="KoPub돋움체 Medium"/>
                      </a:endParaRPr>
                    </a:p>
                  </a:txBody>
                  <a:tcPr marL="90000" marR="90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실무 협의체의 의사결정이 지연되거나 합의가 이뤄지지 않은 경우</a:t>
                      </a:r>
                      <a:r>
                        <a:rPr lang="en-US" altLang="ko-KR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, </a:t>
                      </a: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의사결정 협의체에 의사결정을 요청한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KoPub돋움체 Medium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b="0" kern="1200" spc="0" baseline="0" noProof="0" dirty="0">
                          <a:ln>
                            <a:solidFill>
                              <a:schemeClr val="tx1">
                                <a:lumMod val="85000"/>
                                <a:lumOff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  <a:sym typeface="Monotype Sorts" pitchFamily="2" charset="2"/>
                        </a:rPr>
                        <a:t>프로젝트 납기의 조정이 필요한 경우</a:t>
                      </a:r>
                      <a:endParaRPr lang="en-US" altLang="ko-KR" sz="900" b="0" kern="1200" spc="0" baseline="0" noProof="0" dirty="0">
                        <a:ln>
                          <a:solidFill>
                            <a:schemeClr val="tx1">
                              <a:lumMod val="85000"/>
                              <a:lumOff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  <a:sym typeface="Monotype Sorts" pitchFamily="2" charset="2"/>
                      </a:endParaRPr>
                    </a:p>
                  </a:txBody>
                  <a:tcPr marL="90000" marR="90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25000" y="1880626"/>
            <a:ext cx="8856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97667" algn="ctr" defTabSz="957701">
              <a:defRPr sz="14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500" dirty="0">
                <a:sym typeface="KoPub돋움체 Medium"/>
              </a:rPr>
              <a:t>변경요청 기준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5000" y="4440358"/>
            <a:ext cx="8856000" cy="288000"/>
          </a:xfrm>
          <a:prstGeom prst="rect">
            <a:avLst/>
          </a:prstGeom>
          <a:solidFill>
            <a:srgbClr val="1EB3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algn="ctr" defTabSz="1042973">
              <a:defRPr sz="1600"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</a:defRPr>
            </a:lvl1pPr>
            <a:lvl2pPr marL="0" lvl="1" indent="-97667" algn="ctr" defTabSz="957701">
              <a:defRPr sz="1400">
                <a:ln w="6350"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2pPr>
            <a:lvl3pPr marL="1090422" defTabSz="1090422">
              <a:defRPr sz="2100"/>
            </a:lvl3pPr>
            <a:lvl4pPr marL="1635633" defTabSz="1090422">
              <a:defRPr sz="2100"/>
            </a:lvl4pPr>
            <a:lvl5pPr marL="2180844" defTabSz="1090422">
              <a:defRPr sz="2100"/>
            </a:lvl5pPr>
            <a:lvl6pPr marL="2726055" defTabSz="1090422">
              <a:defRPr sz="2100"/>
            </a:lvl6pPr>
            <a:lvl7pPr marL="3271266" defTabSz="1090422">
              <a:defRPr sz="2100"/>
            </a:lvl7pPr>
            <a:lvl8pPr marL="3816477" defTabSz="1090422">
              <a:defRPr sz="2100"/>
            </a:lvl8pPr>
            <a:lvl9pPr marL="4361688" defTabSz="1090422">
              <a:defRPr sz="2100"/>
            </a:lvl9pPr>
          </a:lstStyle>
          <a:p>
            <a:pPr lvl="1"/>
            <a:r>
              <a:rPr lang="ko-KR" altLang="en-US" sz="1500" dirty="0">
                <a:sym typeface="KoPub돋움체 Medium"/>
              </a:rPr>
              <a:t>변경요청 의사결정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28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제약사항 요구사항 ▶ </a:t>
              </a:r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4.2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변경사항 반영</a:t>
              </a:r>
            </a:p>
          </p:txBody>
        </p:sp>
        <p:sp>
          <p:nvSpPr>
            <p:cNvPr id="29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4.2.2 </a:t>
              </a:r>
              <a:r>
                <a:rPr lang="ko-KR" altLang="en-US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변경요청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기준 및 의사결정</a:t>
              </a:r>
              <a:endPara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4" name="직각 삼각형 33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COR-002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변경사항 반영</a:t>
            </a:r>
          </a:p>
        </p:txBody>
      </p:sp>
      <p:sp>
        <p:nvSpPr>
          <p:cNvPr id="37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38" name="타원 37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3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</p:spTree>
    <p:extLst>
      <p:ext uri="{BB962C8B-B14F-4D97-AF65-F5344CB8AC3E}">
        <p14:creationId xmlns:p14="http://schemas.microsoft.com/office/powerpoint/2010/main" val="22898565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그룹 68">
            <a:extLst>
              <a:ext uri="{FF2B5EF4-FFF2-40B4-BE49-F238E27FC236}">
                <a16:creationId xmlns:a16="http://schemas.microsoft.com/office/drawing/2014/main" id="{A9C81A18-586C-4F82-940B-7F9AD58147EE}"/>
              </a:ext>
            </a:extLst>
          </p:cNvPr>
          <p:cNvGrpSpPr/>
          <p:nvPr/>
        </p:nvGrpSpPr>
        <p:grpSpPr>
          <a:xfrm>
            <a:off x="3497589" y="1880827"/>
            <a:ext cx="5891138" cy="4527174"/>
            <a:chOff x="5454798" y="2266949"/>
            <a:chExt cx="4679571" cy="4871954"/>
          </a:xfrm>
        </p:grpSpPr>
        <p:sp>
          <p:nvSpPr>
            <p:cNvPr id="70" name="모서리가 둥근 직사각형 16">
              <a:extLst>
                <a:ext uri="{FF2B5EF4-FFF2-40B4-BE49-F238E27FC236}">
                  <a16:creationId xmlns:a16="http://schemas.microsoft.com/office/drawing/2014/main" id="{76143836-6D3C-4C2A-A7CE-170FE978F6BD}"/>
                </a:ext>
              </a:extLst>
            </p:cNvPr>
            <p:cNvSpPr/>
            <p:nvPr/>
          </p:nvSpPr>
          <p:spPr bwMode="auto">
            <a:xfrm flipH="1">
              <a:off x="5454798" y="2409824"/>
              <a:ext cx="4679570" cy="47290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2988" eaLnBrk="0" latinLnBrk="0" hangingPunct="0">
                <a:buClr>
                  <a:srgbClr val="3271AA"/>
                </a:buClr>
                <a:buSzPct val="140000"/>
                <a:tabLst>
                  <a:tab pos="5648325" algn="l"/>
                </a:tabLst>
              </a:pPr>
              <a:endPara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  <a:sym typeface="-윤고딕140"/>
              </a:endParaRPr>
            </a:p>
          </p:txBody>
        </p:sp>
        <p:sp>
          <p:nvSpPr>
            <p:cNvPr id="71" name="모서리가 둥근 직사각형 16">
              <a:extLst>
                <a:ext uri="{FF2B5EF4-FFF2-40B4-BE49-F238E27FC236}">
                  <a16:creationId xmlns:a16="http://schemas.microsoft.com/office/drawing/2014/main" id="{E6F95C95-65F7-41A8-A6D0-414DEDF27900}"/>
                </a:ext>
              </a:extLst>
            </p:cNvPr>
            <p:cNvSpPr/>
            <p:nvPr/>
          </p:nvSpPr>
          <p:spPr bwMode="auto">
            <a:xfrm flipH="1">
              <a:off x="5454799" y="2266949"/>
              <a:ext cx="4679570" cy="309933"/>
            </a:xfrm>
            <a:prstGeom prst="rect">
              <a:avLst/>
            </a:prstGeom>
            <a:solidFill>
              <a:srgbClr val="01508F"/>
            </a:solidFill>
          </p:spPr>
          <p:txBody>
            <a:bodyPr wrap="square" lIns="90000" tIns="41985" rIns="90000" bIns="41985" rtlCol="0" anchor="ctr">
              <a:noAutofit/>
            </a:bodyPr>
            <a:lstStyle/>
            <a:p>
              <a:pPr marL="0" lvl="1" algn="ctr" defTabSz="1042880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5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-윤고딕140"/>
                </a:rPr>
                <a:t>프로그램 검증</a:t>
              </a: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8B4B8D43-D543-4750-8A08-6ED0E0228522}"/>
              </a:ext>
            </a:extLst>
          </p:cNvPr>
          <p:cNvGrpSpPr/>
          <p:nvPr/>
        </p:nvGrpSpPr>
        <p:grpSpPr>
          <a:xfrm>
            <a:off x="3592286" y="5243519"/>
            <a:ext cx="5711860" cy="1087855"/>
            <a:chOff x="-2662556" y="3131044"/>
            <a:chExt cx="2452246" cy="1170703"/>
          </a:xfrm>
        </p:grpSpPr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61AD0716-CCAF-40FA-92AC-B45A59E7E9AA}"/>
                </a:ext>
              </a:extLst>
            </p:cNvPr>
            <p:cNvGrpSpPr/>
            <p:nvPr/>
          </p:nvGrpSpPr>
          <p:grpSpPr>
            <a:xfrm>
              <a:off x="-2662556" y="3131044"/>
              <a:ext cx="2452246" cy="1170703"/>
              <a:chOff x="-1893446" y="3131044"/>
              <a:chExt cx="2452246" cy="1170703"/>
            </a:xfrm>
          </p:grpSpPr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id="{6AF6A95E-C246-47AE-84EE-786C5F625E4E}"/>
                  </a:ext>
                </a:extLst>
              </p:cNvPr>
              <p:cNvSpPr/>
              <p:nvPr/>
            </p:nvSpPr>
            <p:spPr bwMode="auto">
              <a:xfrm flipH="1">
                <a:off x="-1893446" y="3131044"/>
                <a:ext cx="2452246" cy="117070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>
                <a:noAutofit/>
              </a:bodyPr>
              <a:lstStyle/>
              <a:p>
                <a:pPr marL="339725" indent="-339725" algn="ctr" eaLnBrk="0" latin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2023E21-E808-43F5-8806-23F043325CD7}"/>
                  </a:ext>
                </a:extLst>
              </p:cNvPr>
              <p:cNvSpPr txBox="1"/>
              <p:nvPr/>
            </p:nvSpPr>
            <p:spPr>
              <a:xfrm>
                <a:off x="-1893446" y="3131046"/>
                <a:ext cx="2452246" cy="271192"/>
              </a:xfrm>
              <a:prstGeom prst="rect">
                <a:avLst/>
              </a:prstGeom>
              <a:solidFill>
                <a:srgbClr val="4D84B0"/>
              </a:solidFill>
              <a:ln w="6350">
                <a:solidFill>
                  <a:srgbClr val="4D84B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973">
                  <a:defRPr sz="1300" b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3pPr>
                <a:lvl4pPr marL="13716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4pPr>
                <a:lvl5pPr marL="18288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어플리케이션 검증 관리방안</a:t>
                </a:r>
              </a:p>
            </p:txBody>
          </p:sp>
        </p:grpSp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2D33CB4B-33A6-44B7-9C71-BDFA3A71D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2556" y="3427127"/>
              <a:ext cx="2427556" cy="844600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Code Inspection tool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과 연계하여 코딩오류 점검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/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어플리케이션 표준화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/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작업 효율성 극대화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검증 도구를 활용하여 개발표준 </a:t>
              </a: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미준수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 프로그램 목록 및 소스 제공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단위업무 기준으로 표준 </a:t>
              </a:r>
              <a:r>
                <a:rPr lang="ko-KR" altLang="en-US" sz="1000" dirty="0" err="1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미준수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 하위 그룹에 대한 집중 관리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표준 준수 상위 그룹에 대한 포상</a:t>
              </a: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257BDE2-8E0B-44A1-BEFA-F9006A16004A}"/>
              </a:ext>
            </a:extLst>
          </p:cNvPr>
          <p:cNvGrpSpPr/>
          <p:nvPr/>
        </p:nvGrpSpPr>
        <p:grpSpPr>
          <a:xfrm>
            <a:off x="6493664" y="2249617"/>
            <a:ext cx="2810482" cy="1371546"/>
            <a:chOff x="-2662556" y="3131044"/>
            <a:chExt cx="2452246" cy="1476000"/>
          </a:xfrm>
        </p:grpSpPr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42BFB368-EA03-4F57-B765-8B4F63857B8A}"/>
                </a:ext>
              </a:extLst>
            </p:cNvPr>
            <p:cNvGrpSpPr/>
            <p:nvPr/>
          </p:nvGrpSpPr>
          <p:grpSpPr>
            <a:xfrm>
              <a:off x="-2662556" y="3131044"/>
              <a:ext cx="2452246" cy="1476000"/>
              <a:chOff x="-1893446" y="3131044"/>
              <a:chExt cx="2452246" cy="1476000"/>
            </a:xfrm>
          </p:grpSpPr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F405C3B1-3424-440D-81F8-151A3FCF7D94}"/>
                  </a:ext>
                </a:extLst>
              </p:cNvPr>
              <p:cNvSpPr/>
              <p:nvPr/>
            </p:nvSpPr>
            <p:spPr bwMode="auto">
              <a:xfrm flipH="1">
                <a:off x="-1893446" y="3131044"/>
                <a:ext cx="2452246" cy="1476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>
                <a:noAutofit/>
              </a:bodyPr>
              <a:lstStyle/>
              <a:p>
                <a:pPr marL="339725" indent="-339725" algn="ctr" eaLnBrk="0" latin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DD829DE-5E2D-4705-B692-5432DDAAE707}"/>
                  </a:ext>
                </a:extLst>
              </p:cNvPr>
              <p:cNvSpPr txBox="1"/>
              <p:nvPr/>
            </p:nvSpPr>
            <p:spPr>
              <a:xfrm>
                <a:off x="-1893446" y="3131046"/>
                <a:ext cx="2452246" cy="271192"/>
              </a:xfrm>
              <a:prstGeom prst="rect">
                <a:avLst/>
              </a:prstGeom>
              <a:solidFill>
                <a:srgbClr val="4D84B0"/>
              </a:solidFill>
              <a:ln w="6350">
                <a:solidFill>
                  <a:srgbClr val="4D84B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973">
                  <a:defRPr sz="1300" b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3pPr>
                <a:lvl4pPr marL="13716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4pPr>
                <a:lvl5pPr marL="18288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백그라운드 코드 점검</a:t>
                </a:r>
              </a:p>
            </p:txBody>
          </p:sp>
        </p:grpSp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CE90D91F-0CB0-47DB-8EC7-B73A3D6E5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2556" y="3427127"/>
              <a:ext cx="2452245" cy="637591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90482" indent="-90482" defTabSz="699645" eaLnBrk="0" fontAlgn="auto" latinLnBrk="0" hangingPunct="0">
                <a:spcBef>
                  <a:spcPts val="3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Marker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바에 에러 표시 및 밑줄 표시 제공</a:t>
              </a:r>
            </a:p>
            <a:p>
              <a:pPr marL="90482" indent="-90482" defTabSz="699645" eaLnBrk="0" fontAlgn="auto" latinLnBrk="0" hangingPunct="0">
                <a:spcBef>
                  <a:spcPts val="3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설정된 제거 규칙에 따라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quick fix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기능</a:t>
              </a:r>
              <a:b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</a:b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(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주석 위주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) 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제공</a:t>
              </a: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9053F27B-7BD2-44D3-9ADE-65618221B778}"/>
              </a:ext>
            </a:extLst>
          </p:cNvPr>
          <p:cNvGrpSpPr/>
          <p:nvPr/>
        </p:nvGrpSpPr>
        <p:grpSpPr>
          <a:xfrm>
            <a:off x="6493664" y="3746568"/>
            <a:ext cx="2810483" cy="1371546"/>
            <a:chOff x="-2662556" y="3131044"/>
            <a:chExt cx="2452247" cy="1476000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1DC04400-5B7B-4215-B658-86D1529F9B42}"/>
                </a:ext>
              </a:extLst>
            </p:cNvPr>
            <p:cNvGrpSpPr/>
            <p:nvPr/>
          </p:nvGrpSpPr>
          <p:grpSpPr>
            <a:xfrm>
              <a:off x="-2662556" y="3131044"/>
              <a:ext cx="2452246" cy="1476000"/>
              <a:chOff x="-1893446" y="3131044"/>
              <a:chExt cx="2452246" cy="1476000"/>
            </a:xfrm>
          </p:grpSpPr>
          <p:sp>
            <p:nvSpPr>
              <p:cNvPr id="86" name="직사각형 85">
                <a:extLst>
                  <a:ext uri="{FF2B5EF4-FFF2-40B4-BE49-F238E27FC236}">
                    <a16:creationId xmlns:a16="http://schemas.microsoft.com/office/drawing/2014/main" id="{A82E699B-54E6-409A-A83D-6D44A251D5B3}"/>
                  </a:ext>
                </a:extLst>
              </p:cNvPr>
              <p:cNvSpPr/>
              <p:nvPr/>
            </p:nvSpPr>
            <p:spPr bwMode="auto">
              <a:xfrm flipH="1">
                <a:off x="-1893446" y="3131044"/>
                <a:ext cx="2452246" cy="1476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>
                <a:noAutofit/>
              </a:bodyPr>
              <a:lstStyle/>
              <a:p>
                <a:pPr marL="339725" indent="-339725" algn="ctr" eaLnBrk="0" latinLnBrk="0" hangingPunct="0">
                  <a:lnSpc>
                    <a:spcPct val="110000"/>
                  </a:lnSpc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ko-KR" altLang="en-US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66E5533-6773-436C-BFC8-EAE75898C327}"/>
                  </a:ext>
                </a:extLst>
              </p:cNvPr>
              <p:cNvSpPr txBox="1"/>
              <p:nvPr/>
            </p:nvSpPr>
            <p:spPr>
              <a:xfrm>
                <a:off x="-1893446" y="3131046"/>
                <a:ext cx="2452246" cy="271192"/>
              </a:xfrm>
              <a:prstGeom prst="rect">
                <a:avLst/>
              </a:prstGeom>
              <a:solidFill>
                <a:srgbClr val="4D84B0"/>
              </a:solidFill>
              <a:ln w="6350">
                <a:solidFill>
                  <a:srgbClr val="4D84B0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ko-KR"/>
                </a:defPPr>
                <a:lvl1pPr defTabSz="934817" fontAlgn="auto">
                  <a:spcBef>
                    <a:spcPts val="0"/>
                  </a:spcBef>
                  <a:spcAft>
                    <a:spcPts val="0"/>
                  </a:spcAft>
                  <a:tabLst>
                    <a:tab pos="2574921" algn="l"/>
                  </a:tabLst>
                  <a:defRPr sz="2200" spc="-224">
                    <a:solidFill>
                      <a:schemeClr val="bg1">
                        <a:lumMod val="95000"/>
                      </a:schemeClr>
                    </a:solidFill>
                    <a:latin typeface="다음_SemiBold" panose="02000700060000000000" pitchFamily="2" charset="-127"/>
                    <a:ea typeface="다음_SemiBold" panose="02000700060000000000" pitchFamily="2" charset="-127"/>
                  </a:defRPr>
                </a:lvl1pPr>
                <a:lvl2pPr marL="0" lvl="1" algn="ctr" defTabSz="1042973">
                  <a:defRPr sz="1300" b="0">
                    <a:ln w="6350"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defRPr>
                </a:lvl2pPr>
                <a:lvl3pPr marL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3pPr>
                <a:lvl4pPr marL="13716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4pPr>
                <a:lvl5pPr marL="18288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5pPr>
                <a:lvl6pPr marL="22860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6pPr>
                <a:lvl7pPr marL="27432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7pPr>
                <a:lvl8pPr marL="32004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8pPr>
                <a:lvl9pPr marL="3657600" defTabSz="914400">
                  <a:defRPr>
                    <a:solidFill>
                      <a:schemeClr val="tx1"/>
                    </a:solidFill>
                    <a:latin typeface="KoPub돋움체 Medium" pitchFamily="50" charset="-127"/>
                    <a:ea typeface="KoPub돋움체 Medium" charset="-127"/>
                  </a:defRPr>
                </a:lvl9pPr>
              </a:lstStyle>
              <a:p>
                <a:pPr lvl="1"/>
                <a:r>
                  <a:rPr lang="ko-KR" altLang="en-US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ym typeface="-윤고딕140"/>
                  </a:rPr>
                  <a:t>점검 규칙 생성 및 수정</a:t>
                </a:r>
              </a:p>
            </p:txBody>
          </p:sp>
        </p:grp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EBF447DB-C358-4430-ADED-3ABE5ABBF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50275" y="3427127"/>
              <a:ext cx="2439966" cy="1134416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기본 점검규칙은 중요 코딩 오류에 대한 점검위주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프로그래밍에 능숙하지 않은 관리자를 위한 규칙 생성 지원 기능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점검규칙 </a:t>
              </a:r>
              <a:r>
                <a:rPr lang="en-US" altLang="ko-KR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template</a:t>
              </a: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과 정규표현식을 이용한 유연한 설정</a:t>
              </a:r>
            </a:p>
            <a:p>
              <a:pPr marL="90482" indent="-90482" defTabSz="699645" eaLnBrk="0" fontAlgn="auto" latinLnBrk="0" hangingPunct="0">
                <a:spcBef>
                  <a:spcPts val="100"/>
                </a:spcBef>
                <a:spcAft>
                  <a:spcPts val="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5186118" algn="l"/>
                </a:tabLst>
                <a:defRPr/>
              </a:pPr>
              <a:r>
                <a:rPr lang="ko-KR" altLang="en-US" sz="1000" dirty="0">
                  <a:ln w="1143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KoPub돋움체 Medium" pitchFamily="34" charset="0"/>
                  <a:sym typeface="-윤고딕140"/>
                </a:rPr>
                <a:t>프로젝트 별 점검 규칙 설정 및 재활용 지원</a:t>
              </a: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CECE9A22-D9A5-4CBB-988F-D0EABBC7C3EF}"/>
              </a:ext>
            </a:extLst>
          </p:cNvPr>
          <p:cNvGrpSpPr/>
          <p:nvPr/>
        </p:nvGrpSpPr>
        <p:grpSpPr>
          <a:xfrm>
            <a:off x="524508" y="1880828"/>
            <a:ext cx="2728730" cy="1403954"/>
            <a:chOff x="559176" y="2266950"/>
            <a:chExt cx="4679574" cy="1510876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24E1DB0D-5527-427B-8BC9-3D2BE48C9016}"/>
                </a:ext>
              </a:extLst>
            </p:cNvPr>
            <p:cNvGrpSpPr/>
            <p:nvPr/>
          </p:nvGrpSpPr>
          <p:grpSpPr>
            <a:xfrm>
              <a:off x="559176" y="2266950"/>
              <a:ext cx="4679574" cy="1510876"/>
              <a:chOff x="5454795" y="2266950"/>
              <a:chExt cx="4679574" cy="1510876"/>
            </a:xfrm>
          </p:grpSpPr>
          <p:sp>
            <p:nvSpPr>
              <p:cNvPr id="93" name="모서리가 둥근 직사각형 16">
                <a:extLst>
                  <a:ext uri="{FF2B5EF4-FFF2-40B4-BE49-F238E27FC236}">
                    <a16:creationId xmlns:a16="http://schemas.microsoft.com/office/drawing/2014/main" id="{CBF1A6A6-09C8-4FD7-9DFB-06EAF0418237}"/>
                  </a:ext>
                </a:extLst>
              </p:cNvPr>
              <p:cNvSpPr/>
              <p:nvPr/>
            </p:nvSpPr>
            <p:spPr bwMode="auto">
              <a:xfrm flipH="1">
                <a:off x="5454795" y="2409826"/>
                <a:ext cx="4679571" cy="136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sp>
            <p:nvSpPr>
              <p:cNvPr id="92" name="모서리가 둥근 직사각형 16">
                <a:extLst>
                  <a:ext uri="{FF2B5EF4-FFF2-40B4-BE49-F238E27FC236}">
                    <a16:creationId xmlns:a16="http://schemas.microsoft.com/office/drawing/2014/main" id="{B201461D-5B7E-48B1-938E-8F07052956C4}"/>
                  </a:ext>
                </a:extLst>
              </p:cNvPr>
              <p:cNvSpPr/>
              <p:nvPr/>
            </p:nvSpPr>
            <p:spPr bwMode="auto">
              <a:xfrm flipH="1">
                <a:off x="5454798" y="2266950"/>
                <a:ext cx="4679571" cy="309933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90000" tIns="41985" rIns="90000" bIns="41985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5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어플리케이션 개발 절차 표준</a:t>
                </a:r>
              </a:p>
            </p:txBody>
          </p:sp>
        </p:grp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A9797497-72AB-4823-B192-F486DA3A7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37" y="2620000"/>
              <a:ext cx="4465637" cy="463702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개발부터 단위테스트 완료까지 개발 절차와 변경 관리 절차에 대한 표준화</a:t>
              </a:r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9D4473B2-A48E-458C-9325-882B782E3C4D}"/>
              </a:ext>
            </a:extLst>
          </p:cNvPr>
          <p:cNvGrpSpPr/>
          <p:nvPr/>
        </p:nvGrpSpPr>
        <p:grpSpPr>
          <a:xfrm>
            <a:off x="524508" y="3442437"/>
            <a:ext cx="2728730" cy="1403955"/>
            <a:chOff x="559176" y="2266949"/>
            <a:chExt cx="4679574" cy="1510877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C5C3D020-4FCD-4DDE-AB23-87BB44755729}"/>
                </a:ext>
              </a:extLst>
            </p:cNvPr>
            <p:cNvGrpSpPr/>
            <p:nvPr/>
          </p:nvGrpSpPr>
          <p:grpSpPr>
            <a:xfrm>
              <a:off x="559176" y="2266949"/>
              <a:ext cx="4679574" cy="1510877"/>
              <a:chOff x="5454795" y="2266949"/>
              <a:chExt cx="4679574" cy="1510877"/>
            </a:xfrm>
          </p:grpSpPr>
          <p:sp>
            <p:nvSpPr>
              <p:cNvPr id="100" name="모서리가 둥근 직사각형 16">
                <a:extLst>
                  <a:ext uri="{FF2B5EF4-FFF2-40B4-BE49-F238E27FC236}">
                    <a16:creationId xmlns:a16="http://schemas.microsoft.com/office/drawing/2014/main" id="{B4622656-78DD-4954-A85B-8E79720BF822}"/>
                  </a:ext>
                </a:extLst>
              </p:cNvPr>
              <p:cNvSpPr/>
              <p:nvPr/>
            </p:nvSpPr>
            <p:spPr bwMode="auto">
              <a:xfrm flipH="1">
                <a:off x="5454795" y="2409826"/>
                <a:ext cx="4679571" cy="136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sp>
            <p:nvSpPr>
              <p:cNvPr id="99" name="모서리가 둥근 직사각형 16">
                <a:extLst>
                  <a:ext uri="{FF2B5EF4-FFF2-40B4-BE49-F238E27FC236}">
                    <a16:creationId xmlns:a16="http://schemas.microsoft.com/office/drawing/2014/main" id="{EDA1DB46-4932-4025-B47E-EAE3991A7AD5}"/>
                  </a:ext>
                </a:extLst>
              </p:cNvPr>
              <p:cNvSpPr/>
              <p:nvPr/>
            </p:nvSpPr>
            <p:spPr bwMode="auto">
              <a:xfrm flipH="1">
                <a:off x="5454798" y="2266949"/>
                <a:ext cx="4679571" cy="309933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90000" tIns="41985" rIns="90000" bIns="41985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5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어플리케이션 구조 표준</a:t>
                </a:r>
              </a:p>
            </p:txBody>
          </p:sp>
        </p:grp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EA683B7A-E3B2-4F5B-81F4-363E63C07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37" y="2620000"/>
              <a:ext cx="4465637" cy="1120615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전 업무 통일된 </a:t>
              </a:r>
              <a:r>
                <a:rPr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3 Layer Architecture</a:t>
              </a: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에 따른 프로그램 기능 정의 및 배분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표준화</a:t>
              </a:r>
              <a:r>
                <a:rPr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기능화</a:t>
              </a:r>
              <a:r>
                <a:rPr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부품화</a:t>
              </a:r>
              <a:r>
                <a:rPr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공통화의 단계별 프로그램 구조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기능별 모듈 구조로 개발</a:t>
              </a: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403710E-E42F-4408-9A62-5FA9B9CA3DFC}"/>
              </a:ext>
            </a:extLst>
          </p:cNvPr>
          <p:cNvGrpSpPr/>
          <p:nvPr/>
        </p:nvGrpSpPr>
        <p:grpSpPr>
          <a:xfrm>
            <a:off x="524508" y="5004046"/>
            <a:ext cx="2728730" cy="1403955"/>
            <a:chOff x="559176" y="2266949"/>
            <a:chExt cx="4679574" cy="1510877"/>
          </a:xfrm>
        </p:grpSpPr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937DBA21-FED1-4E34-87A0-2E7C807D6254}"/>
                </a:ext>
              </a:extLst>
            </p:cNvPr>
            <p:cNvGrpSpPr/>
            <p:nvPr/>
          </p:nvGrpSpPr>
          <p:grpSpPr>
            <a:xfrm>
              <a:off x="559176" y="2266949"/>
              <a:ext cx="4679574" cy="1510877"/>
              <a:chOff x="5454795" y="2266949"/>
              <a:chExt cx="4679574" cy="1510877"/>
            </a:xfrm>
          </p:grpSpPr>
          <p:sp>
            <p:nvSpPr>
              <p:cNvPr id="107" name="모서리가 둥근 직사각형 16">
                <a:extLst>
                  <a:ext uri="{FF2B5EF4-FFF2-40B4-BE49-F238E27FC236}">
                    <a16:creationId xmlns:a16="http://schemas.microsoft.com/office/drawing/2014/main" id="{8D897CA7-CCA8-4009-BE02-23116F0F13F7}"/>
                  </a:ext>
                </a:extLst>
              </p:cNvPr>
              <p:cNvSpPr/>
              <p:nvPr/>
            </p:nvSpPr>
            <p:spPr bwMode="auto">
              <a:xfrm flipH="1">
                <a:off x="5454795" y="2409826"/>
                <a:ext cx="4679571" cy="136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lvl="1" indent="0" algn="ctr" defTabSz="1042988" eaLnBrk="0" latinLnBrk="0" hangingPunct="0"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endPara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-윤고딕140" pitchFamily="18" charset="-127"/>
                  <a:ea typeface="-윤고딕140" pitchFamily="18" charset="-127"/>
                  <a:cs typeface="Arial" pitchFamily="34" charset="0"/>
                  <a:sym typeface="-윤고딕140"/>
                </a:endParaRPr>
              </a:p>
            </p:txBody>
          </p:sp>
          <p:sp>
            <p:nvSpPr>
              <p:cNvPr id="106" name="모서리가 둥근 직사각형 16">
                <a:extLst>
                  <a:ext uri="{FF2B5EF4-FFF2-40B4-BE49-F238E27FC236}">
                    <a16:creationId xmlns:a16="http://schemas.microsoft.com/office/drawing/2014/main" id="{ED91F789-5ECE-417B-8F4F-7752E6B11522}"/>
                  </a:ext>
                </a:extLst>
              </p:cNvPr>
              <p:cNvSpPr/>
              <p:nvPr/>
            </p:nvSpPr>
            <p:spPr bwMode="auto">
              <a:xfrm flipH="1">
                <a:off x="5454798" y="2266949"/>
                <a:ext cx="4679571" cy="309933"/>
              </a:xfrm>
              <a:prstGeom prst="rect">
                <a:avLst/>
              </a:prstGeom>
              <a:solidFill>
                <a:srgbClr val="1EB3E2"/>
              </a:solidFill>
            </p:spPr>
            <p:txBody>
              <a:bodyPr wrap="square" lIns="90000" tIns="41985" rIns="90000" bIns="41985" rtlCol="0" anchor="ctr">
                <a:noAutofit/>
              </a:bodyPr>
              <a:lstStyle/>
              <a:p>
                <a:pPr marL="0" lvl="1" algn="ctr" defTabSz="104288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ko-KR" altLang="en-US" sz="15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-윤고딕140"/>
                  </a:rPr>
                  <a:t>어플리케이션 작성 표준</a:t>
                </a:r>
              </a:p>
            </p:txBody>
          </p:sp>
        </p:grpSp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30781846-FDBD-4150-8714-97637BFDF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37" y="2620000"/>
              <a:ext cx="4465637" cy="1120615"/>
            </a:xfrm>
            <a:prstGeom prst="rect">
              <a:avLst/>
            </a:prstGeom>
            <a:no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업무 특성을 고려해 유형별로 제공된 프로그램 모델에 따라 개발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모든 프로그램에 적용되는 프로그램 작성 규칙 제공</a:t>
              </a:r>
            </a:p>
            <a:p>
              <a:pPr marL="88900" lvl="1" indent="-88900" defTabSz="1042973" eaLnBrk="0" fontAlgn="ctr" latinLnBrk="0" hangingPunct="0">
                <a:spcBef>
                  <a:spcPts val="300"/>
                </a:spcBef>
                <a:spcAft>
                  <a:spcPts val="100"/>
                </a:spcAft>
                <a:buClr>
                  <a:schemeClr val="tx1">
                    <a:lumMod val="85000"/>
                    <a:lumOff val="15000"/>
                  </a:schemeClr>
                </a:buClr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온라인</a:t>
              </a:r>
              <a:r>
                <a:rPr lang="en-US" altLang="ko-KR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, </a:t>
              </a:r>
              <a:r>
                <a:rPr lang="ko-KR" altLang="en-US" sz="11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-윤고딕140"/>
                </a:rPr>
                <a:t>배치 프로그램 개발 표준 준수</a:t>
              </a:r>
            </a:p>
          </p:txBody>
        </p:sp>
      </p:grpSp>
      <p:pic>
        <p:nvPicPr>
          <p:cNvPr id="109" name="그림 108">
            <a:extLst>
              <a:ext uri="{FF2B5EF4-FFF2-40B4-BE49-F238E27FC236}">
                <a16:creationId xmlns:a16="http://schemas.microsoft.com/office/drawing/2014/main" id="{58DC9DFB-4315-43DE-AFD8-DB0FF8C2FE44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6" y="2249619"/>
            <a:ext cx="2743200" cy="13715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10" name="Picture 4">
            <a:extLst>
              <a:ext uri="{FF2B5EF4-FFF2-40B4-BE49-F238E27FC236}">
                <a16:creationId xmlns:a16="http://schemas.microsoft.com/office/drawing/2014/main" id="{E9141A94-7F72-4F1A-9BC5-014DC9F63E4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8" r="2885" b="4478"/>
          <a:stretch/>
        </p:blipFill>
        <p:spPr bwMode="auto">
          <a:xfrm>
            <a:off x="3592286" y="3746569"/>
            <a:ext cx="2743200" cy="13715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6" name="그룹 167"/>
          <p:cNvGrpSpPr/>
          <p:nvPr/>
        </p:nvGrpSpPr>
        <p:grpSpPr>
          <a:xfrm rot="20688584">
            <a:off x="5586994" y="2263501"/>
            <a:ext cx="852935" cy="377594"/>
            <a:chOff x="5580060" y="2956562"/>
            <a:chExt cx="858839" cy="380998"/>
          </a:xfrm>
        </p:grpSpPr>
        <p:sp>
          <p:nvSpPr>
            <p:cNvPr id="177" name="자유형 176"/>
            <p:cNvSpPr/>
            <p:nvPr/>
          </p:nvSpPr>
          <p:spPr>
            <a:xfrm>
              <a:off x="5580060" y="3139440"/>
              <a:ext cx="805500" cy="198120"/>
            </a:xfrm>
            <a:custGeom>
              <a:avLst/>
              <a:gdLst>
                <a:gd name="connsiteX0" fmla="*/ 0 w 754380"/>
                <a:gd name="connsiteY0" fmla="*/ 99060 h 198120"/>
                <a:gd name="connsiteX1" fmla="*/ 754380 w 754380"/>
                <a:gd name="connsiteY1" fmla="*/ 198120 h 198120"/>
                <a:gd name="connsiteX2" fmla="*/ 754380 w 754380"/>
                <a:gd name="connsiteY2" fmla="*/ 0 h 198120"/>
                <a:gd name="connsiteX3" fmla="*/ 0 w 754380"/>
                <a:gd name="connsiteY3" fmla="*/ 9906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380" h="198120">
                  <a:moveTo>
                    <a:pt x="0" y="99060"/>
                  </a:moveTo>
                  <a:lnTo>
                    <a:pt x="754380" y="198120"/>
                  </a:lnTo>
                  <a:lnTo>
                    <a:pt x="754380" y="0"/>
                  </a:lnTo>
                  <a:lnTo>
                    <a:pt x="0" y="990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1090422"/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grpSp>
          <p:nvGrpSpPr>
            <p:cNvPr id="178" name="그룹 294"/>
            <p:cNvGrpSpPr/>
            <p:nvPr/>
          </p:nvGrpSpPr>
          <p:grpSpPr>
            <a:xfrm>
              <a:off x="5600700" y="2956562"/>
              <a:ext cx="838199" cy="289561"/>
              <a:chOff x="5600700" y="2956562"/>
              <a:chExt cx="838199" cy="289561"/>
            </a:xfrm>
          </p:grpSpPr>
          <p:sp>
            <p:nvSpPr>
              <p:cNvPr id="179" name="직사각형 178"/>
              <p:cNvSpPr/>
              <p:nvPr/>
            </p:nvSpPr>
            <p:spPr>
              <a:xfrm>
                <a:off x="5617815" y="2974659"/>
                <a:ext cx="803286" cy="25595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42973">
                  <a:defRPr/>
                </a:pPr>
                <a:r>
                  <a:rPr lang="en-US" altLang="ko-KR" sz="1300" dirty="0">
                    <a:ln w="6350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prstClr val="white">
                        <a:lumMod val="50000"/>
                      </a:prst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Sample</a:t>
                </a:r>
                <a:endParaRPr lang="ko-KR" altLang="en-US" sz="1300" dirty="0">
                  <a:ln w="6350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>
                      <a:lumMod val="50000"/>
                    </a:prst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80" name="액자 179"/>
              <p:cNvSpPr/>
              <p:nvPr/>
            </p:nvSpPr>
            <p:spPr>
              <a:xfrm>
                <a:off x="5600700" y="2956562"/>
                <a:ext cx="838199" cy="289561"/>
              </a:xfrm>
              <a:prstGeom prst="fram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defTabSz="1090422"/>
                <a:endPara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black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</p:grpSp>
      <p:sp>
        <p:nvSpPr>
          <p:cNvPr id="182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어플리케이션 아키텍처와 관련된 프로그램 구조 표준과 개발자의 프로그램 개발 시 적용되는 코드가 검증요건을 기준으로 개발환경 및 프레임워크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인터페이스 등 개발표준을 준수하였는지를 관리합니다</a:t>
            </a: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grpSp>
        <p:nvGrpSpPr>
          <p:cNvPr id="54" name="그룹 53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55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 </a:t>
              </a:r>
              <a:r>
                <a:rPr lang="ko-KR" altLang="en-US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제약사항 요구사항</a:t>
              </a:r>
            </a:p>
          </p:txBody>
        </p:sp>
        <p:sp>
          <p:nvSpPr>
            <p:cNvPr id="56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4.3 </a:t>
              </a:r>
              <a:r>
                <a: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시스템 개발 표준 준수</a:t>
              </a:r>
              <a:endPara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7" name="직각 삼각형 56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58" name="직사각형 57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COR-003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시스템 개발 표준 준수</a:t>
            </a:r>
          </a:p>
        </p:txBody>
      </p:sp>
      <p:sp>
        <p:nvSpPr>
          <p:cNvPr id="60" name="타원 59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>
                    <a:alpha val="0"/>
                  </a:schemeClr>
                </a:solidFill>
              </a:ln>
            </a:endParaRPr>
          </a:p>
        </p:txBody>
      </p:sp>
      <p:sp>
        <p:nvSpPr>
          <p:cNvPr id="61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62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테스트</a:t>
            </a:r>
            <a:r>
              <a:rPr lang="en-US" altLang="ko-KR" spc="0" dirty="0">
                <a:sym typeface="KoPub돋움체 Medium" pitchFamily="2" charset="2"/>
              </a:rPr>
              <a:t>/</a:t>
            </a:r>
            <a:r>
              <a:rPr lang="ko-KR" altLang="en-US" spc="0" dirty="0"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sym typeface="KoPub돋움체 Medium" pitchFamily="2" charset="2"/>
              </a:rPr>
              <a:t>및 품질</a:t>
            </a:r>
          </a:p>
        </p:txBody>
      </p:sp>
    </p:spTree>
    <p:extLst>
      <p:ext uri="{BB962C8B-B14F-4D97-AF65-F5344CB8AC3E}">
        <p14:creationId xmlns:p14="http://schemas.microsoft.com/office/powerpoint/2010/main" val="392608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249DCC75-5406-497F-B5A4-FD997316A1D7}"/>
              </a:ext>
            </a:extLst>
          </p:cNvPr>
          <p:cNvSpPr/>
          <p:nvPr/>
        </p:nvSpPr>
        <p:spPr>
          <a:xfrm>
            <a:off x="523876" y="2312988"/>
            <a:ext cx="2219324" cy="204237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249DCC75-5406-497F-B5A4-FD997316A1D7}"/>
              </a:ext>
            </a:extLst>
          </p:cNvPr>
          <p:cNvSpPr/>
          <p:nvPr/>
        </p:nvSpPr>
        <p:spPr>
          <a:xfrm>
            <a:off x="523876" y="4549428"/>
            <a:ext cx="2219324" cy="186724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TER-003</a:t>
            </a:r>
          </a:p>
        </p:txBody>
      </p:sp>
      <p:sp>
        <p:nvSpPr>
          <p:cNvPr id="101" name="직사각형 10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자동화 구현</a:t>
            </a:r>
          </a:p>
        </p:txBody>
      </p:sp>
      <p:sp>
        <p:nvSpPr>
          <p:cNvPr id="102" name="타원 10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103" name="그룹 102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10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구현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솔루션  </a:t>
              </a:r>
            </a:p>
          </p:txBody>
        </p:sp>
        <p:sp>
          <p:nvSpPr>
            <p:cNvPr id="10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1.3.1.1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도구 개요</a:t>
              </a:r>
              <a:endParaRPr lang="en-US" altLang="ko-KR" sz="14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06" name="직각 삼각형 10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10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제안사는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Web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기반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S/W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기능 점검 테스트를 지원하기 위하여 테스트 자동화 도구인 </a:t>
            </a:r>
            <a:r>
              <a:rPr lang="en-US" altLang="ko-KR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aTworks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를 적용하고 테스트 케이스의 재 사용으로 반복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회귀 테스트 및 값 검증을 통해 테스트 효율 및 커버리지를 확대합니다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</a:t>
            </a:r>
          </a:p>
        </p:txBody>
      </p:sp>
      <p:sp>
        <p:nvSpPr>
          <p:cNvPr id="10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10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grpSp>
        <p:nvGrpSpPr>
          <p:cNvPr id="110" name="그룹 109"/>
          <p:cNvGrpSpPr/>
          <p:nvPr/>
        </p:nvGrpSpPr>
        <p:grpSpPr>
          <a:xfrm flipH="1">
            <a:off x="676276" y="1881188"/>
            <a:ext cx="5510305" cy="240395"/>
            <a:chOff x="6916559" y="1230194"/>
            <a:chExt cx="5629671" cy="508237"/>
          </a:xfrm>
        </p:grpSpPr>
        <p:sp>
          <p:nvSpPr>
            <p:cNvPr id="111" name="직각 삼각형 110"/>
            <p:cNvSpPr/>
            <p:nvPr/>
          </p:nvSpPr>
          <p:spPr bwMode="auto">
            <a:xfrm>
              <a:off x="6928360" y="1230194"/>
              <a:ext cx="167251" cy="508237"/>
            </a:xfrm>
            <a:prstGeom prst="rtTriangle">
              <a:avLst/>
            </a:prstGeom>
            <a:solidFill>
              <a:srgbClr val="92A5BA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112" name="직선 연결선 111"/>
            <p:cNvCxnSpPr/>
            <p:nvPr/>
          </p:nvCxnSpPr>
          <p:spPr>
            <a:xfrm>
              <a:off x="6916559" y="1738431"/>
              <a:ext cx="5629671" cy="0"/>
            </a:xfrm>
            <a:prstGeom prst="line">
              <a:avLst/>
            </a:prstGeom>
            <a:ln w="15875" cap="sq">
              <a:solidFill>
                <a:srgbClr val="92A5B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그룹 112"/>
          <p:cNvGrpSpPr/>
          <p:nvPr/>
        </p:nvGrpSpPr>
        <p:grpSpPr>
          <a:xfrm>
            <a:off x="6175029" y="1881188"/>
            <a:ext cx="3207096" cy="4531564"/>
            <a:chOff x="2619046" y="1881188"/>
            <a:chExt cx="6763079" cy="4531564"/>
          </a:xfrm>
        </p:grpSpPr>
        <p:sp>
          <p:nvSpPr>
            <p:cNvPr id="114" name="직사각형 113"/>
            <p:cNvSpPr/>
            <p:nvPr/>
          </p:nvSpPr>
          <p:spPr bwMode="auto">
            <a:xfrm flipH="1">
              <a:off x="2619046" y="1893140"/>
              <a:ext cx="6762830" cy="4519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619047" y="1881188"/>
              <a:ext cx="6762827" cy="288000"/>
            </a:xfrm>
            <a:prstGeom prst="rect">
              <a:avLst/>
            </a:prstGeom>
            <a:solidFill>
              <a:srgbClr val="015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9319" tIns="44659" rIns="89319" bIns="44659" rtlCol="0" anchor="ctr"/>
            <a:lstStyle>
              <a:defPPr>
                <a:defRPr lang="ko-KR"/>
              </a:defPPr>
              <a:lvl1pPr defTabSz="934817" fontAlgn="auto">
                <a:spcBef>
                  <a:spcPts val="0"/>
                </a:spcBef>
                <a:spcAft>
                  <a:spcPts val="0"/>
                </a:spcAft>
                <a:tabLst>
                  <a:tab pos="2574921" algn="l"/>
                </a:tabLst>
                <a:defRPr kumimoji="1" sz="2200" spc="-224">
                  <a:solidFill>
                    <a:schemeClr val="bg1">
                      <a:lumMod val="95000"/>
                    </a:schemeClr>
                  </a:solidFill>
                  <a:latin typeface="다음_SemiBold" panose="02000700060000000000" pitchFamily="2" charset="-127"/>
                  <a:ea typeface="다음_SemiBold" panose="02000700060000000000" pitchFamily="2" charset="-127"/>
                </a:defRPr>
              </a:lvl1pPr>
              <a:lvl2pPr marL="0" lvl="1" algn="ctr" defTabSz="1042880" fontAlgn="auto">
                <a:spcBef>
                  <a:spcPts val="0"/>
                </a:spcBef>
                <a:spcAft>
                  <a:spcPts val="0"/>
                </a:spcAft>
                <a:defRPr kumimoji="0" sz="1600" b="1">
                  <a:ln w="6350">
                    <a:noFill/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defRPr>
              </a:lvl2pPr>
              <a:lvl3pPr marL="9144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3pPr>
              <a:lvl4pPr marL="13716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4pPr>
              <a:lvl5pPr marL="1828800" fontAlgn="base">
                <a:spcBef>
                  <a:spcPct val="0"/>
                </a:spcBef>
                <a:spcAft>
                  <a:spcPct val="0"/>
                </a:spcAft>
                <a:defRPr kumimoji="1">
                  <a:latin typeface="KoPub돋움체 Medium" pitchFamily="50" charset="-127"/>
                  <a:ea typeface="KoPub돋움체 Medium" charset="-127"/>
                </a:defRPr>
              </a:lvl5pPr>
              <a:lvl6pPr marL="22860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6pPr>
              <a:lvl7pPr marL="27432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7pPr>
              <a:lvl8pPr marL="32004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8pPr>
              <a:lvl9pPr marL="3657600" defTabSz="914400">
                <a:defRPr kumimoji="1">
                  <a:latin typeface="KoPub돋움체 Medium" pitchFamily="50" charset="-127"/>
                  <a:ea typeface="KoPub돋움체 Medium" charset="-127"/>
                </a:defRPr>
              </a:lvl9pPr>
            </a:lstStyle>
            <a:p>
              <a:pPr lvl="1" defTabSz="1042875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500" b="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rPr>
                <a:t>주요 기능</a:t>
              </a:r>
            </a:p>
          </p:txBody>
        </p:sp>
        <p:cxnSp>
          <p:nvCxnSpPr>
            <p:cNvPr id="116" name="직선 연결선 115"/>
            <p:cNvCxnSpPr/>
            <p:nvPr/>
          </p:nvCxnSpPr>
          <p:spPr>
            <a:xfrm>
              <a:off x="2619046" y="6412752"/>
              <a:ext cx="6763079" cy="0"/>
            </a:xfrm>
            <a:prstGeom prst="line">
              <a:avLst/>
            </a:prstGeom>
            <a:ln w="12700">
              <a:solidFill>
                <a:srgbClr val="0150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TextBox 116"/>
          <p:cNvSpPr txBox="1"/>
          <p:nvPr/>
        </p:nvSpPr>
        <p:spPr>
          <a:xfrm flipH="1">
            <a:off x="523871" y="2008390"/>
            <a:ext cx="2546989" cy="2308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자동화 솔루션</a:t>
            </a:r>
            <a:r>
              <a:rPr lang="en-US" altLang="ko-KR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en-US" altLang="ko-KR" sz="150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aTworks</a:t>
            </a:r>
            <a:r>
              <a:rPr lang="en-US" altLang="ko-KR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</p:txBody>
      </p:sp>
      <p:grpSp>
        <p:nvGrpSpPr>
          <p:cNvPr id="119" name="그룹 118"/>
          <p:cNvGrpSpPr/>
          <p:nvPr/>
        </p:nvGrpSpPr>
        <p:grpSpPr>
          <a:xfrm>
            <a:off x="6248056" y="2258402"/>
            <a:ext cx="3061045" cy="652512"/>
            <a:chOff x="7365022" y="2288882"/>
            <a:chExt cx="1944081" cy="652512"/>
          </a:xfrm>
        </p:grpSpPr>
        <p:grpSp>
          <p:nvGrpSpPr>
            <p:cNvPr id="120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22" name="직선 연결선 121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직사각형 122"/>
              <p:cNvSpPr>
                <a:spLocks noChangeArrowheads="1"/>
              </p:cNvSpPr>
              <p:nvPr/>
            </p:nvSpPr>
            <p:spPr bwMode="auto">
              <a:xfrm>
                <a:off x="922988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웹 </a:t>
                </a:r>
                <a:r>
                  <a:rPr lang="en-US" altLang="ko-KR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Event + Transaction </a:t>
                </a: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기반 테스트</a:t>
                </a:r>
              </a:p>
            </p:txBody>
          </p:sp>
        </p:grp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7365022" y="2579757"/>
              <a:ext cx="1944081" cy="36163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웹 이벤트 녹화 및 저장 기능</a:t>
              </a:r>
            </a:p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Transaction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기반 테스트 지원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248054" y="3053561"/>
            <a:ext cx="3061045" cy="452458"/>
            <a:chOff x="7365021" y="2288882"/>
            <a:chExt cx="1944081" cy="452458"/>
          </a:xfrm>
        </p:grpSpPr>
        <p:grpSp>
          <p:nvGrpSpPr>
            <p:cNvPr id="126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28" name="직선 연결선 127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직사각형 128"/>
              <p:cNvSpPr>
                <a:spLocks noChangeArrowheads="1"/>
              </p:cNvSpPr>
              <p:nvPr/>
            </p:nvSpPr>
            <p:spPr bwMode="auto">
              <a:xfrm>
                <a:off x="922986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전문</a:t>
                </a:r>
                <a:r>
                  <a:rPr lang="en-US" altLang="ko-KR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(</a:t>
                </a: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단위</a:t>
                </a:r>
                <a:r>
                  <a:rPr lang="en-US" altLang="ko-KR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) </a:t>
                </a: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테스트</a:t>
                </a:r>
              </a:p>
            </p:txBody>
          </p:sp>
        </p:grpSp>
        <p:sp>
          <p:nvSpPr>
            <p:cNvPr id="127" name="Rectangle 28"/>
            <p:cNvSpPr>
              <a:spLocks noChangeArrowheads="1"/>
            </p:cNvSpPr>
            <p:nvPr/>
          </p:nvSpPr>
          <p:spPr bwMode="auto">
            <a:xfrm>
              <a:off x="7365021" y="2579757"/>
              <a:ext cx="1944081" cy="16158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9000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전문을 서버로 직접 전송하여 테스트 수행 지원</a:t>
              </a:r>
            </a:p>
          </p:txBody>
        </p:sp>
      </p:grpSp>
      <p:grpSp>
        <p:nvGrpSpPr>
          <p:cNvPr id="130" name="그룹 129"/>
          <p:cNvGrpSpPr/>
          <p:nvPr/>
        </p:nvGrpSpPr>
        <p:grpSpPr>
          <a:xfrm>
            <a:off x="6248056" y="3648666"/>
            <a:ext cx="3061048" cy="652512"/>
            <a:chOff x="7365019" y="2288882"/>
            <a:chExt cx="1944082" cy="652512"/>
          </a:xfrm>
        </p:grpSpPr>
        <p:grpSp>
          <p:nvGrpSpPr>
            <p:cNvPr id="131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33" name="직선 연결선 132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직사각형 133"/>
              <p:cNvSpPr>
                <a:spLocks noChangeArrowheads="1"/>
              </p:cNvSpPr>
              <p:nvPr/>
            </p:nvSpPr>
            <p:spPr bwMode="auto">
              <a:xfrm>
                <a:off x="922986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테스트 케이스</a:t>
                </a:r>
                <a:r>
                  <a:rPr lang="en-US" altLang="ko-KR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/Step </a:t>
                </a: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편집 기능 </a:t>
                </a:r>
              </a:p>
            </p:txBody>
          </p:sp>
        </p:grpSp>
        <p:sp>
          <p:nvSpPr>
            <p:cNvPr id="132" name="Rectangle 28"/>
            <p:cNvSpPr>
              <a:spLocks noChangeArrowheads="1"/>
            </p:cNvSpPr>
            <p:nvPr/>
          </p:nvSpPr>
          <p:spPr bwMode="auto">
            <a:xfrm>
              <a:off x="7365019" y="2579757"/>
              <a:ext cx="1944080" cy="36163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spc="-3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화면 프로세스 변경에 무관</a:t>
              </a:r>
              <a:r>
                <a:rPr lang="en-US" altLang="ko-KR" sz="1050" spc="-3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, </a:t>
              </a:r>
              <a:r>
                <a:rPr lang="ko-KR" altLang="en-US" sz="1050" spc="-3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케이스 생성</a:t>
              </a:r>
              <a:r>
                <a:rPr lang="en-US" altLang="ko-KR" sz="1050" spc="-3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/</a:t>
              </a:r>
              <a:r>
                <a:rPr lang="ko-KR" altLang="en-US" sz="1050" spc="-3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변경 기능 지원</a:t>
              </a:r>
            </a:p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데이터의 실시간 변경 및 편집 기능 지원</a:t>
              </a:r>
            </a:p>
          </p:txBody>
        </p:sp>
      </p:grpSp>
      <p:grpSp>
        <p:nvGrpSpPr>
          <p:cNvPr id="135" name="그룹 134"/>
          <p:cNvGrpSpPr/>
          <p:nvPr/>
        </p:nvGrpSpPr>
        <p:grpSpPr>
          <a:xfrm>
            <a:off x="6248056" y="4443825"/>
            <a:ext cx="3061048" cy="452458"/>
            <a:chOff x="7365019" y="2288882"/>
            <a:chExt cx="1944082" cy="452458"/>
          </a:xfrm>
        </p:grpSpPr>
        <p:grpSp>
          <p:nvGrpSpPr>
            <p:cNvPr id="136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38" name="직선 연결선 137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9" name="직사각형 138"/>
              <p:cNvSpPr>
                <a:spLocks noChangeArrowheads="1"/>
              </p:cNvSpPr>
              <p:nvPr/>
            </p:nvSpPr>
            <p:spPr bwMode="auto">
              <a:xfrm>
                <a:off x="922986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실시간 테스트 데이터 연동 </a:t>
                </a:r>
              </a:p>
            </p:txBody>
          </p:sp>
        </p:grpSp>
        <p:sp>
          <p:nvSpPr>
            <p:cNvPr id="137" name="Rectangle 28"/>
            <p:cNvSpPr>
              <a:spLocks noChangeArrowheads="1"/>
            </p:cNvSpPr>
            <p:nvPr/>
          </p:nvSpPr>
          <p:spPr bwMode="auto">
            <a:xfrm>
              <a:off x="7365019" y="2579757"/>
              <a:ext cx="1944080" cy="16158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 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Data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자동 추출 </a:t>
              </a:r>
              <a:r>
                <a:rPr lang="en-US" altLang="ko-KR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: 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실시간 데이터 추출</a:t>
              </a: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6248056" y="5038930"/>
            <a:ext cx="3061048" cy="652512"/>
            <a:chOff x="7365019" y="2288882"/>
            <a:chExt cx="1944082" cy="652512"/>
          </a:xfrm>
        </p:grpSpPr>
        <p:grpSp>
          <p:nvGrpSpPr>
            <p:cNvPr id="141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43" name="직선 연결선 142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직사각형 143"/>
              <p:cNvSpPr>
                <a:spLocks noChangeArrowheads="1"/>
              </p:cNvSpPr>
              <p:nvPr/>
            </p:nvSpPr>
            <p:spPr bwMode="auto">
              <a:xfrm>
                <a:off x="922986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실시간 로그 분석</a:t>
                </a:r>
              </a:p>
            </p:txBody>
          </p:sp>
        </p:grpSp>
        <p:sp>
          <p:nvSpPr>
            <p:cNvPr id="142" name="Rectangle 28"/>
            <p:cNvSpPr>
              <a:spLocks noChangeArrowheads="1"/>
            </p:cNvSpPr>
            <p:nvPr/>
          </p:nvSpPr>
          <p:spPr bwMode="auto">
            <a:xfrm>
              <a:off x="7365019" y="2579757"/>
              <a:ext cx="1944080" cy="36163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spc="-8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테스트시</a:t>
              </a:r>
              <a:r>
                <a:rPr lang="ko-KR" altLang="en-US" sz="1050" spc="-8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수행된 서버의 로그를 실시간으로 확인 및 분석 수행</a:t>
              </a:r>
            </a:p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수행 로그를 통한 결과 조회 기능 제공</a:t>
              </a:r>
            </a:p>
          </p:txBody>
        </p:sp>
      </p:grpSp>
      <p:grpSp>
        <p:nvGrpSpPr>
          <p:cNvPr id="145" name="그룹 144"/>
          <p:cNvGrpSpPr/>
          <p:nvPr/>
        </p:nvGrpSpPr>
        <p:grpSpPr>
          <a:xfrm>
            <a:off x="6248056" y="5834087"/>
            <a:ext cx="3061050" cy="452458"/>
            <a:chOff x="7365018" y="2288882"/>
            <a:chExt cx="1944083" cy="452458"/>
          </a:xfrm>
        </p:grpSpPr>
        <p:grpSp>
          <p:nvGrpSpPr>
            <p:cNvPr id="146" name="그룹 138"/>
            <p:cNvGrpSpPr/>
            <p:nvPr/>
          </p:nvGrpSpPr>
          <p:grpSpPr>
            <a:xfrm>
              <a:off x="7367151" y="2288882"/>
              <a:ext cx="1941950" cy="237922"/>
              <a:chOff x="872018" y="1649629"/>
              <a:chExt cx="3067425" cy="237922"/>
            </a:xfrm>
          </p:grpSpPr>
          <p:cxnSp>
            <p:nvCxnSpPr>
              <p:cNvPr id="148" name="직선 연결선 147"/>
              <p:cNvCxnSpPr/>
              <p:nvPr/>
            </p:nvCxnSpPr>
            <p:spPr>
              <a:xfrm>
                <a:off x="872018" y="1887551"/>
                <a:ext cx="3067425" cy="0"/>
              </a:xfrm>
              <a:prstGeom prst="line">
                <a:avLst/>
              </a:prstGeom>
              <a:ln>
                <a:solidFill>
                  <a:srgbClr val="0150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직사각형 148"/>
              <p:cNvSpPr>
                <a:spLocks noChangeArrowheads="1"/>
              </p:cNvSpPr>
              <p:nvPr/>
            </p:nvSpPr>
            <p:spPr bwMode="auto">
              <a:xfrm>
                <a:off x="922984" y="1649629"/>
                <a:ext cx="2965496" cy="20005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1pPr>
                <a:lvl2pPr marL="541338" indent="-2143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2pPr>
                <a:lvl3pPr marL="1082675" indent="-430213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3pPr>
                <a:lvl4pPr marL="1625600" indent="-6445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4pPr>
                <a:lvl5pPr marL="2166938" indent="-860425" algn="l" defTabSz="1082675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100" kern="1200">
                    <a:solidFill>
                      <a:schemeClr val="tx1"/>
                    </a:solidFill>
                    <a:latin typeface="KoPub돋움체 Medium" pitchFamily="50" charset="-127"/>
                    <a:ea typeface="KoPub돋움체 Medium" pitchFamily="50" charset="-127"/>
                    <a:cs typeface="+mn-cs"/>
                  </a:defRPr>
                </a:lvl9pPr>
              </a:lstStyle>
              <a:p>
                <a:pPr indent="-106363" algn="ctr" defTabSz="1042875" latinLnBrk="0">
                  <a:spcAft>
                    <a:spcPts val="0"/>
                  </a:spcAft>
                  <a:buSzPct val="80000"/>
                  <a:tabLst>
                    <a:tab pos="6021697" algn="l"/>
                  </a:tabLst>
                  <a:defRPr/>
                </a:pPr>
                <a:r>
                  <a:rPr lang="ko-KR" altLang="en-US" sz="13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멀티 </a:t>
                </a:r>
                <a:r>
                  <a:rPr lang="ko-KR" altLang="en-US" sz="1300" dirty="0" err="1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sym typeface="KoPub돋움체 Medium"/>
                  </a:rPr>
                  <a:t>태스킹</a:t>
                </a:r>
                <a:endParaRPr lang="ko-KR" altLang="en-US" sz="13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sym typeface="KoPub돋움체 Medium"/>
                </a:endParaRPr>
              </a:p>
            </p:txBody>
          </p:sp>
        </p:grpSp>
        <p:sp>
          <p:nvSpPr>
            <p:cNvPr id="147" name="Rectangle 28"/>
            <p:cNvSpPr>
              <a:spLocks noChangeArrowheads="1"/>
            </p:cNvSpPr>
            <p:nvPr/>
          </p:nvSpPr>
          <p:spPr bwMode="auto">
            <a:xfrm>
              <a:off x="7365018" y="2579757"/>
              <a:ext cx="1944080" cy="16158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/>
          </p:spPr>
          <p:txBody>
            <a:bodyPr wrap="square" lIns="36000" tIns="0" rIns="0" bIns="0" anchor="t">
              <a:spAutoFit/>
            </a:bodyPr>
            <a:lstStyle/>
            <a:p>
              <a:pPr marL="88900" lvl="1" indent="-88900" defTabSz="1042973" eaLnBrk="0" fontAlgn="ctr" latinLnBrk="0" hangingPunct="0">
                <a:spcBef>
                  <a:spcPts val="200"/>
                </a:spcBef>
                <a:spcAft>
                  <a:spcPts val="0"/>
                </a:spcAft>
                <a:buSzPct val="80000"/>
                <a:buFont typeface="KoPub돋움체 Medium" pitchFamily="34" charset="0"/>
                <a:buChar char="•"/>
                <a:tabLst>
                  <a:tab pos="944655" algn="l"/>
                </a:tabLst>
                <a:defRPr/>
              </a:pP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멀티 </a:t>
              </a:r>
              <a:r>
                <a:rPr lang="ko-KR" altLang="en-US" sz="1050" dirty="0" err="1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쓰레드를</a:t>
              </a:r>
              <a:r>
                <a:rPr lang="ko-KR" altLang="en-US" sz="105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KoPub돋움체 Medium"/>
                </a:rPr>
                <a:t> 통한 병렬 테스트 처리 수행 </a:t>
              </a:r>
            </a:p>
          </p:txBody>
        </p:sp>
      </p:grpSp>
      <p:sp>
        <p:nvSpPr>
          <p:cNvPr id="191" name="직사각형 190"/>
          <p:cNvSpPr/>
          <p:nvPr/>
        </p:nvSpPr>
        <p:spPr>
          <a:xfrm>
            <a:off x="3778424" y="2312989"/>
            <a:ext cx="1811315" cy="410368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endParaRPr lang="ko-KR" altLang="en-US" sz="1200" ker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Monotype Sorts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3778424" y="2315698"/>
            <a:ext cx="1811315" cy="252000"/>
          </a:xfrm>
          <a:prstGeom prst="rect">
            <a:avLst/>
          </a:prstGeom>
          <a:solidFill>
            <a:srgbClr val="4D84B0"/>
          </a:solidFill>
          <a:ln w="6350">
            <a:solidFill>
              <a:srgbClr val="4D84B0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</a:defRPr>
            </a:lvl1pPr>
            <a:lvl2pPr marL="0" lvl="1" indent="0" algn="ctr" defTabSz="1516258" eaLnBrk="0" latinLnBrk="0" hangingPunct="0">
              <a:lnSpc>
                <a:spcPct val="100000"/>
              </a:lnSpc>
              <a:buClr>
                <a:srgbClr val="3271AA"/>
              </a:buClr>
              <a:buSzPct val="140000"/>
              <a:tabLst>
                <a:tab pos="5648325" algn="l"/>
              </a:tabLst>
              <a:defRPr sz="900"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lvl="1" indent="1588" defTabSz="1042973" latinLnBrk="1">
              <a:buClr>
                <a:schemeClr val="tx1">
                  <a:lumMod val="65000"/>
                  <a:lumOff val="35000"/>
                </a:schemeClr>
              </a:buClr>
              <a:buSzPct val="90000"/>
            </a:pPr>
            <a:r>
              <a:rPr lang="ko-KR" altLang="en-US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Monotype Sorts"/>
              </a:rPr>
              <a:t>임시 </a:t>
            </a:r>
            <a:r>
              <a:rPr lang="ko-KR" altLang="en-US" sz="13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Monotype Sorts"/>
              </a:rPr>
              <a:t>개발계</a:t>
            </a:r>
            <a:endParaRPr lang="ko-KR" altLang="en-US" sz="13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  <a:sym typeface="Monotype Sorts"/>
            </a:endParaRP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92780968-D845-4D7D-837A-0570E0CA0427}"/>
              </a:ext>
            </a:extLst>
          </p:cNvPr>
          <p:cNvSpPr/>
          <p:nvPr/>
        </p:nvSpPr>
        <p:spPr>
          <a:xfrm>
            <a:off x="596900" y="2704584"/>
            <a:ext cx="1468564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11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입력</a:t>
            </a:r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686B4298-BE96-4399-B2C6-7A71B0025A30}"/>
              </a:ext>
            </a:extLst>
          </p:cNvPr>
          <p:cNvSpPr/>
          <p:nvPr/>
        </p:nvSpPr>
        <p:spPr>
          <a:xfrm>
            <a:off x="2165910" y="2704584"/>
            <a:ext cx="468000" cy="252000"/>
          </a:xfrm>
          <a:prstGeom prst="rect">
            <a:avLst/>
          </a:prstGeom>
          <a:solidFill>
            <a:srgbClr val="BCBCBC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endParaRPr lang="ko-KR" altLang="en-US" sz="12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E7F3285A-3503-40DA-ACBB-9CDF0CCD4E66}"/>
              </a:ext>
            </a:extLst>
          </p:cNvPr>
          <p:cNvSpPr/>
          <p:nvPr/>
        </p:nvSpPr>
        <p:spPr>
          <a:xfrm>
            <a:off x="2165910" y="3584827"/>
            <a:ext cx="468000" cy="252000"/>
          </a:xfrm>
          <a:prstGeom prst="rect">
            <a:avLst/>
          </a:prstGeom>
          <a:solidFill>
            <a:srgbClr val="BCBCBC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>
              <a:buClr>
                <a:srgbClr val="3271AA"/>
              </a:buClr>
              <a:buSzPct val="140000"/>
              <a:tabLst>
                <a:tab pos="814888" algn="l"/>
              </a:tabLst>
            </a:pPr>
            <a:endParaRPr lang="ko-KR" altLang="en-US" sz="1200" dirty="0">
              <a:ln w="6350"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sym typeface="KoPub돋움체 Medium"/>
            </a:endParaRPr>
          </a:p>
        </p:txBody>
      </p:sp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685ABC76-BEF8-48C5-A63B-57BE54F37B5D}"/>
              </a:ext>
            </a:extLst>
          </p:cNvPr>
          <p:cNvSpPr/>
          <p:nvPr/>
        </p:nvSpPr>
        <p:spPr>
          <a:xfrm>
            <a:off x="596900" y="3267680"/>
            <a:ext cx="925943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11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입력</a:t>
            </a:r>
          </a:p>
        </p:txBody>
      </p: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5434DB78-4811-46C6-BA44-AFA59BE6D3BE}"/>
              </a:ext>
            </a:extLst>
          </p:cNvPr>
          <p:cNvSpPr/>
          <p:nvPr/>
        </p:nvSpPr>
        <p:spPr>
          <a:xfrm>
            <a:off x="1703465" y="3267680"/>
            <a:ext cx="925943" cy="2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defTabSz="1299728" eaLnBrk="0" hangingPunct="0"/>
            <a:r>
              <a:rPr lang="ko-KR" altLang="en-US" sz="11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rPr>
              <a:t>입력</a:t>
            </a:r>
          </a:p>
        </p:txBody>
      </p:sp>
      <p:sp>
        <p:nvSpPr>
          <p:cNvPr id="160" name="사각형: 둥근 모서리 11">
            <a:extLst>
              <a:ext uri="{FF2B5EF4-FFF2-40B4-BE49-F238E27FC236}">
                <a16:creationId xmlns:a16="http://schemas.microsoft.com/office/drawing/2014/main" id="{23800FFA-82B5-46CD-9D93-6CCFEAE46894}"/>
              </a:ext>
            </a:extLst>
          </p:cNvPr>
          <p:cNvSpPr/>
          <p:nvPr/>
        </p:nvSpPr>
        <p:spPr>
          <a:xfrm>
            <a:off x="3957839" y="2662629"/>
            <a:ext cx="1452484" cy="335911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eaLnBrk="0" hangingPunct="0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서비스</a:t>
            </a:r>
            <a:r>
              <a:rPr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 </a:t>
            </a: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정보 조회</a:t>
            </a:r>
          </a:p>
        </p:txBody>
      </p:sp>
      <p:sp>
        <p:nvSpPr>
          <p:cNvPr id="161" name="사각형: 둥근 모서리 52">
            <a:extLst>
              <a:ext uri="{FF2B5EF4-FFF2-40B4-BE49-F238E27FC236}">
                <a16:creationId xmlns:a16="http://schemas.microsoft.com/office/drawing/2014/main" id="{E21CF7F6-D12B-4076-AA75-4005F2056159}"/>
              </a:ext>
            </a:extLst>
          </p:cNvPr>
          <p:cNvSpPr/>
          <p:nvPr/>
        </p:nvSpPr>
        <p:spPr>
          <a:xfrm>
            <a:off x="3957839" y="3542872"/>
            <a:ext cx="1452484" cy="335911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eaLnBrk="0" hangingPunct="0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서비스 변경 처리</a:t>
            </a:r>
          </a:p>
        </p:txBody>
      </p:sp>
      <p:cxnSp>
        <p:nvCxnSpPr>
          <p:cNvPr id="162" name="직선 화살표 연결선 161">
            <a:extLst>
              <a:ext uri="{FF2B5EF4-FFF2-40B4-BE49-F238E27FC236}">
                <a16:creationId xmlns:a16="http://schemas.microsoft.com/office/drawing/2014/main" id="{E4F95811-5038-4C7E-89B1-7EF3B96D0D15}"/>
              </a:ext>
            </a:extLst>
          </p:cNvPr>
          <p:cNvCxnSpPr>
            <a:cxnSpLocks/>
            <a:stCxn id="156" idx="3"/>
          </p:cNvCxnSpPr>
          <p:nvPr/>
        </p:nvCxnSpPr>
        <p:spPr>
          <a:xfrm>
            <a:off x="2633910" y="2830584"/>
            <a:ext cx="1323929" cy="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직선 화살표 연결선 162">
            <a:extLst>
              <a:ext uri="{FF2B5EF4-FFF2-40B4-BE49-F238E27FC236}">
                <a16:creationId xmlns:a16="http://schemas.microsoft.com/office/drawing/2014/main" id="{98C97135-1F91-49B8-9BC5-5DB086F95950}"/>
              </a:ext>
            </a:extLst>
          </p:cNvPr>
          <p:cNvCxnSpPr>
            <a:cxnSpLocks/>
            <a:stCxn id="157" idx="3"/>
          </p:cNvCxnSpPr>
          <p:nvPr/>
        </p:nvCxnSpPr>
        <p:spPr>
          <a:xfrm>
            <a:off x="2633910" y="3710827"/>
            <a:ext cx="1323929" cy="1"/>
          </a:xfrm>
          <a:prstGeom prst="straightConnector1">
            <a:avLst/>
          </a:prstGeom>
          <a:grpFill/>
          <a:ln w="9525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59926984-793B-49A6-8E41-E6CACBF0B21C}"/>
              </a:ext>
            </a:extLst>
          </p:cNvPr>
          <p:cNvSpPr txBox="1"/>
          <p:nvPr/>
        </p:nvSpPr>
        <p:spPr>
          <a:xfrm>
            <a:off x="3062552" y="2931428"/>
            <a:ext cx="62228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조회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호출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6C7DD52-8EBE-49CC-A456-EFDEECE0B099}"/>
              </a:ext>
            </a:extLst>
          </p:cNvPr>
          <p:cNvSpPr txBox="1"/>
          <p:nvPr/>
        </p:nvSpPr>
        <p:spPr>
          <a:xfrm>
            <a:off x="3062552" y="3848035"/>
            <a:ext cx="62228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처리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호출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CABB107-B7C2-410F-8B3F-71B31C884AA2}"/>
              </a:ext>
            </a:extLst>
          </p:cNvPr>
          <p:cNvSpPr txBox="1"/>
          <p:nvPr/>
        </p:nvSpPr>
        <p:spPr>
          <a:xfrm>
            <a:off x="2172925" y="3883410"/>
            <a:ext cx="45397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algn="ctr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클릭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2E0585CD-5F62-41D9-8D55-2B6D6A500B6D}"/>
              </a:ext>
            </a:extLst>
          </p:cNvPr>
          <p:cNvSpPr txBox="1"/>
          <p:nvPr/>
        </p:nvSpPr>
        <p:spPr>
          <a:xfrm>
            <a:off x="2172925" y="2994642"/>
            <a:ext cx="45397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algn="ctr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클릭</a:t>
            </a:r>
          </a:p>
        </p:txBody>
      </p:sp>
      <p:sp>
        <p:nvSpPr>
          <p:cNvPr id="168" name="직사각형 377">
            <a:extLst>
              <a:ext uri="{FF2B5EF4-FFF2-40B4-BE49-F238E27FC236}">
                <a16:creationId xmlns:a16="http://schemas.microsoft.com/office/drawing/2014/main" id="{BFAF3FAB-72A4-4547-9AA9-63513F642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6" y="2312988"/>
            <a:ext cx="2219324" cy="25200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 eaLnBrk="0" hangingPunct="0">
              <a:buClr>
                <a:srgbClr val="3271AA"/>
              </a:buClr>
              <a:buSzPct val="140000"/>
              <a:tabLst>
                <a:tab pos="5648325" algn="l"/>
              </a:tabLst>
            </a:pPr>
            <a:r>
              <a:rPr lang="ko-KR" altLang="en-US" sz="13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기간계</a:t>
            </a:r>
            <a:r>
              <a:rPr lang="ko-KR" altLang="en-US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 </a:t>
            </a:r>
            <a:r>
              <a:rPr lang="en-US" altLang="ko-KR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WEB </a:t>
            </a:r>
            <a:r>
              <a:rPr lang="ko-KR" altLang="en-US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화면 </a:t>
            </a:r>
          </a:p>
        </p:txBody>
      </p:sp>
      <p:sp>
        <p:nvSpPr>
          <p:cNvPr id="169" name="직사각형 377">
            <a:extLst>
              <a:ext uri="{FF2B5EF4-FFF2-40B4-BE49-F238E27FC236}">
                <a16:creationId xmlns:a16="http://schemas.microsoft.com/office/drawing/2014/main" id="{BFAF3FAB-72A4-4547-9AA9-63513F642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6" y="4549428"/>
            <a:ext cx="2219324" cy="252000"/>
          </a:xfrm>
          <a:prstGeom prst="rect">
            <a:avLst/>
          </a:prstGeom>
          <a:solidFill>
            <a:srgbClr val="8ED9F0"/>
          </a:solidFill>
          <a:ln w="6350">
            <a:solidFill>
              <a:srgbClr val="8ED9F0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42973"/>
            <a:r>
              <a:rPr lang="en-US" altLang="ko-KR" sz="1300" dirty="0" err="1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aTworks</a:t>
            </a:r>
            <a:r>
              <a:rPr lang="en-US" altLang="ko-KR" sz="13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-윤고딕140"/>
              </a:rPr>
              <a:t> Tool </a:t>
            </a:r>
          </a:p>
        </p:txBody>
      </p:sp>
      <p:cxnSp>
        <p:nvCxnSpPr>
          <p:cNvPr id="171" name="직선 화살표 연결선 170">
            <a:extLst>
              <a:ext uri="{FF2B5EF4-FFF2-40B4-BE49-F238E27FC236}">
                <a16:creationId xmlns:a16="http://schemas.microsoft.com/office/drawing/2014/main" id="{28C5B208-98F6-47C8-AD19-A6213A0E6C36}"/>
              </a:ext>
            </a:extLst>
          </p:cNvPr>
          <p:cNvCxnSpPr>
            <a:cxnSpLocks/>
            <a:stCxn id="177" idx="3"/>
          </p:cNvCxnSpPr>
          <p:nvPr/>
        </p:nvCxnSpPr>
        <p:spPr>
          <a:xfrm flipV="1">
            <a:off x="2676525" y="5089274"/>
            <a:ext cx="1281314" cy="428082"/>
          </a:xfrm>
          <a:prstGeom prst="straightConnector1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화살표 연결선 171">
            <a:extLst>
              <a:ext uri="{FF2B5EF4-FFF2-40B4-BE49-F238E27FC236}">
                <a16:creationId xmlns:a16="http://schemas.microsoft.com/office/drawing/2014/main" id="{729C25E0-9BA0-41A2-8DA6-989B61243CA3}"/>
              </a:ext>
            </a:extLst>
          </p:cNvPr>
          <p:cNvCxnSpPr>
            <a:cxnSpLocks/>
            <a:stCxn id="177" idx="3"/>
          </p:cNvCxnSpPr>
          <p:nvPr/>
        </p:nvCxnSpPr>
        <p:spPr>
          <a:xfrm>
            <a:off x="2676525" y="5517356"/>
            <a:ext cx="1281314" cy="490395"/>
          </a:xfrm>
          <a:prstGeom prst="straightConnector1">
            <a:avLst/>
          </a:prstGeom>
          <a:grpFill/>
          <a:ln w="9525">
            <a:solidFill>
              <a:srgbClr val="1EB3E2"/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사각형: 둥근 모서리 11">
            <a:extLst>
              <a:ext uri="{FF2B5EF4-FFF2-40B4-BE49-F238E27FC236}">
                <a16:creationId xmlns:a16="http://schemas.microsoft.com/office/drawing/2014/main" id="{23800FFA-82B5-46CD-9D93-6CCFEAE46894}"/>
              </a:ext>
            </a:extLst>
          </p:cNvPr>
          <p:cNvSpPr/>
          <p:nvPr/>
        </p:nvSpPr>
        <p:spPr>
          <a:xfrm>
            <a:off x="3957839" y="4921318"/>
            <a:ext cx="1452484" cy="335911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eaLnBrk="0" hangingPunct="0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서비스</a:t>
            </a:r>
            <a:r>
              <a:rPr lang="en-US" altLang="ko-KR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 </a:t>
            </a: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정보 조회</a:t>
            </a:r>
          </a:p>
        </p:txBody>
      </p:sp>
      <p:sp>
        <p:nvSpPr>
          <p:cNvPr id="174" name="사각형: 둥근 모서리 52">
            <a:extLst>
              <a:ext uri="{FF2B5EF4-FFF2-40B4-BE49-F238E27FC236}">
                <a16:creationId xmlns:a16="http://schemas.microsoft.com/office/drawing/2014/main" id="{E21CF7F6-D12B-4076-AA75-4005F2056159}"/>
              </a:ext>
            </a:extLst>
          </p:cNvPr>
          <p:cNvSpPr/>
          <p:nvPr/>
        </p:nvSpPr>
        <p:spPr>
          <a:xfrm>
            <a:off x="3957839" y="5839795"/>
            <a:ext cx="1452484" cy="335911"/>
          </a:xfrm>
          <a:prstGeom prst="rect">
            <a:avLst/>
          </a:prstGeom>
          <a:solidFill>
            <a:srgbClr val="D2D2D2"/>
          </a:solidFill>
        </p:spPr>
        <p:txBody>
          <a:bodyPr wrap="square" lIns="0" tIns="0" rIns="0" bIns="0" rtlCol="0" anchor="ctr">
            <a:noAutofit/>
          </a:bodyPr>
          <a:lstStyle/>
          <a:p>
            <a:pPr marL="0" lvl="1" algn="ctr" defTabSz="1067426" eaLnBrk="0" hangingPunct="0">
              <a:buClr>
                <a:srgbClr val="3271AA"/>
              </a:buClr>
              <a:buSzPct val="140000"/>
              <a:tabLst>
                <a:tab pos="814888" algn="l"/>
              </a:tabLst>
            </a:pPr>
            <a:r>
              <a:rPr lang="ko-KR" altLang="en-US" sz="11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서비스 변경 처리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19C4321-811D-4C2C-98B7-711F9717A52A}"/>
              </a:ext>
            </a:extLst>
          </p:cNvPr>
          <p:cNvSpPr txBox="1"/>
          <p:nvPr/>
        </p:nvSpPr>
        <p:spPr>
          <a:xfrm>
            <a:off x="596900" y="4137761"/>
            <a:ext cx="207327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algn="ctr" defTabSz="1042665" latinLnBrk="0">
              <a:buSzPct val="80000"/>
              <a:tabLst>
                <a:tab pos="6021317" algn="l"/>
              </a:tabLst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Wingdings" panose="05000000000000000000" pitchFamily="2" charset="2"/>
              </a:rPr>
              <a:t>(AS-IS)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Wingdings" panose="05000000000000000000" pitchFamily="2" charset="2"/>
              </a:rPr>
              <a:t>화면에서 직접 이벤트 처리 방식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9DABEAE-B706-43AB-B5D8-472CA4EA6DB3}"/>
              </a:ext>
            </a:extLst>
          </p:cNvPr>
          <p:cNvSpPr txBox="1"/>
          <p:nvPr/>
        </p:nvSpPr>
        <p:spPr>
          <a:xfrm>
            <a:off x="596900" y="6195465"/>
            <a:ext cx="207327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algn="ctr" defTabSz="1042665" latinLnBrk="0">
              <a:buSzPct val="80000"/>
              <a:tabLst>
                <a:tab pos="6021317" algn="l"/>
              </a:tabLst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Wingdings" panose="05000000000000000000" pitchFamily="2" charset="2"/>
              </a:rPr>
              <a:t>(TO-BE)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EB3E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sym typeface="Wingdings" panose="05000000000000000000" pitchFamily="2" charset="2"/>
              </a:rPr>
              <a:t>서비스 직접 호출 방식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1EB3E2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77" name="그림 17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551" y="4900612"/>
            <a:ext cx="2085974" cy="1233488"/>
          </a:xfrm>
          <a:prstGeom prst="rect">
            <a:avLst/>
          </a:prstGeom>
        </p:spPr>
      </p:pic>
      <p:sp>
        <p:nvSpPr>
          <p:cNvPr id="178" name="Text Box 761">
            <a:extLst>
              <a:ext uri="{FF2B5EF4-FFF2-40B4-BE49-F238E27FC236}">
                <a16:creationId xmlns:a16="http://schemas.microsoft.com/office/drawing/2014/main" id="{2BF151FC-70B0-46A7-AE98-933C9AB14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612" y="4168664"/>
            <a:ext cx="2480938" cy="520588"/>
          </a:xfrm>
          <a:prstGeom prst="roundRect">
            <a:avLst>
              <a:gd name="adj" fmla="val 50000"/>
            </a:avLst>
          </a:prstGeom>
          <a:solidFill>
            <a:srgbClr val="0150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9319" tIns="44659" rIns="89319" bIns="44659" rtlCol="0" anchor="ctr"/>
          <a:lstStyle>
            <a:defPPr>
              <a:defRPr lang="ko-KR"/>
            </a:defPPr>
            <a:lvl1pPr marL="349169" indent="-349169" algn="ctr" defTabSz="1042988" eaLnBrk="0" hangingPunct="0">
              <a:buClr>
                <a:srgbClr val="3271AA"/>
              </a:buClr>
              <a:buSzPct val="140000"/>
              <a:tabLst>
                <a:tab pos="5805348" algn="l"/>
              </a:tabLst>
              <a:defRPr sz="1000">
                <a:solidFill>
                  <a:schemeClr val="bg1"/>
                </a:solidFill>
                <a:latin typeface="-윤고딕140" panose="02030504000101010101" pitchFamily="18" charset="-127"/>
                <a:ea typeface="-윤고딕140" panose="02030504000101010101" pitchFamily="18" charset="-127"/>
                <a:cs typeface="Arial" pitchFamily="34" charset="0"/>
              </a:defRPr>
            </a:lvl1pPr>
            <a:lvl2pPr marL="0" lvl="1" indent="0" algn="ctr" defTabSz="1042988" eaLnBrk="0" latinLnBrk="0" hangingPunct="0">
              <a:buClr>
                <a:srgbClr val="3271AA"/>
              </a:buClr>
              <a:buSzPct val="140000"/>
              <a:tabLst>
                <a:tab pos="5648325" algn="l"/>
              </a:tabLst>
              <a:defRPr sz="1000">
                <a:solidFill>
                  <a:schemeClr val="bg1"/>
                </a:solidFill>
                <a:latin typeface="-윤고딕140" pitchFamily="18" charset="-127"/>
                <a:ea typeface="-윤고딕140" pitchFamily="18" charset="-127"/>
                <a:cs typeface="Arial" pitchFamily="34" charset="0"/>
              </a:defRPr>
            </a:lvl2pPr>
            <a:lvl3pPr marL="1042988" indent="-128588" defTabSz="1042988">
              <a:defRPr sz="2100"/>
            </a:lvl3pPr>
            <a:lvl4pPr marL="1563688" indent="-192088" defTabSz="1042988">
              <a:defRPr sz="2100"/>
            </a:lvl4pPr>
            <a:lvl5pPr marL="2085975" indent="-257175" defTabSz="1042988">
              <a:defRPr sz="2100"/>
            </a:lvl5pPr>
            <a:lvl6pPr marL="2286000" defTabSz="914400" latinLnBrk="0">
              <a:defRPr sz="2100"/>
            </a:lvl6pPr>
            <a:lvl7pPr marL="2743200" defTabSz="914400" latinLnBrk="0">
              <a:defRPr sz="2100"/>
            </a:lvl7pPr>
            <a:lvl8pPr marL="3200400" defTabSz="914400" latinLnBrk="0">
              <a:defRPr sz="2100"/>
            </a:lvl8pPr>
            <a:lvl9pPr marL="3657600" defTabSz="914400" latinLnBrk="0">
              <a:defRPr sz="2100"/>
            </a:lvl9pPr>
          </a:lstStyle>
          <a:p>
            <a:pPr marL="361950" indent="0" defTabSz="912697"/>
            <a:r>
              <a:rPr lang="ko-KR" altLang="en-US" sz="12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화면 없이 서비스 호출</a:t>
            </a:r>
          </a:p>
          <a:p>
            <a:pPr marL="361950" indent="0" defTabSz="912697"/>
            <a:r>
              <a:rPr lang="en-US" altLang="ko-KR" sz="12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Step </a:t>
            </a:r>
            <a:r>
              <a:rPr lang="ko-KR" altLang="en-US" sz="12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간소화 속도 개선</a:t>
            </a:r>
          </a:p>
        </p:txBody>
      </p:sp>
      <p:sp>
        <p:nvSpPr>
          <p:cNvPr id="180" name="모서리가 둥근 직사각형 182">
            <a:extLst>
              <a:ext uri="{FF2B5EF4-FFF2-40B4-BE49-F238E27FC236}">
                <a16:creationId xmlns:a16="http://schemas.microsoft.com/office/drawing/2014/main" id="{FD2FC848-F4B7-4DC1-B3C5-3FAD3235D558}"/>
              </a:ext>
            </a:extLst>
          </p:cNvPr>
          <p:cNvSpPr/>
          <p:nvPr/>
        </p:nvSpPr>
        <p:spPr bwMode="auto">
          <a:xfrm flipH="1">
            <a:off x="639842" y="2740584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90422" ea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1" name="모서리가 둥근 직사각형 182">
            <a:extLst>
              <a:ext uri="{FF2B5EF4-FFF2-40B4-BE49-F238E27FC236}">
                <a16:creationId xmlns:a16="http://schemas.microsoft.com/office/drawing/2014/main" id="{3A46E802-5B4A-4157-B198-98C03AF5FFCB}"/>
              </a:ext>
            </a:extLst>
          </p:cNvPr>
          <p:cNvSpPr/>
          <p:nvPr/>
        </p:nvSpPr>
        <p:spPr bwMode="auto">
          <a:xfrm flipH="1">
            <a:off x="639842" y="3303680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90422" ea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2" name="모서리가 둥근 직사각형 182">
            <a:extLst>
              <a:ext uri="{FF2B5EF4-FFF2-40B4-BE49-F238E27FC236}">
                <a16:creationId xmlns:a16="http://schemas.microsoft.com/office/drawing/2014/main" id="{B16EDFDA-58CC-48D2-BF7C-7C7B42C8C96B}"/>
              </a:ext>
            </a:extLst>
          </p:cNvPr>
          <p:cNvSpPr/>
          <p:nvPr/>
        </p:nvSpPr>
        <p:spPr bwMode="auto">
          <a:xfrm flipH="1">
            <a:off x="1723015" y="3303680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90422" ea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3" name="타원 182">
            <a:extLst>
              <a:ext uri="{FF2B5EF4-FFF2-40B4-BE49-F238E27FC236}">
                <a16:creationId xmlns:a16="http://schemas.microsoft.com/office/drawing/2014/main" id="{0995566A-8806-4A5B-9C77-0B0B6BB6E3C5}"/>
              </a:ext>
            </a:extLst>
          </p:cNvPr>
          <p:cNvSpPr/>
          <p:nvPr/>
        </p:nvSpPr>
        <p:spPr bwMode="auto">
          <a:xfrm flipH="1">
            <a:off x="2213645" y="2740584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90422" ea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4" name="모서리가 둥근 직사각형 182">
            <a:extLst>
              <a:ext uri="{FF2B5EF4-FFF2-40B4-BE49-F238E27FC236}">
                <a16:creationId xmlns:a16="http://schemas.microsoft.com/office/drawing/2014/main" id="{9BD2879E-7142-479E-8EBE-DD3D7EB214BE}"/>
              </a:ext>
            </a:extLst>
          </p:cNvPr>
          <p:cNvSpPr/>
          <p:nvPr/>
        </p:nvSpPr>
        <p:spPr bwMode="auto">
          <a:xfrm flipH="1">
            <a:off x="2213645" y="3620827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90422" ea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5" name="모서리가 둥근 직사각형 182">
            <a:extLst>
              <a:ext uri="{FF2B5EF4-FFF2-40B4-BE49-F238E27FC236}">
                <a16:creationId xmlns:a16="http://schemas.microsoft.com/office/drawing/2014/main" id="{816EE9F6-5D0C-4F32-927E-6253F2E670B9}"/>
              </a:ext>
            </a:extLst>
          </p:cNvPr>
          <p:cNvSpPr/>
          <p:nvPr/>
        </p:nvSpPr>
        <p:spPr bwMode="auto">
          <a:xfrm flipH="1">
            <a:off x="2840747" y="2918372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6" name="모서리가 둥근 직사각형 182">
            <a:extLst>
              <a:ext uri="{FF2B5EF4-FFF2-40B4-BE49-F238E27FC236}">
                <a16:creationId xmlns:a16="http://schemas.microsoft.com/office/drawing/2014/main" id="{DDC98C51-345D-4407-94C0-2900168C5CA0}"/>
              </a:ext>
            </a:extLst>
          </p:cNvPr>
          <p:cNvSpPr/>
          <p:nvPr/>
        </p:nvSpPr>
        <p:spPr bwMode="auto">
          <a:xfrm flipH="1">
            <a:off x="2840747" y="3834979"/>
            <a:ext cx="180000" cy="180000"/>
          </a:xfrm>
          <a:prstGeom prst="ellipse">
            <a:avLst/>
          </a:prstGeom>
          <a:solidFill>
            <a:srgbClr val="1EB3E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>
              <a:defRPr/>
            </a:pP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7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D97812C7-0A55-4229-8AF3-7DF4AE4E609B}"/>
              </a:ext>
            </a:extLst>
          </p:cNvPr>
          <p:cNvSpPr txBox="1"/>
          <p:nvPr/>
        </p:nvSpPr>
        <p:spPr>
          <a:xfrm>
            <a:off x="3070510" y="4842778"/>
            <a:ext cx="62228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조회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호출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255933BB-242F-4C9E-A81D-DC917D5739CB}"/>
              </a:ext>
            </a:extLst>
          </p:cNvPr>
          <p:cNvSpPr txBox="1"/>
          <p:nvPr/>
        </p:nvSpPr>
        <p:spPr>
          <a:xfrm>
            <a:off x="3070510" y="5892735"/>
            <a:ext cx="62228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marL="0" lvl="1" indent="0" defTabSz="1042665" latinLnBrk="0">
              <a:buSzPct val="80000"/>
              <a:tabLst>
                <a:tab pos="6021317" algn="l"/>
              </a:tabLst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처리</a:t>
            </a:r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호출</a:t>
            </a:r>
          </a:p>
        </p:txBody>
      </p:sp>
      <p:sp>
        <p:nvSpPr>
          <p:cNvPr id="189" name="모서리가 둥근 직사각형 182">
            <a:extLst>
              <a:ext uri="{FF2B5EF4-FFF2-40B4-BE49-F238E27FC236}">
                <a16:creationId xmlns:a16="http://schemas.microsoft.com/office/drawing/2014/main" id="{A1B673B9-9D3D-40C1-898E-D8F2702621C5}"/>
              </a:ext>
            </a:extLst>
          </p:cNvPr>
          <p:cNvSpPr/>
          <p:nvPr/>
        </p:nvSpPr>
        <p:spPr bwMode="auto">
          <a:xfrm flipH="1">
            <a:off x="2840747" y="4829722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90" name="모서리가 둥근 직사각형 182">
            <a:extLst>
              <a:ext uri="{FF2B5EF4-FFF2-40B4-BE49-F238E27FC236}">
                <a16:creationId xmlns:a16="http://schemas.microsoft.com/office/drawing/2014/main" id="{DCBD92B4-2388-446F-A62A-6ABB2B65DBCB}"/>
              </a:ext>
            </a:extLst>
          </p:cNvPr>
          <p:cNvSpPr/>
          <p:nvPr/>
        </p:nvSpPr>
        <p:spPr bwMode="auto">
          <a:xfrm flipH="1">
            <a:off x="2840747" y="5879679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200" name="Picture 4" descr="D:\Documents and Settings\jp\바탕체 화면\아이콘 준호대리님작업\png\3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3235" y="4235117"/>
            <a:ext cx="439632" cy="387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79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그룹 59"/>
          <p:cNvGrpSpPr/>
          <p:nvPr/>
        </p:nvGrpSpPr>
        <p:grpSpPr>
          <a:xfrm>
            <a:off x="525000" y="1881188"/>
            <a:ext cx="8856000" cy="4536049"/>
            <a:chOff x="515696" y="1880626"/>
            <a:chExt cx="4337304" cy="4536049"/>
          </a:xfrm>
        </p:grpSpPr>
        <p:sp>
          <p:nvSpPr>
            <p:cNvPr id="61" name="직사각형 60"/>
            <p:cNvSpPr/>
            <p:nvPr/>
          </p:nvSpPr>
          <p:spPr bwMode="auto">
            <a:xfrm flipH="1">
              <a:off x="515696" y="1881187"/>
              <a:ext cx="4337304" cy="45354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7701"/>
              <a:endParaRPr lang="ko-KR" altLang="en-US" sz="15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15696" y="1880626"/>
              <a:ext cx="4337304" cy="288000"/>
            </a:xfrm>
            <a:prstGeom prst="rect">
              <a:avLst/>
            </a:prstGeom>
            <a:solidFill>
              <a:srgbClr val="1EB3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89319" tIns="44659" rIns="89319" bIns="44659" rtlCol="0" anchor="ctr"/>
            <a:lstStyle>
              <a:defPPr>
                <a:defRPr lang="ko-KR"/>
              </a:defPPr>
              <a:lvl1pPr algn="ctr" defTabSz="1042973">
                <a:defRPr sz="1600"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defRPr>
              </a:lvl1pPr>
              <a:lvl2pPr marL="0" lvl="1" indent="-97667" algn="ctr" defTabSz="957701">
                <a:defRPr sz="1400">
                  <a:ln w="6350"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defRPr>
              </a:lvl2pPr>
              <a:lvl3pPr marL="1090422" defTabSz="1090422">
                <a:defRPr sz="2100"/>
              </a:lvl3pPr>
              <a:lvl4pPr marL="1635633" defTabSz="1090422">
                <a:defRPr sz="2100"/>
              </a:lvl4pPr>
              <a:lvl5pPr marL="2180844" defTabSz="1090422">
                <a:defRPr sz="2100"/>
              </a:lvl5pPr>
              <a:lvl6pPr marL="2726055" defTabSz="1090422">
                <a:defRPr sz="2100"/>
              </a:lvl6pPr>
              <a:lvl7pPr marL="3271266" defTabSz="1090422">
                <a:defRPr sz="2100"/>
              </a:lvl7pPr>
              <a:lvl8pPr marL="3816477" defTabSz="1090422">
                <a:defRPr sz="2100"/>
              </a:lvl8pPr>
              <a:lvl9pPr marL="4361688" defTabSz="1090422">
                <a:defRPr sz="2100"/>
              </a:lvl9pPr>
            </a:lstStyle>
            <a:p>
              <a:pPr lvl="1"/>
              <a:r>
                <a:rPr lang="ko-KR" altLang="en-US" sz="15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ym typeface="Monotype Sorts"/>
                </a:rPr>
                <a:t>테스트 케이스 생성 및 </a:t>
              </a:r>
              <a:r>
                <a:rPr lang="en-US" altLang="ko-KR" sz="15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ym typeface="Monotype Sorts"/>
                </a:rPr>
                <a:t>Step </a:t>
              </a:r>
              <a:r>
                <a:rPr lang="ko-KR" altLang="en-US" sz="1500" dirty="0">
                  <a:ln w="635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ym typeface="Monotype Sorts"/>
                </a:rPr>
                <a:t>편집 기능 </a:t>
              </a:r>
            </a:p>
          </p:txBody>
        </p:sp>
      </p:grpSp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0D81CD74-E5A6-429E-BAD7-439F9AC44E0A}"/>
              </a:ext>
            </a:extLst>
          </p:cNvPr>
          <p:cNvSpPr/>
          <p:nvPr/>
        </p:nvSpPr>
        <p:spPr>
          <a:xfrm rot="10800000" flipV="1">
            <a:off x="902214" y="2274888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녹화 시작</a:t>
            </a:r>
          </a:p>
        </p:txBody>
      </p:sp>
      <p:pic>
        <p:nvPicPr>
          <p:cNvPr id="156" name="그림 155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899" y="258185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57" name="그림 156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1265" y="258185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58" name="그림 157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5631" y="258185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59" name="그림 158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9998" y="258185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60" name="그림 159"/>
          <p:cNvPicPr preferRelativeResize="0"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6899" y="476358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61" name="그림 160"/>
          <p:cNvPicPr preferRelativeResize="0"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11265" y="476358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62" name="그림 161"/>
          <p:cNvPicPr preferRelativeResize="0"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25631" y="476358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63" name="그림 162"/>
          <p:cNvPicPr preferRelativeResize="0"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9998" y="4763583"/>
            <a:ext cx="2069101" cy="126000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50" name="직사각형 49"/>
          <p:cNvSpPr/>
          <p:nvPr/>
        </p:nvSpPr>
        <p:spPr>
          <a:xfrm>
            <a:off x="6969224" y="294224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en-US" altLang="ko-KR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TER-003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6969224" y="500277"/>
            <a:ext cx="2402979" cy="195814"/>
          </a:xfrm>
          <a:prstGeom prst="rect">
            <a:avLst/>
          </a:prstGeom>
        </p:spPr>
        <p:txBody>
          <a:bodyPr wrap="square" lIns="0" tIns="36000" bIns="36000">
            <a:spAutoFit/>
          </a:bodyPr>
          <a:lstStyle/>
          <a:p>
            <a:r>
              <a:rPr lang="ko-KR" altLang="en-US" sz="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Medium" pitchFamily="18" charset="-127"/>
                <a:ea typeface="KoPub돋움체 Medium" pitchFamily="18" charset="-127"/>
              </a:rPr>
              <a:t>테스트 자동화 구현</a:t>
            </a:r>
          </a:p>
        </p:txBody>
      </p:sp>
      <p:sp>
        <p:nvSpPr>
          <p:cNvPr id="52" name="타원 51"/>
          <p:cNvSpPr/>
          <p:nvPr/>
        </p:nvSpPr>
        <p:spPr>
          <a:xfrm>
            <a:off x="7008971" y="781084"/>
            <a:ext cx="54000" cy="5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514406" y="258683"/>
            <a:ext cx="8121137" cy="667010"/>
            <a:chOff x="514406" y="258683"/>
            <a:chExt cx="8121137" cy="667010"/>
          </a:xfrm>
        </p:grpSpPr>
        <p:sp>
          <p:nvSpPr>
            <p:cNvPr id="54" name="텍스트 개체 틀 12"/>
            <p:cNvSpPr txBox="1">
              <a:spLocks/>
            </p:cNvSpPr>
            <p:nvPr/>
          </p:nvSpPr>
          <p:spPr>
            <a:xfrm>
              <a:off x="1298726" y="512342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테스트요구사항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구현 ▶ </a:t>
              </a:r>
              <a:r>
                <a:rPr lang="en-US" altLang="ko-KR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 </a:t>
              </a:r>
              <a:r>
                <a:rPr lang="ko-KR" altLang="en-US" sz="8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솔루션  </a:t>
              </a:r>
            </a:p>
          </p:txBody>
        </p:sp>
        <p:sp>
          <p:nvSpPr>
            <p:cNvPr id="55" name="텍스트 개체 틀 12"/>
            <p:cNvSpPr txBox="1">
              <a:spLocks/>
            </p:cNvSpPr>
            <p:nvPr/>
          </p:nvSpPr>
          <p:spPr>
            <a:xfrm>
              <a:off x="1298726" y="729783"/>
              <a:ext cx="7336817" cy="19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/>
            <a:lstStyle>
              <a:lvl1pPr marL="342900" marR="0" indent="-342900" algn="l" defTabSz="1042988" rtl="0" eaLnBrk="0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lang="ko-KR" altLang="en-US" sz="1200" kern="1200" dirty="0" smtClean="0">
                  <a:solidFill>
                    <a:schemeClr val="bg1"/>
                  </a:solidFill>
                  <a:latin typeface="나눔고딕 Bold" pitchFamily="50" charset="-127"/>
                  <a:ea typeface="나눔고딕 Bold" pitchFamily="50" charset="-127"/>
                  <a:cs typeface="+mn-cs"/>
                </a:defRPr>
              </a:lvl1pPr>
              <a:lvl2pPr marL="807270" indent="-309425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4288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•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740730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38575" indent="-247194" algn="l" defTabSz="993962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KoPub돋움체 Medium" pitchFamily="34" charset="0"/>
                <a:buChar char="»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37930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5735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33541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231347" indent="-248903" algn="l" defTabSz="995611" rtl="0" eaLnBrk="1" latinLnBrk="1" hangingPunct="1">
                <a:spcBef>
                  <a:spcPct val="20000"/>
                </a:spcBef>
                <a:buFont typeface="KoPub돋움체 Medium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1.3.1.2 </a:t>
              </a:r>
              <a:r>
                <a:rPr lang="ko-KR" altLang="en-US" sz="14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테스트 자동화 도구의 편의 기능 제공</a:t>
              </a:r>
            </a:p>
          </p:txBody>
        </p:sp>
        <p:sp>
          <p:nvSpPr>
            <p:cNvPr id="56" name="직각 삼각형 55"/>
            <p:cNvSpPr/>
            <p:nvPr/>
          </p:nvSpPr>
          <p:spPr>
            <a:xfrm rot="5400000">
              <a:off x="515674" y="257415"/>
              <a:ext cx="118686" cy="121221"/>
            </a:xfrm>
            <a:prstGeom prst="rtTriangle">
              <a:avLst/>
            </a:prstGeom>
            <a:solidFill>
              <a:srgbClr val="01508F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lvl="1" indent="-157433" algn="ctr" defTabSz="1042880">
                <a:buFont typeface="KoPub돋움체 Medium" pitchFamily="34" charset="0"/>
                <a:buChar char="•"/>
              </a:pPr>
              <a:endParaRPr lang="ko-KR" altLang="en-US" sz="1200" dirty="0">
                <a:ln w="6350"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sym typeface="KoPub돋움체 Medium"/>
              </a:endParaRPr>
            </a:p>
          </p:txBody>
        </p:sp>
      </p:grpSp>
      <p:sp>
        <p:nvSpPr>
          <p:cNvPr id="57" name="텍스트 개체 틀 12"/>
          <p:cNvSpPr txBox="1">
            <a:spLocks/>
          </p:cNvSpPr>
          <p:nvPr/>
        </p:nvSpPr>
        <p:spPr>
          <a:xfrm>
            <a:off x="523875" y="1104187"/>
            <a:ext cx="8858250" cy="4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/>
          <a:lstStyle>
            <a:lvl1pPr marL="0" marR="0" indent="0" algn="l" defTabSz="1042988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ko-KR" altLang="en-US" sz="1400" kern="12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+mn-cs"/>
              </a:defRPr>
            </a:lvl1pPr>
            <a:lvl2pPr marL="807270" indent="-309425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288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0730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8575" indent="-247194" algn="l" defTabSz="993962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KoPub돋움체 Medium" pitchFamily="34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930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735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541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347" indent="-248903" algn="l" defTabSz="995611" rtl="0" eaLnBrk="1" latinLnBrk="1" hangingPunct="1">
              <a:spcBef>
                <a:spcPct val="20000"/>
              </a:spcBef>
              <a:buFont typeface="KoPub돋움체 Medium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테스트의 케이스 작성시 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Web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이벤트 녹화 기능을 활용하여 테스트 케이스에 해당하는 오퍼레이션을 동일하게 녹화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저장하고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테스트 케이스를 재사용하거나 입력 데이터를 변경하여 테스트 케이스 작성의 편의성을 제공합니다</a:t>
            </a:r>
            <a:r>
              <a:rPr lang="en-US" altLang="ko-KR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.  </a:t>
            </a:r>
          </a:p>
        </p:txBody>
      </p:sp>
      <p:sp>
        <p:nvSpPr>
          <p:cNvPr id="58" name="Text Box 761"/>
          <p:cNvSpPr txBox="1">
            <a:spLocks noChangeArrowheads="1"/>
          </p:cNvSpPr>
          <p:nvPr/>
        </p:nvSpPr>
        <p:spPr bwMode="auto">
          <a:xfrm>
            <a:off x="500270" y="152636"/>
            <a:ext cx="733714" cy="553468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lvl1pPr marL="342900" marR="0" lvl="0" indent="-342900" algn="r" defTabSz="1042988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300"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itchFamily="50" charset="-127"/>
                <a:ea typeface="나눔고딕 Bold" pitchFamily="50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314865" indent="-314865" algn="ctr" defTabSz="957715"/>
            <a:r>
              <a:rPr lang="en-US" altLang="ko-KR" sz="4000" spc="-138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1886CA"/>
                </a:solidFill>
                <a:latin typeface="바탕" pitchFamily="17" charset="-127"/>
                <a:ea typeface="바탕" pitchFamily="17" charset="-127"/>
                <a:sym typeface="KoPub돋움체 Medium" pitchFamily="2" charset="2"/>
              </a:rPr>
              <a:t>Ⅳ</a:t>
            </a:r>
          </a:p>
        </p:txBody>
      </p:sp>
      <p:sp>
        <p:nvSpPr>
          <p:cNvPr id="59" name="Text Box 761"/>
          <p:cNvSpPr txBox="1">
            <a:spLocks noChangeArrowheads="1"/>
          </p:cNvSpPr>
          <p:nvPr/>
        </p:nvSpPr>
        <p:spPr bwMode="auto">
          <a:xfrm>
            <a:off x="181499" y="724695"/>
            <a:ext cx="1371256" cy="22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/>
          <a:lstStyle>
            <a:defPPr>
              <a:defRPr lang="ko-KR"/>
            </a:defPPr>
            <a:lvl1pPr marL="314865" marR="0" lvl="0" indent="-314865" algn="ctr" defTabSz="957715" ea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886CA"/>
                </a:solidFill>
                <a:latin typeface="KoPub돋움체 Bold" pitchFamily="18" charset="-127"/>
                <a:ea typeface="KoPub돋움체 Bold" pitchFamily="18" charset="-127"/>
              </a:defRPr>
            </a:lvl1pPr>
            <a:lvl2pPr marL="807270" indent="-309425" eaLnBrk="0" hangingPunct="0">
              <a:spcBef>
                <a:spcPct val="20000"/>
              </a:spcBef>
              <a:buFont typeface="KoPub돋움체 Medium" pitchFamily="34" charset="0"/>
              <a:buChar char="–"/>
              <a:defRPr sz="3000">
                <a:latin typeface="+mn-lt"/>
                <a:ea typeface="+mn-ea"/>
              </a:defRPr>
            </a:lvl2pPr>
            <a:lvl3pPr marL="1242885" indent="-247194" eaLnBrk="0" hangingPunct="0">
              <a:spcBef>
                <a:spcPct val="20000"/>
              </a:spcBef>
              <a:buFont typeface="KoPub돋움체 Medium" pitchFamily="34" charset="0"/>
              <a:buChar char="•"/>
              <a:defRPr sz="2600">
                <a:latin typeface="+mn-lt"/>
                <a:ea typeface="+mn-ea"/>
              </a:defRPr>
            </a:lvl3pPr>
            <a:lvl4pPr marL="1740730" indent="-247194" eaLnBrk="0" hangingPunct="0">
              <a:spcBef>
                <a:spcPct val="20000"/>
              </a:spcBef>
              <a:buFont typeface="KoPub돋움체 Medium" pitchFamily="34" charset="0"/>
              <a:buChar char="–"/>
              <a:defRPr sz="2200">
                <a:latin typeface="+mn-lt"/>
                <a:ea typeface="+mn-ea"/>
              </a:defRPr>
            </a:lvl4pPr>
            <a:lvl5pPr marL="2238575" indent="-247194" eaLnBrk="0" hangingPunct="0">
              <a:spcBef>
                <a:spcPct val="20000"/>
              </a:spcBef>
              <a:buFont typeface="KoPub돋움체 Medium" pitchFamily="34" charset="0"/>
              <a:buChar char="»"/>
              <a:defRPr sz="2200">
                <a:latin typeface="+mn-lt"/>
                <a:ea typeface="+mn-ea"/>
              </a:defRPr>
            </a:lvl5pPr>
            <a:lvl6pPr marL="2737930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6pPr>
            <a:lvl7pPr marL="3235735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7pPr>
            <a:lvl8pPr marL="3733541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8pPr>
            <a:lvl9pPr marL="4231347" indent="-248903" defTabSz="995611">
              <a:spcBef>
                <a:spcPct val="20000"/>
              </a:spcBef>
              <a:buFont typeface="KoPub돋움체 Medium" pitchFamily="34" charset="0"/>
              <a:buChar char="•"/>
              <a:defRPr sz="2200">
                <a:latin typeface="+mn-lt"/>
                <a:ea typeface="+mn-ea"/>
              </a:defRPr>
            </a:lvl9pPr>
          </a:lstStyle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테스트</a:t>
            </a:r>
            <a:r>
              <a:rPr lang="en-US" altLang="ko-KR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/</a:t>
            </a: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보안 </a:t>
            </a:r>
          </a:p>
          <a:p>
            <a:pPr marL="0" indent="0">
              <a:lnSpc>
                <a:spcPts val="1200"/>
              </a:lnSpc>
            </a:pPr>
            <a:r>
              <a:rPr lang="ko-KR" altLang="en-US" spc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ym typeface="KoPub돋움체 Medium" pitchFamily="2" charset="2"/>
              </a:rPr>
              <a:t>및 품질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96899" y="3958336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케이스 녹화 시작 버튼 클릭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D141A48-912E-4C69-B05E-11FC3CB00BA1}"/>
              </a:ext>
            </a:extLst>
          </p:cNvPr>
          <p:cNvSpPr txBox="1"/>
          <p:nvPr/>
        </p:nvSpPr>
        <p:spPr>
          <a:xfrm>
            <a:off x="2814074" y="3958336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케이스대로 화면 오퍼레이션 수행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39A91EE-F094-4BFB-BCC6-EFD22D6FEE7B}"/>
              </a:ext>
            </a:extLst>
          </p:cNvPr>
          <p:cNvSpPr txBox="1"/>
          <p:nvPr/>
        </p:nvSpPr>
        <p:spPr>
          <a:xfrm>
            <a:off x="5025698" y="3958336"/>
            <a:ext cx="2070000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lvl="1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케이스 녹화 종료 버튼 클릭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9669D70-FF62-4C24-8739-9F60391C8B1F}"/>
              </a:ext>
            </a:extLst>
          </p:cNvPr>
          <p:cNvSpPr txBox="1"/>
          <p:nvPr/>
        </p:nvSpPr>
        <p:spPr>
          <a:xfrm>
            <a:off x="7239099" y="3958336"/>
            <a:ext cx="2138925" cy="30777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자동 연결을 수행하여 서버와의 </a:t>
            </a:r>
            <a:br>
              <a:rPr lang="en-US" altLang="ko-KR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</a:b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트랜잭션 연결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F9BB658-D74F-435B-80A1-372D81F30881}"/>
              </a:ext>
            </a:extLst>
          </p:cNvPr>
          <p:cNvSpPr txBox="1"/>
          <p:nvPr/>
        </p:nvSpPr>
        <p:spPr>
          <a:xfrm>
            <a:off x="596899" y="6130390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케이스 자동 실행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2312388-65D3-4D9A-A046-5FE2C38DFE93}"/>
              </a:ext>
            </a:extLst>
          </p:cNvPr>
          <p:cNvSpPr txBox="1"/>
          <p:nvPr/>
        </p:nvSpPr>
        <p:spPr>
          <a:xfrm>
            <a:off x="2814074" y="6130390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케이스 복사하여 재사용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25D8A63-EB75-4313-A0A0-F54E2B8BB9B9}"/>
              </a:ext>
            </a:extLst>
          </p:cNvPr>
          <p:cNvSpPr txBox="1"/>
          <p:nvPr/>
        </p:nvSpPr>
        <p:spPr>
          <a:xfrm>
            <a:off x="5025697" y="6130390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재사용 케이스의 데이터 변경 후 실행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8770B7B-A7CF-44C2-B415-E47679EB2452}"/>
              </a:ext>
            </a:extLst>
          </p:cNvPr>
          <p:cNvSpPr txBox="1"/>
          <p:nvPr/>
        </p:nvSpPr>
        <p:spPr>
          <a:xfrm>
            <a:off x="7239099" y="6130390"/>
            <a:ext cx="2138925" cy="1538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114300" lvl="1" indent="-112713" defTabSz="1067426">
              <a:buSzPct val="100000"/>
              <a:buFont typeface="Wingdings" panose="05000000000000000000" pitchFamily="2" charset="2"/>
              <a:buChar char="ü"/>
              <a:tabLst>
                <a:tab pos="814888" algn="l"/>
              </a:tabLst>
              <a:defRPr/>
            </a:pP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테스트 결과를 </a:t>
            </a:r>
            <a:r>
              <a:rPr lang="en-US" altLang="ko-KR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DB</a:t>
            </a:r>
            <a:r>
              <a:rPr lang="ko-KR" altLang="en-US" sz="10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KoPub돋움체 Medium"/>
              </a:rPr>
              <a:t>에 쿼리 실행하여 조회</a:t>
            </a: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5A3DB551-4914-4719-9987-3233C57E0B5C}"/>
              </a:ext>
            </a:extLst>
          </p:cNvPr>
          <p:cNvSpPr/>
          <p:nvPr/>
        </p:nvSpPr>
        <p:spPr>
          <a:xfrm rot="10800000" flipV="1">
            <a:off x="5330945" y="4458111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변경</a:t>
            </a: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0D81CD74-E5A6-429E-BAD7-439F9AC44E0A}"/>
              </a:ext>
            </a:extLst>
          </p:cNvPr>
          <p:cNvSpPr/>
          <p:nvPr/>
        </p:nvSpPr>
        <p:spPr>
          <a:xfrm rot="10800000" flipV="1">
            <a:off x="3116579" y="2274888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녹화</a:t>
            </a: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41AD9972-A776-4BEA-B04F-7133FE32FFF8}"/>
              </a:ext>
            </a:extLst>
          </p:cNvPr>
          <p:cNvSpPr/>
          <p:nvPr/>
        </p:nvSpPr>
        <p:spPr>
          <a:xfrm rot="10800000" flipV="1">
            <a:off x="5330945" y="2274889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녹화 종료</a:t>
            </a: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B42677FC-F3FB-407D-8F55-FC1719BA4E37}"/>
              </a:ext>
            </a:extLst>
          </p:cNvPr>
          <p:cNvSpPr/>
          <p:nvPr/>
        </p:nvSpPr>
        <p:spPr>
          <a:xfrm rot="10800000" flipV="1">
            <a:off x="7545312" y="2274888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</a:t>
            </a:r>
            <a:r>
              <a:rPr lang="en-US" altLang="ko-KR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TR </a:t>
            </a:r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연결</a:t>
            </a: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170DD104-1BAF-46CA-8029-34BCF1445285}"/>
              </a:ext>
            </a:extLst>
          </p:cNvPr>
          <p:cNvSpPr/>
          <p:nvPr/>
        </p:nvSpPr>
        <p:spPr>
          <a:xfrm rot="10800000" flipV="1">
            <a:off x="902213" y="4458111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실행</a:t>
            </a: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C4A3727F-8727-4C48-8B20-D8FFE15248DE}"/>
              </a:ext>
            </a:extLst>
          </p:cNvPr>
          <p:cNvSpPr/>
          <p:nvPr/>
        </p:nvSpPr>
        <p:spPr>
          <a:xfrm rot="10800000" flipV="1">
            <a:off x="3116579" y="4458111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테스트 케이스 재사용</a:t>
            </a: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0B884E8E-1C61-4F1A-868E-88B5F5FF9ECF}"/>
              </a:ext>
            </a:extLst>
          </p:cNvPr>
          <p:cNvSpPr/>
          <p:nvPr/>
        </p:nvSpPr>
        <p:spPr>
          <a:xfrm rot="10800000" flipV="1">
            <a:off x="7545312" y="4458111"/>
            <a:ext cx="1763786" cy="252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defTabSz="1299728" eaLnBrk="0" hangingPunct="0"/>
            <a:r>
              <a:rPr lang="en-US" altLang="ko-KR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DB </a:t>
            </a:r>
            <a:r>
              <a:rPr lang="ko-KR" altLang="en-US" sz="1200" kern="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KoPub돋움체 Medium"/>
              </a:rPr>
              <a:t>데이터 검증</a:t>
            </a:r>
          </a:p>
        </p:txBody>
      </p:sp>
      <p:sp>
        <p:nvSpPr>
          <p:cNvPr id="175" name="타원 174"/>
          <p:cNvSpPr/>
          <p:nvPr/>
        </p:nvSpPr>
        <p:spPr>
          <a:xfrm>
            <a:off x="650238" y="2310888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6" name="타원 175"/>
          <p:cNvSpPr/>
          <p:nvPr/>
        </p:nvSpPr>
        <p:spPr>
          <a:xfrm>
            <a:off x="650238" y="4494111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7" name="타원 176"/>
          <p:cNvSpPr/>
          <p:nvPr/>
        </p:nvSpPr>
        <p:spPr>
          <a:xfrm>
            <a:off x="2864604" y="2310888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8" name="타원 177"/>
          <p:cNvSpPr/>
          <p:nvPr/>
        </p:nvSpPr>
        <p:spPr>
          <a:xfrm>
            <a:off x="2864604" y="4494111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6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9" name="타원 178"/>
          <p:cNvSpPr/>
          <p:nvPr/>
        </p:nvSpPr>
        <p:spPr>
          <a:xfrm>
            <a:off x="5078970" y="2310888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0" name="타원 179"/>
          <p:cNvSpPr/>
          <p:nvPr/>
        </p:nvSpPr>
        <p:spPr>
          <a:xfrm>
            <a:off x="5078970" y="4494111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7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1" name="타원 180"/>
          <p:cNvSpPr/>
          <p:nvPr/>
        </p:nvSpPr>
        <p:spPr>
          <a:xfrm>
            <a:off x="7293338" y="2310888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82" name="타원 181"/>
          <p:cNvSpPr/>
          <p:nvPr/>
        </p:nvSpPr>
        <p:spPr>
          <a:xfrm>
            <a:off x="7293338" y="4494111"/>
            <a:ext cx="180000" cy="180000"/>
          </a:xfrm>
          <a:prstGeom prst="ellipse">
            <a:avLst/>
          </a:prstGeom>
          <a:solidFill>
            <a:srgbClr val="01508F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090422"/>
            <a:r>
              <a:rPr lang="en-US" altLang="ko-KR" sz="1000" b="1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8</a:t>
            </a:r>
            <a:endParaRPr lang="ko-KR" altLang="en-US" sz="1000" b="1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prstClr val="white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0558066"/>
      </p:ext>
    </p:extLst>
  </p:cSld>
  <p:clrMapOvr>
    <a:masterClrMapping/>
  </p:clrMapOvr>
</p:sld>
</file>

<file path=ppt/theme/theme1.xml><?xml version="1.0" encoding="utf-8"?>
<a:theme xmlns:a="http://schemas.openxmlformats.org/drawingml/2006/main" name="1_4장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  <a:font script="Geor" typeface="Sylfaen"/>
      </a:majorFont>
      <a:min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</a:majorFont>
      <a:min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  <a:font script="Geor" typeface="Sylfaen"/>
      </a:majorFont>
      <a:minorFont>
        <a:latin typeface="KoPub돋움체 Medium"/>
        <a:ea typeface=""/>
        <a:cs typeface=""/>
        <a:font script="Jpan" typeface="ＭＳ Ｐゴシック"/>
        <a:font script="Hang" typeface="KoPub돋움체 Medium"/>
        <a:font script="Hans" typeface="宋体"/>
        <a:font script="Hant" typeface="新細明體"/>
        <a:font script="Arab" typeface="KoPub돋움체 Medium"/>
        <a:font script="Hebr" typeface="KoPub돋움체 Medium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KoPub돋움체 Medium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151F5EC7D5F5488C2D2DADDD25AABE" ma:contentTypeVersion="10" ma:contentTypeDescription="Create a new document." ma:contentTypeScope="" ma:versionID="102596ca371922ec7104a3dd78c46a1b">
  <xsd:schema xmlns:xsd="http://www.w3.org/2001/XMLSchema" xmlns:xs="http://www.w3.org/2001/XMLSchema" xmlns:p="http://schemas.microsoft.com/office/2006/metadata/properties" xmlns:ns2="c3b764ad-fc4d-4b1e-8c57-56438e39c46a" targetNamespace="http://schemas.microsoft.com/office/2006/metadata/properties" ma:root="true" ma:fieldsID="ba3572354e96b6852a589a264bf71cb1" ns2:_="">
    <xsd:import namespace="c3b764ad-fc4d-4b1e-8c57-56438e39c4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64ad-fc4d-4b1e-8c57-56438e39c4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8579A7-6643-4B23-8DE5-25B160370BAB}"/>
</file>

<file path=customXml/itemProps2.xml><?xml version="1.0" encoding="utf-8"?>
<ds:datastoreItem xmlns:ds="http://schemas.openxmlformats.org/officeDocument/2006/customXml" ds:itemID="{A5021734-4712-4713-B5E9-DE33AB539773}"/>
</file>

<file path=customXml/itemProps3.xml><?xml version="1.0" encoding="utf-8"?>
<ds:datastoreItem xmlns:ds="http://schemas.openxmlformats.org/officeDocument/2006/customXml" ds:itemID="{B371CE2C-EABE-4909-BA99-7416331A74B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48862</TotalTime>
  <Words>17445</Words>
  <Application>Microsoft Office PowerPoint</Application>
  <PresentationFormat>A4 용지(210x297mm)</PresentationFormat>
  <Paragraphs>3753</Paragraphs>
  <Slides>74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74</vt:i4>
      </vt:variant>
    </vt:vector>
  </HeadingPairs>
  <TitlesOfParts>
    <vt:vector size="92" baseType="lpstr">
      <vt:lpstr>KoPub돋움체 Bold</vt:lpstr>
      <vt:lpstr>KoPub돋움체 Medium</vt:lpstr>
      <vt:lpstr>Rix고딕 B</vt:lpstr>
      <vt:lpstr>YDIYGo530</vt:lpstr>
      <vt:lpstr>YDIYGo540</vt:lpstr>
      <vt:lpstr>굴림</vt:lpstr>
      <vt:lpstr>나눔고딕 ExtraBold</vt:lpstr>
      <vt:lpstr>나눔스퀘어 Bold</vt:lpstr>
      <vt:lpstr>다음_SemiBold</vt:lpstr>
      <vt:lpstr>맑은 고딕</vt:lpstr>
      <vt:lpstr>바탕</vt:lpstr>
      <vt:lpstr>-윤고딕140</vt:lpstr>
      <vt:lpstr>-윤고딕320</vt:lpstr>
      <vt:lpstr>Arial</vt:lpstr>
      <vt:lpstr>Wingdings</vt:lpstr>
      <vt:lpstr>Wingdings 2</vt:lpstr>
      <vt:lpstr>1_4장</vt:lpstr>
      <vt:lpstr>비트맵 이미지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XP SP3 FINAL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snoopy</dc:creator>
  <cp:lastModifiedBy>박 남혁</cp:lastModifiedBy>
  <cp:revision>2569</cp:revision>
  <cp:lastPrinted>2021-06-28T02:44:39Z</cp:lastPrinted>
  <dcterms:created xsi:type="dcterms:W3CDTF">2010-10-13T01:58:18Z</dcterms:created>
  <dcterms:modified xsi:type="dcterms:W3CDTF">2021-06-28T02:48:45Z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0x0101008D151F5EC7D5F5488C2D2DADDD25AABE</vt:lpwstr>
  </property>
</Properties>
</file>