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57"/>
  </p:notesMasterIdLst>
  <p:handoutMasterIdLst>
    <p:handoutMasterId r:id="rId58"/>
  </p:handoutMasterIdLst>
  <p:sldIdLst>
    <p:sldId id="349" r:id="rId2"/>
    <p:sldId id="367" r:id="rId3"/>
    <p:sldId id="389" r:id="rId4"/>
    <p:sldId id="404" r:id="rId5"/>
    <p:sldId id="427" r:id="rId6"/>
    <p:sldId id="428" r:id="rId7"/>
    <p:sldId id="429" r:id="rId8"/>
    <p:sldId id="430" r:id="rId9"/>
    <p:sldId id="438" r:id="rId10"/>
    <p:sldId id="439" r:id="rId11"/>
    <p:sldId id="440" r:id="rId12"/>
    <p:sldId id="441" r:id="rId13"/>
    <p:sldId id="455" r:id="rId14"/>
    <p:sldId id="456" r:id="rId15"/>
    <p:sldId id="457" r:id="rId16"/>
    <p:sldId id="458" r:id="rId17"/>
    <p:sldId id="406" r:id="rId18"/>
    <p:sldId id="425" r:id="rId19"/>
    <p:sldId id="422" r:id="rId20"/>
    <p:sldId id="405" r:id="rId21"/>
    <p:sldId id="411" r:id="rId22"/>
    <p:sldId id="426" r:id="rId23"/>
    <p:sldId id="419" r:id="rId24"/>
    <p:sldId id="412" r:id="rId25"/>
    <p:sldId id="414" r:id="rId26"/>
    <p:sldId id="417" r:id="rId27"/>
    <p:sldId id="446" r:id="rId28"/>
    <p:sldId id="447" r:id="rId29"/>
    <p:sldId id="421" r:id="rId30"/>
    <p:sldId id="448" r:id="rId31"/>
    <p:sldId id="407" r:id="rId32"/>
    <p:sldId id="408" r:id="rId33"/>
    <p:sldId id="409" r:id="rId34"/>
    <p:sldId id="449" r:id="rId35"/>
    <p:sldId id="450" r:id="rId36"/>
    <p:sldId id="451" r:id="rId37"/>
    <p:sldId id="452" r:id="rId38"/>
    <p:sldId id="453" r:id="rId39"/>
    <p:sldId id="454" r:id="rId40"/>
    <p:sldId id="459" r:id="rId41"/>
    <p:sldId id="460" r:id="rId42"/>
    <p:sldId id="461" r:id="rId43"/>
    <p:sldId id="462" r:id="rId44"/>
    <p:sldId id="463" r:id="rId45"/>
    <p:sldId id="464" r:id="rId46"/>
    <p:sldId id="465" r:id="rId47"/>
    <p:sldId id="466" r:id="rId48"/>
    <p:sldId id="467" r:id="rId49"/>
    <p:sldId id="468" r:id="rId50"/>
    <p:sldId id="469" r:id="rId51"/>
    <p:sldId id="470" r:id="rId52"/>
    <p:sldId id="471" r:id="rId53"/>
    <p:sldId id="472" r:id="rId54"/>
    <p:sldId id="473" r:id="rId55"/>
    <p:sldId id="366" r:id="rId56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4020" userDrawn="1">
          <p15:clr>
            <a:srgbClr val="A4A3A4"/>
          </p15:clr>
        </p15:guide>
        <p15:guide id="10" orient="horz" pos="924" userDrawn="1">
          <p15:clr>
            <a:srgbClr val="A4A3A4"/>
          </p15:clr>
        </p15:guide>
        <p15:guide id="11" pos="2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A800"/>
    <a:srgbClr val="FFCC99"/>
    <a:srgbClr val="FCE4D6"/>
    <a:srgbClr val="FFFF99"/>
    <a:srgbClr val="ECFFD9"/>
    <a:srgbClr val="CCFFCC"/>
    <a:srgbClr val="FFEFFF"/>
    <a:srgbClr val="FFCCCC"/>
    <a:srgbClr val="E2EFDA"/>
    <a:srgbClr val="FFE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94667" autoAdjust="0"/>
  </p:normalViewPr>
  <p:slideViewPr>
    <p:cSldViewPr snapToGrid="0" showGuides="1">
      <p:cViewPr varScale="1">
        <p:scale>
          <a:sx n="55" d="100"/>
          <a:sy n="55" d="100"/>
        </p:scale>
        <p:origin x="78" y="684"/>
      </p:cViewPr>
      <p:guideLst>
        <p:guide pos="6023"/>
        <p:guide pos="2621"/>
        <p:guide orient="horz" pos="2160"/>
        <p:guide orient="horz" pos="4020"/>
        <p:guide orient="horz" pos="924"/>
        <p:guide pos="20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840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454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714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029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162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0721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851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140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5488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228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326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212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57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6384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0481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8350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582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651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2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5648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0423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62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863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40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722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17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357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900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563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578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69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8490857" y="6165482"/>
            <a:ext cx="99814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8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0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5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9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1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4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8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40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2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5.e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4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6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2024. 12. 20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To-Be </a:t>
            </a:r>
            <a:r>
              <a:rPr lang="ko-KR" altLang="en-US" dirty="0"/>
              <a:t>아키텍처 설계서</a:t>
            </a:r>
            <a:br>
              <a:rPr lang="en-US" altLang="ko-KR" dirty="0"/>
            </a:b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AA/TA/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endParaRPr lang="ko-KR" altLang="en-US" sz="18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NGES_COM_</a:t>
            </a:r>
            <a:r>
              <a:rPr lang="en-US" altLang="ko-KR" sz="1400" b="1" dirty="0">
                <a:latin typeface="+mn-ea"/>
              </a:rPr>
              <a:t>DE61-1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0.9</a:t>
            </a:r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631050" y="6521307"/>
            <a:ext cx="306387" cy="144247"/>
          </a:xfrm>
        </p:spPr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 err="1"/>
              <a:t>사내포털</a:t>
            </a:r>
            <a:r>
              <a:rPr lang="en-US" altLang="ko-KR" dirty="0"/>
              <a:t>/</a:t>
            </a:r>
            <a:r>
              <a:rPr lang="ko-KR" altLang="en-US" dirty="0"/>
              <a:t>그룹웨어 목표 시스템 아키텍처</a:t>
            </a:r>
          </a:p>
        </p:txBody>
      </p:sp>
      <p:sp>
        <p:nvSpPr>
          <p:cNvPr id="145" name="모서리가 둥근 직사각형 144"/>
          <p:cNvSpPr/>
          <p:nvPr/>
        </p:nvSpPr>
        <p:spPr bwMode="auto">
          <a:xfrm>
            <a:off x="7267240" y="776954"/>
            <a:ext cx="2433638" cy="468312"/>
          </a:xfrm>
          <a:prstGeom prst="round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</p:txBody>
      </p:sp>
      <p:sp>
        <p:nvSpPr>
          <p:cNvPr id="146" name="직사각형 145"/>
          <p:cNvSpPr/>
          <p:nvPr/>
        </p:nvSpPr>
        <p:spPr bwMode="auto">
          <a:xfrm>
            <a:off x="7129128" y="821404"/>
            <a:ext cx="241300" cy="38576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범</a:t>
            </a:r>
            <a:endParaRPr kumimoji="0" lang="en-US" altLang="ko-KR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례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47" name="직사각형 146"/>
          <p:cNvSpPr/>
          <p:nvPr/>
        </p:nvSpPr>
        <p:spPr bwMode="auto">
          <a:xfrm>
            <a:off x="7505365" y="878554"/>
            <a:ext cx="314325" cy="182562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48" name="TextBox 73"/>
          <p:cNvSpPr txBox="1">
            <a:spLocks noChangeArrowheads="1"/>
          </p:cNvSpPr>
          <p:nvPr/>
        </p:nvSpPr>
        <p:spPr bwMode="auto">
          <a:xfrm>
            <a:off x="7416465" y="1347932"/>
            <a:ext cx="4921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  <a:t>신규구축</a:t>
            </a:r>
          </a:p>
        </p:txBody>
      </p:sp>
      <p:sp>
        <p:nvSpPr>
          <p:cNvPr id="149" name="직사각형 148"/>
          <p:cNvSpPr/>
          <p:nvPr/>
        </p:nvSpPr>
        <p:spPr bwMode="auto">
          <a:xfrm>
            <a:off x="8083215" y="878554"/>
            <a:ext cx="314325" cy="182562"/>
          </a:xfrm>
          <a:prstGeom prst="rect">
            <a:avLst/>
          </a:prstGeom>
          <a:solidFill>
            <a:srgbClr val="4F81BD">
              <a:lumMod val="40000"/>
              <a:lumOff val="6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50" name="TextBox 75"/>
          <p:cNvSpPr txBox="1">
            <a:spLocks noChangeArrowheads="1"/>
          </p:cNvSpPr>
          <p:nvPr/>
        </p:nvSpPr>
        <p:spPr bwMode="auto">
          <a:xfrm>
            <a:off x="7868903" y="1347932"/>
            <a:ext cx="7413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  <a:t>인터페이스 변경</a:t>
            </a:r>
          </a:p>
        </p:txBody>
      </p:sp>
      <p:sp>
        <p:nvSpPr>
          <p:cNvPr id="151" name="직사각형 150"/>
          <p:cNvSpPr/>
          <p:nvPr/>
        </p:nvSpPr>
        <p:spPr bwMode="auto">
          <a:xfrm>
            <a:off x="8661065" y="878554"/>
            <a:ext cx="314325" cy="182562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52" name="TextBox 89"/>
          <p:cNvSpPr txBox="1">
            <a:spLocks noChangeArrowheads="1"/>
          </p:cNvSpPr>
          <p:nvPr/>
        </p:nvSpPr>
        <p:spPr bwMode="auto">
          <a:xfrm>
            <a:off x="8613440" y="1347932"/>
            <a:ext cx="415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  <a:t>재구축</a:t>
            </a:r>
          </a:p>
        </p:txBody>
      </p:sp>
      <p:sp>
        <p:nvSpPr>
          <p:cNvPr id="159" name="왼쪽/오른쪽 화살표 158"/>
          <p:cNvSpPr/>
          <p:nvPr/>
        </p:nvSpPr>
        <p:spPr bwMode="auto">
          <a:xfrm>
            <a:off x="1026420" y="1710200"/>
            <a:ext cx="215900" cy="107950"/>
          </a:xfrm>
          <a:prstGeom prst="leftRightArrow">
            <a:avLst/>
          </a:prstGeom>
          <a:solidFill>
            <a:sysClr val="window" lastClr="FFFFFF">
              <a:lumMod val="85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</p:txBody>
      </p:sp>
      <p:sp>
        <p:nvSpPr>
          <p:cNvPr id="160" name="왼쪽/오른쪽 화살표 159"/>
          <p:cNvSpPr/>
          <p:nvPr/>
        </p:nvSpPr>
        <p:spPr bwMode="auto">
          <a:xfrm>
            <a:off x="1026420" y="2461087"/>
            <a:ext cx="215900" cy="107950"/>
          </a:xfrm>
          <a:prstGeom prst="leftRightArrow">
            <a:avLst/>
          </a:prstGeom>
          <a:solidFill>
            <a:sysClr val="window" lastClr="FFFFFF">
              <a:lumMod val="85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</p:txBody>
      </p: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4CD259BB-8381-4C7F-B9E7-7F8F68C03D62}"/>
              </a:ext>
            </a:extLst>
          </p:cNvPr>
          <p:cNvGrpSpPr/>
          <p:nvPr/>
        </p:nvGrpSpPr>
        <p:grpSpPr>
          <a:xfrm>
            <a:off x="443001" y="1528610"/>
            <a:ext cx="368192" cy="481128"/>
            <a:chOff x="717093" y="2398503"/>
            <a:chExt cx="380459" cy="465622"/>
          </a:xfrm>
        </p:grpSpPr>
        <p:sp>
          <p:nvSpPr>
            <p:cNvPr id="179" name="Rectangle 1165">
              <a:extLst>
                <a:ext uri="{FF2B5EF4-FFF2-40B4-BE49-F238E27FC236}">
                  <a16:creationId xmlns:a16="http://schemas.microsoft.com/office/drawing/2014/main" id="{70B5AEE0-A350-43B2-B71D-4F5FB8EFB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046" y="2756403"/>
              <a:ext cx="378506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1pPr>
              <a:lvl2pPr marL="742950" indent="-28575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2pPr>
              <a:lvl3pPr marL="11430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3pPr>
              <a:lvl4pPr marL="16002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4pPr>
              <a:lvl5pPr marL="20574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o-KR" altLang="en-US" sz="700" dirty="0">
                  <a:solidFill>
                    <a:srgbClr val="000000"/>
                  </a:solidFill>
                  <a:latin typeface="맑은 고딕" panose="020B0503020000020004" pitchFamily="50" charset="-127"/>
                </a:rPr>
                <a:t>관리자</a:t>
              </a:r>
            </a:p>
          </p:txBody>
        </p:sp>
        <p:grpSp>
          <p:nvGrpSpPr>
            <p:cNvPr id="180" name="그룹 179">
              <a:extLst>
                <a:ext uri="{FF2B5EF4-FFF2-40B4-BE49-F238E27FC236}">
                  <a16:creationId xmlns:a16="http://schemas.microsoft.com/office/drawing/2014/main" id="{8573A6D1-630F-4D80-BD45-68C7ABFE33BF}"/>
                </a:ext>
              </a:extLst>
            </p:cNvPr>
            <p:cNvGrpSpPr/>
            <p:nvPr/>
          </p:nvGrpSpPr>
          <p:grpSpPr>
            <a:xfrm>
              <a:off x="717093" y="2398503"/>
              <a:ext cx="380459" cy="296351"/>
              <a:chOff x="3213087" y="3226760"/>
              <a:chExt cx="380459" cy="172453"/>
            </a:xfrm>
          </p:grpSpPr>
          <p:pic>
            <p:nvPicPr>
              <p:cNvPr id="181" name="Picture 60" descr="notebook">
                <a:extLst>
                  <a:ext uri="{FF2B5EF4-FFF2-40B4-BE49-F238E27FC236}">
                    <a16:creationId xmlns:a16="http://schemas.microsoft.com/office/drawing/2014/main" id="{95C83536-0F83-4D2C-B538-74B49C882A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63680" y="3233986"/>
                <a:ext cx="329866" cy="165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2" name="Picture 146" descr="남자옆셔츠">
                <a:extLst>
                  <a:ext uri="{FF2B5EF4-FFF2-40B4-BE49-F238E27FC236}">
                    <a16:creationId xmlns:a16="http://schemas.microsoft.com/office/drawing/2014/main" id="{592E1904-8682-404C-A7D4-422D3A05D8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13087" y="3226760"/>
                <a:ext cx="207431" cy="1681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83" name="그룹 182">
            <a:extLst>
              <a:ext uri="{FF2B5EF4-FFF2-40B4-BE49-F238E27FC236}">
                <a16:creationId xmlns:a16="http://schemas.microsoft.com/office/drawing/2014/main" id="{CF4FD6B6-051B-4A91-8B4C-98014EB67910}"/>
              </a:ext>
            </a:extLst>
          </p:cNvPr>
          <p:cNvGrpSpPr/>
          <p:nvPr/>
        </p:nvGrpSpPr>
        <p:grpSpPr>
          <a:xfrm>
            <a:off x="505837" y="3173276"/>
            <a:ext cx="487548" cy="481128"/>
            <a:chOff x="656402" y="3202960"/>
            <a:chExt cx="503792" cy="465622"/>
          </a:xfrm>
        </p:grpSpPr>
        <p:sp>
          <p:nvSpPr>
            <p:cNvPr id="184" name="Rectangle 1165">
              <a:extLst>
                <a:ext uri="{FF2B5EF4-FFF2-40B4-BE49-F238E27FC236}">
                  <a16:creationId xmlns:a16="http://schemas.microsoft.com/office/drawing/2014/main" id="{326151A3-E833-4B2F-8CBE-42C1E32FD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402" y="3560860"/>
              <a:ext cx="503792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1pPr>
              <a:lvl2pPr marL="742950" indent="-28575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2pPr>
              <a:lvl3pPr marL="11430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3pPr>
              <a:lvl4pPr marL="16002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4pPr>
              <a:lvl5pPr marL="20574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o-KR" altLang="en-US" sz="700" dirty="0" err="1">
                  <a:solidFill>
                    <a:srgbClr val="000000"/>
                  </a:solidFill>
                  <a:latin typeface="맑은 고딕" panose="020B0503020000020004" pitchFamily="50" charset="-127"/>
                </a:rPr>
                <a:t>일반업무자</a:t>
              </a:r>
              <a:endParaRPr lang="ko-KR" altLang="en-US" sz="700" dirty="0">
                <a:solidFill>
                  <a:srgbClr val="000000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185" name="그룹 184">
              <a:extLst>
                <a:ext uri="{FF2B5EF4-FFF2-40B4-BE49-F238E27FC236}">
                  <a16:creationId xmlns:a16="http://schemas.microsoft.com/office/drawing/2014/main" id="{14B6775F-A8D9-4348-8C57-BAB25136B548}"/>
                </a:ext>
              </a:extLst>
            </p:cNvPr>
            <p:cNvGrpSpPr/>
            <p:nvPr/>
          </p:nvGrpSpPr>
          <p:grpSpPr>
            <a:xfrm>
              <a:off x="717093" y="3202960"/>
              <a:ext cx="380459" cy="296351"/>
              <a:chOff x="3213087" y="3226760"/>
              <a:chExt cx="380459" cy="172453"/>
            </a:xfrm>
          </p:grpSpPr>
          <p:pic>
            <p:nvPicPr>
              <p:cNvPr id="186" name="Picture 60" descr="notebook">
                <a:extLst>
                  <a:ext uri="{FF2B5EF4-FFF2-40B4-BE49-F238E27FC236}">
                    <a16:creationId xmlns:a16="http://schemas.microsoft.com/office/drawing/2014/main" id="{C3B545EA-F258-4B4D-A9B8-74116D213D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63680" y="3233986"/>
                <a:ext cx="329866" cy="165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7" name="Picture 146" descr="남자옆셔츠">
                <a:extLst>
                  <a:ext uri="{FF2B5EF4-FFF2-40B4-BE49-F238E27FC236}">
                    <a16:creationId xmlns:a16="http://schemas.microsoft.com/office/drawing/2014/main" id="{A3BD31C9-D042-498D-9300-7D8C952D24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13087" y="3226760"/>
                <a:ext cx="207431" cy="1681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8150E1B5-F82E-4755-B822-D6C92B7A33AA}"/>
              </a:ext>
            </a:extLst>
          </p:cNvPr>
          <p:cNvGrpSpPr/>
          <p:nvPr/>
        </p:nvGrpSpPr>
        <p:grpSpPr>
          <a:xfrm>
            <a:off x="534207" y="4004522"/>
            <a:ext cx="430809" cy="481128"/>
            <a:chOff x="685718" y="4007417"/>
            <a:chExt cx="445162" cy="465622"/>
          </a:xfrm>
        </p:grpSpPr>
        <p:sp>
          <p:nvSpPr>
            <p:cNvPr id="189" name="Rectangle 1165">
              <a:extLst>
                <a:ext uri="{FF2B5EF4-FFF2-40B4-BE49-F238E27FC236}">
                  <a16:creationId xmlns:a16="http://schemas.microsoft.com/office/drawing/2014/main" id="{620CE1C7-A73A-443B-9115-1263BC322F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718" y="4365317"/>
              <a:ext cx="445162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1pPr>
              <a:lvl2pPr marL="742950" indent="-28575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2pPr>
              <a:lvl3pPr marL="11430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3pPr>
              <a:lvl4pPr marL="16002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4pPr>
              <a:lvl5pPr marL="2057400" indent="-228600" eaLnBrk="0" hangingPunct="0"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 b="1">
                  <a:solidFill>
                    <a:schemeClr val="bg1"/>
                  </a:solidFill>
                  <a:latin typeface="맑은 고딕" panose="020B0604020202020204" pitchFamily="34" charset="0"/>
                  <a:ea typeface="맑은 고딕" panose="020B0503020000020004" pitchFamily="50" charset="-127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o-KR" altLang="en-US" sz="700" dirty="0">
                  <a:solidFill>
                    <a:srgbClr val="000000"/>
                  </a:solidFill>
                  <a:latin typeface="맑은 고딕" panose="020B0503020000020004" pitchFamily="50" charset="-127"/>
                </a:rPr>
                <a:t>영업지원</a:t>
              </a:r>
            </a:p>
          </p:txBody>
        </p:sp>
        <p:grpSp>
          <p:nvGrpSpPr>
            <p:cNvPr id="190" name="그룹 189">
              <a:extLst>
                <a:ext uri="{FF2B5EF4-FFF2-40B4-BE49-F238E27FC236}">
                  <a16:creationId xmlns:a16="http://schemas.microsoft.com/office/drawing/2014/main" id="{059D7BE2-18E0-4453-825B-96A77F78313C}"/>
                </a:ext>
              </a:extLst>
            </p:cNvPr>
            <p:cNvGrpSpPr/>
            <p:nvPr/>
          </p:nvGrpSpPr>
          <p:grpSpPr>
            <a:xfrm>
              <a:off x="717093" y="4007417"/>
              <a:ext cx="380459" cy="296351"/>
              <a:chOff x="3213087" y="3226760"/>
              <a:chExt cx="380459" cy="172453"/>
            </a:xfrm>
          </p:grpSpPr>
          <p:pic>
            <p:nvPicPr>
              <p:cNvPr id="191" name="Picture 60" descr="notebook">
                <a:extLst>
                  <a:ext uri="{FF2B5EF4-FFF2-40B4-BE49-F238E27FC236}">
                    <a16:creationId xmlns:a16="http://schemas.microsoft.com/office/drawing/2014/main" id="{A4A0BAC6-30AE-41EA-A8A5-3232BA67878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63680" y="3233986"/>
                <a:ext cx="329866" cy="165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2" name="Picture 146" descr="남자옆셔츠">
                <a:extLst>
                  <a:ext uri="{FF2B5EF4-FFF2-40B4-BE49-F238E27FC236}">
                    <a16:creationId xmlns:a16="http://schemas.microsoft.com/office/drawing/2014/main" id="{5046FEB7-B196-4B6B-8C7D-7FDCB2A89F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213087" y="3226760"/>
                <a:ext cx="207431" cy="1681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93" name="Rectangle 5"/>
          <p:cNvSpPr>
            <a:spLocks noChangeArrowheads="1"/>
          </p:cNvSpPr>
          <p:nvPr/>
        </p:nvSpPr>
        <p:spPr bwMode="auto">
          <a:xfrm>
            <a:off x="346908" y="1436535"/>
            <a:ext cx="646478" cy="4530338"/>
          </a:xfrm>
          <a:prstGeom prst="rect">
            <a:avLst/>
          </a:prstGeom>
          <a:noFill/>
          <a:ln w="28575" algn="ctr">
            <a:solidFill>
              <a:sysClr val="window" lastClr="FFFFFF">
                <a:lumMod val="85000"/>
              </a:sysClr>
            </a:solidFill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03" name="Rectangle 5"/>
          <p:cNvSpPr>
            <a:spLocks noChangeArrowheads="1"/>
          </p:cNvSpPr>
          <p:nvPr/>
        </p:nvSpPr>
        <p:spPr bwMode="auto">
          <a:xfrm>
            <a:off x="1295939" y="1479233"/>
            <a:ext cx="6807200" cy="1127125"/>
          </a:xfrm>
          <a:prstGeom prst="rect">
            <a:avLst/>
          </a:prstGeom>
          <a:noFill/>
          <a:ln w="28575" algn="ctr">
            <a:solidFill>
              <a:sysClr val="window" lastClr="FFFFFF">
                <a:lumMod val="85000"/>
              </a:sysClr>
            </a:solidFill>
            <a:miter lim="800000"/>
            <a:headEnd/>
            <a:tailEnd/>
          </a:ln>
        </p:spPr>
        <p:txBody>
          <a:bodyPr wrap="none" lIns="36000" tIns="36000" rIns="36000" bIns="36000" anchor="t"/>
          <a:lstStyle/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b="1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사내 포털 </a:t>
            </a:r>
            <a:r>
              <a:rPr lang="en-US" altLang="ko-KR" sz="800" b="1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/</a:t>
            </a:r>
            <a:r>
              <a:rPr lang="ko-KR" altLang="en-US" sz="800" b="1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 그룹웨어</a:t>
            </a: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87" name="Rectangle 5"/>
          <p:cNvSpPr>
            <a:spLocks noChangeArrowheads="1"/>
          </p:cNvSpPr>
          <p:nvPr/>
        </p:nvSpPr>
        <p:spPr bwMode="auto">
          <a:xfrm>
            <a:off x="1294696" y="2725603"/>
            <a:ext cx="6672707" cy="3661319"/>
          </a:xfrm>
          <a:prstGeom prst="rect">
            <a:avLst/>
          </a:prstGeom>
          <a:noFill/>
          <a:ln w="28575" algn="ctr">
            <a:solidFill>
              <a:sysClr val="window" lastClr="FFFFFF">
                <a:lumMod val="85000"/>
              </a:sysClr>
            </a:solidFill>
            <a:miter lim="800000"/>
            <a:headEnd/>
            <a:tailEnd/>
          </a:ln>
        </p:spPr>
        <p:txBody>
          <a:bodyPr lIns="36000" tIns="36000" rIns="36000" bIns="36000" anchor="t"/>
          <a:lstStyle/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b="1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ERP</a:t>
            </a: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1381759" y="2925312"/>
            <a:ext cx="2105161" cy="1331266"/>
            <a:chOff x="1534837" y="1704547"/>
            <a:chExt cx="2105161" cy="1331266"/>
          </a:xfrm>
        </p:grpSpPr>
        <p:sp>
          <p:nvSpPr>
            <p:cNvPr id="199" name="직사각형 198"/>
            <p:cNvSpPr/>
            <p:nvPr/>
          </p:nvSpPr>
          <p:spPr bwMode="auto">
            <a:xfrm>
              <a:off x="1534837" y="1828373"/>
              <a:ext cx="2105161" cy="120744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0" name="모서리가 둥근 직사각형 199"/>
            <p:cNvSpPr/>
            <p:nvPr/>
          </p:nvSpPr>
          <p:spPr bwMode="auto">
            <a:xfrm>
              <a:off x="1624956" y="1704547"/>
              <a:ext cx="1909311" cy="238125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인사</a:t>
              </a: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2615105" y="2000987"/>
              <a:ext cx="900113" cy="723394"/>
              <a:chOff x="2680346" y="1991642"/>
              <a:chExt cx="900113" cy="723394"/>
            </a:xfrm>
          </p:grpSpPr>
          <p:sp>
            <p:nvSpPr>
              <p:cNvPr id="202" name="직사각형 201"/>
              <p:cNvSpPr/>
              <p:nvPr/>
            </p:nvSpPr>
            <p:spPr bwMode="auto">
              <a:xfrm>
                <a:off x="2680346" y="2240637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noProof="0" dirty="0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급여관리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203" name="직사각형 202"/>
              <p:cNvSpPr/>
              <p:nvPr/>
            </p:nvSpPr>
            <p:spPr bwMode="auto">
              <a:xfrm>
                <a:off x="2680346" y="2499136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itchFamily="50" charset="-127"/>
                    <a:cs typeface="+mn-cs"/>
                  </a:rPr>
                  <a:t>교육관리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204" name="직사각형 203"/>
              <p:cNvSpPr/>
              <p:nvPr/>
            </p:nvSpPr>
            <p:spPr bwMode="auto">
              <a:xfrm>
                <a:off x="2680346" y="1991642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noProof="0" dirty="0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인사관리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</p:grpSp>
        <p:grpSp>
          <p:nvGrpSpPr>
            <p:cNvPr id="26" name="그룹 25"/>
            <p:cNvGrpSpPr/>
            <p:nvPr/>
          </p:nvGrpSpPr>
          <p:grpSpPr>
            <a:xfrm>
              <a:off x="1624957" y="1991642"/>
              <a:ext cx="900113" cy="998056"/>
              <a:chOff x="1624957" y="1991642"/>
              <a:chExt cx="900113" cy="998056"/>
            </a:xfrm>
          </p:grpSpPr>
          <p:sp>
            <p:nvSpPr>
              <p:cNvPr id="201" name="직사각형 200"/>
              <p:cNvSpPr/>
              <p:nvPr/>
            </p:nvSpPr>
            <p:spPr bwMode="auto">
              <a:xfrm>
                <a:off x="1624957" y="1991642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dirty="0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조직관리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210" name="직사각형 209"/>
              <p:cNvSpPr/>
              <p:nvPr/>
            </p:nvSpPr>
            <p:spPr bwMode="auto">
              <a:xfrm>
                <a:off x="1624957" y="2250141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itchFamily="50" charset="-127"/>
                    <a:cs typeface="+mn-cs"/>
                  </a:rPr>
                  <a:t>근태관리</a:t>
                </a:r>
              </a:p>
            </p:txBody>
          </p:sp>
          <p:sp>
            <p:nvSpPr>
              <p:cNvPr id="211" name="직사각형 210"/>
              <p:cNvSpPr/>
              <p:nvPr/>
            </p:nvSpPr>
            <p:spPr bwMode="auto">
              <a:xfrm>
                <a:off x="1624957" y="2508640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dirty="0" err="1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복지관리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325" name="직사각형 324"/>
              <p:cNvSpPr/>
              <p:nvPr/>
            </p:nvSpPr>
            <p:spPr bwMode="auto">
              <a:xfrm>
                <a:off x="1624957" y="2773798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noProof="0" dirty="0" err="1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인사기타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</p:grpSp>
      </p:grpSp>
      <p:sp>
        <p:nvSpPr>
          <p:cNvPr id="415" name="직사각형 414"/>
          <p:cNvSpPr/>
          <p:nvPr/>
        </p:nvSpPr>
        <p:spPr bwMode="auto">
          <a:xfrm>
            <a:off x="1381759" y="4428814"/>
            <a:ext cx="2105161" cy="695711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16" name="모서리가 둥근 직사각형 415"/>
          <p:cNvSpPr/>
          <p:nvPr/>
        </p:nvSpPr>
        <p:spPr bwMode="auto">
          <a:xfrm>
            <a:off x="1471878" y="4304988"/>
            <a:ext cx="1909311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b="1" kern="0" dirty="0" err="1">
                <a:solidFill>
                  <a:prstClr val="black"/>
                </a:solidFill>
                <a:latin typeface="맑은 고딕" pitchFamily="50" charset="-127"/>
                <a:cs typeface="+mn-cs"/>
              </a:rPr>
              <a:t>총무관리</a:t>
            </a:r>
            <a:endParaRPr kumimoji="0" lang="ko-KR" altLang="en-US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25" name="직사각형 424"/>
          <p:cNvSpPr/>
          <p:nvPr/>
        </p:nvSpPr>
        <p:spPr bwMode="auto">
          <a:xfrm>
            <a:off x="2462027" y="4601428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보안</a:t>
            </a:r>
            <a:r>
              <a:rPr lang="en-US" altLang="ko-KR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/</a:t>
            </a:r>
            <a:r>
              <a:rPr lang="ko-KR" altLang="en-US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기록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19" name="직사각형 418"/>
          <p:cNvSpPr/>
          <p:nvPr/>
        </p:nvSpPr>
        <p:spPr bwMode="auto">
          <a:xfrm>
            <a:off x="1471879" y="4592083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직원후생시설관리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20" name="직사각형 419"/>
          <p:cNvSpPr/>
          <p:nvPr/>
        </p:nvSpPr>
        <p:spPr bwMode="auto">
          <a:xfrm>
            <a:off x="1471879" y="4850582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업무지원</a:t>
            </a:r>
          </a:p>
        </p:txBody>
      </p:sp>
      <p:sp>
        <p:nvSpPr>
          <p:cNvPr id="427" name="직사각형 426"/>
          <p:cNvSpPr/>
          <p:nvPr/>
        </p:nvSpPr>
        <p:spPr bwMode="auto">
          <a:xfrm>
            <a:off x="1381759" y="5288226"/>
            <a:ext cx="2105161" cy="956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28" name="모서리가 둥근 직사각형 427"/>
          <p:cNvSpPr/>
          <p:nvPr/>
        </p:nvSpPr>
        <p:spPr bwMode="auto">
          <a:xfrm>
            <a:off x="1471878" y="5164400"/>
            <a:ext cx="1909311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전략경영</a:t>
            </a:r>
          </a:p>
        </p:txBody>
      </p:sp>
      <p:sp>
        <p:nvSpPr>
          <p:cNvPr id="435" name="직사각형 434"/>
          <p:cNvSpPr/>
          <p:nvPr/>
        </p:nvSpPr>
        <p:spPr bwMode="auto">
          <a:xfrm>
            <a:off x="2462027" y="570983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관리회계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37" name="직사각형 436"/>
          <p:cNvSpPr/>
          <p:nvPr/>
        </p:nvSpPr>
        <p:spPr bwMode="auto">
          <a:xfrm>
            <a:off x="2462027" y="5460840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사업관리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31" name="직사각형 430"/>
          <p:cNvSpPr/>
          <p:nvPr/>
        </p:nvSpPr>
        <p:spPr bwMode="auto">
          <a:xfrm>
            <a:off x="1471879" y="545149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 err="1">
                <a:solidFill>
                  <a:prstClr val="black"/>
                </a:solidFill>
                <a:latin typeface="맑은 고딕" pitchFamily="50" charset="-127"/>
                <a:cs typeface="+mn-cs"/>
              </a:rPr>
              <a:t>지표관리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32" name="직사각형 431"/>
          <p:cNvSpPr/>
          <p:nvPr/>
        </p:nvSpPr>
        <p:spPr bwMode="auto">
          <a:xfrm>
            <a:off x="1471879" y="5709994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재무에산관리 </a:t>
            </a: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(5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개년</a:t>
            </a: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)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33" name="직사각형 432"/>
          <p:cNvSpPr/>
          <p:nvPr/>
        </p:nvSpPr>
        <p:spPr bwMode="auto">
          <a:xfrm>
            <a:off x="1471879" y="5968493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성과관리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3582209" y="2925312"/>
            <a:ext cx="2105161" cy="1331266"/>
            <a:chOff x="3735287" y="1704547"/>
            <a:chExt cx="2105161" cy="1331266"/>
          </a:xfrm>
        </p:grpSpPr>
        <p:sp>
          <p:nvSpPr>
            <p:cNvPr id="439" name="직사각형 438"/>
            <p:cNvSpPr/>
            <p:nvPr/>
          </p:nvSpPr>
          <p:spPr bwMode="auto">
            <a:xfrm>
              <a:off x="3735287" y="1828373"/>
              <a:ext cx="2105161" cy="120744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40" name="모서리가 둥근 직사각형 439"/>
            <p:cNvSpPr/>
            <p:nvPr/>
          </p:nvSpPr>
          <p:spPr bwMode="auto">
            <a:xfrm>
              <a:off x="3825406" y="1704547"/>
              <a:ext cx="1909311" cy="238125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재무관리</a:t>
              </a:r>
            </a:p>
          </p:txBody>
        </p:sp>
        <p:grpSp>
          <p:nvGrpSpPr>
            <p:cNvPr id="441" name="그룹 440"/>
            <p:cNvGrpSpPr/>
            <p:nvPr/>
          </p:nvGrpSpPr>
          <p:grpSpPr>
            <a:xfrm>
              <a:off x="4815555" y="2000987"/>
              <a:ext cx="900113" cy="723394"/>
              <a:chOff x="2680346" y="1991642"/>
              <a:chExt cx="900113" cy="723394"/>
            </a:xfrm>
          </p:grpSpPr>
          <p:sp>
            <p:nvSpPr>
              <p:cNvPr id="447" name="직사각형 446"/>
              <p:cNvSpPr/>
              <p:nvPr/>
            </p:nvSpPr>
            <p:spPr bwMode="auto">
              <a:xfrm>
                <a:off x="2680346" y="2240637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noProof="0" dirty="0" err="1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결산관리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448" name="직사각형 447"/>
              <p:cNvSpPr/>
              <p:nvPr/>
            </p:nvSpPr>
            <p:spPr bwMode="auto">
              <a:xfrm>
                <a:off x="2680346" y="2499136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noProof="0" dirty="0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자금관리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449" name="직사각형 448"/>
              <p:cNvSpPr/>
              <p:nvPr/>
            </p:nvSpPr>
            <p:spPr bwMode="auto">
              <a:xfrm>
                <a:off x="2680346" y="1991642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noProof="0" dirty="0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일반회계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</p:grpSp>
        <p:sp>
          <p:nvSpPr>
            <p:cNvPr id="443" name="직사각형 442"/>
            <p:cNvSpPr/>
            <p:nvPr/>
          </p:nvSpPr>
          <p:spPr bwMode="auto">
            <a:xfrm>
              <a:off x="3825407" y="1991642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회게기준정보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44" name="직사각형 443"/>
            <p:cNvSpPr/>
            <p:nvPr/>
          </p:nvSpPr>
          <p:spPr bwMode="auto">
            <a:xfrm>
              <a:off x="3825407" y="2250141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채권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/</a:t>
              </a:r>
              <a:r>
                <a:rPr kumimoji="0" lang="ko-KR" altLang="en-US" sz="7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채무관리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45" name="직사각형 444"/>
            <p:cNvSpPr/>
            <p:nvPr/>
          </p:nvSpPr>
          <p:spPr bwMode="auto">
            <a:xfrm>
              <a:off x="3825407" y="2508640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세무관리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46" name="직사각형 445"/>
            <p:cNvSpPr/>
            <p:nvPr/>
          </p:nvSpPr>
          <p:spPr bwMode="auto">
            <a:xfrm>
              <a:off x="3825407" y="2773798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noProof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자산관리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3582209" y="4304988"/>
            <a:ext cx="2105161" cy="556857"/>
            <a:chOff x="3735287" y="3084223"/>
            <a:chExt cx="2105161" cy="556857"/>
          </a:xfrm>
        </p:grpSpPr>
        <p:sp>
          <p:nvSpPr>
            <p:cNvPr id="463" name="직사각형 462"/>
            <p:cNvSpPr/>
            <p:nvPr/>
          </p:nvSpPr>
          <p:spPr bwMode="auto">
            <a:xfrm>
              <a:off x="3735287" y="3208049"/>
              <a:ext cx="2105161" cy="433031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64" name="모서리가 둥근 직사각형 463"/>
            <p:cNvSpPr/>
            <p:nvPr/>
          </p:nvSpPr>
          <p:spPr bwMode="auto">
            <a:xfrm>
              <a:off x="3825406" y="3084223"/>
              <a:ext cx="1909311" cy="238125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ESG</a:t>
              </a:r>
              <a:endPara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73" name="직사각형 472"/>
            <p:cNvSpPr/>
            <p:nvPr/>
          </p:nvSpPr>
          <p:spPr bwMode="auto">
            <a:xfrm>
              <a:off x="4815555" y="3380663"/>
              <a:ext cx="900113" cy="215900"/>
            </a:xfrm>
            <a:prstGeom prst="rect">
              <a:avLst/>
            </a:prstGeom>
            <a:noFill/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6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사회공헌</a:t>
              </a:r>
              <a:r>
                <a:rPr lang="en-US" altLang="ko-KR" sz="6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/</a:t>
              </a:r>
              <a:r>
                <a:rPr lang="ko-KR" altLang="en-US" sz="6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상생협력</a:t>
              </a:r>
              <a:endPara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67" name="직사각형 466"/>
            <p:cNvSpPr/>
            <p:nvPr/>
          </p:nvSpPr>
          <p:spPr bwMode="auto">
            <a:xfrm>
              <a:off x="3825407" y="3371318"/>
              <a:ext cx="900113" cy="215900"/>
            </a:xfrm>
            <a:prstGeom prst="rect">
              <a:avLst/>
            </a:prstGeom>
            <a:noFill/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 err="1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실적관리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3573366" y="4875187"/>
            <a:ext cx="2105161" cy="779728"/>
            <a:chOff x="3735287" y="3682392"/>
            <a:chExt cx="2105161" cy="779728"/>
          </a:xfrm>
        </p:grpSpPr>
        <p:sp>
          <p:nvSpPr>
            <p:cNvPr id="475" name="직사각형 474"/>
            <p:cNvSpPr/>
            <p:nvPr/>
          </p:nvSpPr>
          <p:spPr bwMode="auto">
            <a:xfrm>
              <a:off x="3735287" y="3806218"/>
              <a:ext cx="2105161" cy="655902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76" name="모서리가 둥근 직사각형 475"/>
            <p:cNvSpPr/>
            <p:nvPr/>
          </p:nvSpPr>
          <p:spPr bwMode="auto">
            <a:xfrm>
              <a:off x="3825406" y="3682392"/>
              <a:ext cx="1909311" cy="238125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안전보건환경</a:t>
              </a:r>
            </a:p>
          </p:txBody>
        </p:sp>
        <p:sp>
          <p:nvSpPr>
            <p:cNvPr id="485" name="직사각형 484"/>
            <p:cNvSpPr/>
            <p:nvPr/>
          </p:nvSpPr>
          <p:spPr bwMode="auto">
            <a:xfrm>
              <a:off x="4815555" y="3978832"/>
              <a:ext cx="900113" cy="215900"/>
            </a:xfrm>
            <a:prstGeom prst="rect">
              <a:avLst/>
            </a:prstGeom>
            <a:noFill/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보건관리</a:t>
              </a:r>
            </a:p>
          </p:txBody>
        </p:sp>
        <p:sp>
          <p:nvSpPr>
            <p:cNvPr id="479" name="직사각형 478"/>
            <p:cNvSpPr/>
            <p:nvPr/>
          </p:nvSpPr>
          <p:spPr bwMode="auto">
            <a:xfrm>
              <a:off x="3825407" y="3969487"/>
              <a:ext cx="900113" cy="215900"/>
            </a:xfrm>
            <a:prstGeom prst="rect">
              <a:avLst/>
            </a:prstGeom>
            <a:noFill/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안전관리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480" name="직사각형 479"/>
            <p:cNvSpPr/>
            <p:nvPr/>
          </p:nvSpPr>
          <p:spPr bwMode="auto">
            <a:xfrm>
              <a:off x="3825407" y="4227986"/>
              <a:ext cx="900113" cy="215900"/>
            </a:xfrm>
            <a:prstGeom prst="rect">
              <a:avLst/>
            </a:prstGeom>
            <a:noFill/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환경관리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</p:grpSp>
      <p:sp>
        <p:nvSpPr>
          <p:cNvPr id="487" name="직사각형 486"/>
          <p:cNvSpPr/>
          <p:nvPr/>
        </p:nvSpPr>
        <p:spPr bwMode="auto">
          <a:xfrm>
            <a:off x="3582209" y="5816317"/>
            <a:ext cx="2105161" cy="433031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88" name="모서리가 둥근 직사각형 487"/>
          <p:cNvSpPr/>
          <p:nvPr/>
        </p:nvSpPr>
        <p:spPr bwMode="auto">
          <a:xfrm>
            <a:off x="3672328" y="5692491"/>
            <a:ext cx="1909311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경영관리</a:t>
            </a:r>
          </a:p>
        </p:txBody>
      </p:sp>
      <p:sp>
        <p:nvSpPr>
          <p:cNvPr id="491" name="직사각형 490"/>
          <p:cNvSpPr/>
          <p:nvPr/>
        </p:nvSpPr>
        <p:spPr bwMode="auto">
          <a:xfrm>
            <a:off x="3672329" y="5982032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사업조사연구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93" name="직사각형 492"/>
          <p:cNvSpPr/>
          <p:nvPr/>
        </p:nvSpPr>
        <p:spPr bwMode="auto">
          <a:xfrm>
            <a:off x="5775178" y="3049138"/>
            <a:ext cx="2105161" cy="1026562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94" name="모서리가 둥근 직사각형 493"/>
          <p:cNvSpPr/>
          <p:nvPr/>
        </p:nvSpPr>
        <p:spPr bwMode="auto">
          <a:xfrm>
            <a:off x="5865297" y="2925312"/>
            <a:ext cx="1909311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구매자재관리</a:t>
            </a:r>
          </a:p>
        </p:txBody>
      </p:sp>
      <p:grpSp>
        <p:nvGrpSpPr>
          <p:cNvPr id="495" name="그룹 494"/>
          <p:cNvGrpSpPr/>
          <p:nvPr/>
        </p:nvGrpSpPr>
        <p:grpSpPr>
          <a:xfrm>
            <a:off x="6855446" y="3221752"/>
            <a:ext cx="900113" cy="723394"/>
            <a:chOff x="2680346" y="1991642"/>
            <a:chExt cx="900113" cy="723394"/>
          </a:xfrm>
        </p:grpSpPr>
        <p:sp>
          <p:nvSpPr>
            <p:cNvPr id="500" name="직사각형 499"/>
            <p:cNvSpPr/>
            <p:nvPr/>
          </p:nvSpPr>
          <p:spPr bwMode="auto">
            <a:xfrm>
              <a:off x="2680346" y="2240637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구매자재관리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01" name="직사각형 500"/>
            <p:cNvSpPr/>
            <p:nvPr/>
          </p:nvSpPr>
          <p:spPr bwMode="auto">
            <a:xfrm>
              <a:off x="2680346" y="2499136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noProof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구매실적관리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02" name="직사각형 501"/>
            <p:cNvSpPr/>
            <p:nvPr/>
          </p:nvSpPr>
          <p:spPr bwMode="auto">
            <a:xfrm>
              <a:off x="2680346" y="1991642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구매계약관리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</p:grpSp>
      <p:sp>
        <p:nvSpPr>
          <p:cNvPr id="496" name="직사각형 495"/>
          <p:cNvSpPr/>
          <p:nvPr/>
        </p:nvSpPr>
        <p:spPr bwMode="auto">
          <a:xfrm>
            <a:off x="5865298" y="3212407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구매기준관리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497" name="직사각형 496"/>
          <p:cNvSpPr/>
          <p:nvPr/>
        </p:nvSpPr>
        <p:spPr bwMode="auto">
          <a:xfrm>
            <a:off x="5865298" y="3470906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구매이행관리</a:t>
            </a:r>
          </a:p>
        </p:txBody>
      </p:sp>
      <p:sp>
        <p:nvSpPr>
          <p:cNvPr id="498" name="직사각형 497"/>
          <p:cNvSpPr/>
          <p:nvPr/>
        </p:nvSpPr>
        <p:spPr bwMode="auto">
          <a:xfrm>
            <a:off x="5865298" y="372940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구매결산관리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05" name="직사각형 504"/>
          <p:cNvSpPr/>
          <p:nvPr/>
        </p:nvSpPr>
        <p:spPr bwMode="auto">
          <a:xfrm>
            <a:off x="5775178" y="4310456"/>
            <a:ext cx="2105161" cy="1000143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06" name="모서리가 둥근 직사각형 505"/>
          <p:cNvSpPr/>
          <p:nvPr/>
        </p:nvSpPr>
        <p:spPr bwMode="auto">
          <a:xfrm>
            <a:off x="5865297" y="4186630"/>
            <a:ext cx="1909311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건설관리</a:t>
            </a:r>
          </a:p>
        </p:txBody>
      </p:sp>
      <p:grpSp>
        <p:nvGrpSpPr>
          <p:cNvPr id="507" name="그룹 506"/>
          <p:cNvGrpSpPr/>
          <p:nvPr/>
        </p:nvGrpSpPr>
        <p:grpSpPr>
          <a:xfrm>
            <a:off x="6855446" y="4483070"/>
            <a:ext cx="900113" cy="723394"/>
            <a:chOff x="2680346" y="1991642"/>
            <a:chExt cx="900113" cy="723394"/>
          </a:xfrm>
        </p:grpSpPr>
        <p:sp>
          <p:nvSpPr>
            <p:cNvPr id="511" name="직사각형 510"/>
            <p:cNvSpPr/>
            <p:nvPr/>
          </p:nvSpPr>
          <p:spPr bwMode="auto">
            <a:xfrm>
              <a:off x="2680346" y="2240637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6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설계</a:t>
              </a:r>
              <a:r>
                <a:rPr lang="en-US" altLang="ko-KR" sz="6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/</a:t>
              </a:r>
              <a:r>
                <a:rPr lang="ko-KR" altLang="en-US" sz="6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시공</a:t>
              </a:r>
              <a:r>
                <a:rPr lang="en-US" altLang="ko-KR" sz="6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/</a:t>
              </a:r>
              <a:r>
                <a:rPr lang="ko-KR" altLang="en-US" sz="600" kern="0" dirty="0" err="1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감리관리</a:t>
              </a:r>
              <a:endPara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12" name="직사각형 511"/>
            <p:cNvSpPr/>
            <p:nvPr/>
          </p:nvSpPr>
          <p:spPr bwMode="auto">
            <a:xfrm>
              <a:off x="2680346" y="2499136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문서</a:t>
              </a:r>
              <a:r>
                <a:rPr lang="en-US" altLang="ko-KR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/</a:t>
              </a:r>
              <a:r>
                <a:rPr lang="ko-KR" altLang="en-US" sz="700" kern="0" dirty="0" err="1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자료ㅕ관리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13" name="직사각형 512"/>
            <p:cNvSpPr/>
            <p:nvPr/>
          </p:nvSpPr>
          <p:spPr bwMode="auto">
            <a:xfrm>
              <a:off x="2680346" y="1991642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계약</a:t>
              </a:r>
              <a:r>
                <a:rPr lang="en-US" altLang="ko-KR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/</a:t>
              </a:r>
              <a:r>
                <a:rPr lang="ko-KR" altLang="en-US" sz="700" kern="0" dirty="0" err="1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사업비관리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</p:grpSp>
      <p:sp>
        <p:nvSpPr>
          <p:cNvPr id="508" name="직사각형 507"/>
          <p:cNvSpPr/>
          <p:nvPr/>
        </p:nvSpPr>
        <p:spPr bwMode="auto">
          <a:xfrm>
            <a:off x="5865298" y="447372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 err="1">
                <a:solidFill>
                  <a:prstClr val="black"/>
                </a:solidFill>
                <a:latin typeface="맑은 고딕" pitchFamily="50" charset="-127"/>
                <a:cs typeface="+mn-cs"/>
              </a:rPr>
              <a:t>사업일반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09" name="직사각형 508"/>
          <p:cNvSpPr/>
          <p:nvPr/>
        </p:nvSpPr>
        <p:spPr bwMode="auto">
          <a:xfrm>
            <a:off x="5865298" y="4732224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공정관리</a:t>
            </a:r>
          </a:p>
        </p:txBody>
      </p:sp>
      <p:sp>
        <p:nvSpPr>
          <p:cNvPr id="510" name="직사각형 509"/>
          <p:cNvSpPr/>
          <p:nvPr/>
        </p:nvSpPr>
        <p:spPr bwMode="auto">
          <a:xfrm>
            <a:off x="5865298" y="4990723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품질</a:t>
            </a:r>
            <a:r>
              <a:rPr lang="en-US" altLang="ko-KR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/</a:t>
            </a: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안전관리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15" name="직사각형 514"/>
          <p:cNvSpPr/>
          <p:nvPr/>
        </p:nvSpPr>
        <p:spPr bwMode="auto">
          <a:xfrm>
            <a:off x="5775178" y="5510596"/>
            <a:ext cx="2105161" cy="73363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16" name="모서리가 둥근 직사각형 515"/>
          <p:cNvSpPr/>
          <p:nvPr/>
        </p:nvSpPr>
        <p:spPr bwMode="auto">
          <a:xfrm>
            <a:off x="5865297" y="5386770"/>
            <a:ext cx="1909311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시설관리</a:t>
            </a:r>
          </a:p>
        </p:txBody>
      </p:sp>
      <p:sp>
        <p:nvSpPr>
          <p:cNvPr id="521" name="직사각형 520"/>
          <p:cNvSpPr/>
          <p:nvPr/>
        </p:nvSpPr>
        <p:spPr bwMode="auto">
          <a:xfrm>
            <a:off x="6855446" y="593220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정산</a:t>
            </a:r>
            <a:r>
              <a:rPr lang="en-US" altLang="ko-KR" sz="700" kern="0" noProof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/</a:t>
            </a:r>
            <a:r>
              <a:rPr lang="ko-KR" altLang="en-US" sz="700" kern="0" noProof="0" dirty="0" err="1">
                <a:solidFill>
                  <a:prstClr val="black"/>
                </a:solidFill>
                <a:latin typeface="맑은 고딕" pitchFamily="50" charset="-127"/>
                <a:cs typeface="+mn-cs"/>
              </a:rPr>
              <a:t>통계관리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23" name="직사각형 522"/>
          <p:cNvSpPr/>
          <p:nvPr/>
        </p:nvSpPr>
        <p:spPr bwMode="auto">
          <a:xfrm>
            <a:off x="6855446" y="5683210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작업오더관리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18" name="직사각형 517"/>
          <p:cNvSpPr/>
          <p:nvPr/>
        </p:nvSpPr>
        <p:spPr bwMode="auto">
          <a:xfrm>
            <a:off x="5865298" y="567386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itchFamily="50" charset="-127"/>
                <a:cs typeface="+mn-cs"/>
              </a:rPr>
              <a:t>설비기준관리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519" name="직사각형 518"/>
          <p:cNvSpPr/>
          <p:nvPr/>
        </p:nvSpPr>
        <p:spPr bwMode="auto">
          <a:xfrm>
            <a:off x="5865298" y="5932364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작업수행관리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1362795" y="1528610"/>
            <a:ext cx="1089200" cy="1034879"/>
            <a:chOff x="1381760" y="1251687"/>
            <a:chExt cx="1089200" cy="1034879"/>
          </a:xfrm>
        </p:grpSpPr>
        <p:sp>
          <p:nvSpPr>
            <p:cNvPr id="525" name="직사각형 524"/>
            <p:cNvSpPr/>
            <p:nvPr/>
          </p:nvSpPr>
          <p:spPr bwMode="auto">
            <a:xfrm>
              <a:off x="1381760" y="1375513"/>
              <a:ext cx="1089200" cy="911053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26" name="모서리가 둥근 직사각형 525"/>
            <p:cNvSpPr/>
            <p:nvPr/>
          </p:nvSpPr>
          <p:spPr bwMode="auto">
            <a:xfrm>
              <a:off x="1471879" y="1251687"/>
              <a:ext cx="900114" cy="238125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포털</a:t>
              </a:r>
            </a:p>
          </p:txBody>
        </p:sp>
        <p:sp>
          <p:nvSpPr>
            <p:cNvPr id="529" name="직사각형 528"/>
            <p:cNvSpPr/>
            <p:nvPr/>
          </p:nvSpPr>
          <p:spPr bwMode="auto">
            <a:xfrm>
              <a:off x="1471879" y="1512737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대시보드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30" name="직사각형 529"/>
            <p:cNvSpPr/>
            <p:nvPr/>
          </p:nvSpPr>
          <p:spPr bwMode="auto">
            <a:xfrm>
              <a:off x="1471879" y="1771236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700" kern="0" dirty="0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To-Do List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31" name="직사각형 530"/>
            <p:cNvSpPr/>
            <p:nvPr/>
          </p:nvSpPr>
          <p:spPr bwMode="auto">
            <a:xfrm>
              <a:off x="1471879" y="2029735"/>
              <a:ext cx="900113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noProof="0" dirty="0" err="1">
                  <a:solidFill>
                    <a:prstClr val="black"/>
                  </a:solidFill>
                  <a:latin typeface="맑은 고딕" pitchFamily="50" charset="-127"/>
                  <a:cs typeface="+mn-cs"/>
                </a:rPr>
                <a:t>셇프서비스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</p:grpSp>
      <p:grpSp>
        <p:nvGrpSpPr>
          <p:cNvPr id="546" name="그룹 545"/>
          <p:cNvGrpSpPr/>
          <p:nvPr/>
        </p:nvGrpSpPr>
        <p:grpSpPr>
          <a:xfrm>
            <a:off x="7328129" y="1548028"/>
            <a:ext cx="2105161" cy="1034879"/>
            <a:chOff x="1381759" y="1315013"/>
            <a:chExt cx="2105161" cy="1034879"/>
          </a:xfrm>
        </p:grpSpPr>
        <p:sp>
          <p:nvSpPr>
            <p:cNvPr id="547" name="직사각형 546"/>
            <p:cNvSpPr/>
            <p:nvPr/>
          </p:nvSpPr>
          <p:spPr bwMode="auto">
            <a:xfrm>
              <a:off x="1381759" y="1438839"/>
              <a:ext cx="2105161" cy="911053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548" name="모서리가 둥근 직사각형 547"/>
            <p:cNvSpPr/>
            <p:nvPr/>
          </p:nvSpPr>
          <p:spPr bwMode="auto">
            <a:xfrm>
              <a:off x="1471878" y="1315013"/>
              <a:ext cx="1909311" cy="238125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포털</a:t>
              </a:r>
            </a:p>
          </p:txBody>
        </p:sp>
        <p:grpSp>
          <p:nvGrpSpPr>
            <p:cNvPr id="549" name="그룹 548"/>
            <p:cNvGrpSpPr/>
            <p:nvPr/>
          </p:nvGrpSpPr>
          <p:grpSpPr>
            <a:xfrm>
              <a:off x="1471879" y="1576063"/>
              <a:ext cx="1890261" cy="732898"/>
              <a:chOff x="1471879" y="1602108"/>
              <a:chExt cx="1890261" cy="732898"/>
            </a:xfrm>
          </p:grpSpPr>
          <p:grpSp>
            <p:nvGrpSpPr>
              <p:cNvPr id="550" name="그룹 549"/>
              <p:cNvGrpSpPr/>
              <p:nvPr/>
            </p:nvGrpSpPr>
            <p:grpSpPr>
              <a:xfrm>
                <a:off x="2462027" y="1611453"/>
                <a:ext cx="900113" cy="723394"/>
                <a:chOff x="2680346" y="1991642"/>
                <a:chExt cx="900113" cy="723394"/>
              </a:xfrm>
            </p:grpSpPr>
            <p:sp>
              <p:nvSpPr>
                <p:cNvPr id="554" name="직사각형 553"/>
                <p:cNvSpPr/>
                <p:nvPr/>
              </p:nvSpPr>
              <p:spPr bwMode="auto">
                <a:xfrm>
                  <a:off x="2680346" y="2240637"/>
                  <a:ext cx="900113" cy="215900"/>
                </a:xfrm>
                <a:prstGeom prst="rect">
                  <a:avLst/>
                </a:prstGeom>
                <a:solidFill>
                  <a:srgbClr val="EEECE1">
                    <a:lumMod val="90000"/>
                  </a:srgbClr>
                </a:solidFill>
                <a:ln w="9525" cap="flat" cmpd="sng" algn="ctr">
                  <a:solidFill>
                    <a:srgbClr val="EEECE1">
                      <a:lumMod val="5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79200" tIns="39600" rIns="79200" bIns="39600" anchor="ctr"/>
                <a:lstStyle/>
                <a:p>
                  <a:pPr marL="0" marR="0" lvl="0" indent="0" algn="ctr" defTabSz="785813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ko-KR" altLang="en-US" sz="700" kern="0" noProof="0" dirty="0">
                      <a:solidFill>
                        <a:prstClr val="black"/>
                      </a:solidFill>
                      <a:latin typeface="맑은 고딕" pitchFamily="50" charset="-127"/>
                      <a:cs typeface="+mn-cs"/>
                    </a:rPr>
                    <a:t>급여관리</a:t>
                  </a:r>
                  <a:endParaRPr kumimoji="0" lang="ko-KR" altLang="en-US" sz="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itchFamily="50" charset="-127"/>
                    <a:cs typeface="+mn-cs"/>
                  </a:endParaRPr>
                </a:p>
              </p:txBody>
            </p:sp>
            <p:sp>
              <p:nvSpPr>
                <p:cNvPr id="555" name="직사각형 554"/>
                <p:cNvSpPr/>
                <p:nvPr/>
              </p:nvSpPr>
              <p:spPr bwMode="auto">
                <a:xfrm>
                  <a:off x="2680346" y="2499136"/>
                  <a:ext cx="900113" cy="215900"/>
                </a:xfrm>
                <a:prstGeom prst="rect">
                  <a:avLst/>
                </a:prstGeom>
                <a:solidFill>
                  <a:srgbClr val="EEECE1">
                    <a:lumMod val="90000"/>
                  </a:srgbClr>
                </a:solidFill>
                <a:ln w="9525" cap="flat" cmpd="sng" algn="ctr">
                  <a:solidFill>
                    <a:srgbClr val="EEECE1">
                      <a:lumMod val="5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79200" tIns="39600" rIns="79200" bIns="39600" anchor="ctr"/>
                <a:lstStyle/>
                <a:p>
                  <a:pPr marL="0" marR="0" lvl="0" indent="0" algn="ctr" defTabSz="785813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7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맑은 고딕" pitchFamily="50" charset="-127"/>
                      <a:cs typeface="+mn-cs"/>
                    </a:rPr>
                    <a:t>교육관리</a:t>
                  </a:r>
                  <a:endParaRPr kumimoji="0" lang="ko-KR" altLang="en-US" sz="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itchFamily="50" charset="-127"/>
                    <a:cs typeface="+mn-cs"/>
                  </a:endParaRPr>
                </a:p>
              </p:txBody>
            </p:sp>
            <p:sp>
              <p:nvSpPr>
                <p:cNvPr id="556" name="직사각형 555"/>
                <p:cNvSpPr/>
                <p:nvPr/>
              </p:nvSpPr>
              <p:spPr bwMode="auto">
                <a:xfrm>
                  <a:off x="2680346" y="1991642"/>
                  <a:ext cx="900113" cy="215900"/>
                </a:xfrm>
                <a:prstGeom prst="rect">
                  <a:avLst/>
                </a:prstGeom>
                <a:solidFill>
                  <a:srgbClr val="EEECE1">
                    <a:lumMod val="90000"/>
                  </a:srgbClr>
                </a:solidFill>
                <a:ln w="9525" cap="flat" cmpd="sng" algn="ctr">
                  <a:solidFill>
                    <a:srgbClr val="EEECE1">
                      <a:lumMod val="5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79200" tIns="39600" rIns="79200" bIns="39600" anchor="ctr"/>
                <a:lstStyle/>
                <a:p>
                  <a:pPr marL="0" marR="0" lvl="0" indent="0" algn="ctr" defTabSz="785813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ko-KR" altLang="en-US" sz="700" kern="0" noProof="0" dirty="0">
                      <a:solidFill>
                        <a:prstClr val="black"/>
                      </a:solidFill>
                      <a:latin typeface="맑은 고딕" pitchFamily="50" charset="-127"/>
                      <a:cs typeface="+mn-cs"/>
                    </a:rPr>
                    <a:t>인사관리</a:t>
                  </a:r>
                  <a:endParaRPr kumimoji="0" lang="ko-KR" altLang="en-US" sz="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itchFamily="50" charset="-127"/>
                    <a:cs typeface="+mn-cs"/>
                  </a:endParaRPr>
                </a:p>
              </p:txBody>
            </p:sp>
          </p:grpSp>
          <p:sp>
            <p:nvSpPr>
              <p:cNvPr id="551" name="직사각형 550"/>
              <p:cNvSpPr/>
              <p:nvPr/>
            </p:nvSpPr>
            <p:spPr bwMode="auto">
              <a:xfrm>
                <a:off x="1471879" y="1602108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dirty="0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대시보드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552" name="직사각형 551"/>
              <p:cNvSpPr/>
              <p:nvPr/>
            </p:nvSpPr>
            <p:spPr bwMode="auto">
              <a:xfrm>
                <a:off x="1471879" y="1860607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700" kern="0" dirty="0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To-Do List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  <p:sp>
            <p:nvSpPr>
              <p:cNvPr id="553" name="직사각형 552"/>
              <p:cNvSpPr/>
              <p:nvPr/>
            </p:nvSpPr>
            <p:spPr bwMode="auto">
              <a:xfrm>
                <a:off x="1471879" y="2119106"/>
                <a:ext cx="900113" cy="215900"/>
              </a:xfrm>
              <a:prstGeom prst="rect">
                <a:avLst/>
              </a:prstGeom>
              <a:solidFill>
                <a:srgbClr val="EEECE1">
                  <a:lumMod val="90000"/>
                </a:srgbClr>
              </a:solidFill>
              <a:ln w="9525" cap="flat" cmpd="sng" algn="ctr">
                <a:solidFill>
                  <a:srgbClr val="EEECE1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79200" tIns="39600" rIns="79200" bIns="39600" anchor="ctr"/>
              <a:lstStyle/>
              <a:p>
                <a:pPr marL="0" marR="0" lvl="0" indent="0" algn="ctr" defTabSz="78581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700" kern="0" noProof="0" dirty="0" err="1">
                    <a:solidFill>
                      <a:prstClr val="black"/>
                    </a:solidFill>
                    <a:latin typeface="맑은 고딕" pitchFamily="50" charset="-127"/>
                    <a:cs typeface="+mn-cs"/>
                  </a:rPr>
                  <a:t>셇프서비스</a:t>
                </a:r>
                <a:endPara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4038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9736" y="732007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강원랜드 차세대</a:t>
            </a:r>
            <a:r>
              <a:rPr lang="en-US" altLang="ko-KR" sz="1200" dirty="0">
                <a:latin typeface="+mn-ea"/>
              </a:rPr>
              <a:t>ERP </a:t>
            </a:r>
            <a:r>
              <a:rPr lang="ko-KR" altLang="en-US" sz="1200" dirty="0">
                <a:latin typeface="+mn-ea"/>
              </a:rPr>
              <a:t>시스템 구축에 수반되는 솔루션 및 </a:t>
            </a:r>
            <a:r>
              <a:rPr lang="ko-KR" altLang="en-US" sz="1200" dirty="0" err="1">
                <a:latin typeface="+mn-ea"/>
              </a:rPr>
              <a:t>응용어플리케이션에</a:t>
            </a:r>
            <a:r>
              <a:rPr lang="ko-KR" altLang="en-US" sz="1200" dirty="0">
                <a:latin typeface="+mn-ea"/>
              </a:rPr>
              <a:t> 대한 표준 구성안을 정의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기반 </a:t>
            </a:r>
            <a:r>
              <a:rPr lang="ko-KR" altLang="en-US" sz="1200" dirty="0" err="1">
                <a:latin typeface="+mn-ea"/>
              </a:rPr>
              <a:t>프레임웍크는</a:t>
            </a: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dirty="0" err="1">
                <a:latin typeface="+mn-ea"/>
              </a:rPr>
              <a:t>전자정부프레임웍에서</a:t>
            </a:r>
            <a:r>
              <a:rPr lang="ko-KR" altLang="en-US" sz="1200" dirty="0">
                <a:latin typeface="+mn-ea"/>
              </a:rPr>
              <a:t> 제시하는 실행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개발 표준구성요소를  수용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선별 적용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솔루션 기반으로 개발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구축되는 어플리케이션은 </a:t>
            </a:r>
            <a:r>
              <a:rPr lang="ko-KR" altLang="en-US" sz="1200" dirty="0" err="1">
                <a:latin typeface="+mn-ea"/>
              </a:rPr>
              <a:t>전자정부프레임웍</a:t>
            </a:r>
            <a:r>
              <a:rPr lang="ko-KR" altLang="en-US" sz="1200" dirty="0">
                <a:latin typeface="+mn-ea"/>
              </a:rPr>
              <a:t> 인증 획득을 전제로 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170080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01C913-F2AE-AFC5-3E01-A04E702DB582}"/>
              </a:ext>
            </a:extLst>
          </p:cNvPr>
          <p:cNvSpPr txBox="1"/>
          <p:nvPr/>
        </p:nvSpPr>
        <p:spPr>
          <a:xfrm>
            <a:off x="659736" y="1878733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실행환경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>
                <a:latin typeface="+mn-ea"/>
              </a:rPr>
              <a:t>어플리케이션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D7BEB7-FD78-23FD-82A1-E7644C27A461}"/>
              </a:ext>
            </a:extLst>
          </p:cNvPr>
          <p:cNvSpPr txBox="1"/>
          <p:nvPr/>
        </p:nvSpPr>
        <p:spPr>
          <a:xfrm>
            <a:off x="685800" y="2185119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런타임시 적용되는 표준을 의미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이는 대한 준수여부는 </a:t>
            </a:r>
            <a:r>
              <a:rPr lang="ko-KR" altLang="en-US" sz="1200" dirty="0" err="1">
                <a:latin typeface="+mn-ea"/>
              </a:rPr>
              <a:t>전자정부프레임웍에서</a:t>
            </a:r>
            <a:r>
              <a:rPr lang="ko-KR" altLang="en-US" sz="1200" dirty="0">
                <a:latin typeface="+mn-ea"/>
              </a:rPr>
              <a:t> 제공하는 실행환경 라이브러리</a:t>
            </a:r>
            <a:r>
              <a:rPr lang="en-US" altLang="ko-KR" sz="1200" dirty="0">
                <a:latin typeface="+mn-ea"/>
              </a:rPr>
              <a:t>(Lib)</a:t>
            </a:r>
            <a:r>
              <a:rPr lang="ko-KR" altLang="en-US" sz="1200" dirty="0">
                <a:latin typeface="+mn-ea"/>
              </a:rPr>
              <a:t>를 포함하여 </a:t>
            </a:r>
            <a:r>
              <a:rPr lang="en-US" altLang="ko-KR" sz="1200" dirty="0">
                <a:latin typeface="+mn-ea"/>
              </a:rPr>
              <a:t>Java</a:t>
            </a:r>
            <a:r>
              <a:rPr lang="ko-KR" altLang="en-US" sz="1200" dirty="0">
                <a:latin typeface="+mn-ea"/>
              </a:rPr>
              <a:t>기반 어플리케이션을 구축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개발 하는 것을 뜻 함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공통</a:t>
            </a:r>
            <a:r>
              <a:rPr lang="en-US" altLang="ko-KR" sz="1200" dirty="0">
                <a:latin typeface="+mn-ea"/>
              </a:rPr>
              <a:t> : </a:t>
            </a:r>
            <a:r>
              <a:rPr lang="en-US" altLang="ko-KR" sz="1200" b="1" dirty="0">
                <a:latin typeface="+mn-ea"/>
              </a:rPr>
              <a:t>java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>
                <a:latin typeface="+mn-ea"/>
              </a:rPr>
              <a:t>1.8,</a:t>
            </a:r>
            <a:r>
              <a:rPr lang="ko-KR" altLang="en-US" sz="1200" b="1" dirty="0">
                <a:latin typeface="+mn-ea"/>
              </a:rPr>
              <a:t> </a:t>
            </a:r>
            <a:r>
              <a:rPr lang="en-US" altLang="ko-KR" sz="1200" b="1" dirty="0" err="1">
                <a:latin typeface="+mn-ea"/>
              </a:rPr>
              <a:t>SpringBoot</a:t>
            </a:r>
            <a:r>
              <a:rPr lang="en-US" altLang="ko-KR" sz="1200" b="1" dirty="0">
                <a:latin typeface="+mn-ea"/>
              </a:rPr>
              <a:t> 2.7.18, Spring 5.3.x, </a:t>
            </a:r>
            <a:r>
              <a:rPr lang="ko-KR" altLang="en-US" sz="1200" b="1" dirty="0" err="1">
                <a:latin typeface="+mn-ea"/>
              </a:rPr>
              <a:t>전자정부프레임웍</a:t>
            </a:r>
            <a:r>
              <a:rPr lang="ko-KR" altLang="en-US" sz="1200" b="1" dirty="0">
                <a:latin typeface="+mn-ea"/>
              </a:rPr>
              <a:t> 런타임 </a:t>
            </a:r>
            <a:r>
              <a:rPr lang="en-US" altLang="ko-KR" sz="1200" b="1" dirty="0">
                <a:latin typeface="+mn-ea"/>
              </a:rPr>
              <a:t>4.1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>
                <a:latin typeface="+mn-ea"/>
              </a:rPr>
              <a:t>JSP</a:t>
            </a:r>
            <a:r>
              <a:rPr lang="ko-KR" altLang="en-US" sz="1200" dirty="0">
                <a:latin typeface="+mn-ea"/>
              </a:rPr>
              <a:t> 온라인 어플리케이션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 err="1">
                <a:latin typeface="+mn-ea"/>
              </a:rPr>
              <a:t>SpringMVC</a:t>
            </a:r>
            <a:r>
              <a:rPr lang="en-US" altLang="ko-KR" sz="1200" dirty="0">
                <a:latin typeface="+mn-ea"/>
              </a:rPr>
              <a:t> maven </a:t>
            </a:r>
            <a:r>
              <a:rPr lang="en-US" altLang="ko-KR" sz="1200" dirty="0" err="1">
                <a:latin typeface="+mn-ea"/>
              </a:rPr>
              <a:t>archtype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project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>
                <a:latin typeface="+mn-ea"/>
              </a:rPr>
              <a:t>API </a:t>
            </a:r>
            <a:r>
              <a:rPr lang="ko-KR" altLang="en-US" sz="1200" dirty="0">
                <a:latin typeface="+mn-ea"/>
              </a:rPr>
              <a:t>온라인 어플리케이션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 err="1">
                <a:latin typeface="+mn-ea"/>
              </a:rPr>
              <a:t>SpringBoot</a:t>
            </a:r>
            <a:r>
              <a:rPr lang="en-US" altLang="ko-KR" sz="1200" dirty="0">
                <a:latin typeface="+mn-ea"/>
              </a:rPr>
              <a:t> maven </a:t>
            </a:r>
            <a:r>
              <a:rPr lang="en-US" altLang="ko-KR" sz="1200" dirty="0" err="1">
                <a:latin typeface="+mn-ea"/>
              </a:rPr>
              <a:t>archtype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project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>
                <a:latin typeface="+mn-ea"/>
              </a:rPr>
              <a:t>Batch</a:t>
            </a:r>
            <a:r>
              <a:rPr lang="ko-KR" altLang="en-US" sz="1200" dirty="0">
                <a:latin typeface="+mn-ea"/>
              </a:rPr>
              <a:t> 어플리케이션 </a:t>
            </a:r>
            <a:r>
              <a:rPr lang="en-US" altLang="ko-KR" sz="1200" dirty="0">
                <a:latin typeface="+mn-ea"/>
              </a:rPr>
              <a:t>: </a:t>
            </a:r>
            <a:r>
              <a:rPr lang="en-US" altLang="ko-KR" sz="1200" dirty="0" err="1">
                <a:latin typeface="+mn-ea"/>
              </a:rPr>
              <a:t>SpringBATCH</a:t>
            </a:r>
            <a:r>
              <a:rPr lang="en-US" altLang="ko-KR" sz="1200" dirty="0">
                <a:latin typeface="+mn-ea"/>
              </a:rPr>
              <a:t> maven </a:t>
            </a:r>
            <a:r>
              <a:rPr lang="en-US" altLang="ko-KR" sz="1200" dirty="0" err="1">
                <a:latin typeface="+mn-ea"/>
              </a:rPr>
              <a:t>archtype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project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98876F-2126-7C18-6E39-C456020EBDB7}"/>
              </a:ext>
            </a:extLst>
          </p:cNvPr>
          <p:cNvSpPr txBox="1"/>
          <p:nvPr/>
        </p:nvSpPr>
        <p:spPr>
          <a:xfrm>
            <a:off x="659736" y="4149081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– CI/CD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685800" y="4406489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실행환경에 상응하는 개발환경에 대한 표준을 제공하며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로컬개발자환경과 서버개발환경에 대한 표준안과 구현체를 제공하고 있다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본 프로젝트에서는 표준안을 수용한 자체 구성으로 환경을 제공한다</a:t>
            </a:r>
            <a:endParaRPr lang="en-US" altLang="ko-KR" sz="1200" dirty="0">
              <a:latin typeface="+mn-ea"/>
            </a:endParaRP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로컬개발자환경 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전자정부프레임웍에서</a:t>
            </a:r>
            <a:r>
              <a:rPr lang="ko-KR" altLang="en-US" sz="1200" dirty="0">
                <a:latin typeface="+mn-ea"/>
              </a:rPr>
              <a:t> 사용하는 이클립스 기반 </a:t>
            </a:r>
            <a:r>
              <a:rPr lang="en-US" altLang="ko-KR" sz="1200" dirty="0">
                <a:latin typeface="+mn-ea"/>
              </a:rPr>
              <a:t>Java </a:t>
            </a:r>
            <a:r>
              <a:rPr lang="ko-KR" altLang="en-US" sz="1200" dirty="0">
                <a:latin typeface="+mn-ea"/>
              </a:rPr>
              <a:t>통합 </a:t>
            </a:r>
            <a:r>
              <a:rPr lang="en-US" altLang="ko-KR" sz="1200" dirty="0">
                <a:latin typeface="+mn-ea"/>
              </a:rPr>
              <a:t>IDE</a:t>
            </a:r>
            <a:r>
              <a:rPr lang="ko-KR" altLang="en-US" sz="1200" dirty="0">
                <a:latin typeface="+mn-ea"/>
              </a:rPr>
              <a:t>를 프로젝트에서 구성 제공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서버개발환경 </a:t>
            </a:r>
            <a:r>
              <a:rPr lang="en-US" altLang="ko-KR" sz="1200" dirty="0">
                <a:latin typeface="+mn-ea"/>
              </a:rPr>
              <a:t>: GitLab(</a:t>
            </a:r>
            <a:r>
              <a:rPr lang="ko-KR" altLang="en-US" sz="1200" dirty="0">
                <a:latin typeface="+mn-ea"/>
              </a:rPr>
              <a:t>형상관리</a:t>
            </a:r>
            <a:r>
              <a:rPr lang="en-US" altLang="ko-KR" sz="1200" dirty="0">
                <a:latin typeface="+mn-ea"/>
              </a:rPr>
              <a:t>), Nexus(Lib</a:t>
            </a:r>
            <a:r>
              <a:rPr lang="ko-KR" altLang="en-US" sz="1200" dirty="0">
                <a:latin typeface="+mn-ea"/>
              </a:rPr>
              <a:t>관리</a:t>
            </a:r>
            <a:r>
              <a:rPr lang="en-US" altLang="ko-KR" sz="1200" dirty="0">
                <a:latin typeface="+mn-ea"/>
              </a:rPr>
              <a:t>), Jenkins(</a:t>
            </a:r>
            <a:r>
              <a:rPr lang="ko-KR" altLang="en-US" sz="1200" dirty="0">
                <a:latin typeface="+mn-ea"/>
              </a:rPr>
              <a:t>배포관리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를 </a:t>
            </a:r>
            <a:r>
              <a:rPr lang="en-US" altLang="ko-KR" sz="1200" dirty="0">
                <a:latin typeface="+mn-ea"/>
              </a:rPr>
              <a:t>CI/CD </a:t>
            </a:r>
            <a:r>
              <a:rPr lang="ko-KR" altLang="en-US" sz="1200" dirty="0">
                <a:latin typeface="+mn-ea"/>
              </a:rPr>
              <a:t>표준으로 제공하며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응용어플리케이션에</a:t>
            </a:r>
            <a:r>
              <a:rPr lang="ko-KR" altLang="en-US" sz="1200" dirty="0">
                <a:latin typeface="+mn-ea"/>
              </a:rPr>
              <a:t> 적합한 </a:t>
            </a:r>
            <a:r>
              <a:rPr lang="en-US" altLang="ko-KR" sz="1200" dirty="0">
                <a:latin typeface="+mn-ea"/>
              </a:rPr>
              <a:t>Web, Was, </a:t>
            </a:r>
            <a:r>
              <a:rPr lang="en-US" altLang="ko-KR" sz="1200" dirty="0" err="1">
                <a:latin typeface="+mn-ea"/>
              </a:rPr>
              <a:t>SpringBoot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구동서버를 구축 한다</a:t>
            </a:r>
            <a:r>
              <a:rPr lang="en-US" altLang="ko-KR" sz="1200" dirty="0">
                <a:latin typeface="+mn-ea"/>
              </a:rPr>
              <a:t>.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marL="628650" lvl="1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상세한 구성 및 가이드는 별도 문서를 참고 한다</a:t>
            </a:r>
            <a:r>
              <a:rPr lang="en-US" altLang="ko-KR" sz="1200" dirty="0">
                <a:latin typeface="+mn-ea"/>
              </a:rPr>
              <a:t>.</a:t>
            </a: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9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pPr lvl="0"/>
            <a:r>
              <a:rPr lang="en-US" altLang="ko-KR" dirty="0"/>
              <a:t>4. </a:t>
            </a:r>
            <a:r>
              <a:rPr lang="ko-KR" altLang="en-US" dirty="0"/>
              <a:t>아키텍처 표준 구성안 정의</a:t>
            </a:r>
          </a:p>
        </p:txBody>
      </p:sp>
    </p:spTree>
    <p:extLst>
      <p:ext uri="{BB962C8B-B14F-4D97-AF65-F5344CB8AC3E}">
        <p14:creationId xmlns:p14="http://schemas.microsoft.com/office/powerpoint/2010/main" val="3920483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pPr lvl="0"/>
            <a:r>
              <a:rPr lang="en-US" altLang="ko-KR" dirty="0"/>
              <a:t>5. </a:t>
            </a:r>
            <a:r>
              <a:rPr lang="ko-KR" altLang="en-US" dirty="0"/>
              <a:t>오픈소스</a:t>
            </a:r>
            <a:r>
              <a:rPr lang="en-US" altLang="ko-KR" dirty="0"/>
              <a:t>/</a:t>
            </a:r>
            <a:r>
              <a:rPr lang="ko-KR" altLang="en-US" dirty="0"/>
              <a:t>솔루션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99F1D5B-E82B-0530-D937-76F659C6A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446692"/>
              </p:ext>
            </p:extLst>
          </p:nvPr>
        </p:nvGraphicFramePr>
        <p:xfrm>
          <a:off x="609777" y="889497"/>
          <a:ext cx="8568949" cy="432365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713788">
                  <a:extLst>
                    <a:ext uri="{9D8B030D-6E8A-4147-A177-3AD203B41FA5}">
                      <a16:colId xmlns:a16="http://schemas.microsoft.com/office/drawing/2014/main" val="4173628488"/>
                    </a:ext>
                  </a:extLst>
                </a:gridCol>
                <a:gridCol w="1158369">
                  <a:extLst>
                    <a:ext uri="{9D8B030D-6E8A-4147-A177-3AD203B41FA5}">
                      <a16:colId xmlns:a16="http://schemas.microsoft.com/office/drawing/2014/main" val="587207336"/>
                    </a:ext>
                  </a:extLst>
                </a:gridCol>
                <a:gridCol w="4206538">
                  <a:extLst>
                    <a:ext uri="{9D8B030D-6E8A-4147-A177-3AD203B41FA5}">
                      <a16:colId xmlns:a16="http://schemas.microsoft.com/office/drawing/2014/main" val="643216285"/>
                    </a:ext>
                  </a:extLst>
                </a:gridCol>
                <a:gridCol w="1490254">
                  <a:extLst>
                    <a:ext uri="{9D8B030D-6E8A-4147-A177-3AD203B41FA5}">
                      <a16:colId xmlns:a16="http://schemas.microsoft.com/office/drawing/2014/main" val="2180272270"/>
                    </a:ext>
                  </a:extLst>
                </a:gridCol>
              </a:tblGrid>
              <a:tr h="37453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72000" marR="2578" marT="2578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버전</a:t>
                      </a: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내용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기타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751740"/>
                  </a:ext>
                </a:extLst>
              </a:tr>
              <a:tr h="4370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Spring-boot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2.7.18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Spring-boot-starter-parent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에 의한 연관 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Lib 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의존성 처리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Spring-Frame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-core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5.3.29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360628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Spring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5.3.x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kafaka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pub/sub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구현시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사용할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Lib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414071"/>
                  </a:ext>
                </a:extLst>
              </a:tr>
              <a:tr h="4966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eGov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4.1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ko-KR" alt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전자정부프레임웍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런타임 라이브러리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963966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myBatis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3.5.6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JDBC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 통해 데이터베이스에 </a:t>
                      </a:r>
                      <a:r>
                        <a:rPr lang="ko-KR" alt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엑세스하는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작업을 캡슐화하고 일반 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SQL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쿼리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저장 프로 </a:t>
                      </a:r>
                      <a:r>
                        <a:rPr lang="ko-KR" altLang="en-US" sz="1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시저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및 고급 매핑을 지원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750204"/>
                  </a:ext>
                </a:extLst>
              </a:tr>
              <a:tr h="4355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Tomcat</a:t>
                      </a: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9.0.78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런타임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웹컨테이너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176538"/>
                  </a:ext>
                </a:extLst>
              </a:tr>
              <a:tr h="39903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JEUS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</a:rPr>
                        <a:t>8.5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런타임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웹컨테이너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(TMAX)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379917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Java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u="none" strike="noStrike" dirty="0">
                          <a:effectLst/>
                          <a:latin typeface="Verdana" panose="020B0604030504040204" pitchFamily="34" charset="0"/>
                        </a:rPr>
                        <a:t>1.8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컴파일 및 런타임시 사용할 자바 버전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런타임</a:t>
                      </a:r>
                      <a:endParaRPr lang="en-US" altLang="ko-KR" sz="10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296162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Maven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3.9.3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프로젝트는 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webapp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archetype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을 사용하며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, </a:t>
                      </a:r>
                      <a:r>
                        <a:rPr lang="ko-KR" altLang="en-US" sz="1000" u="none" strike="noStrike" dirty="0">
                          <a:effectLst/>
                          <a:latin typeface="Verdana" panose="020B0604030504040204" pitchFamily="34" charset="0"/>
                        </a:rPr>
                        <a:t>프로젝트 디렉토리 구조를 결정 함</a:t>
                      </a:r>
                      <a:r>
                        <a:rPr lang="en-US" altLang="ko-KR" sz="1000" u="none" strike="noStrike" dirty="0">
                          <a:effectLst/>
                          <a:latin typeface="Verdana" panose="020B0604030504040204" pitchFamily="34" charset="0"/>
                        </a:rPr>
                        <a:t>.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빌드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081314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Swagger-UI</a:t>
                      </a:r>
                    </a:p>
                  </a:txBody>
                  <a:tcPr marL="72000" marR="2578" marT="25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1.7.0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Open-API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개발 요청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응답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API-DOC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생성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l" fontAlgn="ctr"/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 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REST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웹 서비스를 설계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빌드</a:t>
                      </a:r>
                      <a:r>
                        <a:rPr lang="en-US" altLang="ko-KR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ko-KR" alt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문서화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맑은 고딕" panose="020B0503020000020004" pitchFamily="50" charset="-127"/>
                        </a:rPr>
                        <a:t>테스트</a:t>
                      </a:r>
                    </a:p>
                  </a:txBody>
                  <a:tcPr marL="72000" marR="2578" marT="25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4189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A41D415-F7C7-AD37-1D2A-EB36287DBB18}"/>
              </a:ext>
            </a:extLst>
          </p:cNvPr>
          <p:cNvSpPr txBox="1"/>
          <p:nvPr/>
        </p:nvSpPr>
        <p:spPr>
          <a:xfrm>
            <a:off x="640683" y="5251746"/>
            <a:ext cx="8519878" cy="913070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JVM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1.8x </a:t>
            </a:r>
            <a:r>
              <a:rPr lang="ko-KR" altLang="en-US" sz="1000" b="1" dirty="0">
                <a:latin typeface="+mn-ea"/>
              </a:rPr>
              <a:t>을 지원하는 </a:t>
            </a:r>
            <a:r>
              <a:rPr lang="en-US" altLang="ko-KR" sz="1000" b="1" dirty="0">
                <a:latin typeface="+mn-ea"/>
              </a:rPr>
              <a:t>Last</a:t>
            </a:r>
            <a:r>
              <a:rPr lang="ko-KR" altLang="en-US" sz="1000" b="1" dirty="0">
                <a:latin typeface="+mn-ea"/>
              </a:rPr>
              <a:t> 버전 </a:t>
            </a:r>
            <a:r>
              <a:rPr lang="en-US" altLang="ko-KR" sz="1000" b="1" dirty="0">
                <a:latin typeface="+mn-ea"/>
              </a:rPr>
              <a:t>Spring-Boot </a:t>
            </a:r>
            <a:r>
              <a:rPr lang="ko-KR" altLang="en-US" sz="1000" b="1" dirty="0">
                <a:latin typeface="+mn-ea"/>
              </a:rPr>
              <a:t>버전 사용</a:t>
            </a:r>
            <a:endParaRPr lang="en-US" altLang="ko-KR" sz="1000" b="1" dirty="0">
              <a:latin typeface="+mn-ea"/>
            </a:endParaRPr>
          </a:p>
          <a:p>
            <a:pPr marL="171450" indent="-171450">
              <a:lnSpc>
                <a:spcPct val="150000"/>
              </a:lnSpc>
              <a:spcBef>
                <a:spcPts val="500"/>
              </a:spcBef>
              <a:buFontTx/>
              <a:buChar char="-"/>
            </a:pPr>
            <a:r>
              <a:rPr lang="en-US" altLang="ko-KR" sz="1000" b="1" dirty="0">
                <a:latin typeface="+mn-ea"/>
              </a:rPr>
              <a:t>Spring-boot </a:t>
            </a:r>
            <a:r>
              <a:rPr lang="ko-KR" altLang="en-US" sz="1000" b="1" dirty="0">
                <a:latin typeface="+mn-ea"/>
              </a:rPr>
              <a:t>버전 </a:t>
            </a:r>
            <a:r>
              <a:rPr lang="en-US" altLang="ko-KR" sz="1000" b="1" dirty="0">
                <a:latin typeface="+mn-ea"/>
              </a:rPr>
              <a:t>3.x</a:t>
            </a:r>
            <a:r>
              <a:rPr lang="ko-KR" altLang="en-US" sz="1000" b="1" dirty="0">
                <a:latin typeface="+mn-ea"/>
              </a:rPr>
              <a:t>는 </a:t>
            </a:r>
            <a:r>
              <a:rPr lang="en-US" altLang="ko-KR" sz="1000" b="1" dirty="0">
                <a:latin typeface="+mn-ea"/>
              </a:rPr>
              <a:t>java 1.8</a:t>
            </a:r>
            <a:r>
              <a:rPr lang="ko-KR" altLang="en-US" sz="1000" b="1" dirty="0">
                <a:latin typeface="+mn-ea"/>
              </a:rPr>
              <a:t>이상을 사용해야 함</a:t>
            </a:r>
            <a:r>
              <a:rPr lang="en-US" altLang="ko-KR" sz="1000" b="1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spcBef>
                <a:spcPts val="500"/>
              </a:spcBef>
              <a:buFontTx/>
              <a:buChar char="-"/>
            </a:pPr>
            <a:r>
              <a:rPr lang="en-US" altLang="ko-KR" sz="1000" b="1" dirty="0" err="1">
                <a:latin typeface="+mn-ea"/>
              </a:rPr>
              <a:t>Springboot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기반 </a:t>
            </a:r>
            <a:r>
              <a:rPr lang="en-US" altLang="ko-KR" sz="1000" b="1" dirty="0">
                <a:latin typeface="+mn-ea"/>
              </a:rPr>
              <a:t>HA </a:t>
            </a:r>
            <a:r>
              <a:rPr lang="ko-KR" altLang="en-US" sz="1000" b="1" dirty="0" err="1">
                <a:latin typeface="+mn-ea"/>
              </a:rPr>
              <a:t>구성시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Embed-Tomcat</a:t>
            </a:r>
            <a:r>
              <a:rPr lang="ko-KR" altLang="en-US" sz="1000" b="1" dirty="0">
                <a:latin typeface="+mn-ea"/>
              </a:rPr>
              <a:t>을 </a:t>
            </a:r>
            <a:r>
              <a:rPr lang="en-US" altLang="ko-KR" sz="1000" b="1" dirty="0">
                <a:latin typeface="+mn-ea"/>
              </a:rPr>
              <a:t>HA </a:t>
            </a:r>
            <a:r>
              <a:rPr lang="ko-KR" altLang="en-US" sz="1000" b="1" dirty="0">
                <a:latin typeface="+mn-ea"/>
              </a:rPr>
              <a:t>지원하는 버전으로 변경 구성 함</a:t>
            </a:r>
            <a:r>
              <a:rPr lang="en-US" altLang="ko-KR" sz="1000" b="1" dirty="0">
                <a:latin typeface="+mn-ea"/>
              </a:rPr>
              <a:t>.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(default : </a:t>
            </a:r>
            <a:r>
              <a:rPr lang="ko-KR" altLang="en-US" sz="1000" b="1" dirty="0">
                <a:latin typeface="+mn-ea"/>
              </a:rPr>
              <a:t>미지원</a:t>
            </a:r>
            <a:r>
              <a:rPr lang="en-US" altLang="ko-KR" sz="1000" b="1" dirty="0">
                <a:latin typeface="+mn-ea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93314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pPr lvl="0"/>
            <a:r>
              <a:rPr lang="en-US" altLang="ko-KR" dirty="0"/>
              <a:t>6. </a:t>
            </a:r>
            <a:r>
              <a:rPr lang="ko-KR" altLang="en-US" dirty="0"/>
              <a:t>온라인 </a:t>
            </a:r>
            <a:r>
              <a:rPr lang="en-US" altLang="ko-KR" dirty="0"/>
              <a:t>WEB </a:t>
            </a:r>
            <a:r>
              <a:rPr lang="ko-KR" altLang="en-US" dirty="0"/>
              <a:t>어플리케이션 </a:t>
            </a:r>
            <a:r>
              <a:rPr lang="en-US" altLang="ko-KR" dirty="0"/>
              <a:t>: </a:t>
            </a:r>
            <a:r>
              <a:rPr lang="en-US" altLang="ko-KR" dirty="0" err="1"/>
              <a:t>SpringMVC</a:t>
            </a:r>
            <a:r>
              <a:rPr lang="en-US" altLang="ko-KR" dirty="0"/>
              <a:t> 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C77053C-4410-A6F8-7EF8-732C694370A5}"/>
              </a:ext>
            </a:extLst>
          </p:cNvPr>
          <p:cNvGrpSpPr/>
          <p:nvPr/>
        </p:nvGrpSpPr>
        <p:grpSpPr>
          <a:xfrm>
            <a:off x="770247" y="1377746"/>
            <a:ext cx="8583677" cy="4931574"/>
            <a:chOff x="389246" y="943128"/>
            <a:chExt cx="8583677" cy="4931574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543ABD3F-39EA-E0EE-21D1-8F9BACEA0568}"/>
                </a:ext>
              </a:extLst>
            </p:cNvPr>
            <p:cNvSpPr/>
            <p:nvPr/>
          </p:nvSpPr>
          <p:spPr bwMode="auto">
            <a:xfrm>
              <a:off x="395536" y="5586670"/>
              <a:ext cx="6405778" cy="28803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dirty="0">
                  <a:latin typeface="Verdana" panose="020B0604030504040204" pitchFamily="34" charset="0"/>
                  <a:ea typeface="Verdana" panose="020B0604030504040204" pitchFamily="34" charset="0"/>
                </a:rPr>
                <a:t>JVM (java 1.8)</a:t>
              </a:r>
              <a:endParaRPr lang="ko-KR" altLang="en-US" sz="1200" dirty="0">
                <a:latin typeface="Verdana" panose="020B0604030504040204" pitchFamily="34" charset="0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82BD98CD-96D7-F552-F16D-77B7F933CE15}"/>
                </a:ext>
              </a:extLst>
            </p:cNvPr>
            <p:cNvSpPr/>
            <p:nvPr/>
          </p:nvSpPr>
          <p:spPr bwMode="auto">
            <a:xfrm>
              <a:off x="395536" y="3577916"/>
              <a:ext cx="6408711" cy="115002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Spring-Framework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2F29789C-4E55-A6C7-A319-E8A9069044A5}"/>
                </a:ext>
              </a:extLst>
            </p:cNvPr>
            <p:cNvSpPr/>
            <p:nvPr/>
          </p:nvSpPr>
          <p:spPr bwMode="auto">
            <a:xfrm>
              <a:off x="395536" y="4832929"/>
              <a:ext cx="6405776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Tomcat/</a:t>
              </a:r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Jeus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 (Was)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E13BDC3-1AE4-A683-FD43-603037CE0BA8}"/>
                </a:ext>
              </a:extLst>
            </p:cNvPr>
            <p:cNvSpPr/>
            <p:nvPr/>
          </p:nvSpPr>
          <p:spPr bwMode="auto">
            <a:xfrm>
              <a:off x="419965" y="1809423"/>
              <a:ext cx="6384282" cy="12755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nges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-base-online (Lib)</a:t>
              </a:r>
            </a:p>
            <a:p>
              <a:pPr algn="ctr" eaLnBrk="0" hangingPunct="0"/>
              <a:endParaRPr lang="en-US" altLang="ko-KR" sz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ctr" eaLnBrk="0" hangingPunct="0"/>
              <a:endParaRPr lang="ko-KR" altLang="en-US" sz="1200" dirty="0">
                <a:latin typeface="Verdana" panose="020B0604030504040204" pitchFamily="34" charset="0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A07B2A0-5FD2-3900-7137-678293DB2F64}"/>
                </a:ext>
              </a:extLst>
            </p:cNvPr>
            <p:cNvSpPr/>
            <p:nvPr/>
          </p:nvSpPr>
          <p:spPr bwMode="auto">
            <a:xfrm>
              <a:off x="419965" y="953840"/>
              <a:ext cx="6384282" cy="7375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online</a:t>
              </a:r>
              <a:r>
                <a:rPr lang="ko-KR" altLang="en-US" sz="1200" b="1" dirty="0">
                  <a:latin typeface="Verdana" panose="020B0604030504040204" pitchFamily="34" charset="0"/>
                </a:rPr>
                <a:t> 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Application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A5EE010-C8C0-6599-B04E-FCB786F28345}"/>
                </a:ext>
              </a:extLst>
            </p:cNvPr>
            <p:cNvSpPr/>
            <p:nvPr/>
          </p:nvSpPr>
          <p:spPr bwMode="auto">
            <a:xfrm>
              <a:off x="3836205" y="393798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DAO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2ACA7396-1814-7101-1684-CA4343821A57}"/>
                </a:ext>
              </a:extLst>
            </p:cNvPr>
            <p:cNvSpPr/>
            <p:nvPr/>
          </p:nvSpPr>
          <p:spPr bwMode="auto">
            <a:xfrm>
              <a:off x="5652120" y="3932227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Transaction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3AAB7DE-2D6D-7454-B767-FB98301409BE}"/>
                </a:ext>
              </a:extLst>
            </p:cNvPr>
            <p:cNvSpPr/>
            <p:nvPr/>
          </p:nvSpPr>
          <p:spPr bwMode="auto">
            <a:xfrm>
              <a:off x="2922013" y="4297184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Message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62EA4B80-B6AE-3B62-5AC2-CEA5D947AD16}"/>
                </a:ext>
              </a:extLst>
            </p:cNvPr>
            <p:cNvSpPr/>
            <p:nvPr/>
          </p:nvSpPr>
          <p:spPr bwMode="auto">
            <a:xfrm>
              <a:off x="3836205" y="429677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Properties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3D43B0B7-4739-2F44-3860-3E8E7E4D4ABF}"/>
                </a:ext>
              </a:extLst>
            </p:cNvPr>
            <p:cNvSpPr/>
            <p:nvPr/>
          </p:nvSpPr>
          <p:spPr bwMode="auto">
            <a:xfrm>
              <a:off x="4740158" y="429677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AOP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59614551-955A-8CC9-6316-7ED931F03900}"/>
                </a:ext>
              </a:extLst>
            </p:cNvPr>
            <p:cNvSpPr/>
            <p:nvPr/>
          </p:nvSpPr>
          <p:spPr bwMode="auto">
            <a:xfrm>
              <a:off x="2003854" y="3932227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b="1" dirty="0">
                  <a:latin typeface="Verdana" panose="020B0604030504040204" pitchFamily="34" charset="0"/>
                  <a:ea typeface="Verdana" panose="020B0604030504040204" pitchFamily="34" charset="0"/>
                </a:rPr>
                <a:t>MVC</a:t>
              </a:r>
              <a:endParaRPr lang="ko-KR" altLang="en-US" sz="900" b="1" dirty="0">
                <a:latin typeface="Verdana" panose="020B0604030504040204" pitchFamily="34" charset="0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1C4AF62E-6573-72C7-A7A7-95D98AE3B3DC}"/>
                </a:ext>
              </a:extLst>
            </p:cNvPr>
            <p:cNvSpPr/>
            <p:nvPr/>
          </p:nvSpPr>
          <p:spPr bwMode="auto">
            <a:xfrm>
              <a:off x="2003854" y="4296775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Context / DI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4C7D5822-AAEC-022C-96B3-B7D02E4CC908}"/>
                </a:ext>
              </a:extLst>
            </p:cNvPr>
            <p:cNvSpPr/>
            <p:nvPr/>
          </p:nvSpPr>
          <p:spPr bwMode="auto">
            <a:xfrm>
              <a:off x="2922013" y="3935089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Anotation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18BB10D-D24E-DC13-D56C-4DFA9D5DC49D}"/>
                </a:ext>
              </a:extLst>
            </p:cNvPr>
            <p:cNvSpPr/>
            <p:nvPr/>
          </p:nvSpPr>
          <p:spPr bwMode="auto">
            <a:xfrm>
              <a:off x="813296" y="4293096"/>
              <a:ext cx="1094408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Logging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955F28F-C7CE-F9D2-C21D-D1BD5FC5985C}"/>
                </a:ext>
              </a:extLst>
            </p:cNvPr>
            <p:cNvSpPr/>
            <p:nvPr/>
          </p:nvSpPr>
          <p:spPr bwMode="auto">
            <a:xfrm>
              <a:off x="4732426" y="3932227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ORM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A121CF0-9018-C0E9-B049-93F16141692B}"/>
                </a:ext>
              </a:extLst>
            </p:cNvPr>
            <p:cNvSpPr/>
            <p:nvPr/>
          </p:nvSpPr>
          <p:spPr bwMode="auto">
            <a:xfrm>
              <a:off x="417031" y="3198090"/>
              <a:ext cx="6384282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myBatices</a:t>
              </a:r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 (</a:t>
              </a:r>
              <a:r>
                <a:rPr lang="en-US" altLang="ko-KR" sz="10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Sql</a:t>
              </a:r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-Mapper)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57903D6-CC8B-D782-7B31-9FA5E36F011F}"/>
                </a:ext>
              </a:extLst>
            </p:cNvPr>
            <p:cNvSpPr/>
            <p:nvPr/>
          </p:nvSpPr>
          <p:spPr bwMode="auto">
            <a:xfrm>
              <a:off x="605883" y="2182586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Swagger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0F9FB10C-EF00-270D-0DC3-6EAAA5B49F4E}"/>
                </a:ext>
              </a:extLst>
            </p:cNvPr>
            <p:cNvSpPr/>
            <p:nvPr/>
          </p:nvSpPr>
          <p:spPr bwMode="auto">
            <a:xfrm>
              <a:off x="1835695" y="2187506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Egov</a:t>
              </a:r>
              <a:endParaRPr lang="ko-KR" altLang="en-US" sz="900" b="1" dirty="0">
                <a:latin typeface="Verdana" panose="020B0604030504040204" pitchFamily="34" charset="0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D61B8FF-B9E5-540C-A17D-1A6663B1819A}"/>
                </a:ext>
              </a:extLst>
            </p:cNvPr>
            <p:cNvSpPr/>
            <p:nvPr/>
          </p:nvSpPr>
          <p:spPr bwMode="auto">
            <a:xfrm>
              <a:off x="3059831" y="2192022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RestAPI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347019E7-E48B-59CE-E0D4-604DE0EFA68C}"/>
                </a:ext>
              </a:extLst>
            </p:cNvPr>
            <p:cNvSpPr/>
            <p:nvPr/>
          </p:nvSpPr>
          <p:spPr bwMode="auto">
            <a:xfrm>
              <a:off x="4283967" y="2192022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File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DD7D392A-D33E-DD03-11DD-D3FCE403BA9A}"/>
                </a:ext>
              </a:extLst>
            </p:cNvPr>
            <p:cNvSpPr/>
            <p:nvPr/>
          </p:nvSpPr>
          <p:spPr bwMode="auto">
            <a:xfrm>
              <a:off x="605883" y="2555749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Exception handler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C21A4403-1FA0-8496-C4AB-295EB3F047A4}"/>
                </a:ext>
              </a:extLst>
            </p:cNvPr>
            <p:cNvSpPr/>
            <p:nvPr/>
          </p:nvSpPr>
          <p:spPr bwMode="auto">
            <a:xfrm>
              <a:off x="1835695" y="2561163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interceptor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476A6E7-EE78-5BA5-0BD4-09E6C028A43F}"/>
                </a:ext>
              </a:extLst>
            </p:cNvPr>
            <p:cNvSpPr/>
            <p:nvPr/>
          </p:nvSpPr>
          <p:spPr bwMode="auto">
            <a:xfrm>
              <a:off x="3059831" y="2564972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Session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1C807DED-7A1E-052B-1BD2-920010FEFA05}"/>
                </a:ext>
              </a:extLst>
            </p:cNvPr>
            <p:cNvSpPr/>
            <p:nvPr/>
          </p:nvSpPr>
          <p:spPr bwMode="auto">
            <a:xfrm>
              <a:off x="4289981" y="257184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Util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0CBCD42E-1907-3EAE-846C-ABA1B4337706}"/>
                </a:ext>
              </a:extLst>
            </p:cNvPr>
            <p:cNvSpPr/>
            <p:nvPr/>
          </p:nvSpPr>
          <p:spPr bwMode="auto">
            <a:xfrm>
              <a:off x="5508103" y="2182377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JSON / Mapper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A2459980-C1F8-55B0-FE6A-DFCFCE931F78}"/>
                </a:ext>
              </a:extLst>
            </p:cNvPr>
            <p:cNvSpPr/>
            <p:nvPr/>
          </p:nvSpPr>
          <p:spPr bwMode="auto">
            <a:xfrm>
              <a:off x="5508103" y="257184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Custom Config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79365E47-1F6C-CE49-9E0C-BEC1D0930534}"/>
                </a:ext>
              </a:extLst>
            </p:cNvPr>
            <p:cNvSpPr/>
            <p:nvPr/>
          </p:nvSpPr>
          <p:spPr bwMode="auto">
            <a:xfrm>
              <a:off x="605882" y="126134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Controller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8167CB7-3D5D-03D6-E8DC-98701CFC4073}"/>
                </a:ext>
              </a:extLst>
            </p:cNvPr>
            <p:cNvSpPr/>
            <p:nvPr/>
          </p:nvSpPr>
          <p:spPr bwMode="auto">
            <a:xfrm>
              <a:off x="1835695" y="125461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Service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C3350088-3A3E-6BC4-7F33-9D025E34D43C}"/>
                </a:ext>
              </a:extLst>
            </p:cNvPr>
            <p:cNvSpPr/>
            <p:nvPr/>
          </p:nvSpPr>
          <p:spPr bwMode="auto">
            <a:xfrm>
              <a:off x="3078088" y="1254618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SQL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2ECC55B7-8935-F5A7-1677-F1B3782E4AB0}"/>
                </a:ext>
              </a:extLst>
            </p:cNvPr>
            <p:cNvSpPr/>
            <p:nvPr/>
          </p:nvSpPr>
          <p:spPr bwMode="auto">
            <a:xfrm>
              <a:off x="4305192" y="1244710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properties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7EBD1C85-D3FF-D804-245E-4C547524736F}"/>
                </a:ext>
              </a:extLst>
            </p:cNvPr>
            <p:cNvSpPr/>
            <p:nvPr/>
          </p:nvSpPr>
          <p:spPr bwMode="auto">
            <a:xfrm>
              <a:off x="5508102" y="1244710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dirty="0">
                  <a:latin typeface="Verdana" panose="020B0604030504040204" pitchFamily="34" charset="0"/>
                  <a:ea typeface="Verdana" panose="020B0604030504040204" pitchFamily="34" charset="0"/>
                </a:rPr>
                <a:t>view</a:t>
              </a:r>
              <a:endParaRPr lang="ko-KR" altLang="en-US" sz="1000" dirty="0">
                <a:latin typeface="Verdana" panose="020B060403050404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443590B-1464-D37C-A599-7CBC3BEBCC82}"/>
                </a:ext>
              </a:extLst>
            </p:cNvPr>
            <p:cNvSpPr txBox="1"/>
            <p:nvPr/>
          </p:nvSpPr>
          <p:spPr>
            <a:xfrm>
              <a:off x="7092280" y="3356992"/>
              <a:ext cx="188064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오픈소스</a:t>
              </a:r>
              <a:endParaRPr lang="en-US" altLang="ko-KR" sz="1000" b="1" dirty="0">
                <a:latin typeface="+mn-ea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latin typeface="+mn-ea"/>
                </a:rPr>
                <a:t>Spring-Framework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5.3.x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latin typeface="+mn-ea"/>
                </a:rPr>
                <a:t>Tomcat : 9.0.78 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000" dirty="0" err="1">
                  <a:latin typeface="+mn-ea"/>
                </a:rPr>
                <a:t>SpringMVC</a:t>
              </a:r>
              <a:r>
                <a:rPr lang="en-US" altLang="ko-KR" sz="1000" dirty="0">
                  <a:latin typeface="+mn-ea"/>
                </a:rPr>
                <a:t> </a:t>
              </a:r>
              <a:r>
                <a:rPr lang="ko-KR" altLang="en-US" sz="1000" dirty="0" err="1">
                  <a:latin typeface="+mn-ea"/>
                </a:rPr>
                <a:t>프레임웍구성</a:t>
              </a:r>
              <a:endParaRPr lang="en-US" altLang="ko-KR" sz="1000" dirty="0">
                <a:latin typeface="+mn-ea"/>
              </a:endParaRPr>
            </a:p>
            <a:p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 err="1">
                  <a:latin typeface="+mn-ea"/>
                </a:rPr>
                <a:t>eGov</a:t>
              </a:r>
              <a:r>
                <a:rPr lang="en-US" altLang="ko-KR" sz="1000" dirty="0">
                  <a:latin typeface="+mn-ea"/>
                </a:rPr>
                <a:t> </a:t>
              </a:r>
              <a:r>
                <a:rPr lang="ko-KR" altLang="en-US" sz="1000" dirty="0" err="1">
                  <a:latin typeface="+mn-ea"/>
                </a:rPr>
                <a:t>프레임웍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4.1</a:t>
              </a:r>
            </a:p>
            <a:p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 err="1">
                  <a:latin typeface="+mn-ea"/>
                </a:rPr>
                <a:t>javaAgent</a:t>
              </a:r>
              <a:r>
                <a:rPr lang="en-US" altLang="ko-KR" sz="1000" dirty="0">
                  <a:latin typeface="+mn-ea"/>
                </a:rPr>
                <a:t> (</a:t>
              </a:r>
              <a:r>
                <a:rPr lang="ko-KR" altLang="en-US" sz="1000" dirty="0">
                  <a:latin typeface="+mn-ea"/>
                </a:rPr>
                <a:t>옵션</a:t>
              </a:r>
              <a:r>
                <a:rPr lang="en-US" altLang="ko-KR" sz="1000" dirty="0">
                  <a:latin typeface="+mn-ea"/>
                </a:rPr>
                <a:t>)</a:t>
              </a: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모니터링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200ADDB8-E8BC-BF55-686E-19C66BB52ED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3084952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직선 화살표 연결선 42">
              <a:extLst>
                <a:ext uri="{FF2B5EF4-FFF2-40B4-BE49-F238E27FC236}">
                  <a16:creationId xmlns:a16="http://schemas.microsoft.com/office/drawing/2014/main" id="{DCF7AA95-6794-08B1-1C61-3DD9D22F5C1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92280" y="3084952"/>
              <a:ext cx="0" cy="2360272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44" name="직선 화살표 연결선 43">
              <a:extLst>
                <a:ext uri="{FF2B5EF4-FFF2-40B4-BE49-F238E27FC236}">
                  <a16:creationId xmlns:a16="http://schemas.microsoft.com/office/drawing/2014/main" id="{FBD80BB4-BBC8-C280-AA08-B6223C0D5B6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1809423"/>
              <a:ext cx="0" cy="1275529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45" name="직선 화살표 연결선 44">
              <a:extLst>
                <a:ext uri="{FF2B5EF4-FFF2-40B4-BE49-F238E27FC236}">
                  <a16:creationId xmlns:a16="http://schemas.microsoft.com/office/drawing/2014/main" id="{CD7DD9AF-F1E5-1432-2D0E-2401770FDBC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960934"/>
              <a:ext cx="0" cy="855583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CCC697A-7E07-62E5-572B-F2A70B459E6B}"/>
                </a:ext>
              </a:extLst>
            </p:cNvPr>
            <p:cNvSpPr txBox="1"/>
            <p:nvPr/>
          </p:nvSpPr>
          <p:spPr>
            <a:xfrm>
              <a:off x="7067965" y="2082219"/>
              <a:ext cx="18001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공통모듈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코드패턴 통일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일관된 기능 적용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중복개발 방지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1C949747-0BC5-5768-56C3-247B16C3442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1816517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A57FC4C4-27AD-9C5D-ED91-225A0D77F46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943128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DFE4390F-8515-887F-F7AE-87E3E38AB9D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7361" y="5445224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AA27161-FEFE-4551-8631-BB44DC128331}"/>
                </a:ext>
              </a:extLst>
            </p:cNvPr>
            <p:cNvSpPr txBox="1"/>
            <p:nvPr/>
          </p:nvSpPr>
          <p:spPr>
            <a:xfrm>
              <a:off x="7106430" y="1099277"/>
              <a:ext cx="1776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온라인응용개발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응용요구 개발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공통모듈 이용</a:t>
              </a:r>
              <a:endParaRPr lang="en-US" altLang="ko-KR" sz="1000" dirty="0">
                <a:latin typeface="+mn-ea"/>
              </a:endParaRPr>
            </a:p>
            <a:p>
              <a:endParaRPr lang="en-US" altLang="ko-KR" sz="1000" dirty="0">
                <a:latin typeface="+mn-ea"/>
              </a:endParaRP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31C432B-9623-617D-E368-819D6AF33888}"/>
                </a:ext>
              </a:extLst>
            </p:cNvPr>
            <p:cNvSpPr/>
            <p:nvPr/>
          </p:nvSpPr>
          <p:spPr bwMode="auto">
            <a:xfrm>
              <a:off x="813296" y="3933056"/>
              <a:ext cx="1115615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Egov</a:t>
              </a:r>
              <a:endParaRPr lang="ko-KR" altLang="en-US" sz="900" b="1" dirty="0">
                <a:latin typeface="Verdana" panose="020B0604030504040204" pitchFamily="34" charset="0"/>
              </a:endParaRPr>
            </a:p>
          </p:txBody>
        </p:sp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0B71A377-DA93-1F53-A61A-C3EBDB00DDEA}"/>
                </a:ext>
              </a:extLst>
            </p:cNvPr>
            <p:cNvSpPr/>
            <p:nvPr/>
          </p:nvSpPr>
          <p:spPr bwMode="auto">
            <a:xfrm>
              <a:off x="5652120" y="4293096"/>
              <a:ext cx="792088" cy="288032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900" dirty="0">
                  <a:latin typeface="Verdana" panose="020B0604030504040204" pitchFamily="34" charset="0"/>
                  <a:ea typeface="Verdana" panose="020B0604030504040204" pitchFamily="34" charset="0"/>
                </a:rPr>
                <a:t>JPA</a:t>
              </a:r>
              <a:endParaRPr lang="ko-KR" altLang="en-US" sz="900" dirty="0">
                <a:latin typeface="Verdana" panose="020B0604030504040204" pitchFamily="34" charset="0"/>
              </a:endParaRPr>
            </a:p>
          </p:txBody>
        </p: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AA26CAF2-9A3F-5A24-44C6-953E0AB193B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32555" y="5445224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8D16E7D8-5A53-29D1-B03E-F0B072E80588}"/>
                </a:ext>
              </a:extLst>
            </p:cNvPr>
            <p:cNvSpPr/>
            <p:nvPr/>
          </p:nvSpPr>
          <p:spPr bwMode="auto">
            <a:xfrm>
              <a:off x="389246" y="5215010"/>
              <a:ext cx="6405776" cy="28803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1905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javaAgent</a:t>
              </a:r>
              <a:r>
                <a:rPr lang="en-US" altLang="ko-KR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 (option)</a:t>
              </a:r>
              <a:endParaRPr lang="ko-KR" altLang="en-US" sz="1200" b="1" dirty="0">
                <a:latin typeface="Verdana" panose="020B0604030504040204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0B91FB2-F6DE-232E-1D36-15A959D83FE9}"/>
              </a:ext>
            </a:extLst>
          </p:cNvPr>
          <p:cNvSpPr txBox="1"/>
          <p:nvPr/>
        </p:nvSpPr>
        <p:spPr>
          <a:xfrm>
            <a:off x="659736" y="677839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nges</a:t>
            </a:r>
            <a:r>
              <a:rPr lang="en-US" altLang="ko-KR" sz="1200" b="1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-base-online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lib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 레이어 층을 제공하여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전자정부프레임웍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eGov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설정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유틸기능을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온라인 응용개발층에 제공한다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 (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응용개발층에서 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myBatices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, spring-Framework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층의 요소에 접근 가능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81701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pPr lvl="0"/>
            <a:r>
              <a:rPr lang="en-US" altLang="ko-KR" dirty="0"/>
              <a:t>7. </a:t>
            </a:r>
            <a:r>
              <a:rPr lang="ko-KR" altLang="en-US" dirty="0"/>
              <a:t>온라인 </a:t>
            </a:r>
            <a:r>
              <a:rPr lang="en-US" altLang="ko-KR" dirty="0"/>
              <a:t>API </a:t>
            </a:r>
            <a:r>
              <a:rPr lang="ko-KR" altLang="en-US" dirty="0"/>
              <a:t>어플리케이션 </a:t>
            </a:r>
            <a:r>
              <a:rPr lang="en-US" altLang="ko-KR" dirty="0"/>
              <a:t>: </a:t>
            </a:r>
            <a:r>
              <a:rPr lang="en-US" altLang="ko-KR" dirty="0" err="1"/>
              <a:t>SpringBoot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8AC2852-C614-B374-9198-44A40E28CA47}"/>
              </a:ext>
            </a:extLst>
          </p:cNvPr>
          <p:cNvGrpSpPr/>
          <p:nvPr/>
        </p:nvGrpSpPr>
        <p:grpSpPr>
          <a:xfrm>
            <a:off x="776537" y="1375996"/>
            <a:ext cx="8487867" cy="4961032"/>
            <a:chOff x="395536" y="943128"/>
            <a:chExt cx="8487867" cy="496103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19758DA3-0C58-1A18-83C7-182C990FF681}"/>
                </a:ext>
              </a:extLst>
            </p:cNvPr>
            <p:cNvGrpSpPr/>
            <p:nvPr/>
          </p:nvGrpSpPr>
          <p:grpSpPr>
            <a:xfrm>
              <a:off x="395536" y="953840"/>
              <a:ext cx="6411879" cy="4950320"/>
              <a:chOff x="395537" y="1070968"/>
              <a:chExt cx="6411879" cy="4950320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41C080BF-CCCB-2124-76BE-E571800160E5}"/>
                  </a:ext>
                </a:extLst>
              </p:cNvPr>
              <p:cNvSpPr/>
              <p:nvPr/>
            </p:nvSpPr>
            <p:spPr bwMode="auto">
              <a:xfrm>
                <a:off x="395537" y="5733256"/>
                <a:ext cx="6405778" cy="28803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JVM (java 1.8)</a:t>
                </a:r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3CBF0E0A-F6C2-379E-D8C3-E0287A6FCB35}"/>
                  </a:ext>
                </a:extLst>
              </p:cNvPr>
              <p:cNvSpPr/>
              <p:nvPr/>
            </p:nvSpPr>
            <p:spPr bwMode="auto">
              <a:xfrm>
                <a:off x="2126664" y="3695044"/>
                <a:ext cx="4677584" cy="1150029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Spring-Framework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E2F87B2F-81EA-694E-7422-E3B908CFE88B}"/>
                  </a:ext>
                </a:extLst>
              </p:cNvPr>
              <p:cNvSpPr/>
              <p:nvPr/>
            </p:nvSpPr>
            <p:spPr bwMode="auto">
              <a:xfrm>
                <a:off x="2123730" y="5336085"/>
                <a:ext cx="4677584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Tomcat (Was)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B332ECE9-98D7-56AC-6389-CE71899997D0}"/>
                  </a:ext>
                </a:extLst>
              </p:cNvPr>
              <p:cNvSpPr/>
              <p:nvPr/>
            </p:nvSpPr>
            <p:spPr bwMode="auto">
              <a:xfrm>
                <a:off x="419966" y="1926551"/>
                <a:ext cx="6384282" cy="12755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nges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-base-online (Framework)</a:t>
                </a:r>
              </a:p>
              <a:p>
                <a:pPr algn="ctr" eaLnBrk="0" hangingPunct="0"/>
                <a:endParaRPr lang="en-US" altLang="ko-K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0" hangingPunct="0"/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D7B0D8A-1FE0-3548-2C1C-D8493BDB6063}"/>
                  </a:ext>
                </a:extLst>
              </p:cNvPr>
              <p:cNvSpPr/>
              <p:nvPr/>
            </p:nvSpPr>
            <p:spPr bwMode="auto">
              <a:xfrm>
                <a:off x="419966" y="1070968"/>
                <a:ext cx="6384282" cy="73752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online</a:t>
                </a:r>
                <a:r>
                  <a:rPr lang="ko-KR" altLang="en-US" sz="1200" b="1" dirty="0">
                    <a:latin typeface="Verdana" panose="020B0604030504040204" pitchFamily="34" charset="0"/>
                  </a:rPr>
                  <a:t> 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Application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CB3B250B-F0CE-C241-2FB0-553E934D9E05}"/>
                  </a:ext>
                </a:extLst>
              </p:cNvPr>
              <p:cNvSpPr/>
              <p:nvPr/>
            </p:nvSpPr>
            <p:spPr bwMode="auto">
              <a:xfrm>
                <a:off x="395537" y="3315219"/>
                <a:ext cx="1608318" cy="230889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Spring-boot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F8B9B192-328D-7E6D-A89B-6DBB312CAC60}"/>
                  </a:ext>
                </a:extLst>
              </p:cNvPr>
              <p:cNvSpPr/>
              <p:nvPr/>
            </p:nvSpPr>
            <p:spPr bwMode="auto">
              <a:xfrm>
                <a:off x="4103031" y="405511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DAO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9999413E-12D0-FEA0-486D-3FC046231AA9}"/>
                  </a:ext>
                </a:extLst>
              </p:cNvPr>
              <p:cNvSpPr/>
              <p:nvPr/>
            </p:nvSpPr>
            <p:spPr bwMode="auto">
              <a:xfrm>
                <a:off x="5918946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Transaction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FCE14CCE-873D-EF97-B8C8-45D9BA2493D6}"/>
                  </a:ext>
                </a:extLst>
              </p:cNvPr>
              <p:cNvSpPr/>
              <p:nvPr/>
            </p:nvSpPr>
            <p:spPr bwMode="auto">
              <a:xfrm>
                <a:off x="3188839" y="4414312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Message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6FF0F47C-9B7E-0663-BDD6-562006643673}"/>
                  </a:ext>
                </a:extLst>
              </p:cNvPr>
              <p:cNvSpPr/>
              <p:nvPr/>
            </p:nvSpPr>
            <p:spPr bwMode="auto">
              <a:xfrm>
                <a:off x="4103031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Properties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271C3B0D-FB28-AC86-D297-F589B090E38D}"/>
                  </a:ext>
                </a:extLst>
              </p:cNvPr>
              <p:cNvSpPr/>
              <p:nvPr/>
            </p:nvSpPr>
            <p:spPr bwMode="auto">
              <a:xfrm>
                <a:off x="5006984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AOP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35831F06-2851-DAAF-D895-A6B4C133256A}"/>
                  </a:ext>
                </a:extLst>
              </p:cNvPr>
              <p:cNvSpPr/>
              <p:nvPr/>
            </p:nvSpPr>
            <p:spPr bwMode="auto">
              <a:xfrm>
                <a:off x="2270680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MVC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576F7489-0C6D-1E9C-AEFA-D7CB64CF4188}"/>
                  </a:ext>
                </a:extLst>
              </p:cNvPr>
              <p:cNvSpPr/>
              <p:nvPr/>
            </p:nvSpPr>
            <p:spPr bwMode="auto">
              <a:xfrm>
                <a:off x="2270680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Context / DI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684EF655-2783-01D0-A69B-255B57946686}"/>
                  </a:ext>
                </a:extLst>
              </p:cNvPr>
              <p:cNvSpPr/>
              <p:nvPr/>
            </p:nvSpPr>
            <p:spPr bwMode="auto">
              <a:xfrm>
                <a:off x="3188839" y="4052217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Anotation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F88C3190-C454-0B02-1FD9-023B908BDE95}"/>
                  </a:ext>
                </a:extLst>
              </p:cNvPr>
              <p:cNvSpPr/>
              <p:nvPr/>
            </p:nvSpPr>
            <p:spPr bwMode="auto">
              <a:xfrm>
                <a:off x="2123730" y="4954900"/>
                <a:ext cx="1385323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Log-Framework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01303095-5453-F9AD-F169-2B2ACF02211C}"/>
                  </a:ext>
                </a:extLst>
              </p:cNvPr>
              <p:cNvSpPr/>
              <p:nvPr/>
            </p:nvSpPr>
            <p:spPr bwMode="auto">
              <a:xfrm>
                <a:off x="4999252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ORM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78467BE3-7ABC-C30E-D4D3-DE8146FC12EC}"/>
                  </a:ext>
                </a:extLst>
              </p:cNvPr>
              <p:cNvSpPr/>
              <p:nvPr/>
            </p:nvSpPr>
            <p:spPr bwMode="auto">
              <a:xfrm>
                <a:off x="2124749" y="3315218"/>
                <a:ext cx="4676564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myBatices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(</a:t>
                </a:r>
                <a:r>
                  <a:rPr lang="en-US" altLang="ko-KR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Sql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-Mapper)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A4631E4F-68D6-E4FC-CD1D-19453E2CD5BC}"/>
                  </a:ext>
                </a:extLst>
              </p:cNvPr>
              <p:cNvSpPr/>
              <p:nvPr/>
            </p:nvSpPr>
            <p:spPr bwMode="auto">
              <a:xfrm>
                <a:off x="3709211" y="4954591"/>
                <a:ext cx="1429541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JMX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681AA316-0C96-C601-FDD0-51CCFF5C1FA8}"/>
                  </a:ext>
                </a:extLst>
              </p:cNvPr>
              <p:cNvSpPr/>
              <p:nvPr/>
            </p:nvSpPr>
            <p:spPr bwMode="auto">
              <a:xfrm>
                <a:off x="576065" y="3711834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Auto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9298A364-6A30-0370-7E15-96B0492E974E}"/>
                  </a:ext>
                </a:extLst>
              </p:cNvPr>
              <p:cNvSpPr/>
              <p:nvPr/>
            </p:nvSpPr>
            <p:spPr bwMode="auto">
              <a:xfrm>
                <a:off x="576065" y="410397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Servlet Container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BB4E0B9A-F6EF-3BA1-37A0-E92A31D24EEE}"/>
                  </a:ext>
                </a:extLst>
              </p:cNvPr>
              <p:cNvSpPr/>
              <p:nvPr/>
            </p:nvSpPr>
            <p:spPr bwMode="auto">
              <a:xfrm>
                <a:off x="5377876" y="4953931"/>
                <a:ext cx="1429540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Maven / Gradle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FB638C4E-D9ED-C06C-798C-D3117D11C6E9}"/>
                  </a:ext>
                </a:extLst>
              </p:cNvPr>
              <p:cNvSpPr/>
              <p:nvPr/>
            </p:nvSpPr>
            <p:spPr bwMode="auto">
              <a:xfrm>
                <a:off x="576065" y="449611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Lib Management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EE6D80FB-F5E4-5485-2D7A-68CA012F20EF}"/>
                  </a:ext>
                </a:extLst>
              </p:cNvPr>
              <p:cNvSpPr/>
              <p:nvPr/>
            </p:nvSpPr>
            <p:spPr bwMode="auto">
              <a:xfrm>
                <a:off x="576065" y="489762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Executable JAR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E18C957B-D1EF-1462-35BD-BB722F94E917}"/>
                  </a:ext>
                </a:extLst>
              </p:cNvPr>
              <p:cNvSpPr/>
              <p:nvPr/>
            </p:nvSpPr>
            <p:spPr bwMode="auto">
              <a:xfrm>
                <a:off x="605884" y="229971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Swagger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6A2C7BAE-25A9-A030-DA79-6B2F50690606}"/>
                  </a:ext>
                </a:extLst>
              </p:cNvPr>
              <p:cNvSpPr/>
              <p:nvPr/>
            </p:nvSpPr>
            <p:spPr bwMode="auto">
              <a:xfrm>
                <a:off x="1835696" y="230463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eGov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D40B9D34-60FD-6420-9B21-033DDEBC24A4}"/>
                  </a:ext>
                </a:extLst>
              </p:cNvPr>
              <p:cNvSpPr/>
              <p:nvPr/>
            </p:nvSpPr>
            <p:spPr bwMode="auto">
              <a:xfrm>
                <a:off x="3059832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RestAPI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D85251B-929C-5B67-C2CB-16B39AAB843C}"/>
                  </a:ext>
                </a:extLst>
              </p:cNvPr>
              <p:cNvSpPr/>
              <p:nvPr/>
            </p:nvSpPr>
            <p:spPr bwMode="auto">
              <a:xfrm>
                <a:off x="4283968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Redis/Kafka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7C8B4CA6-AB58-91BA-EA7A-DD28E9EAC715}"/>
                  </a:ext>
                </a:extLst>
              </p:cNvPr>
              <p:cNvSpPr/>
              <p:nvPr/>
            </p:nvSpPr>
            <p:spPr bwMode="auto">
              <a:xfrm>
                <a:off x="605884" y="2672877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Exception handler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8B18CBE-5F68-DA77-E33D-CDF7DB23425E}"/>
                  </a:ext>
                </a:extLst>
              </p:cNvPr>
              <p:cNvSpPr/>
              <p:nvPr/>
            </p:nvSpPr>
            <p:spPr bwMode="auto">
              <a:xfrm>
                <a:off x="1835696" y="2678291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interceptor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125709F7-241B-EE4C-A7B9-6484BC97CC35}"/>
                  </a:ext>
                </a:extLst>
              </p:cNvPr>
              <p:cNvSpPr/>
              <p:nvPr/>
            </p:nvSpPr>
            <p:spPr bwMode="auto">
              <a:xfrm>
                <a:off x="3059832" y="268210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Session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2E0B1233-0475-79A9-0CBC-81B43BD1F250}"/>
                  </a:ext>
                </a:extLst>
              </p:cNvPr>
              <p:cNvSpPr/>
              <p:nvPr/>
            </p:nvSpPr>
            <p:spPr bwMode="auto">
              <a:xfrm>
                <a:off x="4289982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Utils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2E75B2D1-7069-E55D-6D6E-90C219FC5B6F}"/>
                  </a:ext>
                </a:extLst>
              </p:cNvPr>
              <p:cNvSpPr/>
              <p:nvPr/>
            </p:nvSpPr>
            <p:spPr bwMode="auto">
              <a:xfrm>
                <a:off x="5508104" y="2299505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JSON / Mapper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BD1DAE93-BF63-EFE4-8CB3-9096F6F43A97}"/>
                  </a:ext>
                </a:extLst>
              </p:cNvPr>
              <p:cNvSpPr/>
              <p:nvPr/>
            </p:nvSpPr>
            <p:spPr bwMode="auto">
              <a:xfrm>
                <a:off x="5508104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Custom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3D573BF9-1805-8C83-86F7-9EA1C32692DF}"/>
                  </a:ext>
                </a:extLst>
              </p:cNvPr>
              <p:cNvSpPr/>
              <p:nvPr/>
            </p:nvSpPr>
            <p:spPr bwMode="auto">
              <a:xfrm>
                <a:off x="605883" y="13784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Controller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5" name="직사각형 54">
                <a:extLst>
                  <a:ext uri="{FF2B5EF4-FFF2-40B4-BE49-F238E27FC236}">
                    <a16:creationId xmlns:a16="http://schemas.microsoft.com/office/drawing/2014/main" id="{0ED45B42-625E-8175-B31B-3541BFA3289E}"/>
                  </a:ext>
                </a:extLst>
              </p:cNvPr>
              <p:cNvSpPr/>
              <p:nvPr/>
            </p:nvSpPr>
            <p:spPr bwMode="auto">
              <a:xfrm>
                <a:off x="1835696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Service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948C589A-F204-B7C4-6DA8-1ED5C305EB17}"/>
                  </a:ext>
                </a:extLst>
              </p:cNvPr>
              <p:cNvSpPr/>
              <p:nvPr/>
            </p:nvSpPr>
            <p:spPr bwMode="auto">
              <a:xfrm>
                <a:off x="3078089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SQL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38B7E126-3311-B749-7FD6-60E9F7C52ABC}"/>
                  </a:ext>
                </a:extLst>
              </p:cNvPr>
              <p:cNvSpPr/>
              <p:nvPr/>
            </p:nvSpPr>
            <p:spPr bwMode="auto">
              <a:xfrm>
                <a:off x="430519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properties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id="{FFCEDA59-5157-8321-791D-0D4D36A8AFAB}"/>
                  </a:ext>
                </a:extLst>
              </p:cNvPr>
              <p:cNvSpPr/>
              <p:nvPr/>
            </p:nvSpPr>
            <p:spPr bwMode="auto">
              <a:xfrm>
                <a:off x="550810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view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700F63-29C6-E919-33DB-20B9B8D8EB4E}"/>
                </a:ext>
              </a:extLst>
            </p:cNvPr>
            <p:cNvSpPr txBox="1"/>
            <p:nvPr/>
          </p:nvSpPr>
          <p:spPr>
            <a:xfrm>
              <a:off x="7092280" y="3773048"/>
              <a:ext cx="1734770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오픈소스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Spring-Boot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 2.7.18 </a:t>
              </a:r>
            </a:p>
            <a:p>
              <a:r>
                <a:rPr lang="en-US" altLang="ko-KR" sz="1000" dirty="0">
                  <a:latin typeface="+mn-ea"/>
                </a:rPr>
                <a:t>- Spring-Framework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5.3.x</a:t>
              </a:r>
            </a:p>
            <a:p>
              <a:r>
                <a:rPr lang="en-US" altLang="ko-KR" sz="1000" dirty="0">
                  <a:latin typeface="+mn-ea"/>
                </a:rPr>
                <a:t>- Tomcat : 9.0.78 </a:t>
              </a:r>
            </a:p>
            <a:p>
              <a:r>
                <a:rPr lang="en-US" altLang="ko-KR" sz="1000" dirty="0">
                  <a:latin typeface="+mn-ea"/>
                </a:rPr>
                <a:t>- WEB-MVC </a:t>
              </a:r>
              <a:r>
                <a:rPr lang="ko-KR" altLang="en-US" sz="1000" dirty="0" err="1">
                  <a:latin typeface="+mn-ea"/>
                </a:rPr>
                <a:t>프레임웍구성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AEF6A339-3193-D6BA-563E-A0A17506DE9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3084952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D039E694-FD1E-E1F4-C159-BEDE907C3A13}"/>
                </a:ext>
              </a:extLst>
            </p:cNvPr>
            <p:cNvCxnSpPr/>
            <p:nvPr/>
          </p:nvCxnSpPr>
          <p:spPr bwMode="auto">
            <a:xfrm>
              <a:off x="7092280" y="3084952"/>
              <a:ext cx="0" cy="2397715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14" name="직선 화살표 연결선 13">
              <a:extLst>
                <a:ext uri="{FF2B5EF4-FFF2-40B4-BE49-F238E27FC236}">
                  <a16:creationId xmlns:a16="http://schemas.microsoft.com/office/drawing/2014/main" id="{856CECD4-93E6-3C71-FEC5-D6822930182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1809423"/>
              <a:ext cx="0" cy="1275529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C9204E77-4D16-90D3-DFF4-ABC27A9CCF7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960934"/>
              <a:ext cx="0" cy="855583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F77162-B4E0-4C27-B38C-3CBE9E4FF025}"/>
                </a:ext>
              </a:extLst>
            </p:cNvPr>
            <p:cNvSpPr txBox="1"/>
            <p:nvPr/>
          </p:nvSpPr>
          <p:spPr>
            <a:xfrm>
              <a:off x="7067965" y="2082219"/>
              <a:ext cx="18001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공통모듈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코드패턴 통일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일관된 기능 적용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중복개발 방지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4398EC38-831B-7600-A25E-9CFD071222B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1816517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306E09D6-F1C3-9164-D402-71C6589DCFE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943128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DAF97B06-107E-66F9-60B8-2AFA9CAC061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7361" y="5499581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42C67E-AB7A-18B1-FEAA-31CDD17B0494}"/>
                </a:ext>
              </a:extLst>
            </p:cNvPr>
            <p:cNvSpPr txBox="1"/>
            <p:nvPr/>
          </p:nvSpPr>
          <p:spPr>
            <a:xfrm>
              <a:off x="7106430" y="1099277"/>
              <a:ext cx="17769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온라인응용개발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요구사항 개발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공통모듈 이용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API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/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 err="1">
                  <a:latin typeface="+mn-ea"/>
                </a:rPr>
                <a:t>WebSquare</a:t>
              </a:r>
              <a:endParaRPr lang="en-US" altLang="ko-KR" sz="1000" dirty="0">
                <a:latin typeface="+mn-ea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5B44482E-0C53-6B4A-8348-A2071ED05068}"/>
              </a:ext>
            </a:extLst>
          </p:cNvPr>
          <p:cNvSpPr txBox="1"/>
          <p:nvPr/>
        </p:nvSpPr>
        <p:spPr>
          <a:xfrm>
            <a:off x="659736" y="649264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SpringMVC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대부분 동일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런타임엔진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(Tomcat)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을 내장하여 별도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Was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불필요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응답으로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Json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을 구조를 사용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 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backEnd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API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제공을 목적으로 사용하는 어플리케이션 구조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0701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pPr lvl="0"/>
            <a:r>
              <a:rPr lang="en-US" altLang="ko-KR" dirty="0"/>
              <a:t>8. Batch </a:t>
            </a:r>
            <a:r>
              <a:rPr lang="ko-KR" altLang="en-US" dirty="0"/>
              <a:t>어플리케이션 </a:t>
            </a:r>
            <a:r>
              <a:rPr lang="en-US" altLang="ko-KR" dirty="0"/>
              <a:t>: </a:t>
            </a:r>
            <a:r>
              <a:rPr lang="en-US" altLang="ko-KR" dirty="0" err="1"/>
              <a:t>SpringBATCH</a:t>
            </a:r>
            <a:r>
              <a:rPr lang="en-US" altLang="ko-KR" dirty="0"/>
              <a:t> (base </a:t>
            </a:r>
            <a:r>
              <a:rPr lang="en-US" altLang="ko-KR" dirty="0" err="1"/>
              <a:t>SpringBoot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92530E1-638F-DC42-DB1D-6DF94142F175}"/>
              </a:ext>
            </a:extLst>
          </p:cNvPr>
          <p:cNvGrpSpPr/>
          <p:nvPr/>
        </p:nvGrpSpPr>
        <p:grpSpPr>
          <a:xfrm>
            <a:off x="776536" y="1658716"/>
            <a:ext cx="8398794" cy="4578597"/>
            <a:chOff x="395536" y="943128"/>
            <a:chExt cx="8398794" cy="4578597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09138EFC-CB92-EE9F-6B45-E2F8DE629455}"/>
                </a:ext>
              </a:extLst>
            </p:cNvPr>
            <p:cNvGrpSpPr/>
            <p:nvPr/>
          </p:nvGrpSpPr>
          <p:grpSpPr>
            <a:xfrm>
              <a:off x="395536" y="953840"/>
              <a:ext cx="6419459" cy="4567885"/>
              <a:chOff x="395537" y="1070968"/>
              <a:chExt cx="6419459" cy="4567885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595990FF-B82E-6915-D48E-CE2FA71BE621}"/>
                  </a:ext>
                </a:extLst>
              </p:cNvPr>
              <p:cNvSpPr/>
              <p:nvPr/>
            </p:nvSpPr>
            <p:spPr bwMode="auto">
              <a:xfrm>
                <a:off x="409218" y="5350821"/>
                <a:ext cx="6405778" cy="288032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JVM (java 1.8)</a:t>
                </a:r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965158BD-BAF9-D317-9ECA-162E2B812598}"/>
                  </a:ext>
                </a:extLst>
              </p:cNvPr>
              <p:cNvSpPr/>
              <p:nvPr/>
            </p:nvSpPr>
            <p:spPr bwMode="auto">
              <a:xfrm>
                <a:off x="2126664" y="3695044"/>
                <a:ext cx="4677584" cy="1150029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Spring-Framework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288AF850-8611-B54D-79CA-E00EC36302A6}"/>
                  </a:ext>
                </a:extLst>
              </p:cNvPr>
              <p:cNvSpPr/>
              <p:nvPr/>
            </p:nvSpPr>
            <p:spPr bwMode="auto">
              <a:xfrm>
                <a:off x="419966" y="1926551"/>
                <a:ext cx="6384282" cy="127552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nges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-base-batch (Framework)</a:t>
                </a:r>
              </a:p>
              <a:p>
                <a:pPr algn="ctr" eaLnBrk="0" hangingPunct="0"/>
                <a:endParaRPr lang="en-US" altLang="ko-KR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0" hangingPunct="0"/>
                <a:endParaRPr lang="ko-KR" altLang="en-US" sz="12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8DE42E67-449D-B49C-C3F9-BD955CE0B1B8}"/>
                  </a:ext>
                </a:extLst>
              </p:cNvPr>
              <p:cNvSpPr/>
              <p:nvPr/>
            </p:nvSpPr>
            <p:spPr bwMode="auto">
              <a:xfrm>
                <a:off x="419966" y="1070968"/>
                <a:ext cx="6384282" cy="73752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Batch</a:t>
                </a:r>
                <a:r>
                  <a:rPr lang="ko-KR" altLang="en-US" sz="1200" b="1" dirty="0">
                    <a:latin typeface="Verdana" panose="020B0604030504040204" pitchFamily="34" charset="0"/>
                  </a:rPr>
                  <a:t> </a:t>
                </a:r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Application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D15BD256-A2D0-9BA7-4889-35BC3EC17B3F}"/>
                  </a:ext>
                </a:extLst>
              </p:cNvPr>
              <p:cNvSpPr/>
              <p:nvPr/>
            </p:nvSpPr>
            <p:spPr bwMode="auto">
              <a:xfrm>
                <a:off x="395537" y="3315220"/>
                <a:ext cx="1608318" cy="1926744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Spring-boot</a:t>
                </a:r>
                <a:endParaRPr lang="ko-KR" altLang="en-US" sz="12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88EA1E88-D224-CFE6-9891-9B0A0E85BDFD}"/>
                  </a:ext>
                </a:extLst>
              </p:cNvPr>
              <p:cNvSpPr/>
              <p:nvPr/>
            </p:nvSpPr>
            <p:spPr bwMode="auto">
              <a:xfrm>
                <a:off x="4103031" y="405511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DAO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BD8056CB-7D0F-AE75-A6AE-D639E66EB052}"/>
                  </a:ext>
                </a:extLst>
              </p:cNvPr>
              <p:cNvSpPr/>
              <p:nvPr/>
            </p:nvSpPr>
            <p:spPr bwMode="auto">
              <a:xfrm>
                <a:off x="5918946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Transaction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F092B8B9-D7DD-52D2-E43D-E567025E0BBD}"/>
                  </a:ext>
                </a:extLst>
              </p:cNvPr>
              <p:cNvSpPr/>
              <p:nvPr/>
            </p:nvSpPr>
            <p:spPr bwMode="auto">
              <a:xfrm>
                <a:off x="3188839" y="4414312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Message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C3EADBF4-4829-5AB2-7563-589FC6D0C7B8}"/>
                  </a:ext>
                </a:extLst>
              </p:cNvPr>
              <p:cNvSpPr/>
              <p:nvPr/>
            </p:nvSpPr>
            <p:spPr bwMode="auto">
              <a:xfrm>
                <a:off x="4103031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Properties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B9944565-F9EF-F3BA-844B-2F6D45FC08A0}"/>
                  </a:ext>
                </a:extLst>
              </p:cNvPr>
              <p:cNvSpPr/>
              <p:nvPr/>
            </p:nvSpPr>
            <p:spPr bwMode="auto">
              <a:xfrm>
                <a:off x="5006984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AOP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9B2F2AF6-50F3-DEAB-FB2D-AF2B90FAB9D4}"/>
                  </a:ext>
                </a:extLst>
              </p:cNvPr>
              <p:cNvSpPr/>
              <p:nvPr/>
            </p:nvSpPr>
            <p:spPr bwMode="auto">
              <a:xfrm>
                <a:off x="2270680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Batch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58CA46C2-556C-795A-2968-4770B86AA74D}"/>
                  </a:ext>
                </a:extLst>
              </p:cNvPr>
              <p:cNvSpPr/>
              <p:nvPr/>
            </p:nvSpPr>
            <p:spPr bwMode="auto">
              <a:xfrm>
                <a:off x="2270680" y="4413903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Context / DI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C5F15E67-68A9-41EA-7409-26D9A91D4143}"/>
                  </a:ext>
                </a:extLst>
              </p:cNvPr>
              <p:cNvSpPr/>
              <p:nvPr/>
            </p:nvSpPr>
            <p:spPr bwMode="auto">
              <a:xfrm>
                <a:off x="3188839" y="4052217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Anotation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644E23FE-6102-DD05-A3B8-2BC74198E2A9}"/>
                  </a:ext>
                </a:extLst>
              </p:cNvPr>
              <p:cNvSpPr/>
              <p:nvPr/>
            </p:nvSpPr>
            <p:spPr bwMode="auto">
              <a:xfrm>
                <a:off x="2123730" y="4954900"/>
                <a:ext cx="1385323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Log-Framework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BA501974-1448-E9A8-1ABE-DF15A8566599}"/>
                  </a:ext>
                </a:extLst>
              </p:cNvPr>
              <p:cNvSpPr/>
              <p:nvPr/>
            </p:nvSpPr>
            <p:spPr bwMode="auto">
              <a:xfrm>
                <a:off x="4999252" y="4049355"/>
                <a:ext cx="792088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ORM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22BB9A2-82F0-4F25-EA70-C4C9A4E1A854}"/>
                  </a:ext>
                </a:extLst>
              </p:cNvPr>
              <p:cNvSpPr/>
              <p:nvPr/>
            </p:nvSpPr>
            <p:spPr bwMode="auto">
              <a:xfrm>
                <a:off x="2124749" y="3315218"/>
                <a:ext cx="4676564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200" b="1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myBatices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(</a:t>
                </a:r>
                <a:r>
                  <a:rPr lang="en-US" altLang="ko-KR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Sql</a:t>
                </a: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-Mapper)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CAC0FA89-C873-8738-F447-D28F4E4E3ED7}"/>
                  </a:ext>
                </a:extLst>
              </p:cNvPr>
              <p:cNvSpPr/>
              <p:nvPr/>
            </p:nvSpPr>
            <p:spPr bwMode="auto">
              <a:xfrm>
                <a:off x="3709211" y="4954591"/>
                <a:ext cx="1429541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JMX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1B0D8BC2-5852-9A8C-B15B-E4A4849EE073}"/>
                  </a:ext>
                </a:extLst>
              </p:cNvPr>
              <p:cNvSpPr/>
              <p:nvPr/>
            </p:nvSpPr>
            <p:spPr bwMode="auto">
              <a:xfrm>
                <a:off x="576065" y="3711834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 Auto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DB821C4F-F36A-2EC8-B2E9-1AACB16F03C2}"/>
                  </a:ext>
                </a:extLst>
              </p:cNvPr>
              <p:cNvSpPr/>
              <p:nvPr/>
            </p:nvSpPr>
            <p:spPr bwMode="auto">
              <a:xfrm>
                <a:off x="576065" y="410397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Batch Processing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B519341C-7272-15EA-F9CD-4744F7187063}"/>
                  </a:ext>
                </a:extLst>
              </p:cNvPr>
              <p:cNvSpPr/>
              <p:nvPr/>
            </p:nvSpPr>
            <p:spPr bwMode="auto">
              <a:xfrm>
                <a:off x="5377876" y="4953931"/>
                <a:ext cx="1429540" cy="288032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1905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Maven / Gradle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D4EBD74D-3E48-8C22-0B12-7123C88CF6C0}"/>
                  </a:ext>
                </a:extLst>
              </p:cNvPr>
              <p:cNvSpPr/>
              <p:nvPr/>
            </p:nvSpPr>
            <p:spPr bwMode="auto">
              <a:xfrm>
                <a:off x="576065" y="4496113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Lib Management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5B27A4CD-1BDF-91D1-6F28-03667A5BFA76}"/>
                  </a:ext>
                </a:extLst>
              </p:cNvPr>
              <p:cNvSpPr/>
              <p:nvPr/>
            </p:nvSpPr>
            <p:spPr bwMode="auto">
              <a:xfrm>
                <a:off x="576065" y="4878769"/>
                <a:ext cx="1187624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Executable JAR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D474A162-6020-7E0D-3503-142F3E5D79BE}"/>
                  </a:ext>
                </a:extLst>
              </p:cNvPr>
              <p:cNvSpPr/>
              <p:nvPr/>
            </p:nvSpPr>
            <p:spPr bwMode="auto">
              <a:xfrm>
                <a:off x="605884" y="229971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Scheduler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CDB742D0-24AC-8582-13D4-7EBFAD53784D}"/>
                  </a:ext>
                </a:extLst>
              </p:cNvPr>
              <p:cNvSpPr/>
              <p:nvPr/>
            </p:nvSpPr>
            <p:spPr bwMode="auto">
              <a:xfrm>
                <a:off x="1835696" y="2304634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RestAPI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E8FDBF19-2A90-D12A-FF00-7D3B3CBFB1C4}"/>
                  </a:ext>
                </a:extLst>
              </p:cNvPr>
              <p:cNvSpPr/>
              <p:nvPr/>
            </p:nvSpPr>
            <p:spPr bwMode="auto">
              <a:xfrm>
                <a:off x="3059832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File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25323C0-5E69-31AF-0A28-4CCE2C7ACEBF}"/>
                  </a:ext>
                </a:extLst>
              </p:cNvPr>
              <p:cNvSpPr/>
              <p:nvPr/>
            </p:nvSpPr>
            <p:spPr bwMode="auto">
              <a:xfrm>
                <a:off x="4283968" y="230915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Redis/Kafka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0FDAE60B-7CFE-28A5-0687-69A60070E743}"/>
                  </a:ext>
                </a:extLst>
              </p:cNvPr>
              <p:cNvSpPr/>
              <p:nvPr/>
            </p:nvSpPr>
            <p:spPr bwMode="auto">
              <a:xfrm>
                <a:off x="605884" y="2672877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Invoker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AF40EA5D-A372-4593-30A8-CAF4551D1CBA}"/>
                  </a:ext>
                </a:extLst>
              </p:cNvPr>
              <p:cNvSpPr/>
              <p:nvPr/>
            </p:nvSpPr>
            <p:spPr bwMode="auto">
              <a:xfrm>
                <a:off x="1835696" y="2678291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b="1" dirty="0" err="1">
                    <a:latin typeface="Verdana" panose="020B0604030504040204" pitchFamily="34" charset="0"/>
                  </a:rPr>
                  <a:t>Egov</a:t>
                </a:r>
                <a:endParaRPr lang="ko-KR" altLang="en-US" sz="900" b="1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CE3F9FD0-CCE5-DF41-EB63-886EE61F9FB7}"/>
                  </a:ext>
                </a:extLst>
              </p:cNvPr>
              <p:cNvSpPr/>
              <p:nvPr/>
            </p:nvSpPr>
            <p:spPr bwMode="auto">
              <a:xfrm>
                <a:off x="3059832" y="2682100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</a:rPr>
                  <a:t>Exception handler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A1C8ED3B-E82B-AEB8-E793-49B87CAB8E13}"/>
                  </a:ext>
                </a:extLst>
              </p:cNvPr>
              <p:cNvSpPr/>
              <p:nvPr/>
            </p:nvSpPr>
            <p:spPr bwMode="auto">
              <a:xfrm>
                <a:off x="4289982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Utils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9E6D54E-89AF-E33C-5F13-068C6DEADB46}"/>
                  </a:ext>
                </a:extLst>
              </p:cNvPr>
              <p:cNvSpPr/>
              <p:nvPr/>
            </p:nvSpPr>
            <p:spPr bwMode="auto">
              <a:xfrm>
                <a:off x="5508104" y="2299505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JSON / Mapper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1CB74AC9-0A23-03C7-8A02-D7F47EE80FEC}"/>
                  </a:ext>
                </a:extLst>
              </p:cNvPr>
              <p:cNvSpPr/>
              <p:nvPr/>
            </p:nvSpPr>
            <p:spPr bwMode="auto">
              <a:xfrm>
                <a:off x="5508104" y="26889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9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Custom Config</a:t>
                </a:r>
                <a:endParaRPr lang="ko-KR" altLang="en-US" sz="9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B0452025-5FD9-04DF-3A61-2D85965DB9E0}"/>
                  </a:ext>
                </a:extLst>
              </p:cNvPr>
              <p:cNvSpPr/>
              <p:nvPr/>
            </p:nvSpPr>
            <p:spPr bwMode="auto">
              <a:xfrm>
                <a:off x="605883" y="137847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JOB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E4564B62-94BF-207C-E656-68E055385726}"/>
                  </a:ext>
                </a:extLst>
              </p:cNvPr>
              <p:cNvSpPr/>
              <p:nvPr/>
            </p:nvSpPr>
            <p:spPr bwMode="auto">
              <a:xfrm>
                <a:off x="1835696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TASK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5" name="직사각형 54">
                <a:extLst>
                  <a:ext uri="{FF2B5EF4-FFF2-40B4-BE49-F238E27FC236}">
                    <a16:creationId xmlns:a16="http://schemas.microsoft.com/office/drawing/2014/main" id="{D2DAB193-AD9B-B63A-3928-9C92780845F6}"/>
                  </a:ext>
                </a:extLst>
              </p:cNvPr>
              <p:cNvSpPr/>
              <p:nvPr/>
            </p:nvSpPr>
            <p:spPr bwMode="auto">
              <a:xfrm>
                <a:off x="3078089" y="1371746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STEP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70866611-C914-7490-76F8-60C9995226A9}"/>
                  </a:ext>
                </a:extLst>
              </p:cNvPr>
              <p:cNvSpPr/>
              <p:nvPr/>
            </p:nvSpPr>
            <p:spPr bwMode="auto">
              <a:xfrm>
                <a:off x="430519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CHUNK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E00DCA4C-6044-77FC-B519-9E0322EB3457}"/>
                  </a:ext>
                </a:extLst>
              </p:cNvPr>
              <p:cNvSpPr/>
              <p:nvPr/>
            </p:nvSpPr>
            <p:spPr bwMode="auto">
              <a:xfrm>
                <a:off x="5508103" y="1361838"/>
                <a:ext cx="1115615" cy="2880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Service</a:t>
                </a:r>
                <a:endParaRPr lang="ko-KR" altLang="en-US" sz="1000" dirty="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7DD7C6-49A4-A0E1-E36F-A163048B7A69}"/>
                </a:ext>
              </a:extLst>
            </p:cNvPr>
            <p:cNvSpPr txBox="1"/>
            <p:nvPr/>
          </p:nvSpPr>
          <p:spPr>
            <a:xfrm>
              <a:off x="7070781" y="3713960"/>
              <a:ext cx="17235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오픈소스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Spring-Boot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 2.7.18 </a:t>
              </a:r>
            </a:p>
            <a:p>
              <a:r>
                <a:rPr lang="en-US" altLang="ko-KR" sz="1000" dirty="0">
                  <a:latin typeface="+mn-ea"/>
                </a:rPr>
                <a:t>- Spring-Framework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: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en-US" altLang="ko-KR" sz="1000" dirty="0">
                  <a:latin typeface="+mn-ea"/>
                </a:rPr>
                <a:t>5.3.x</a:t>
              </a:r>
            </a:p>
            <a:p>
              <a:r>
                <a:rPr lang="en-US" altLang="ko-KR" sz="1000" dirty="0">
                  <a:latin typeface="+mn-ea"/>
                </a:rPr>
                <a:t>- BATCH</a:t>
              </a:r>
              <a:r>
                <a:rPr lang="ko-KR" altLang="en-US" sz="1000" dirty="0">
                  <a:latin typeface="+mn-ea"/>
                </a:rPr>
                <a:t> </a:t>
              </a:r>
              <a:r>
                <a:rPr lang="ko-KR" altLang="en-US" sz="1000" dirty="0" err="1">
                  <a:latin typeface="+mn-ea"/>
                </a:rPr>
                <a:t>프레임웍</a:t>
              </a:r>
              <a:r>
                <a:rPr lang="ko-KR" altLang="en-US" sz="1000" dirty="0">
                  <a:latin typeface="+mn-ea"/>
                </a:rPr>
                <a:t> 구성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6A41B96F-236E-6256-0D49-AED06F6BF69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3084952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32E0B822-13F6-7E36-69FA-EFA3CDFD8796}"/>
                </a:ext>
              </a:extLst>
            </p:cNvPr>
            <p:cNvCxnSpPr/>
            <p:nvPr/>
          </p:nvCxnSpPr>
          <p:spPr bwMode="auto">
            <a:xfrm>
              <a:off x="7092280" y="3084952"/>
              <a:ext cx="0" cy="2397715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14" name="직선 화살표 연결선 13">
              <a:extLst>
                <a:ext uri="{FF2B5EF4-FFF2-40B4-BE49-F238E27FC236}">
                  <a16:creationId xmlns:a16="http://schemas.microsoft.com/office/drawing/2014/main" id="{1753810A-F515-9920-0B7F-42DB0729E5B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1809423"/>
              <a:ext cx="0" cy="1275529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C3A3CDAE-FF51-E699-D173-39E89DDAEED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87748" y="960934"/>
              <a:ext cx="0" cy="855583"/>
            </a:xfrm>
            <a:prstGeom prst="straightConnector1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4B9B71-E0D9-B5E8-6EAF-E1D7298E47F5}"/>
                </a:ext>
              </a:extLst>
            </p:cNvPr>
            <p:cNvSpPr txBox="1"/>
            <p:nvPr/>
          </p:nvSpPr>
          <p:spPr>
            <a:xfrm>
              <a:off x="7102180" y="2093244"/>
              <a:ext cx="126989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공통모듈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코드패턴 통일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일관된 기능 적용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중복개발 방지</a:t>
              </a:r>
              <a:endParaRPr lang="en-US" altLang="ko-KR" sz="1000" dirty="0">
                <a:latin typeface="+mn-ea"/>
              </a:endParaRPr>
            </a:p>
          </p:txBody>
        </p: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CAF581B0-55A2-D7AF-5538-B924764E425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1816517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6BDC0DB0-3EC5-3F19-8297-DA44B1B8626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8264" y="943128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0E234FDB-98D8-C09B-13F0-8EDE9AA4E16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47361" y="5499581"/>
              <a:ext cx="1800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F385AD-FDE2-28AC-69BA-3F5BD53A59FD}"/>
                </a:ext>
              </a:extLst>
            </p:cNvPr>
            <p:cNvSpPr txBox="1"/>
            <p:nvPr/>
          </p:nvSpPr>
          <p:spPr>
            <a:xfrm>
              <a:off x="7106431" y="1099277"/>
              <a:ext cx="109677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배치응용개발</a:t>
              </a:r>
              <a:endParaRPr lang="en-US" altLang="ko-KR" sz="1000" b="1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요구사항 개발</a:t>
              </a:r>
              <a:endParaRPr lang="en-US" altLang="ko-KR" sz="1000" dirty="0">
                <a:latin typeface="+mn-ea"/>
              </a:endParaRPr>
            </a:p>
            <a:p>
              <a:r>
                <a:rPr lang="en-US" altLang="ko-KR" sz="1000" dirty="0">
                  <a:latin typeface="+mn-ea"/>
                </a:rPr>
                <a:t>- </a:t>
              </a:r>
              <a:r>
                <a:rPr lang="ko-KR" altLang="en-US" sz="1000" dirty="0">
                  <a:latin typeface="+mn-ea"/>
                </a:rPr>
                <a:t>공통모듈 이용</a:t>
              </a:r>
              <a:endParaRPr lang="en-US" altLang="ko-KR" sz="1000" dirty="0">
                <a:latin typeface="+mn-ea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D00BBFA1-AE8D-80E8-0971-CF4BB523898F}"/>
              </a:ext>
            </a:extLst>
          </p:cNvPr>
          <p:cNvSpPr txBox="1"/>
          <p:nvPr/>
        </p:nvSpPr>
        <p:spPr>
          <a:xfrm>
            <a:off x="659736" y="668313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ko-KR" sz="1200" b="1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nges</a:t>
            </a:r>
            <a:r>
              <a:rPr lang="en-US" altLang="ko-KR" sz="1200" b="1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-base-batch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lib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 레이어 층을 제공하여 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전자정부프레임웍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eGov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설정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ko-KR" altLang="en-US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유틸기능을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온라인 응용개발층에 제공한다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 (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응용개발층에서 </a:t>
            </a:r>
            <a:r>
              <a:rPr lang="en-US" altLang="ko-KR" sz="1200" dirty="0" err="1">
                <a:solidFill>
                  <a:srgbClr val="111111"/>
                </a:solidFill>
                <a:latin typeface="Verdana" panose="020B0604030504040204" pitchFamily="34" charset="0"/>
              </a:rPr>
              <a:t>myBatices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, spring-Framework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층의 요소에 접근 가능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독립실행 형태의 어플리케이션으로 구성 가능 하며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, Was(Tomcat)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없이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1200" dirty="0">
                <a:solidFill>
                  <a:srgbClr val="111111"/>
                </a:solidFill>
                <a:latin typeface="Verdana" panose="020B0604030504040204" pitchFamily="34" charset="0"/>
              </a:rPr>
              <a:t>실행 가능 한 구조로 구성 한다</a:t>
            </a:r>
            <a:r>
              <a:rPr lang="en-US" altLang="ko-KR" sz="1200" dirty="0">
                <a:solidFill>
                  <a:srgbClr val="111111"/>
                </a:solidFill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1490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pPr lvl="0"/>
            <a:r>
              <a:rPr lang="en-US" altLang="ko-KR" dirty="0"/>
              <a:t>9. </a:t>
            </a:r>
            <a:r>
              <a:rPr lang="ko-KR" altLang="en-US" dirty="0"/>
              <a:t>의존성</a:t>
            </a:r>
            <a:r>
              <a:rPr lang="en-US" altLang="ko-KR" dirty="0"/>
              <a:t>/</a:t>
            </a:r>
            <a:r>
              <a:rPr lang="ko-KR" altLang="en-US" dirty="0"/>
              <a:t>빌드 </a:t>
            </a:r>
            <a:r>
              <a:rPr lang="en-US" altLang="ko-KR" dirty="0"/>
              <a:t>: maven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239797-76B2-D6D5-987F-8384A322DDFC}"/>
              </a:ext>
            </a:extLst>
          </p:cNvPr>
          <p:cNvSpPr txBox="1"/>
          <p:nvPr/>
        </p:nvSpPr>
        <p:spPr>
          <a:xfrm>
            <a:off x="659736" y="701920"/>
            <a:ext cx="8640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Noto Sans KR"/>
              </a:rPr>
              <a:t>은</a:t>
            </a:r>
            <a:r>
              <a:rPr lang="en-US" altLang="ko-KR" sz="1200" dirty="0">
                <a:latin typeface="Noto Sans KR"/>
              </a:rPr>
              <a:t> </a:t>
            </a:r>
            <a:r>
              <a:rPr lang="ko-KR" altLang="en-US" sz="1200" dirty="0">
                <a:latin typeface="Noto Sans KR"/>
              </a:rPr>
              <a:t>소프트웨어 프로젝트를 관리하기 위한 강력한 도구 중 하나로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프로젝트의 빌드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종속성 관리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문서화</a:t>
            </a:r>
            <a:r>
              <a:rPr lang="en-US" altLang="ko-KR" sz="1200" dirty="0">
                <a:latin typeface="Noto Sans KR"/>
              </a:rPr>
              <a:t>, </a:t>
            </a:r>
            <a:r>
              <a:rPr lang="ko-KR" altLang="en-US" sz="1200" dirty="0">
                <a:latin typeface="Noto Sans KR"/>
              </a:rPr>
              <a:t>리포트 생성 등 다양한 작업을 자동화하는 데 사용됩니다</a:t>
            </a:r>
            <a:r>
              <a:rPr lang="en-US" altLang="ko-KR" sz="1200" dirty="0">
                <a:latin typeface="Noto Sans KR"/>
              </a:rPr>
              <a:t>. Maven</a:t>
            </a:r>
            <a:r>
              <a:rPr lang="ko-KR" altLang="en-US" sz="1200" dirty="0">
                <a:latin typeface="Noto Sans KR"/>
              </a:rPr>
              <a:t>은 프로젝트 빌드 과정을 표준화하고 단순화하는 동시에 중앙 저장소에서 종속성을 관리하는 등의 이점을 제공합니다</a:t>
            </a:r>
            <a:r>
              <a:rPr lang="en-US" altLang="ko-KR" sz="1200" dirty="0">
                <a:latin typeface="Noto Sans KR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111111"/>
              </a:solidFill>
              <a:latin typeface="Noto Sans KR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111111"/>
                </a:solidFill>
                <a:latin typeface="Noto Sans KR"/>
              </a:rPr>
              <a:t>-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오픈소스 기반 자바 어플리케이션 개발 시 필수적인 라이브러리에 대한 의존성을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maven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을 사용하여 일괄 관리 하여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어플리케이션의 구조를 환경별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개발자별 동일하게 유지 한다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- 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어플리케이션 개발 디렉토리 구성에 대한 표준으로 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maven web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어플리케이션 </a:t>
            </a:r>
            <a:r>
              <a:rPr lang="ko-KR" altLang="en-US" sz="1200" dirty="0" err="1">
                <a:solidFill>
                  <a:srgbClr val="111111"/>
                </a:solidFill>
                <a:latin typeface="+mn-ea"/>
              </a:rPr>
              <a:t>아키타입의</a:t>
            </a:r>
            <a:r>
              <a:rPr lang="ko-KR" altLang="en-US" sz="1200" dirty="0">
                <a:solidFill>
                  <a:srgbClr val="111111"/>
                </a:solidFill>
                <a:latin typeface="+mn-ea"/>
              </a:rPr>
              <a:t> 디렉토리 구조를 사용한다</a:t>
            </a:r>
            <a:r>
              <a:rPr lang="en-US" altLang="ko-KR" sz="1200" dirty="0">
                <a:solidFill>
                  <a:srgbClr val="111111"/>
                </a:solidFill>
                <a:latin typeface="+mn-ea"/>
              </a:rPr>
              <a:t>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05E14D7-F22F-6736-5DA4-577B49269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00" y="3273133"/>
            <a:ext cx="69342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60512" y="2815145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10882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네트워크 운영 표준을 준수하며 기존 네트워크와 연계하여 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 네트워크를 용도에 맞게 분리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10. </a:t>
            </a:r>
            <a:r>
              <a:rPr lang="ko-KR" altLang="en-US" dirty="0">
                <a:latin typeface="맑은 고딕" panose="020B0503020000020004" pitchFamily="50" charset="-127"/>
              </a:rPr>
              <a:t>네트워크 설계</a:t>
            </a:r>
            <a:endParaRPr lang="ko-KR" alt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995746"/>
              </p:ext>
            </p:extLst>
          </p:nvPr>
        </p:nvGraphicFramePr>
        <p:xfrm>
          <a:off x="329301" y="1449388"/>
          <a:ext cx="9223775" cy="493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643">
                  <a:extLst>
                    <a:ext uri="{9D8B030D-6E8A-4147-A177-3AD203B41FA5}">
                      <a16:colId xmlns:a16="http://schemas.microsoft.com/office/drawing/2014/main" val="758981435"/>
                    </a:ext>
                  </a:extLst>
                </a:gridCol>
                <a:gridCol w="1066643">
                  <a:extLst>
                    <a:ext uri="{9D8B030D-6E8A-4147-A177-3AD203B41FA5}">
                      <a16:colId xmlns:a16="http://schemas.microsoft.com/office/drawing/2014/main" val="3187403714"/>
                    </a:ext>
                  </a:extLst>
                </a:gridCol>
                <a:gridCol w="1153708">
                  <a:extLst>
                    <a:ext uri="{9D8B030D-6E8A-4147-A177-3AD203B41FA5}">
                      <a16:colId xmlns:a16="http://schemas.microsoft.com/office/drawing/2014/main" val="2314795143"/>
                    </a:ext>
                  </a:extLst>
                </a:gridCol>
                <a:gridCol w="1066643">
                  <a:extLst>
                    <a:ext uri="{9D8B030D-6E8A-4147-A177-3AD203B41FA5}">
                      <a16:colId xmlns:a16="http://schemas.microsoft.com/office/drawing/2014/main" val="2701352130"/>
                    </a:ext>
                  </a:extLst>
                </a:gridCol>
                <a:gridCol w="1744952">
                  <a:extLst>
                    <a:ext uri="{9D8B030D-6E8A-4147-A177-3AD203B41FA5}">
                      <a16:colId xmlns:a16="http://schemas.microsoft.com/office/drawing/2014/main" val="4291832007"/>
                    </a:ext>
                  </a:extLst>
                </a:gridCol>
                <a:gridCol w="1744952">
                  <a:extLst>
                    <a:ext uri="{9D8B030D-6E8A-4147-A177-3AD203B41FA5}">
                      <a16:colId xmlns:a16="http://schemas.microsoft.com/office/drawing/2014/main" val="1499246999"/>
                    </a:ext>
                  </a:extLst>
                </a:gridCol>
                <a:gridCol w="1380234">
                  <a:extLst>
                    <a:ext uri="{9D8B030D-6E8A-4147-A177-3AD203B41FA5}">
                      <a16:colId xmlns:a16="http://schemas.microsoft.com/office/drawing/2014/main" val="2802476857"/>
                    </a:ext>
                  </a:extLst>
                </a:gridCol>
              </a:tblGrid>
              <a:tr h="4334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망구분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업무구분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세버업무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용도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용도설명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Class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</a:rPr>
                        <a:t>Netmask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(CIDR)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19870"/>
                  </a:ext>
                </a:extLst>
              </a:tr>
              <a:tr h="449892">
                <a:tc rowSpan="10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인터넷</a:t>
                      </a:r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운영</a:t>
                      </a:r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DMZ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WEB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DMZ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630418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인터넷 </a:t>
                      </a:r>
                      <a:r>
                        <a:rPr lang="ko-KR" altLang="en-US" sz="1000" dirty="0" err="1"/>
                        <a:t>서버팜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WAS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WAS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422768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DB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3630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APP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807440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150191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개발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DMZ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WEB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DMZ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580971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인터넷 </a:t>
                      </a:r>
                      <a:r>
                        <a:rPr lang="ko-KR" altLang="en-US" sz="1000" dirty="0" err="1"/>
                        <a:t>서버팜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WAS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WAS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694000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DB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330161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APP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991370"/>
                  </a:ext>
                </a:extLst>
              </a:tr>
              <a:tr h="44989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인터넷 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7652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232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네트워크 운영 표준을 준수하며 기존 네트워크와 연계하여 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 네트워크를 용도에 맞게 분리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10. </a:t>
            </a:r>
            <a:r>
              <a:rPr lang="ko-KR" altLang="en-US" dirty="0">
                <a:latin typeface="맑은 고딕" panose="020B0503020000020004" pitchFamily="50" charset="-127"/>
              </a:rPr>
              <a:t>네트워크 설계</a:t>
            </a:r>
            <a:endParaRPr lang="ko-KR" alt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987317"/>
              </p:ext>
            </p:extLst>
          </p:nvPr>
        </p:nvGraphicFramePr>
        <p:xfrm>
          <a:off x="329301" y="1449388"/>
          <a:ext cx="9232210" cy="4932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7618">
                  <a:extLst>
                    <a:ext uri="{9D8B030D-6E8A-4147-A177-3AD203B41FA5}">
                      <a16:colId xmlns:a16="http://schemas.microsoft.com/office/drawing/2014/main" val="758981435"/>
                    </a:ext>
                  </a:extLst>
                </a:gridCol>
                <a:gridCol w="1067618">
                  <a:extLst>
                    <a:ext uri="{9D8B030D-6E8A-4147-A177-3AD203B41FA5}">
                      <a16:colId xmlns:a16="http://schemas.microsoft.com/office/drawing/2014/main" val="3187403714"/>
                    </a:ext>
                  </a:extLst>
                </a:gridCol>
                <a:gridCol w="1154763">
                  <a:extLst>
                    <a:ext uri="{9D8B030D-6E8A-4147-A177-3AD203B41FA5}">
                      <a16:colId xmlns:a16="http://schemas.microsoft.com/office/drawing/2014/main" val="2314795143"/>
                    </a:ext>
                  </a:extLst>
                </a:gridCol>
                <a:gridCol w="1067618">
                  <a:extLst>
                    <a:ext uri="{9D8B030D-6E8A-4147-A177-3AD203B41FA5}">
                      <a16:colId xmlns:a16="http://schemas.microsoft.com/office/drawing/2014/main" val="2701352130"/>
                    </a:ext>
                  </a:extLst>
                </a:gridCol>
                <a:gridCol w="1746548">
                  <a:extLst>
                    <a:ext uri="{9D8B030D-6E8A-4147-A177-3AD203B41FA5}">
                      <a16:colId xmlns:a16="http://schemas.microsoft.com/office/drawing/2014/main" val="4291832007"/>
                    </a:ext>
                  </a:extLst>
                </a:gridCol>
                <a:gridCol w="1746548">
                  <a:extLst>
                    <a:ext uri="{9D8B030D-6E8A-4147-A177-3AD203B41FA5}">
                      <a16:colId xmlns:a16="http://schemas.microsoft.com/office/drawing/2014/main" val="1499246999"/>
                    </a:ext>
                  </a:extLst>
                </a:gridCol>
                <a:gridCol w="1381497">
                  <a:extLst>
                    <a:ext uri="{9D8B030D-6E8A-4147-A177-3AD203B41FA5}">
                      <a16:colId xmlns:a16="http://schemas.microsoft.com/office/drawing/2014/main" val="2802476857"/>
                    </a:ext>
                  </a:extLst>
                </a:gridCol>
              </a:tblGrid>
              <a:tr h="4274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망구분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업무구분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세버업무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용도</a:t>
                      </a:r>
                      <a:endParaRPr lang="nn-NO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1"/>
                          </a:solidFill>
                        </a:rPr>
                        <a:t>용도설명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Class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err="1">
                          <a:solidFill>
                            <a:schemeClr val="tx1"/>
                          </a:solidFill>
                        </a:rPr>
                        <a:t>Netmask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(CIDR)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19870"/>
                  </a:ext>
                </a:extLst>
              </a:tr>
              <a:tr h="375410">
                <a:tc rowSpan="1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업무</a:t>
                      </a:r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운영</a:t>
                      </a:r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내부</a:t>
                      </a:r>
                      <a:r>
                        <a:rPr lang="en-US" altLang="ko-KR" sz="1000" baseline="0" dirty="0"/>
                        <a:t> </a:t>
                      </a:r>
                      <a:r>
                        <a:rPr lang="ko-KR" altLang="en-US" sz="1000" dirty="0" err="1"/>
                        <a:t>서버팜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WEB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100825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WAS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WAS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847834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DB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120908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APP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297845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633310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VMI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모바일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VMI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500845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개발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내부 </a:t>
                      </a:r>
                      <a:r>
                        <a:rPr lang="ko-KR" altLang="en-US" sz="1000" dirty="0" err="1"/>
                        <a:t>서버팜</a:t>
                      </a:r>
                      <a:endParaRPr lang="en-US" altLang="ko-KR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WEB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678904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WAS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WAS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9930572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DB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815351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APP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APP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5788053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 기타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911501"/>
                  </a:ext>
                </a:extLst>
              </a:tr>
              <a:tr h="37541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/>
                        <a:t>VMI</a:t>
                      </a:r>
                      <a:endParaRPr lang="ko-KR" altLang="en-US" sz="1000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모바일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VMI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TBD 255.255.255.255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24</a:t>
                      </a:r>
                      <a:endParaRPr lang="ko-KR" altLang="en-US" sz="8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073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561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" name="직선 연결선 164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7572833" y="3067733"/>
            <a:ext cx="695550" cy="175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1" name="그룹 220"/>
          <p:cNvGrpSpPr/>
          <p:nvPr/>
        </p:nvGrpSpPr>
        <p:grpSpPr>
          <a:xfrm>
            <a:off x="7572833" y="3117921"/>
            <a:ext cx="693578" cy="2102640"/>
            <a:chOff x="7572833" y="3117921"/>
            <a:chExt cx="693578" cy="2102640"/>
          </a:xfrm>
        </p:grpSpPr>
        <p:cxnSp>
          <p:nvCxnSpPr>
            <p:cNvPr id="210" name="꺾인 연결선 209"/>
            <p:cNvCxnSpPr>
              <a:stCxn id="54" idx="3"/>
            </p:cNvCxnSpPr>
            <p:nvPr/>
          </p:nvCxnSpPr>
          <p:spPr>
            <a:xfrm>
              <a:off x="7572833" y="3117921"/>
              <a:ext cx="468633" cy="1151642"/>
            </a:xfrm>
            <a:prstGeom prst="bentConnector3">
              <a:avLst>
                <a:gd name="adj1" fmla="val 63415"/>
              </a:avLst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연결선: 꺾임 356">
              <a:extLst>
                <a:ext uri="{FF2B5EF4-FFF2-40B4-BE49-F238E27FC236}">
                  <a16:creationId xmlns:a16="http://schemas.microsoft.com/office/drawing/2014/main" id="{7DB842D1-5D5E-40A1-3B64-796CA9DD85D3}"/>
                </a:ext>
              </a:extLst>
            </p:cNvPr>
            <p:cNvCxnSpPr>
              <a:cxnSpLocks/>
            </p:cNvCxnSpPr>
            <p:nvPr/>
          </p:nvCxnSpPr>
          <p:spPr>
            <a:xfrm>
              <a:off x="8041466" y="4267182"/>
              <a:ext cx="224945" cy="953379"/>
            </a:xfrm>
            <a:prstGeom prst="bentConnector2">
              <a:avLst/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2" name="그룹 221"/>
          <p:cNvGrpSpPr/>
          <p:nvPr/>
        </p:nvGrpSpPr>
        <p:grpSpPr>
          <a:xfrm>
            <a:off x="7572833" y="3154072"/>
            <a:ext cx="1431477" cy="2019358"/>
            <a:chOff x="7572833" y="3154072"/>
            <a:chExt cx="1431477" cy="2019358"/>
          </a:xfrm>
        </p:grpSpPr>
        <p:cxnSp>
          <p:nvCxnSpPr>
            <p:cNvPr id="9" name="연결선: 꺾임 361">
              <a:extLst>
                <a:ext uri="{FF2B5EF4-FFF2-40B4-BE49-F238E27FC236}">
                  <a16:creationId xmlns:a16="http://schemas.microsoft.com/office/drawing/2014/main" id="{700F2861-4594-25D5-BCA4-8D734B80DE9A}"/>
                </a:ext>
              </a:extLst>
            </p:cNvPr>
            <p:cNvCxnSpPr>
              <a:cxnSpLocks/>
            </p:cNvCxnSpPr>
            <p:nvPr/>
          </p:nvCxnSpPr>
          <p:spPr>
            <a:xfrm>
              <a:off x="8041466" y="4305350"/>
              <a:ext cx="962844" cy="868080"/>
            </a:xfrm>
            <a:prstGeom prst="bentConnector2">
              <a:avLst/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꺾인 연결선 216"/>
            <p:cNvCxnSpPr/>
            <p:nvPr/>
          </p:nvCxnSpPr>
          <p:spPr>
            <a:xfrm>
              <a:off x="7572833" y="3154072"/>
              <a:ext cx="468633" cy="1151642"/>
            </a:xfrm>
            <a:prstGeom prst="bentConnector3">
              <a:avLst>
                <a:gd name="adj1" fmla="val 56301"/>
              </a:avLst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8" name="직선 연결선 217">
            <a:extLst>
              <a:ext uri="{FF2B5EF4-FFF2-40B4-BE49-F238E27FC236}">
                <a16:creationId xmlns:a16="http://schemas.microsoft.com/office/drawing/2014/main" id="{B1F5E548-2319-81EC-7582-A89D37206AD7}"/>
              </a:ext>
            </a:extLst>
          </p:cNvPr>
          <p:cNvCxnSpPr>
            <a:cxnSpLocks/>
            <a:stCxn id="54" idx="2"/>
            <a:endCxn id="58" idx="0"/>
          </p:cNvCxnSpPr>
          <p:nvPr/>
        </p:nvCxnSpPr>
        <p:spPr>
          <a:xfrm>
            <a:off x="7256590" y="3303002"/>
            <a:ext cx="0" cy="54342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207">
            <a:extLst>
              <a:ext uri="{FF2B5EF4-FFF2-40B4-BE49-F238E27FC236}">
                <a16:creationId xmlns:a16="http://schemas.microsoft.com/office/drawing/2014/main" id="{D147173B-5B76-2715-C8C2-E02AB7031C29}"/>
              </a:ext>
            </a:extLst>
          </p:cNvPr>
          <p:cNvCxnSpPr>
            <a:cxnSpLocks/>
            <a:stCxn id="17" idx="2"/>
            <a:endCxn id="27" idx="0"/>
          </p:cNvCxnSpPr>
          <p:nvPr/>
        </p:nvCxnSpPr>
        <p:spPr>
          <a:xfrm>
            <a:off x="2928313" y="2044810"/>
            <a:ext cx="0" cy="1909653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직선 연결선 213">
            <a:extLst>
              <a:ext uri="{FF2B5EF4-FFF2-40B4-BE49-F238E27FC236}">
                <a16:creationId xmlns:a16="http://schemas.microsoft.com/office/drawing/2014/main" id="{D147173B-5B76-2715-C8C2-E02AB7031C29}"/>
              </a:ext>
            </a:extLst>
          </p:cNvPr>
          <p:cNvCxnSpPr>
            <a:cxnSpLocks/>
            <a:stCxn id="18" idx="2"/>
            <a:endCxn id="28" idx="0"/>
          </p:cNvCxnSpPr>
          <p:nvPr/>
        </p:nvCxnSpPr>
        <p:spPr>
          <a:xfrm>
            <a:off x="3666213" y="2044810"/>
            <a:ext cx="0" cy="1909653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>
          <a:ln w="6350">
            <a:noFill/>
          </a:ln>
        </p:spPr>
        <p:txBody>
          <a:bodyPr wrap="none" lIns="0" tIns="0" rIns="0" bIns="0"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19</a:t>
            </a:fld>
            <a:endParaRPr lang="en-US" dirty="0"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DMZ,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인터넷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서버팜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ERP/GW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내부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서버팜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모바일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VMI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신규 네트워크 구축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11. </a:t>
            </a:r>
            <a:r>
              <a:rPr lang="ko-KR" altLang="en-US" dirty="0">
                <a:latin typeface="맑은 고딕" panose="020B0503020000020004" pitchFamily="50" charset="-127"/>
              </a:rPr>
              <a:t>네트워크 구성도</a:t>
            </a:r>
            <a:endParaRPr lang="ko-KR" alt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888CFA6-8F9A-5513-8E81-8E8128AFB823}"/>
              </a:ext>
            </a:extLst>
          </p:cNvPr>
          <p:cNvCxnSpPr>
            <a:cxnSpLocks/>
            <a:stCxn id="57" idx="2"/>
            <a:endCxn id="70" idx="0"/>
          </p:cNvCxnSpPr>
          <p:nvPr/>
        </p:nvCxnSpPr>
        <p:spPr>
          <a:xfrm>
            <a:off x="6518691" y="4216591"/>
            <a:ext cx="0" cy="921052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0E7BD23-C1B8-06ED-1AAE-2140A45270D3}"/>
              </a:ext>
            </a:extLst>
          </p:cNvPr>
          <p:cNvCxnSpPr>
            <a:cxnSpLocks/>
            <a:stCxn id="58" idx="2"/>
            <a:endCxn id="71" idx="0"/>
          </p:cNvCxnSpPr>
          <p:nvPr/>
        </p:nvCxnSpPr>
        <p:spPr>
          <a:xfrm>
            <a:off x="7256590" y="4216590"/>
            <a:ext cx="0" cy="921053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1F5E548-2319-81EC-7582-A89D37206AD7}"/>
              </a:ext>
            </a:extLst>
          </p:cNvPr>
          <p:cNvCxnSpPr>
            <a:cxnSpLocks/>
            <a:stCxn id="53" idx="2"/>
            <a:endCxn id="57" idx="0"/>
          </p:cNvCxnSpPr>
          <p:nvPr/>
        </p:nvCxnSpPr>
        <p:spPr>
          <a:xfrm>
            <a:off x="6518691" y="3303002"/>
            <a:ext cx="0" cy="54342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E2184FAC-C4FA-4845-FA0D-656A14F4B48F}"/>
              </a:ext>
            </a:extLst>
          </p:cNvPr>
          <p:cNvCxnSpPr>
            <a:cxnSpLocks/>
            <a:stCxn id="28" idx="2"/>
            <a:endCxn id="39" idx="0"/>
          </p:cNvCxnSpPr>
          <p:nvPr/>
        </p:nvCxnSpPr>
        <p:spPr>
          <a:xfrm>
            <a:off x="3666213" y="4324626"/>
            <a:ext cx="0" cy="867428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D147173B-5B76-2715-C8C2-E02AB7031C29}"/>
              </a:ext>
            </a:extLst>
          </p:cNvPr>
          <p:cNvCxnSpPr>
            <a:cxnSpLocks/>
            <a:stCxn id="27" idx="2"/>
            <a:endCxn id="38" idx="0"/>
          </p:cNvCxnSpPr>
          <p:nvPr/>
        </p:nvCxnSpPr>
        <p:spPr>
          <a:xfrm>
            <a:off x="2928313" y="4324626"/>
            <a:ext cx="0" cy="867428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21957752-978A-398B-76FE-575566B0986F}"/>
              </a:ext>
            </a:extLst>
          </p:cNvPr>
          <p:cNvCxnSpPr>
            <a:cxnSpLocks/>
            <a:stCxn id="35" idx="2"/>
            <a:endCxn id="29" idx="0"/>
          </p:cNvCxnSpPr>
          <p:nvPr/>
        </p:nvCxnSpPr>
        <p:spPr>
          <a:xfrm>
            <a:off x="861525" y="3410191"/>
            <a:ext cx="0" cy="53375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F562A80-8210-8C44-0E2C-BD84B462E7FC}"/>
              </a:ext>
            </a:extLst>
          </p:cNvPr>
          <p:cNvCxnSpPr>
            <a:cxnSpLocks/>
            <a:stCxn id="36" idx="2"/>
            <a:endCxn id="30" idx="0"/>
          </p:cNvCxnSpPr>
          <p:nvPr/>
        </p:nvCxnSpPr>
        <p:spPr>
          <a:xfrm>
            <a:off x="1599425" y="3410191"/>
            <a:ext cx="0" cy="53375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09D7AA3-5199-3A02-1E5D-6766BB0C0B3C}"/>
              </a:ext>
            </a:extLst>
          </p:cNvPr>
          <p:cNvSpPr/>
          <p:nvPr/>
        </p:nvSpPr>
        <p:spPr>
          <a:xfrm>
            <a:off x="2612070" y="167464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E1716E2-B820-9DC1-D8A9-D4D5E40572ED}"/>
              </a:ext>
            </a:extLst>
          </p:cNvPr>
          <p:cNvSpPr/>
          <p:nvPr/>
        </p:nvSpPr>
        <p:spPr>
          <a:xfrm>
            <a:off x="3349970" y="167464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BFD6B4B-8071-00FC-2ECB-93822FD52D56}"/>
              </a:ext>
            </a:extLst>
          </p:cNvPr>
          <p:cNvSpPr/>
          <p:nvPr/>
        </p:nvSpPr>
        <p:spPr>
          <a:xfrm>
            <a:off x="2612070" y="2127286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Anti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DDoS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F4B082F-417E-4288-1A96-03AE915E603F}"/>
              </a:ext>
            </a:extLst>
          </p:cNvPr>
          <p:cNvSpPr/>
          <p:nvPr/>
        </p:nvSpPr>
        <p:spPr>
          <a:xfrm>
            <a:off x="3349970" y="2127286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Anti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DDoS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8FDF87E-366F-5B00-EA2C-02C2B107A16F}"/>
              </a:ext>
            </a:extLst>
          </p:cNvPr>
          <p:cNvSpPr/>
          <p:nvPr/>
        </p:nvSpPr>
        <p:spPr>
          <a:xfrm>
            <a:off x="2612070" y="25840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5B145DD-EDA6-7207-7FBB-F90B2916D26B}"/>
              </a:ext>
            </a:extLst>
          </p:cNvPr>
          <p:cNvSpPr/>
          <p:nvPr/>
        </p:nvSpPr>
        <p:spPr>
          <a:xfrm>
            <a:off x="3349970" y="25840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8AFEC55-3A9A-6A66-D86D-BAB5CFC4E079}"/>
              </a:ext>
            </a:extLst>
          </p:cNvPr>
          <p:cNvSpPr/>
          <p:nvPr/>
        </p:nvSpPr>
        <p:spPr>
          <a:xfrm>
            <a:off x="2612070" y="304087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F487A8A-40B3-FAA2-5A4A-93D4360C5330}"/>
              </a:ext>
            </a:extLst>
          </p:cNvPr>
          <p:cNvSpPr/>
          <p:nvPr/>
        </p:nvSpPr>
        <p:spPr>
          <a:xfrm>
            <a:off x="3349970" y="304087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3C84080-7F56-C59F-2E69-B19882B2F233}"/>
              </a:ext>
            </a:extLst>
          </p:cNvPr>
          <p:cNvSpPr/>
          <p:nvPr/>
        </p:nvSpPr>
        <p:spPr>
          <a:xfrm>
            <a:off x="2612070" y="349766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82883-0A39-A852-5563-C091DB193071}"/>
              </a:ext>
            </a:extLst>
          </p:cNvPr>
          <p:cNvSpPr/>
          <p:nvPr/>
        </p:nvSpPr>
        <p:spPr>
          <a:xfrm>
            <a:off x="3349970" y="349766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233A166-A00C-85C5-B828-3D92A77F176D}"/>
              </a:ext>
            </a:extLst>
          </p:cNvPr>
          <p:cNvSpPr/>
          <p:nvPr/>
        </p:nvSpPr>
        <p:spPr>
          <a:xfrm>
            <a:off x="2612070" y="395446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0D8EBBC-B8B9-44D8-2EDC-B76F0A47CE0D}"/>
              </a:ext>
            </a:extLst>
          </p:cNvPr>
          <p:cNvSpPr/>
          <p:nvPr/>
        </p:nvSpPr>
        <p:spPr>
          <a:xfrm>
            <a:off x="3349970" y="395446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39A8FE0-2949-A356-9061-511898CE3CFF}"/>
              </a:ext>
            </a:extLst>
          </p:cNvPr>
          <p:cNvSpPr/>
          <p:nvPr/>
        </p:nvSpPr>
        <p:spPr>
          <a:xfrm>
            <a:off x="545282" y="39439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L4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51E5FC4-FD07-D30C-1970-E241291C4A02}"/>
              </a:ext>
            </a:extLst>
          </p:cNvPr>
          <p:cNvSpPr/>
          <p:nvPr/>
        </p:nvSpPr>
        <p:spPr>
          <a:xfrm>
            <a:off x="1283182" y="39439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L4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7DAD3EB-6BC0-6C8F-B700-EC5EB17C8A1B}"/>
              </a:ext>
            </a:extLst>
          </p:cNvPr>
          <p:cNvSpPr/>
          <p:nvPr/>
        </p:nvSpPr>
        <p:spPr>
          <a:xfrm>
            <a:off x="545282" y="349198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웹방화벽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F4AF4AA-9FC0-C249-4F76-B7EFBD9A9CF1}"/>
              </a:ext>
            </a:extLst>
          </p:cNvPr>
          <p:cNvSpPr/>
          <p:nvPr/>
        </p:nvSpPr>
        <p:spPr>
          <a:xfrm>
            <a:off x="1283182" y="349198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웹방화벽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D99B088-2D25-815D-B30C-D7A6C4D31E0B}"/>
              </a:ext>
            </a:extLst>
          </p:cNvPr>
          <p:cNvSpPr/>
          <p:nvPr/>
        </p:nvSpPr>
        <p:spPr>
          <a:xfrm>
            <a:off x="545282" y="439958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3922F51-CA93-A304-0133-0BF80A84ABC4}"/>
              </a:ext>
            </a:extLst>
          </p:cNvPr>
          <p:cNvSpPr/>
          <p:nvPr/>
        </p:nvSpPr>
        <p:spPr>
          <a:xfrm>
            <a:off x="1283182" y="439958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3AE0DED-DF46-9A6B-9794-24F568E9C67F}"/>
              </a:ext>
            </a:extLst>
          </p:cNvPr>
          <p:cNvSpPr/>
          <p:nvPr/>
        </p:nvSpPr>
        <p:spPr>
          <a:xfrm>
            <a:off x="545282" y="30400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IPS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3DF7B03-2597-377E-4AE0-FB07B0DF439C}"/>
              </a:ext>
            </a:extLst>
          </p:cNvPr>
          <p:cNvSpPr/>
          <p:nvPr/>
        </p:nvSpPr>
        <p:spPr>
          <a:xfrm>
            <a:off x="1283182" y="30400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IPS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7387C254-7578-15C8-F046-2BC82E93A06D}"/>
              </a:ext>
            </a:extLst>
          </p:cNvPr>
          <p:cNvCxnSpPr>
            <a:cxnSpLocks/>
            <a:stCxn id="23" idx="1"/>
            <a:endCxn id="36" idx="3"/>
          </p:cNvCxnSpPr>
          <p:nvPr/>
        </p:nvCxnSpPr>
        <p:spPr>
          <a:xfrm flipH="1" flipV="1">
            <a:off x="1915667" y="3225109"/>
            <a:ext cx="696403" cy="84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38DEFB64-DC22-33C8-AAC2-B288A42C2FDE}"/>
              </a:ext>
            </a:extLst>
          </p:cNvPr>
          <p:cNvSpPr/>
          <p:nvPr/>
        </p:nvSpPr>
        <p:spPr>
          <a:xfrm>
            <a:off x="2612070" y="5192054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인터넷 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6A2E3BF7-48E6-5BC8-1199-8B448AB44085}"/>
              </a:ext>
            </a:extLst>
          </p:cNvPr>
          <p:cNvSpPr/>
          <p:nvPr/>
        </p:nvSpPr>
        <p:spPr>
          <a:xfrm>
            <a:off x="3349970" y="5192054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인터넷 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DAA105B-4556-658F-DA7E-3B29B26F0A69}"/>
              </a:ext>
            </a:extLst>
          </p:cNvPr>
          <p:cNvSpPr/>
          <p:nvPr/>
        </p:nvSpPr>
        <p:spPr>
          <a:xfrm>
            <a:off x="601430" y="5036171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63875B9-217E-EA0C-11F2-30AE0A9164A7}"/>
              </a:ext>
            </a:extLst>
          </p:cNvPr>
          <p:cNvSpPr/>
          <p:nvPr/>
        </p:nvSpPr>
        <p:spPr>
          <a:xfrm>
            <a:off x="1054495" y="5036171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>
                <a:solidFill>
                  <a:srgbClr val="00B050"/>
                </a:solidFill>
                <a:latin typeface="+mn-ea"/>
              </a:rPr>
              <a:t>서버</a:t>
            </a:r>
            <a:endParaRPr lang="ko-KR" altLang="en-US" sz="9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8A199D54-139B-D23E-6234-023BE2891E7B}"/>
              </a:ext>
            </a:extLst>
          </p:cNvPr>
          <p:cNvSpPr/>
          <p:nvPr/>
        </p:nvSpPr>
        <p:spPr>
          <a:xfrm>
            <a:off x="1502623" y="5036171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>
                <a:solidFill>
                  <a:srgbClr val="00B050"/>
                </a:solidFill>
                <a:latin typeface="+mn-ea"/>
              </a:rPr>
              <a:t>서버</a:t>
            </a:r>
            <a:endParaRPr lang="ko-KR" altLang="en-US" sz="900" dirty="0">
              <a:solidFill>
                <a:srgbClr val="00B050"/>
              </a:solidFill>
              <a:latin typeface="+mn-ea"/>
            </a:endParaRP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7D9D2878-345B-239A-F410-EBBF492F5E5D}"/>
              </a:ext>
            </a:extLst>
          </p:cNvPr>
          <p:cNvCxnSpPr>
            <a:cxnSpLocks/>
            <a:stCxn id="33" idx="2"/>
            <a:endCxn id="40" idx="0"/>
          </p:cNvCxnSpPr>
          <p:nvPr/>
        </p:nvCxnSpPr>
        <p:spPr>
          <a:xfrm flipH="1">
            <a:off x="799712" y="4769746"/>
            <a:ext cx="61813" cy="26642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57B5CA87-AF42-9A82-422A-2512507F8EAE}"/>
              </a:ext>
            </a:extLst>
          </p:cNvPr>
          <p:cNvCxnSpPr>
            <a:cxnSpLocks/>
            <a:stCxn id="34" idx="2"/>
            <a:endCxn id="40" idx="0"/>
          </p:cNvCxnSpPr>
          <p:nvPr/>
        </p:nvCxnSpPr>
        <p:spPr>
          <a:xfrm flipH="1">
            <a:off x="799712" y="4769746"/>
            <a:ext cx="799713" cy="26642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FE53A9C-7CCC-BA75-57EB-0E13737AE29E}"/>
              </a:ext>
            </a:extLst>
          </p:cNvPr>
          <p:cNvCxnSpPr>
            <a:cxnSpLocks/>
            <a:stCxn id="34" idx="2"/>
            <a:endCxn id="41" idx="0"/>
          </p:cNvCxnSpPr>
          <p:nvPr/>
        </p:nvCxnSpPr>
        <p:spPr>
          <a:xfrm flipH="1">
            <a:off x="1252777" y="4769746"/>
            <a:ext cx="346648" cy="26642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7E868FAD-931E-0FE7-D73B-0F45597EA67E}"/>
              </a:ext>
            </a:extLst>
          </p:cNvPr>
          <p:cNvCxnSpPr>
            <a:cxnSpLocks/>
            <a:stCxn id="33" idx="2"/>
            <a:endCxn id="41" idx="0"/>
          </p:cNvCxnSpPr>
          <p:nvPr/>
        </p:nvCxnSpPr>
        <p:spPr>
          <a:xfrm>
            <a:off x="861525" y="4769746"/>
            <a:ext cx="391251" cy="26642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347D9319-EA7D-8756-561F-E453591A624A}"/>
              </a:ext>
            </a:extLst>
          </p:cNvPr>
          <p:cNvCxnSpPr>
            <a:cxnSpLocks/>
            <a:stCxn id="33" idx="2"/>
            <a:endCxn id="42" idx="0"/>
          </p:cNvCxnSpPr>
          <p:nvPr/>
        </p:nvCxnSpPr>
        <p:spPr>
          <a:xfrm>
            <a:off x="861525" y="4769746"/>
            <a:ext cx="839379" cy="26642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BA5EF36F-EF5E-00F3-AA11-A88C4AD7A8C5}"/>
              </a:ext>
            </a:extLst>
          </p:cNvPr>
          <p:cNvCxnSpPr>
            <a:cxnSpLocks/>
            <a:stCxn id="34" idx="2"/>
            <a:endCxn id="42" idx="0"/>
          </p:cNvCxnSpPr>
          <p:nvPr/>
        </p:nvCxnSpPr>
        <p:spPr>
          <a:xfrm>
            <a:off x="1599425" y="4769746"/>
            <a:ext cx="101480" cy="26642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8D707249-855D-DBBE-1931-9CAF14AABD0E}"/>
              </a:ext>
            </a:extLst>
          </p:cNvPr>
          <p:cNvSpPr/>
          <p:nvPr/>
        </p:nvSpPr>
        <p:spPr>
          <a:xfrm>
            <a:off x="2436432" y="4375737"/>
            <a:ext cx="1657350" cy="1909074"/>
          </a:xfrm>
          <a:prstGeom prst="rect">
            <a:avLst/>
          </a:prstGeom>
          <a:noFill/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38E76E86-7041-D491-A1CC-C14EB8C5C178}"/>
              </a:ext>
            </a:extLst>
          </p:cNvPr>
          <p:cNvSpPr/>
          <p:nvPr/>
        </p:nvSpPr>
        <p:spPr>
          <a:xfrm>
            <a:off x="2439845" y="4375737"/>
            <a:ext cx="1657350" cy="211522"/>
          </a:xfrm>
          <a:prstGeom prst="rect">
            <a:avLst/>
          </a:prstGeom>
          <a:solidFill>
            <a:srgbClr val="D0A800"/>
          </a:solidFill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인터넷</a:t>
            </a:r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000" b="1" dirty="0" err="1">
                <a:solidFill>
                  <a:schemeClr val="bg1"/>
                </a:solidFill>
                <a:latin typeface="+mn-ea"/>
              </a:rPr>
              <a:t>서버팜</a:t>
            </a: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7E39B664-9FB5-91DD-1972-4779E86AE0DF}"/>
              </a:ext>
            </a:extLst>
          </p:cNvPr>
          <p:cNvSpPr/>
          <p:nvPr/>
        </p:nvSpPr>
        <p:spPr>
          <a:xfrm>
            <a:off x="431659" y="2731872"/>
            <a:ext cx="1601327" cy="2844938"/>
          </a:xfrm>
          <a:prstGeom prst="rect">
            <a:avLst/>
          </a:prstGeom>
          <a:noFill/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7D2251A-B030-88EA-3C20-6F4FADC1B478}"/>
              </a:ext>
            </a:extLst>
          </p:cNvPr>
          <p:cNvSpPr/>
          <p:nvPr/>
        </p:nvSpPr>
        <p:spPr>
          <a:xfrm>
            <a:off x="431659" y="2731873"/>
            <a:ext cx="1601327" cy="211522"/>
          </a:xfrm>
          <a:prstGeom prst="rect">
            <a:avLst/>
          </a:prstGeom>
          <a:solidFill>
            <a:srgbClr val="D0A800"/>
          </a:solidFill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DMZ</a:t>
            </a: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AD7D1D2-9E3E-834C-30D9-6ADA9ABA1CB7}"/>
              </a:ext>
            </a:extLst>
          </p:cNvPr>
          <p:cNvSpPr/>
          <p:nvPr/>
        </p:nvSpPr>
        <p:spPr>
          <a:xfrm>
            <a:off x="6202448" y="293283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내부망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A2F14B9-7A46-4CC4-E928-7C973CA60048}"/>
              </a:ext>
            </a:extLst>
          </p:cNvPr>
          <p:cNvSpPr/>
          <p:nvPr/>
        </p:nvSpPr>
        <p:spPr>
          <a:xfrm>
            <a:off x="6940347" y="293283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내부망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EE800863-F0D2-522A-0F8D-64C9CEFDF998}"/>
              </a:ext>
            </a:extLst>
          </p:cNvPr>
          <p:cNvSpPr/>
          <p:nvPr/>
        </p:nvSpPr>
        <p:spPr>
          <a:xfrm>
            <a:off x="6202448" y="338963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E8B84A45-1B18-ABE0-BFD7-C97412C2E53A}"/>
              </a:ext>
            </a:extLst>
          </p:cNvPr>
          <p:cNvSpPr/>
          <p:nvPr/>
        </p:nvSpPr>
        <p:spPr>
          <a:xfrm>
            <a:off x="6940347" y="338963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519E3F7-401C-7A49-FC34-AC74EDF4D506}"/>
              </a:ext>
            </a:extLst>
          </p:cNvPr>
          <p:cNvSpPr/>
          <p:nvPr/>
        </p:nvSpPr>
        <p:spPr>
          <a:xfrm>
            <a:off x="6202448" y="38464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백본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3B3E11C4-D0D1-86A5-EDEB-42C9577CDD9B}"/>
              </a:ext>
            </a:extLst>
          </p:cNvPr>
          <p:cNvSpPr/>
          <p:nvPr/>
        </p:nvSpPr>
        <p:spPr>
          <a:xfrm>
            <a:off x="6940347" y="38464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백본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73BE685-D402-0BB1-DAB7-CFC9CF0A26C0}"/>
              </a:ext>
            </a:extLst>
          </p:cNvPr>
          <p:cNvSpPr/>
          <p:nvPr/>
        </p:nvSpPr>
        <p:spPr>
          <a:xfrm>
            <a:off x="6202448" y="46821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L4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771D729F-3AB3-A87D-CEAE-B9A862B264DF}"/>
              </a:ext>
            </a:extLst>
          </p:cNvPr>
          <p:cNvSpPr/>
          <p:nvPr/>
        </p:nvSpPr>
        <p:spPr>
          <a:xfrm>
            <a:off x="6940347" y="46821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L4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31954924-BBF9-65DD-EBFF-FEEBE25E29DE}"/>
              </a:ext>
            </a:extLst>
          </p:cNvPr>
          <p:cNvSpPr/>
          <p:nvPr/>
        </p:nvSpPr>
        <p:spPr>
          <a:xfrm>
            <a:off x="2644662" y="5782359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AC2503A-ADF7-8924-8968-400F26B1A05A}"/>
              </a:ext>
            </a:extLst>
          </p:cNvPr>
          <p:cNvSpPr/>
          <p:nvPr/>
        </p:nvSpPr>
        <p:spPr>
          <a:xfrm>
            <a:off x="3097727" y="5782359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BCE3235-DB1F-2D6F-10D7-C7C44C14CC07}"/>
              </a:ext>
            </a:extLst>
          </p:cNvPr>
          <p:cNvSpPr/>
          <p:nvPr/>
        </p:nvSpPr>
        <p:spPr>
          <a:xfrm>
            <a:off x="3545855" y="5782359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DD751F9B-98F7-8EA1-9690-1F4C4FAD308A}"/>
              </a:ext>
            </a:extLst>
          </p:cNvPr>
          <p:cNvCxnSpPr>
            <a:cxnSpLocks/>
            <a:stCxn id="39" idx="2"/>
            <a:endCxn id="63" idx="0"/>
          </p:cNvCxnSpPr>
          <p:nvPr/>
        </p:nvCxnSpPr>
        <p:spPr>
          <a:xfrm>
            <a:off x="3666213" y="5562217"/>
            <a:ext cx="779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F0C1F2DF-8157-2C7D-CA0A-4DB8A7F70575}"/>
              </a:ext>
            </a:extLst>
          </p:cNvPr>
          <p:cNvCxnSpPr>
            <a:cxnSpLocks/>
            <a:stCxn id="39" idx="2"/>
            <a:endCxn id="62" idx="0"/>
          </p:cNvCxnSpPr>
          <p:nvPr/>
        </p:nvCxnSpPr>
        <p:spPr>
          <a:xfrm flipH="1">
            <a:off x="3296009" y="5562217"/>
            <a:ext cx="37020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22F78DD0-F3B6-D33D-1647-AAB051D9B388}"/>
              </a:ext>
            </a:extLst>
          </p:cNvPr>
          <p:cNvCxnSpPr>
            <a:cxnSpLocks/>
            <a:stCxn id="38" idx="2"/>
            <a:endCxn id="63" idx="0"/>
          </p:cNvCxnSpPr>
          <p:nvPr/>
        </p:nvCxnSpPr>
        <p:spPr>
          <a:xfrm>
            <a:off x="2928314" y="5562217"/>
            <a:ext cx="8158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DEDAAB37-2217-ED8F-2A05-66CDEE249C6A}"/>
              </a:ext>
            </a:extLst>
          </p:cNvPr>
          <p:cNvCxnSpPr>
            <a:cxnSpLocks/>
            <a:stCxn id="38" idx="2"/>
            <a:endCxn id="62" idx="0"/>
          </p:cNvCxnSpPr>
          <p:nvPr/>
        </p:nvCxnSpPr>
        <p:spPr>
          <a:xfrm>
            <a:off x="2928314" y="5562217"/>
            <a:ext cx="36769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0E2894FB-9258-997F-5DFB-C2CE42CA245B}"/>
              </a:ext>
            </a:extLst>
          </p:cNvPr>
          <p:cNvCxnSpPr>
            <a:cxnSpLocks/>
            <a:stCxn id="39" idx="2"/>
            <a:endCxn id="61" idx="0"/>
          </p:cNvCxnSpPr>
          <p:nvPr/>
        </p:nvCxnSpPr>
        <p:spPr>
          <a:xfrm flipH="1">
            <a:off x="2842944" y="5562217"/>
            <a:ext cx="823269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6EB86A80-3B63-544E-BBBB-B034D23EE6C4}"/>
              </a:ext>
            </a:extLst>
          </p:cNvPr>
          <p:cNvCxnSpPr>
            <a:cxnSpLocks/>
            <a:stCxn id="38" idx="2"/>
            <a:endCxn id="61" idx="0"/>
          </p:cNvCxnSpPr>
          <p:nvPr/>
        </p:nvCxnSpPr>
        <p:spPr>
          <a:xfrm flipH="1">
            <a:off x="2842944" y="5562217"/>
            <a:ext cx="85370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F0DEC44-4ECD-348E-41BC-5214945801F1}"/>
              </a:ext>
            </a:extLst>
          </p:cNvPr>
          <p:cNvSpPr/>
          <p:nvPr/>
        </p:nvSpPr>
        <p:spPr>
          <a:xfrm>
            <a:off x="6202448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39199DEB-844E-8AB0-5D99-38B3DA116C0E}"/>
              </a:ext>
            </a:extLst>
          </p:cNvPr>
          <p:cNvSpPr/>
          <p:nvPr/>
        </p:nvSpPr>
        <p:spPr>
          <a:xfrm>
            <a:off x="6940347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BDCEA6EF-6DBB-082B-B153-81265DD152EF}"/>
              </a:ext>
            </a:extLst>
          </p:cNvPr>
          <p:cNvSpPr/>
          <p:nvPr/>
        </p:nvSpPr>
        <p:spPr>
          <a:xfrm>
            <a:off x="6235039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56016EE2-8B15-F484-B580-575C92BE04B2}"/>
              </a:ext>
            </a:extLst>
          </p:cNvPr>
          <p:cNvSpPr/>
          <p:nvPr/>
        </p:nvSpPr>
        <p:spPr>
          <a:xfrm>
            <a:off x="6688104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83B439C2-AE5E-76BD-B93D-4BF02EA8E6E0}"/>
              </a:ext>
            </a:extLst>
          </p:cNvPr>
          <p:cNvSpPr/>
          <p:nvPr/>
        </p:nvSpPr>
        <p:spPr>
          <a:xfrm>
            <a:off x="7136232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cxnSp>
        <p:nvCxnSpPr>
          <p:cNvPr id="75" name="직선 연결선 74">
            <a:extLst>
              <a:ext uri="{FF2B5EF4-FFF2-40B4-BE49-F238E27FC236}">
                <a16:creationId xmlns:a16="http://schemas.microsoft.com/office/drawing/2014/main" id="{3D061C80-01D2-CD74-317E-57B30CCB50A9}"/>
              </a:ext>
            </a:extLst>
          </p:cNvPr>
          <p:cNvCxnSpPr>
            <a:cxnSpLocks/>
            <a:stCxn id="71" idx="2"/>
            <a:endCxn id="74" idx="0"/>
          </p:cNvCxnSpPr>
          <p:nvPr/>
        </p:nvCxnSpPr>
        <p:spPr>
          <a:xfrm>
            <a:off x="7256590" y="5507806"/>
            <a:ext cx="779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EF229258-BD12-EB79-89ED-70167DF56B0E}"/>
              </a:ext>
            </a:extLst>
          </p:cNvPr>
          <p:cNvCxnSpPr>
            <a:cxnSpLocks/>
            <a:stCxn id="71" idx="2"/>
            <a:endCxn id="73" idx="0"/>
          </p:cNvCxnSpPr>
          <p:nvPr/>
        </p:nvCxnSpPr>
        <p:spPr>
          <a:xfrm flipH="1">
            <a:off x="6886386" y="5507806"/>
            <a:ext cx="37020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FA496250-F65E-FC3B-C758-BC26BB6720CB}"/>
              </a:ext>
            </a:extLst>
          </p:cNvPr>
          <p:cNvCxnSpPr>
            <a:cxnSpLocks/>
            <a:stCxn id="70" idx="2"/>
            <a:endCxn id="74" idx="0"/>
          </p:cNvCxnSpPr>
          <p:nvPr/>
        </p:nvCxnSpPr>
        <p:spPr>
          <a:xfrm>
            <a:off x="6518691" y="5507806"/>
            <a:ext cx="8158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E061C954-E147-0FA9-C49A-9344D877F9A4}"/>
              </a:ext>
            </a:extLst>
          </p:cNvPr>
          <p:cNvCxnSpPr>
            <a:cxnSpLocks/>
            <a:stCxn id="70" idx="2"/>
            <a:endCxn id="73" idx="0"/>
          </p:cNvCxnSpPr>
          <p:nvPr/>
        </p:nvCxnSpPr>
        <p:spPr>
          <a:xfrm>
            <a:off x="6518691" y="5507806"/>
            <a:ext cx="36769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>
            <a:extLst>
              <a:ext uri="{FF2B5EF4-FFF2-40B4-BE49-F238E27FC236}">
                <a16:creationId xmlns:a16="http://schemas.microsoft.com/office/drawing/2014/main" id="{7F34FC28-547D-4C01-6C02-D4B79636AECE}"/>
              </a:ext>
            </a:extLst>
          </p:cNvPr>
          <p:cNvCxnSpPr>
            <a:cxnSpLocks/>
            <a:stCxn id="71" idx="2"/>
            <a:endCxn id="72" idx="0"/>
          </p:cNvCxnSpPr>
          <p:nvPr/>
        </p:nvCxnSpPr>
        <p:spPr>
          <a:xfrm flipH="1">
            <a:off x="6433321" y="5507806"/>
            <a:ext cx="823269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>
            <a:extLst>
              <a:ext uri="{FF2B5EF4-FFF2-40B4-BE49-F238E27FC236}">
                <a16:creationId xmlns:a16="http://schemas.microsoft.com/office/drawing/2014/main" id="{5F6E32A0-1AD0-B4B5-5BCD-BD909DB618CB}"/>
              </a:ext>
            </a:extLst>
          </p:cNvPr>
          <p:cNvCxnSpPr>
            <a:cxnSpLocks/>
            <a:stCxn id="70" idx="2"/>
            <a:endCxn id="72" idx="0"/>
          </p:cNvCxnSpPr>
          <p:nvPr/>
        </p:nvCxnSpPr>
        <p:spPr>
          <a:xfrm flipH="1">
            <a:off x="6433321" y="5507806"/>
            <a:ext cx="85370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8BC603D2-3542-A718-DD97-AF4ED20671F5}"/>
              </a:ext>
            </a:extLst>
          </p:cNvPr>
          <p:cNvSpPr/>
          <p:nvPr/>
        </p:nvSpPr>
        <p:spPr>
          <a:xfrm>
            <a:off x="6072894" y="4375737"/>
            <a:ext cx="1601327" cy="1910763"/>
          </a:xfrm>
          <a:prstGeom prst="rect">
            <a:avLst/>
          </a:prstGeom>
          <a:noFill/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4A348FB8-9A1B-4B84-464C-83F219664CEB}"/>
              </a:ext>
            </a:extLst>
          </p:cNvPr>
          <p:cNvSpPr/>
          <p:nvPr/>
        </p:nvSpPr>
        <p:spPr>
          <a:xfrm>
            <a:off x="6076307" y="4375737"/>
            <a:ext cx="1601327" cy="211522"/>
          </a:xfrm>
          <a:prstGeom prst="rect">
            <a:avLst/>
          </a:prstGeom>
          <a:solidFill>
            <a:srgbClr val="D0A800"/>
          </a:solidFill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ERP/GW </a:t>
            </a: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내부</a:t>
            </a:r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000" b="1" dirty="0" err="1">
                <a:solidFill>
                  <a:schemeClr val="bg1"/>
                </a:solidFill>
                <a:latin typeface="+mn-ea"/>
              </a:rPr>
              <a:t>서버팜</a:t>
            </a: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D1F61FBB-999C-EC5F-9865-E3D8E9DDBFF5}"/>
              </a:ext>
            </a:extLst>
          </p:cNvPr>
          <p:cNvSpPr/>
          <p:nvPr/>
        </p:nvSpPr>
        <p:spPr>
          <a:xfrm>
            <a:off x="4771025" y="255340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A094253A-53F3-D9CC-0FB4-B6F714BF1FF2}"/>
              </a:ext>
            </a:extLst>
          </p:cNvPr>
          <p:cNvSpPr/>
          <p:nvPr/>
        </p:nvSpPr>
        <p:spPr>
          <a:xfrm>
            <a:off x="4771025" y="289801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469DF6F8-5EAA-C098-9878-9D84954F2950}"/>
              </a:ext>
            </a:extLst>
          </p:cNvPr>
          <p:cNvSpPr/>
          <p:nvPr/>
        </p:nvSpPr>
        <p:spPr>
          <a:xfrm>
            <a:off x="5793852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81901AAC-E197-1887-B8A2-8A231D401032}"/>
              </a:ext>
            </a:extLst>
          </p:cNvPr>
          <p:cNvSpPr/>
          <p:nvPr/>
        </p:nvSpPr>
        <p:spPr>
          <a:xfrm>
            <a:off x="4214650" y="2250882"/>
            <a:ext cx="1795799" cy="172994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700">
              <a:latin typeface="+mn-ea"/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621F1FBB-97BA-861A-8045-1464361F9891}"/>
              </a:ext>
            </a:extLst>
          </p:cNvPr>
          <p:cNvSpPr/>
          <p:nvPr/>
        </p:nvSpPr>
        <p:spPr>
          <a:xfrm>
            <a:off x="4217400" y="2250881"/>
            <a:ext cx="1795799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망연계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950FB04E-847E-D903-978B-FCDC47F8FC5C}"/>
              </a:ext>
            </a:extLst>
          </p:cNvPr>
          <p:cNvSpPr/>
          <p:nvPr/>
        </p:nvSpPr>
        <p:spPr>
          <a:xfrm>
            <a:off x="5164406" y="255340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D83AD14C-8185-2B59-500E-9FB6158AAC96}"/>
              </a:ext>
            </a:extLst>
          </p:cNvPr>
          <p:cNvSpPr/>
          <p:nvPr/>
        </p:nvSpPr>
        <p:spPr>
          <a:xfrm>
            <a:off x="5164406" y="289801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451CD884-66F7-C278-5EE5-6F8817A159F7}"/>
              </a:ext>
            </a:extLst>
          </p:cNvPr>
          <p:cNvSpPr/>
          <p:nvPr/>
        </p:nvSpPr>
        <p:spPr>
          <a:xfrm>
            <a:off x="4543560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2F12B1C8-0B8F-1AAB-3F46-86CCFE34E44C}"/>
              </a:ext>
            </a:extLst>
          </p:cNvPr>
          <p:cNvSpPr/>
          <p:nvPr/>
        </p:nvSpPr>
        <p:spPr>
          <a:xfrm>
            <a:off x="4771025" y="324261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0B74A509-7FDC-5C7B-C34C-FCD9776F8051}"/>
              </a:ext>
            </a:extLst>
          </p:cNvPr>
          <p:cNvSpPr/>
          <p:nvPr/>
        </p:nvSpPr>
        <p:spPr>
          <a:xfrm>
            <a:off x="5793852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F0E63121-2C4A-32B1-B7D3-C19A3A643DB3}"/>
              </a:ext>
            </a:extLst>
          </p:cNvPr>
          <p:cNvSpPr/>
          <p:nvPr/>
        </p:nvSpPr>
        <p:spPr>
          <a:xfrm>
            <a:off x="4771025" y="358722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66B41150-28F9-DBDF-2EBC-C65B1A8923A1}"/>
              </a:ext>
            </a:extLst>
          </p:cNvPr>
          <p:cNvSpPr/>
          <p:nvPr/>
        </p:nvSpPr>
        <p:spPr>
          <a:xfrm>
            <a:off x="5164406" y="324261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8AFE57B7-E904-CB0C-1576-525E84C0E6FF}"/>
              </a:ext>
            </a:extLst>
          </p:cNvPr>
          <p:cNvSpPr/>
          <p:nvPr/>
        </p:nvSpPr>
        <p:spPr>
          <a:xfrm>
            <a:off x="5164406" y="358722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CB898DB0-71DD-2223-F306-3F0877AEB163}"/>
              </a:ext>
            </a:extLst>
          </p:cNvPr>
          <p:cNvSpPr/>
          <p:nvPr/>
        </p:nvSpPr>
        <p:spPr>
          <a:xfrm>
            <a:off x="4543560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CA8EF565-6484-2263-6E00-6E87E918DBA8}"/>
              </a:ext>
            </a:extLst>
          </p:cNvPr>
          <p:cNvSpPr/>
          <p:nvPr/>
        </p:nvSpPr>
        <p:spPr>
          <a:xfrm>
            <a:off x="5555615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FC040E8E-4643-F034-E67C-16212B020BD2}"/>
              </a:ext>
            </a:extLst>
          </p:cNvPr>
          <p:cNvSpPr/>
          <p:nvPr/>
        </p:nvSpPr>
        <p:spPr>
          <a:xfrm>
            <a:off x="4311065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54A01916-52E2-EFB4-0A17-332158A890A4}"/>
              </a:ext>
            </a:extLst>
          </p:cNvPr>
          <p:cNvSpPr/>
          <p:nvPr/>
        </p:nvSpPr>
        <p:spPr>
          <a:xfrm>
            <a:off x="5555615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A181ACE8-9A4B-DC4B-5464-82B2F87E6A9A}"/>
              </a:ext>
            </a:extLst>
          </p:cNvPr>
          <p:cNvSpPr/>
          <p:nvPr/>
        </p:nvSpPr>
        <p:spPr>
          <a:xfrm>
            <a:off x="4311065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01" name="직선 연결선 100">
            <a:extLst>
              <a:ext uri="{FF2B5EF4-FFF2-40B4-BE49-F238E27FC236}">
                <a16:creationId xmlns:a16="http://schemas.microsoft.com/office/drawing/2014/main" id="{0CC8B6C4-46BF-875B-A9BC-728F3CDC385D}"/>
              </a:ext>
            </a:extLst>
          </p:cNvPr>
          <p:cNvCxnSpPr>
            <a:cxnSpLocks/>
            <a:stCxn id="98" idx="3"/>
            <a:endCxn id="90" idx="1"/>
          </p:cNvCxnSpPr>
          <p:nvPr/>
        </p:nvCxnSpPr>
        <p:spPr>
          <a:xfrm>
            <a:off x="4450161" y="3045242"/>
            <a:ext cx="9339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>
            <a:extLst>
              <a:ext uri="{FF2B5EF4-FFF2-40B4-BE49-F238E27FC236}">
                <a16:creationId xmlns:a16="http://schemas.microsoft.com/office/drawing/2014/main" id="{A33C5BC0-5EA1-8CBD-FC3A-DA6063406362}"/>
              </a:ext>
            </a:extLst>
          </p:cNvPr>
          <p:cNvCxnSpPr>
            <a:cxnSpLocks/>
            <a:stCxn id="100" idx="3"/>
            <a:endCxn id="96" idx="1"/>
          </p:cNvCxnSpPr>
          <p:nvPr/>
        </p:nvCxnSpPr>
        <p:spPr>
          <a:xfrm>
            <a:off x="4450161" y="3389847"/>
            <a:ext cx="9339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02">
            <a:extLst>
              <a:ext uri="{FF2B5EF4-FFF2-40B4-BE49-F238E27FC236}">
                <a16:creationId xmlns:a16="http://schemas.microsoft.com/office/drawing/2014/main" id="{2D0AB536-4DF1-EE27-CFCF-9981097E2BAB}"/>
              </a:ext>
            </a:extLst>
          </p:cNvPr>
          <p:cNvCxnSpPr>
            <a:cxnSpLocks/>
            <a:stCxn id="96" idx="3"/>
            <a:endCxn id="93" idx="1"/>
          </p:cNvCxnSpPr>
          <p:nvPr/>
        </p:nvCxnSpPr>
        <p:spPr>
          <a:xfrm>
            <a:off x="4682657" y="3389847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BAB5A01D-360A-F3D9-156D-A6D48D839437}"/>
              </a:ext>
            </a:extLst>
          </p:cNvPr>
          <p:cNvCxnSpPr>
            <a:cxnSpLocks/>
            <a:stCxn id="96" idx="3"/>
            <a:endCxn id="91" idx="1"/>
          </p:cNvCxnSpPr>
          <p:nvPr/>
        </p:nvCxnSpPr>
        <p:spPr>
          <a:xfrm>
            <a:off x="4682657" y="3389847"/>
            <a:ext cx="883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8A90401F-225B-D42A-0C71-C2EC92BF945E}"/>
              </a:ext>
            </a:extLst>
          </p:cNvPr>
          <p:cNvCxnSpPr>
            <a:cxnSpLocks/>
            <a:stCxn id="96" idx="3"/>
            <a:endCxn id="84" idx="1"/>
          </p:cNvCxnSpPr>
          <p:nvPr/>
        </p:nvCxnSpPr>
        <p:spPr>
          <a:xfrm flipV="1">
            <a:off x="4682657" y="3045242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05">
            <a:extLst>
              <a:ext uri="{FF2B5EF4-FFF2-40B4-BE49-F238E27FC236}">
                <a16:creationId xmlns:a16="http://schemas.microsoft.com/office/drawing/2014/main" id="{F75273C7-935C-5ECC-0C00-A55A9223A91F}"/>
              </a:ext>
            </a:extLst>
          </p:cNvPr>
          <p:cNvCxnSpPr>
            <a:cxnSpLocks/>
            <a:stCxn id="96" idx="3"/>
            <a:endCxn id="83" idx="1"/>
          </p:cNvCxnSpPr>
          <p:nvPr/>
        </p:nvCxnSpPr>
        <p:spPr>
          <a:xfrm flipV="1">
            <a:off x="4682657" y="2700637"/>
            <a:ext cx="88368" cy="68921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5FF189EF-2DD6-F699-3118-098E7918758A}"/>
              </a:ext>
            </a:extLst>
          </p:cNvPr>
          <p:cNvCxnSpPr>
            <a:cxnSpLocks/>
            <a:stCxn id="90" idx="3"/>
            <a:endCxn id="93" idx="1"/>
          </p:cNvCxnSpPr>
          <p:nvPr/>
        </p:nvCxnSpPr>
        <p:spPr>
          <a:xfrm>
            <a:off x="4682657" y="3045242"/>
            <a:ext cx="88368" cy="68921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8FA94CC0-ECDB-FC47-BFC7-26E41E4836E9}"/>
              </a:ext>
            </a:extLst>
          </p:cNvPr>
          <p:cNvCxnSpPr>
            <a:cxnSpLocks/>
            <a:stCxn id="90" idx="3"/>
            <a:endCxn id="91" idx="1"/>
          </p:cNvCxnSpPr>
          <p:nvPr/>
        </p:nvCxnSpPr>
        <p:spPr>
          <a:xfrm>
            <a:off x="4682657" y="3045242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08">
            <a:extLst>
              <a:ext uri="{FF2B5EF4-FFF2-40B4-BE49-F238E27FC236}">
                <a16:creationId xmlns:a16="http://schemas.microsoft.com/office/drawing/2014/main" id="{B268755E-B66F-60D2-F0DA-DA88E4F83335}"/>
              </a:ext>
            </a:extLst>
          </p:cNvPr>
          <p:cNvCxnSpPr>
            <a:cxnSpLocks/>
            <a:stCxn id="90" idx="3"/>
            <a:endCxn id="84" idx="1"/>
          </p:cNvCxnSpPr>
          <p:nvPr/>
        </p:nvCxnSpPr>
        <p:spPr>
          <a:xfrm>
            <a:off x="4682657" y="3045242"/>
            <a:ext cx="883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>
            <a:extLst>
              <a:ext uri="{FF2B5EF4-FFF2-40B4-BE49-F238E27FC236}">
                <a16:creationId xmlns:a16="http://schemas.microsoft.com/office/drawing/2014/main" id="{459F68D4-A412-4C18-F23C-E47C3253AAB5}"/>
              </a:ext>
            </a:extLst>
          </p:cNvPr>
          <p:cNvCxnSpPr>
            <a:cxnSpLocks/>
            <a:stCxn id="90" idx="3"/>
            <a:endCxn id="83" idx="1"/>
          </p:cNvCxnSpPr>
          <p:nvPr/>
        </p:nvCxnSpPr>
        <p:spPr>
          <a:xfrm flipV="1">
            <a:off x="4682657" y="2700637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>
            <a:extLst>
              <a:ext uri="{FF2B5EF4-FFF2-40B4-BE49-F238E27FC236}">
                <a16:creationId xmlns:a16="http://schemas.microsoft.com/office/drawing/2014/main" id="{ABE9ED1E-4195-2976-6C55-42FF6628756E}"/>
              </a:ext>
            </a:extLst>
          </p:cNvPr>
          <p:cNvCxnSpPr>
            <a:cxnSpLocks/>
            <a:stCxn id="94" idx="3"/>
            <a:endCxn id="99" idx="1"/>
          </p:cNvCxnSpPr>
          <p:nvPr/>
        </p:nvCxnSpPr>
        <p:spPr>
          <a:xfrm>
            <a:off x="5458646" y="3389847"/>
            <a:ext cx="969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id="{E702CFE6-1610-EDA9-FDF0-7D1AAA00AE50}"/>
              </a:ext>
            </a:extLst>
          </p:cNvPr>
          <p:cNvCxnSpPr>
            <a:cxnSpLocks/>
            <a:stCxn id="95" idx="3"/>
            <a:endCxn id="99" idx="1"/>
          </p:cNvCxnSpPr>
          <p:nvPr/>
        </p:nvCxnSpPr>
        <p:spPr>
          <a:xfrm flipV="1">
            <a:off x="5458646" y="3389847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>
            <a:extLst>
              <a:ext uri="{FF2B5EF4-FFF2-40B4-BE49-F238E27FC236}">
                <a16:creationId xmlns:a16="http://schemas.microsoft.com/office/drawing/2014/main" id="{B204BE26-11EE-5F96-DA7C-019883C7E7D4}"/>
              </a:ext>
            </a:extLst>
          </p:cNvPr>
          <p:cNvCxnSpPr>
            <a:cxnSpLocks/>
            <a:stCxn id="89" idx="3"/>
            <a:endCxn id="99" idx="1"/>
          </p:cNvCxnSpPr>
          <p:nvPr/>
        </p:nvCxnSpPr>
        <p:spPr>
          <a:xfrm>
            <a:off x="5458646" y="3045242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>
            <a:extLst>
              <a:ext uri="{FF2B5EF4-FFF2-40B4-BE49-F238E27FC236}">
                <a16:creationId xmlns:a16="http://schemas.microsoft.com/office/drawing/2014/main" id="{AFEFA057-1082-4E5F-522E-E0D3B03A9491}"/>
              </a:ext>
            </a:extLst>
          </p:cNvPr>
          <p:cNvCxnSpPr>
            <a:cxnSpLocks/>
            <a:stCxn id="88" idx="3"/>
            <a:endCxn id="99" idx="1"/>
          </p:cNvCxnSpPr>
          <p:nvPr/>
        </p:nvCxnSpPr>
        <p:spPr>
          <a:xfrm>
            <a:off x="5458646" y="2700637"/>
            <a:ext cx="96968" cy="68921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>
            <a:extLst>
              <a:ext uri="{FF2B5EF4-FFF2-40B4-BE49-F238E27FC236}">
                <a16:creationId xmlns:a16="http://schemas.microsoft.com/office/drawing/2014/main" id="{E9353961-A1E6-C35E-6A18-EF55A4848698}"/>
              </a:ext>
            </a:extLst>
          </p:cNvPr>
          <p:cNvCxnSpPr>
            <a:cxnSpLocks/>
            <a:stCxn id="94" idx="3"/>
            <a:endCxn id="97" idx="1"/>
          </p:cNvCxnSpPr>
          <p:nvPr/>
        </p:nvCxnSpPr>
        <p:spPr>
          <a:xfrm flipV="1">
            <a:off x="5458646" y="3045242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>
            <a:extLst>
              <a:ext uri="{FF2B5EF4-FFF2-40B4-BE49-F238E27FC236}">
                <a16:creationId xmlns:a16="http://schemas.microsoft.com/office/drawing/2014/main" id="{F80D2DC8-DBA9-73A3-C784-F810135CFD29}"/>
              </a:ext>
            </a:extLst>
          </p:cNvPr>
          <p:cNvCxnSpPr>
            <a:cxnSpLocks/>
            <a:stCxn id="95" idx="3"/>
            <a:endCxn id="97" idx="1"/>
          </p:cNvCxnSpPr>
          <p:nvPr/>
        </p:nvCxnSpPr>
        <p:spPr>
          <a:xfrm flipV="1">
            <a:off x="5458646" y="3045242"/>
            <a:ext cx="96968" cy="68921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>
            <a:extLst>
              <a:ext uri="{FF2B5EF4-FFF2-40B4-BE49-F238E27FC236}">
                <a16:creationId xmlns:a16="http://schemas.microsoft.com/office/drawing/2014/main" id="{F6B93056-6B05-0EF3-E252-DEAEB192C168}"/>
              </a:ext>
            </a:extLst>
          </p:cNvPr>
          <p:cNvCxnSpPr>
            <a:cxnSpLocks/>
            <a:stCxn id="89" idx="3"/>
            <a:endCxn id="97" idx="1"/>
          </p:cNvCxnSpPr>
          <p:nvPr/>
        </p:nvCxnSpPr>
        <p:spPr>
          <a:xfrm>
            <a:off x="5458646" y="3045242"/>
            <a:ext cx="969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117">
            <a:extLst>
              <a:ext uri="{FF2B5EF4-FFF2-40B4-BE49-F238E27FC236}">
                <a16:creationId xmlns:a16="http://schemas.microsoft.com/office/drawing/2014/main" id="{12B8B831-5ED3-3378-BE7E-C5B63A38D502}"/>
              </a:ext>
            </a:extLst>
          </p:cNvPr>
          <p:cNvCxnSpPr>
            <a:cxnSpLocks/>
            <a:stCxn id="88" idx="3"/>
            <a:endCxn id="97" idx="1"/>
          </p:cNvCxnSpPr>
          <p:nvPr/>
        </p:nvCxnSpPr>
        <p:spPr>
          <a:xfrm>
            <a:off x="5458646" y="2700637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>
            <a:extLst>
              <a:ext uri="{FF2B5EF4-FFF2-40B4-BE49-F238E27FC236}">
                <a16:creationId xmlns:a16="http://schemas.microsoft.com/office/drawing/2014/main" id="{5978954B-710C-FA2E-DF2F-1ED7EED3CA54}"/>
              </a:ext>
            </a:extLst>
          </p:cNvPr>
          <p:cNvCxnSpPr>
            <a:cxnSpLocks/>
            <a:stCxn id="99" idx="3"/>
            <a:endCxn id="92" idx="1"/>
          </p:cNvCxnSpPr>
          <p:nvPr/>
        </p:nvCxnSpPr>
        <p:spPr>
          <a:xfrm>
            <a:off x="5694711" y="3389847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연결선 119">
            <a:extLst>
              <a:ext uri="{FF2B5EF4-FFF2-40B4-BE49-F238E27FC236}">
                <a16:creationId xmlns:a16="http://schemas.microsoft.com/office/drawing/2014/main" id="{EF98DA0F-8266-96FA-702C-7DB3BB5391B3}"/>
              </a:ext>
            </a:extLst>
          </p:cNvPr>
          <p:cNvCxnSpPr>
            <a:cxnSpLocks/>
            <a:stCxn id="97" idx="3"/>
            <a:endCxn id="85" idx="1"/>
          </p:cNvCxnSpPr>
          <p:nvPr/>
        </p:nvCxnSpPr>
        <p:spPr>
          <a:xfrm>
            <a:off x="5694711" y="3045242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연결선 120">
            <a:extLst>
              <a:ext uri="{FF2B5EF4-FFF2-40B4-BE49-F238E27FC236}">
                <a16:creationId xmlns:a16="http://schemas.microsoft.com/office/drawing/2014/main" id="{B97D9354-D20B-B125-8E66-0AD84D771CD5}"/>
              </a:ext>
            </a:extLst>
          </p:cNvPr>
          <p:cNvCxnSpPr>
            <a:cxnSpLocks/>
            <a:stCxn id="91" idx="3"/>
            <a:endCxn id="94" idx="1"/>
          </p:cNvCxnSpPr>
          <p:nvPr/>
        </p:nvCxnSpPr>
        <p:spPr>
          <a:xfrm>
            <a:off x="5065265" y="3389847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연결선 121">
            <a:extLst>
              <a:ext uri="{FF2B5EF4-FFF2-40B4-BE49-F238E27FC236}">
                <a16:creationId xmlns:a16="http://schemas.microsoft.com/office/drawing/2014/main" id="{FB66831A-25FD-1E20-8700-8B76B13F1945}"/>
              </a:ext>
            </a:extLst>
          </p:cNvPr>
          <p:cNvCxnSpPr>
            <a:cxnSpLocks/>
            <a:stCxn id="93" idx="3"/>
            <a:endCxn id="95" idx="1"/>
          </p:cNvCxnSpPr>
          <p:nvPr/>
        </p:nvCxnSpPr>
        <p:spPr>
          <a:xfrm>
            <a:off x="5065265" y="3734452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연결선 122">
            <a:extLst>
              <a:ext uri="{FF2B5EF4-FFF2-40B4-BE49-F238E27FC236}">
                <a16:creationId xmlns:a16="http://schemas.microsoft.com/office/drawing/2014/main" id="{E7BFFC28-0D9F-DBA5-9209-EF8E56F655C5}"/>
              </a:ext>
            </a:extLst>
          </p:cNvPr>
          <p:cNvCxnSpPr>
            <a:cxnSpLocks/>
            <a:stCxn id="84" idx="3"/>
            <a:endCxn id="89" idx="1"/>
          </p:cNvCxnSpPr>
          <p:nvPr/>
        </p:nvCxnSpPr>
        <p:spPr>
          <a:xfrm>
            <a:off x="5065265" y="3045242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연결선 123">
            <a:extLst>
              <a:ext uri="{FF2B5EF4-FFF2-40B4-BE49-F238E27FC236}">
                <a16:creationId xmlns:a16="http://schemas.microsoft.com/office/drawing/2014/main" id="{6FC32B50-1813-2048-4F8C-702B7D6E48F9}"/>
              </a:ext>
            </a:extLst>
          </p:cNvPr>
          <p:cNvCxnSpPr>
            <a:cxnSpLocks/>
            <a:stCxn id="83" idx="3"/>
            <a:endCxn id="88" idx="1"/>
          </p:cNvCxnSpPr>
          <p:nvPr/>
        </p:nvCxnSpPr>
        <p:spPr>
          <a:xfrm>
            <a:off x="5065265" y="2700637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연결선 124">
            <a:extLst>
              <a:ext uri="{FF2B5EF4-FFF2-40B4-BE49-F238E27FC236}">
                <a16:creationId xmlns:a16="http://schemas.microsoft.com/office/drawing/2014/main" id="{6F6F02EB-E319-E28B-8EED-B402D0664065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3982456" y="3225957"/>
            <a:ext cx="232194" cy="174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>
            <a:extLst>
              <a:ext uri="{FF2B5EF4-FFF2-40B4-BE49-F238E27FC236}">
                <a16:creationId xmlns:a16="http://schemas.microsoft.com/office/drawing/2014/main" id="{47F15E1E-B7E2-AB86-4EBD-C6F17E191E1F}"/>
              </a:ext>
            </a:extLst>
          </p:cNvPr>
          <p:cNvCxnSpPr>
            <a:cxnSpLocks/>
            <a:stCxn id="86" idx="3"/>
            <a:endCxn id="53" idx="1"/>
          </p:cNvCxnSpPr>
          <p:nvPr/>
        </p:nvCxnSpPr>
        <p:spPr>
          <a:xfrm>
            <a:off x="6010448" y="3115856"/>
            <a:ext cx="191999" cy="206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직사각형 126">
            <a:extLst>
              <a:ext uri="{FF2B5EF4-FFF2-40B4-BE49-F238E27FC236}">
                <a16:creationId xmlns:a16="http://schemas.microsoft.com/office/drawing/2014/main" id="{8052CE64-6EA9-3AE4-8E95-C907D373D21D}"/>
              </a:ext>
            </a:extLst>
          </p:cNvPr>
          <p:cNvSpPr/>
          <p:nvPr/>
        </p:nvSpPr>
        <p:spPr>
          <a:xfrm>
            <a:off x="7950168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모바일</a:t>
            </a:r>
            <a:endParaRPr lang="en-US" altLang="ko-KR" sz="9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9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E13DD8EF-D9B4-4A28-D31B-C2CD126A910F}"/>
              </a:ext>
            </a:extLst>
          </p:cNvPr>
          <p:cNvSpPr/>
          <p:nvPr/>
        </p:nvSpPr>
        <p:spPr>
          <a:xfrm>
            <a:off x="8688067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모바일</a:t>
            </a:r>
            <a:endParaRPr lang="en-US" altLang="ko-KR" sz="9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9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C01675E2-0E71-4824-82AD-7507E3A622BE}"/>
              </a:ext>
            </a:extLst>
          </p:cNvPr>
          <p:cNvSpPr/>
          <p:nvPr/>
        </p:nvSpPr>
        <p:spPr>
          <a:xfrm>
            <a:off x="7982759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40DA140A-2429-8AE2-7EFB-36ECA3527BBB}"/>
              </a:ext>
            </a:extLst>
          </p:cNvPr>
          <p:cNvSpPr/>
          <p:nvPr/>
        </p:nvSpPr>
        <p:spPr>
          <a:xfrm>
            <a:off x="8435824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131" name="직사각형 130">
            <a:extLst>
              <a:ext uri="{FF2B5EF4-FFF2-40B4-BE49-F238E27FC236}">
                <a16:creationId xmlns:a16="http://schemas.microsoft.com/office/drawing/2014/main" id="{3E1EEA6F-DD02-26DD-19C3-F29C8B425F5F}"/>
              </a:ext>
            </a:extLst>
          </p:cNvPr>
          <p:cNvSpPr/>
          <p:nvPr/>
        </p:nvSpPr>
        <p:spPr>
          <a:xfrm>
            <a:off x="8883952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cxnSp>
        <p:nvCxnSpPr>
          <p:cNvPr id="132" name="직선 연결선 131">
            <a:extLst>
              <a:ext uri="{FF2B5EF4-FFF2-40B4-BE49-F238E27FC236}">
                <a16:creationId xmlns:a16="http://schemas.microsoft.com/office/drawing/2014/main" id="{93BB5072-BC7D-4816-7B15-D4E604C20E4F}"/>
              </a:ext>
            </a:extLst>
          </p:cNvPr>
          <p:cNvCxnSpPr>
            <a:cxnSpLocks/>
            <a:stCxn id="128" idx="2"/>
            <a:endCxn id="131" idx="0"/>
          </p:cNvCxnSpPr>
          <p:nvPr/>
        </p:nvCxnSpPr>
        <p:spPr>
          <a:xfrm>
            <a:off x="9004310" y="5507806"/>
            <a:ext cx="779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>
            <a:extLst>
              <a:ext uri="{FF2B5EF4-FFF2-40B4-BE49-F238E27FC236}">
                <a16:creationId xmlns:a16="http://schemas.microsoft.com/office/drawing/2014/main" id="{E503F102-5F46-8D1A-BC63-25F99C23AC5B}"/>
              </a:ext>
            </a:extLst>
          </p:cNvPr>
          <p:cNvCxnSpPr>
            <a:cxnSpLocks/>
            <a:stCxn id="128" idx="2"/>
            <a:endCxn id="130" idx="0"/>
          </p:cNvCxnSpPr>
          <p:nvPr/>
        </p:nvCxnSpPr>
        <p:spPr>
          <a:xfrm flipH="1">
            <a:off x="8634106" y="5507806"/>
            <a:ext cx="37020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>
            <a:extLst>
              <a:ext uri="{FF2B5EF4-FFF2-40B4-BE49-F238E27FC236}">
                <a16:creationId xmlns:a16="http://schemas.microsoft.com/office/drawing/2014/main" id="{12B34352-8614-B2CA-A0D5-4C4C03CD6B24}"/>
              </a:ext>
            </a:extLst>
          </p:cNvPr>
          <p:cNvCxnSpPr>
            <a:cxnSpLocks/>
            <a:stCxn id="127" idx="2"/>
            <a:endCxn id="131" idx="0"/>
          </p:cNvCxnSpPr>
          <p:nvPr/>
        </p:nvCxnSpPr>
        <p:spPr>
          <a:xfrm>
            <a:off x="8266411" y="5507806"/>
            <a:ext cx="8158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>
            <a:extLst>
              <a:ext uri="{FF2B5EF4-FFF2-40B4-BE49-F238E27FC236}">
                <a16:creationId xmlns:a16="http://schemas.microsoft.com/office/drawing/2014/main" id="{93613ED2-D7CC-A20C-AD95-BF20B993D8EE}"/>
              </a:ext>
            </a:extLst>
          </p:cNvPr>
          <p:cNvCxnSpPr>
            <a:cxnSpLocks/>
            <a:stCxn id="127" idx="2"/>
            <a:endCxn id="130" idx="0"/>
          </p:cNvCxnSpPr>
          <p:nvPr/>
        </p:nvCxnSpPr>
        <p:spPr>
          <a:xfrm>
            <a:off x="8266411" y="5507806"/>
            <a:ext cx="36769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35">
            <a:extLst>
              <a:ext uri="{FF2B5EF4-FFF2-40B4-BE49-F238E27FC236}">
                <a16:creationId xmlns:a16="http://schemas.microsoft.com/office/drawing/2014/main" id="{E203D694-954B-63C7-7DA9-1C30C281AA66}"/>
              </a:ext>
            </a:extLst>
          </p:cNvPr>
          <p:cNvCxnSpPr>
            <a:cxnSpLocks/>
            <a:stCxn id="128" idx="2"/>
            <a:endCxn id="129" idx="0"/>
          </p:cNvCxnSpPr>
          <p:nvPr/>
        </p:nvCxnSpPr>
        <p:spPr>
          <a:xfrm flipH="1">
            <a:off x="8181041" y="5507806"/>
            <a:ext cx="823269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EC24F72F-7A16-22B3-5293-73DD701B54C6}"/>
              </a:ext>
            </a:extLst>
          </p:cNvPr>
          <p:cNvCxnSpPr>
            <a:cxnSpLocks/>
            <a:stCxn id="127" idx="2"/>
            <a:endCxn id="129" idx="0"/>
          </p:cNvCxnSpPr>
          <p:nvPr/>
        </p:nvCxnSpPr>
        <p:spPr>
          <a:xfrm flipH="1">
            <a:off x="8181041" y="5507806"/>
            <a:ext cx="85370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7008CF1C-A04D-A2B8-C24A-F2D8C1A4E426}"/>
              </a:ext>
            </a:extLst>
          </p:cNvPr>
          <p:cNvSpPr/>
          <p:nvPr/>
        </p:nvSpPr>
        <p:spPr>
          <a:xfrm>
            <a:off x="7820614" y="4375737"/>
            <a:ext cx="1601327" cy="1910763"/>
          </a:xfrm>
          <a:prstGeom prst="rect">
            <a:avLst/>
          </a:prstGeom>
          <a:noFill/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74751AA2-6CDC-48EF-50CB-A7D8FA4CC998}"/>
              </a:ext>
            </a:extLst>
          </p:cNvPr>
          <p:cNvSpPr/>
          <p:nvPr/>
        </p:nvSpPr>
        <p:spPr>
          <a:xfrm>
            <a:off x="7817201" y="4375737"/>
            <a:ext cx="1608153" cy="211522"/>
          </a:xfrm>
          <a:prstGeom prst="rect">
            <a:avLst/>
          </a:prstGeom>
          <a:solidFill>
            <a:srgbClr val="D0A800"/>
          </a:solidFill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모바일 </a:t>
            </a:r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VMI</a:t>
            </a: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B71701D9-8D48-F44B-1A17-A68D444DE22D}"/>
              </a:ext>
            </a:extLst>
          </p:cNvPr>
          <p:cNvSpPr/>
          <p:nvPr/>
        </p:nvSpPr>
        <p:spPr>
          <a:xfrm>
            <a:off x="7992606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AOS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49170CB7-A906-5C8D-2E23-6D6C4958E542}"/>
              </a:ext>
            </a:extLst>
          </p:cNvPr>
          <p:cNvSpPr/>
          <p:nvPr/>
        </p:nvSpPr>
        <p:spPr>
          <a:xfrm>
            <a:off x="8202528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AOS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81228837-8894-FF0E-0AD1-24D59887FF18}"/>
              </a:ext>
            </a:extLst>
          </p:cNvPr>
          <p:cNvSpPr/>
          <p:nvPr/>
        </p:nvSpPr>
        <p:spPr>
          <a:xfrm>
            <a:off x="8440629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AOS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10797467-FCBB-5065-78FB-ABED6660F0A1}"/>
              </a:ext>
            </a:extLst>
          </p:cNvPr>
          <p:cNvSpPr/>
          <p:nvPr/>
        </p:nvSpPr>
        <p:spPr>
          <a:xfrm>
            <a:off x="8655593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4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ko-KR" altLang="en-US" sz="400" dirty="0">
                <a:solidFill>
                  <a:srgbClr val="00B0F0"/>
                </a:solidFill>
                <a:latin typeface="+mn-ea"/>
              </a:rPr>
              <a:t>세션</a:t>
            </a:r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93AA8510-E1BA-AE44-8146-DACBBD5F3C18}"/>
              </a:ext>
            </a:extLst>
          </p:cNvPr>
          <p:cNvSpPr/>
          <p:nvPr/>
        </p:nvSpPr>
        <p:spPr>
          <a:xfrm>
            <a:off x="8883952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4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ko-KR" altLang="en-US" sz="400" dirty="0">
                <a:solidFill>
                  <a:srgbClr val="00B0F0"/>
                </a:solidFill>
                <a:latin typeface="+mn-ea"/>
              </a:rPr>
              <a:t>통합</a:t>
            </a:r>
          </a:p>
        </p:txBody>
      </p:sp>
      <p:sp>
        <p:nvSpPr>
          <p:cNvPr id="145" name="직사각형 144">
            <a:extLst>
              <a:ext uri="{FF2B5EF4-FFF2-40B4-BE49-F238E27FC236}">
                <a16:creationId xmlns:a16="http://schemas.microsoft.com/office/drawing/2014/main" id="{1DF06F57-D925-C78E-D55A-592DE9D73B6E}"/>
              </a:ext>
            </a:extLst>
          </p:cNvPr>
          <p:cNvSpPr/>
          <p:nvPr/>
        </p:nvSpPr>
        <p:spPr>
          <a:xfrm>
            <a:off x="9098915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4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ko-KR" altLang="en-US" sz="400" dirty="0">
                <a:solidFill>
                  <a:srgbClr val="00B0F0"/>
                </a:solidFill>
                <a:latin typeface="+mn-ea"/>
              </a:rPr>
              <a:t>계정</a:t>
            </a:r>
          </a:p>
        </p:txBody>
      </p: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17CF80E0-2D04-E098-6E03-814ADA48685D}"/>
              </a:ext>
            </a:extLst>
          </p:cNvPr>
          <p:cNvSpPr/>
          <p:nvPr/>
        </p:nvSpPr>
        <p:spPr>
          <a:xfrm>
            <a:off x="6235039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FE3B6ADD-0509-064F-7C5B-25AD8DC7E027}"/>
              </a:ext>
            </a:extLst>
          </p:cNvPr>
          <p:cNvSpPr/>
          <p:nvPr/>
        </p:nvSpPr>
        <p:spPr>
          <a:xfrm>
            <a:off x="6450002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48" name="직사각형 147">
            <a:extLst>
              <a:ext uri="{FF2B5EF4-FFF2-40B4-BE49-F238E27FC236}">
                <a16:creationId xmlns:a16="http://schemas.microsoft.com/office/drawing/2014/main" id="{073358D4-EF14-B1FF-670F-112642CA067E}"/>
              </a:ext>
            </a:extLst>
          </p:cNvPr>
          <p:cNvSpPr/>
          <p:nvPr/>
        </p:nvSpPr>
        <p:spPr>
          <a:xfrm>
            <a:off x="6688104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4FB407AB-44F6-7426-1EBE-8715A7E70091}"/>
              </a:ext>
            </a:extLst>
          </p:cNvPr>
          <p:cNvSpPr/>
          <p:nvPr/>
        </p:nvSpPr>
        <p:spPr>
          <a:xfrm>
            <a:off x="6908673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68392EA8-2BC2-360C-6F27-266F389EBDB5}"/>
              </a:ext>
            </a:extLst>
          </p:cNvPr>
          <p:cNvSpPr/>
          <p:nvPr/>
        </p:nvSpPr>
        <p:spPr>
          <a:xfrm>
            <a:off x="7142177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51" name="직사각형 150">
            <a:extLst>
              <a:ext uri="{FF2B5EF4-FFF2-40B4-BE49-F238E27FC236}">
                <a16:creationId xmlns:a16="http://schemas.microsoft.com/office/drawing/2014/main" id="{F9DE427D-2D3F-CC59-C7DF-7CB518E9EB26}"/>
              </a:ext>
            </a:extLst>
          </p:cNvPr>
          <p:cNvSpPr/>
          <p:nvPr/>
        </p:nvSpPr>
        <p:spPr>
          <a:xfrm>
            <a:off x="7362747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833F0F7C-766F-77A9-D781-CA2DE2EF120E}"/>
              </a:ext>
            </a:extLst>
          </p:cNvPr>
          <p:cNvSpPr/>
          <p:nvPr/>
        </p:nvSpPr>
        <p:spPr>
          <a:xfrm>
            <a:off x="3311550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8CAC2DF5-CC77-A2DE-55DA-94F1DB236F9B}"/>
              </a:ext>
            </a:extLst>
          </p:cNvPr>
          <p:cNvSpPr/>
          <p:nvPr/>
        </p:nvSpPr>
        <p:spPr>
          <a:xfrm>
            <a:off x="3765623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88210DD9-2D4F-6DE5-ECBA-C848EDAB3079}"/>
              </a:ext>
            </a:extLst>
          </p:cNvPr>
          <p:cNvSpPr/>
          <p:nvPr/>
        </p:nvSpPr>
        <p:spPr>
          <a:xfrm>
            <a:off x="1507428" y="533540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AUTH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55" name="직사각형 154">
            <a:extLst>
              <a:ext uri="{FF2B5EF4-FFF2-40B4-BE49-F238E27FC236}">
                <a16:creationId xmlns:a16="http://schemas.microsoft.com/office/drawing/2014/main" id="{B5450C31-6E78-94D4-B5CB-DBA40483ED07}"/>
              </a:ext>
            </a:extLst>
          </p:cNvPr>
          <p:cNvSpPr/>
          <p:nvPr/>
        </p:nvSpPr>
        <p:spPr>
          <a:xfrm>
            <a:off x="1722391" y="533540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GW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cxnSp>
        <p:nvCxnSpPr>
          <p:cNvPr id="156" name="직선 연결선 155">
            <a:extLst>
              <a:ext uri="{FF2B5EF4-FFF2-40B4-BE49-F238E27FC236}">
                <a16:creationId xmlns:a16="http://schemas.microsoft.com/office/drawing/2014/main" id="{3518655C-794E-D191-A449-EC1161B4F2A1}"/>
              </a:ext>
            </a:extLst>
          </p:cNvPr>
          <p:cNvCxnSpPr>
            <a:cxnSpLocks/>
            <a:stCxn id="30" idx="2"/>
            <a:endCxn id="34" idx="0"/>
          </p:cNvCxnSpPr>
          <p:nvPr/>
        </p:nvCxnSpPr>
        <p:spPr>
          <a:xfrm>
            <a:off x="1599425" y="4314107"/>
            <a:ext cx="0" cy="85476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>
            <a:extLst>
              <a:ext uri="{FF2B5EF4-FFF2-40B4-BE49-F238E27FC236}">
                <a16:creationId xmlns:a16="http://schemas.microsoft.com/office/drawing/2014/main" id="{A4A21CFC-D435-0068-BE44-1807FBE6FCC6}"/>
              </a:ext>
            </a:extLst>
          </p:cNvPr>
          <p:cNvCxnSpPr>
            <a:cxnSpLocks/>
            <a:stCxn id="29" idx="2"/>
            <a:endCxn id="33" idx="0"/>
          </p:cNvCxnSpPr>
          <p:nvPr/>
        </p:nvCxnSpPr>
        <p:spPr>
          <a:xfrm>
            <a:off x="861525" y="4314107"/>
            <a:ext cx="0" cy="85476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직사각형 157">
            <a:extLst>
              <a:ext uri="{FF2B5EF4-FFF2-40B4-BE49-F238E27FC236}">
                <a16:creationId xmlns:a16="http://schemas.microsoft.com/office/drawing/2014/main" id="{FE53338F-D84B-9360-8A16-0B10E1F8EBD6}"/>
              </a:ext>
            </a:extLst>
          </p:cNvPr>
          <p:cNvSpPr/>
          <p:nvPr/>
        </p:nvSpPr>
        <p:spPr>
          <a:xfrm>
            <a:off x="874279" y="5605427"/>
            <a:ext cx="1141641" cy="63906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D32054AA-0009-E5C3-1420-4FCA4B522360}"/>
              </a:ext>
            </a:extLst>
          </p:cNvPr>
          <p:cNvSpPr/>
          <p:nvPr/>
        </p:nvSpPr>
        <p:spPr>
          <a:xfrm>
            <a:off x="874279" y="5605426"/>
            <a:ext cx="1144723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인터넷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 VDI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0" name="연결선: 꺾임 431">
            <a:extLst>
              <a:ext uri="{FF2B5EF4-FFF2-40B4-BE49-F238E27FC236}">
                <a16:creationId xmlns:a16="http://schemas.microsoft.com/office/drawing/2014/main" id="{D005522C-6355-5B8C-9652-F11C8EE02AD3}"/>
              </a:ext>
            </a:extLst>
          </p:cNvPr>
          <p:cNvCxnSpPr>
            <a:cxnSpLocks/>
          </p:cNvCxnSpPr>
          <p:nvPr/>
        </p:nvCxnSpPr>
        <p:spPr>
          <a:xfrm rot="10800000" flipV="1">
            <a:off x="2015920" y="3276975"/>
            <a:ext cx="596151" cy="2699002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E1E87A9C-B6DA-3380-4E96-DA476F9357B2}"/>
              </a:ext>
            </a:extLst>
          </p:cNvPr>
          <p:cNvSpPr/>
          <p:nvPr/>
        </p:nvSpPr>
        <p:spPr>
          <a:xfrm>
            <a:off x="8268383" y="3555223"/>
            <a:ext cx="1141641" cy="63906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8DE949DC-0454-4945-A1AE-636E1FC276DC}"/>
              </a:ext>
            </a:extLst>
          </p:cNvPr>
          <p:cNvSpPr/>
          <p:nvPr/>
        </p:nvSpPr>
        <p:spPr>
          <a:xfrm>
            <a:off x="8268383" y="3555222"/>
            <a:ext cx="1141641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운영 </a:t>
            </a:r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116524FD-21FA-E8A9-48A4-CF5AE613CAB8}"/>
              </a:ext>
            </a:extLst>
          </p:cNvPr>
          <p:cNvSpPr/>
          <p:nvPr/>
        </p:nvSpPr>
        <p:spPr>
          <a:xfrm>
            <a:off x="8268383" y="2796631"/>
            <a:ext cx="1141641" cy="63906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B0479D03-5A5C-D039-79A1-1C288D830834}"/>
              </a:ext>
            </a:extLst>
          </p:cNvPr>
          <p:cNvSpPr/>
          <p:nvPr/>
        </p:nvSpPr>
        <p:spPr>
          <a:xfrm>
            <a:off x="8268383" y="2796630"/>
            <a:ext cx="1153558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내부망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 VDI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D37B49E2-2F4E-FDF4-A0D2-B5D6A047EF65}"/>
              </a:ext>
            </a:extLst>
          </p:cNvPr>
          <p:cNvSpPr/>
          <p:nvPr/>
        </p:nvSpPr>
        <p:spPr>
          <a:xfrm>
            <a:off x="8336055" y="308801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A7FB4B60-94DF-DCD1-C0C0-7E96440EE311}"/>
              </a:ext>
            </a:extLst>
          </p:cNvPr>
          <p:cNvSpPr/>
          <p:nvPr/>
        </p:nvSpPr>
        <p:spPr>
          <a:xfrm>
            <a:off x="8525435" y="308801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BBB3F8B2-74D9-93AE-C2B4-09F5E62D94B7}"/>
              </a:ext>
            </a:extLst>
          </p:cNvPr>
          <p:cNvSpPr/>
          <p:nvPr/>
        </p:nvSpPr>
        <p:spPr>
          <a:xfrm>
            <a:off x="8336055" y="3266595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55CC01E7-558F-261C-CB96-BCCF70A07B27}"/>
              </a:ext>
            </a:extLst>
          </p:cNvPr>
          <p:cNvSpPr/>
          <p:nvPr/>
        </p:nvSpPr>
        <p:spPr>
          <a:xfrm>
            <a:off x="8525435" y="3266595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0" name="직사각형 169">
            <a:extLst>
              <a:ext uri="{FF2B5EF4-FFF2-40B4-BE49-F238E27FC236}">
                <a16:creationId xmlns:a16="http://schemas.microsoft.com/office/drawing/2014/main" id="{344E4778-E116-600B-E6FD-AE8565AEE466}"/>
              </a:ext>
            </a:extLst>
          </p:cNvPr>
          <p:cNvSpPr/>
          <p:nvPr/>
        </p:nvSpPr>
        <p:spPr>
          <a:xfrm>
            <a:off x="8336055" y="384210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1" name="직사각형 170">
            <a:extLst>
              <a:ext uri="{FF2B5EF4-FFF2-40B4-BE49-F238E27FC236}">
                <a16:creationId xmlns:a16="http://schemas.microsoft.com/office/drawing/2014/main" id="{A5D0DD0A-1230-6981-1601-BA5DE55BF9B1}"/>
              </a:ext>
            </a:extLst>
          </p:cNvPr>
          <p:cNvSpPr/>
          <p:nvPr/>
        </p:nvSpPr>
        <p:spPr>
          <a:xfrm>
            <a:off x="8525435" y="384210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L2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2" name="직사각형 171">
            <a:extLst>
              <a:ext uri="{FF2B5EF4-FFF2-40B4-BE49-F238E27FC236}">
                <a16:creationId xmlns:a16="http://schemas.microsoft.com/office/drawing/2014/main" id="{069FED6A-1234-20E7-0F62-C58D89557691}"/>
              </a:ext>
            </a:extLst>
          </p:cNvPr>
          <p:cNvSpPr/>
          <p:nvPr/>
        </p:nvSpPr>
        <p:spPr>
          <a:xfrm>
            <a:off x="8336055" y="402068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3" name="직사각형 172">
            <a:extLst>
              <a:ext uri="{FF2B5EF4-FFF2-40B4-BE49-F238E27FC236}">
                <a16:creationId xmlns:a16="http://schemas.microsoft.com/office/drawing/2014/main" id="{3047474C-7CBC-7132-807E-4C128CAF74AC}"/>
              </a:ext>
            </a:extLst>
          </p:cNvPr>
          <p:cNvSpPr/>
          <p:nvPr/>
        </p:nvSpPr>
        <p:spPr>
          <a:xfrm>
            <a:off x="8525435" y="402068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L2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F6EE27B4-9E98-BE7B-A5F2-5FE5A1EBAA22}"/>
              </a:ext>
            </a:extLst>
          </p:cNvPr>
          <p:cNvSpPr/>
          <p:nvPr/>
        </p:nvSpPr>
        <p:spPr>
          <a:xfrm>
            <a:off x="1605627" y="589373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5" name="직사각형 174">
            <a:extLst>
              <a:ext uri="{FF2B5EF4-FFF2-40B4-BE49-F238E27FC236}">
                <a16:creationId xmlns:a16="http://schemas.microsoft.com/office/drawing/2014/main" id="{DB3AD8C2-7C14-AF0E-7BCE-783B02BAE555}"/>
              </a:ext>
            </a:extLst>
          </p:cNvPr>
          <p:cNvSpPr/>
          <p:nvPr/>
        </p:nvSpPr>
        <p:spPr>
          <a:xfrm>
            <a:off x="1795007" y="589373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6" name="직사각형 175">
            <a:extLst>
              <a:ext uri="{FF2B5EF4-FFF2-40B4-BE49-F238E27FC236}">
                <a16:creationId xmlns:a16="http://schemas.microsoft.com/office/drawing/2014/main" id="{A989C920-4E8E-595D-A817-CD413752676E}"/>
              </a:ext>
            </a:extLst>
          </p:cNvPr>
          <p:cNvSpPr/>
          <p:nvPr/>
        </p:nvSpPr>
        <p:spPr>
          <a:xfrm>
            <a:off x="1605627" y="607231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FEDDF774-A6A2-A39C-8093-1B661EBC40CF}"/>
              </a:ext>
            </a:extLst>
          </p:cNvPr>
          <p:cNvSpPr/>
          <p:nvPr/>
        </p:nvSpPr>
        <p:spPr>
          <a:xfrm>
            <a:off x="1795007" y="607231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8" name="직사각형 177">
            <a:extLst>
              <a:ext uri="{FF2B5EF4-FFF2-40B4-BE49-F238E27FC236}">
                <a16:creationId xmlns:a16="http://schemas.microsoft.com/office/drawing/2014/main" id="{E2F2BC01-C4EB-6B89-9F97-98222C382825}"/>
              </a:ext>
            </a:extLst>
          </p:cNvPr>
          <p:cNvSpPr/>
          <p:nvPr/>
        </p:nvSpPr>
        <p:spPr>
          <a:xfrm>
            <a:off x="8822178" y="3087717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79" name="직사각형 178">
            <a:extLst>
              <a:ext uri="{FF2B5EF4-FFF2-40B4-BE49-F238E27FC236}">
                <a16:creationId xmlns:a16="http://schemas.microsoft.com/office/drawing/2014/main" id="{A0AFFEE5-4C79-FFF6-D249-DC814EA99F3F}"/>
              </a:ext>
            </a:extLst>
          </p:cNvPr>
          <p:cNvSpPr/>
          <p:nvPr/>
        </p:nvSpPr>
        <p:spPr>
          <a:xfrm>
            <a:off x="8822178" y="3266595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0" name="직사각형 179">
            <a:extLst>
              <a:ext uri="{FF2B5EF4-FFF2-40B4-BE49-F238E27FC236}">
                <a16:creationId xmlns:a16="http://schemas.microsoft.com/office/drawing/2014/main" id="{DBFC282F-8FD6-2C0E-A481-531B81573775}"/>
              </a:ext>
            </a:extLst>
          </p:cNvPr>
          <p:cNvSpPr/>
          <p:nvPr/>
        </p:nvSpPr>
        <p:spPr>
          <a:xfrm>
            <a:off x="9079032" y="3087717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1" name="직사각형 180">
            <a:extLst>
              <a:ext uri="{FF2B5EF4-FFF2-40B4-BE49-F238E27FC236}">
                <a16:creationId xmlns:a16="http://schemas.microsoft.com/office/drawing/2014/main" id="{B28E2F88-D3B0-F175-206E-A5E77D966BC8}"/>
              </a:ext>
            </a:extLst>
          </p:cNvPr>
          <p:cNvSpPr/>
          <p:nvPr/>
        </p:nvSpPr>
        <p:spPr>
          <a:xfrm>
            <a:off x="9079032" y="3266595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2" name="직사각형 181">
            <a:extLst>
              <a:ext uri="{FF2B5EF4-FFF2-40B4-BE49-F238E27FC236}">
                <a16:creationId xmlns:a16="http://schemas.microsoft.com/office/drawing/2014/main" id="{EDEFEBE4-AA10-3E0C-A9C8-74C1E13C850A}"/>
              </a:ext>
            </a:extLst>
          </p:cNvPr>
          <p:cNvSpPr/>
          <p:nvPr/>
        </p:nvSpPr>
        <p:spPr>
          <a:xfrm>
            <a:off x="8822178" y="383344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3" name="직사각형 182">
            <a:extLst>
              <a:ext uri="{FF2B5EF4-FFF2-40B4-BE49-F238E27FC236}">
                <a16:creationId xmlns:a16="http://schemas.microsoft.com/office/drawing/2014/main" id="{9AA9DB33-FF8B-AE05-0CAE-B24954897015}"/>
              </a:ext>
            </a:extLst>
          </p:cNvPr>
          <p:cNvSpPr/>
          <p:nvPr/>
        </p:nvSpPr>
        <p:spPr>
          <a:xfrm>
            <a:off x="8822178" y="4012319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D7D06F04-45E2-6211-1597-0EC2F943E405}"/>
              </a:ext>
            </a:extLst>
          </p:cNvPr>
          <p:cNvSpPr/>
          <p:nvPr/>
        </p:nvSpPr>
        <p:spPr>
          <a:xfrm>
            <a:off x="9079032" y="383344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801885A6-29F7-21AE-561E-E9DB4095F322}"/>
              </a:ext>
            </a:extLst>
          </p:cNvPr>
          <p:cNvSpPr/>
          <p:nvPr/>
        </p:nvSpPr>
        <p:spPr>
          <a:xfrm>
            <a:off x="9079032" y="4012319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D5E19E51-2A6B-EF5F-9449-4A7F34FFF952}"/>
              </a:ext>
            </a:extLst>
          </p:cNvPr>
          <p:cNvSpPr/>
          <p:nvPr/>
        </p:nvSpPr>
        <p:spPr>
          <a:xfrm>
            <a:off x="1019314" y="589216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7" name="직사각형 186">
            <a:extLst>
              <a:ext uri="{FF2B5EF4-FFF2-40B4-BE49-F238E27FC236}">
                <a16:creationId xmlns:a16="http://schemas.microsoft.com/office/drawing/2014/main" id="{C70F9C39-E2BF-52A5-963F-9B5101075CB2}"/>
              </a:ext>
            </a:extLst>
          </p:cNvPr>
          <p:cNvSpPr/>
          <p:nvPr/>
        </p:nvSpPr>
        <p:spPr>
          <a:xfrm>
            <a:off x="1019314" y="6071038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8" name="직사각형 187">
            <a:extLst>
              <a:ext uri="{FF2B5EF4-FFF2-40B4-BE49-F238E27FC236}">
                <a16:creationId xmlns:a16="http://schemas.microsoft.com/office/drawing/2014/main" id="{5A8F7E55-8DA8-F9BE-C702-2150840CC45A}"/>
              </a:ext>
            </a:extLst>
          </p:cNvPr>
          <p:cNvSpPr/>
          <p:nvPr/>
        </p:nvSpPr>
        <p:spPr>
          <a:xfrm>
            <a:off x="1276168" y="589216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89" name="직사각형 188">
            <a:extLst>
              <a:ext uri="{FF2B5EF4-FFF2-40B4-BE49-F238E27FC236}">
                <a16:creationId xmlns:a16="http://schemas.microsoft.com/office/drawing/2014/main" id="{BA6F6994-0D61-9B05-29E9-48FD0FC5DBE5}"/>
              </a:ext>
            </a:extLst>
          </p:cNvPr>
          <p:cNvSpPr/>
          <p:nvPr/>
        </p:nvSpPr>
        <p:spPr>
          <a:xfrm>
            <a:off x="1276168" y="6071038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191" name="직사각형 190">
            <a:extLst>
              <a:ext uri="{FF2B5EF4-FFF2-40B4-BE49-F238E27FC236}">
                <a16:creationId xmlns:a16="http://schemas.microsoft.com/office/drawing/2014/main" id="{F9EF2AE9-69D6-5FE6-4951-A2D40E5D7C39}"/>
              </a:ext>
            </a:extLst>
          </p:cNvPr>
          <p:cNvSpPr/>
          <p:nvPr/>
        </p:nvSpPr>
        <p:spPr>
          <a:xfrm>
            <a:off x="601430" y="533540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7A27880E-DE79-24C6-71DB-A00DB3CF1C49}"/>
              </a:ext>
            </a:extLst>
          </p:cNvPr>
          <p:cNvSpPr/>
          <p:nvPr/>
        </p:nvSpPr>
        <p:spPr>
          <a:xfrm>
            <a:off x="819658" y="533540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93" name="직사각형 192">
            <a:extLst>
              <a:ext uri="{FF2B5EF4-FFF2-40B4-BE49-F238E27FC236}">
                <a16:creationId xmlns:a16="http://schemas.microsoft.com/office/drawing/2014/main" id="{00B3581D-E845-4B18-FD05-9EF599C2094F}"/>
              </a:ext>
            </a:extLst>
          </p:cNvPr>
          <p:cNvSpPr/>
          <p:nvPr/>
        </p:nvSpPr>
        <p:spPr>
          <a:xfrm>
            <a:off x="1050414" y="533540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94" name="직사각형 193">
            <a:extLst>
              <a:ext uri="{FF2B5EF4-FFF2-40B4-BE49-F238E27FC236}">
                <a16:creationId xmlns:a16="http://schemas.microsoft.com/office/drawing/2014/main" id="{BFB40549-2886-F662-3A5E-F25CA3674127}"/>
              </a:ext>
            </a:extLst>
          </p:cNvPr>
          <p:cNvSpPr/>
          <p:nvPr/>
        </p:nvSpPr>
        <p:spPr>
          <a:xfrm>
            <a:off x="1268642" y="533540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195" name="직사각형 194">
            <a:extLst>
              <a:ext uri="{FF2B5EF4-FFF2-40B4-BE49-F238E27FC236}">
                <a16:creationId xmlns:a16="http://schemas.microsoft.com/office/drawing/2014/main" id="{CD5F66D7-8077-12F5-E25F-21446BC90524}"/>
              </a:ext>
            </a:extLst>
          </p:cNvPr>
          <p:cNvSpPr/>
          <p:nvPr/>
        </p:nvSpPr>
        <p:spPr>
          <a:xfrm>
            <a:off x="2864431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96" name="직사각형 195">
            <a:extLst>
              <a:ext uri="{FF2B5EF4-FFF2-40B4-BE49-F238E27FC236}">
                <a16:creationId xmlns:a16="http://schemas.microsoft.com/office/drawing/2014/main" id="{E269C279-5C34-08C4-19C8-7A7DBC90A00D}"/>
              </a:ext>
            </a:extLst>
          </p:cNvPr>
          <p:cNvSpPr/>
          <p:nvPr/>
        </p:nvSpPr>
        <p:spPr>
          <a:xfrm>
            <a:off x="2641199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97" name="직사각형 196">
            <a:extLst>
              <a:ext uri="{FF2B5EF4-FFF2-40B4-BE49-F238E27FC236}">
                <a16:creationId xmlns:a16="http://schemas.microsoft.com/office/drawing/2014/main" id="{D5178099-6FCD-95C0-194C-201D845EE7F1}"/>
              </a:ext>
            </a:extLst>
          </p:cNvPr>
          <p:cNvSpPr/>
          <p:nvPr/>
        </p:nvSpPr>
        <p:spPr>
          <a:xfrm>
            <a:off x="3101187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98" name="직사각형 197">
            <a:extLst>
              <a:ext uri="{FF2B5EF4-FFF2-40B4-BE49-F238E27FC236}">
                <a16:creationId xmlns:a16="http://schemas.microsoft.com/office/drawing/2014/main" id="{D5CCDE63-4DCA-B590-E7F9-602368AF8973}"/>
              </a:ext>
            </a:extLst>
          </p:cNvPr>
          <p:cNvSpPr/>
          <p:nvPr/>
        </p:nvSpPr>
        <p:spPr>
          <a:xfrm>
            <a:off x="3550510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29301" y="1468315"/>
            <a:ext cx="9232212" cy="4913435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0" name="직선 연결선 199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8130851" y="2389338"/>
            <a:ext cx="216000" cy="1758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410843" y="1853289"/>
            <a:ext cx="750205" cy="6232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latin typeface="+mn-lt"/>
                <a:ea typeface="맑은 고딕" pitchFamily="50" charset="-127"/>
              </a:rPr>
              <a:t>: 1G Ethernet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ea typeface="맑은 고딕" pitchFamily="50" charset="-127"/>
              </a:rPr>
              <a:t>: 10G Ethernet</a:t>
            </a:r>
            <a:endParaRPr lang="ko-KR" altLang="en-US" sz="900" dirty="0"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>
                <a:ea typeface="맑은 고딕" pitchFamily="50" charset="-127"/>
              </a:rPr>
              <a:t>: 40G Ethernet</a:t>
            </a:r>
            <a:endParaRPr lang="ko-KR" altLang="en-US" sz="900" dirty="0">
              <a:ea typeface="맑은 고딕" pitchFamily="50" charset="-127"/>
            </a:endParaRPr>
          </a:p>
        </p:txBody>
      </p:sp>
      <p:sp>
        <p:nvSpPr>
          <p:cNvPr id="201" name="직사각형 200">
            <a:extLst>
              <a:ext uri="{FF2B5EF4-FFF2-40B4-BE49-F238E27FC236}">
                <a16:creationId xmlns:a16="http://schemas.microsoft.com/office/drawing/2014/main" id="{00B3581D-E845-4B18-FD05-9EF599C2094F}"/>
              </a:ext>
            </a:extLst>
          </p:cNvPr>
          <p:cNvSpPr/>
          <p:nvPr/>
        </p:nvSpPr>
        <p:spPr>
          <a:xfrm>
            <a:off x="8589992" y="1642444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rgbClr val="00B0F0"/>
                </a:solidFill>
                <a:latin typeface="+mn-ea"/>
              </a:rPr>
              <a:t>가상</a:t>
            </a:r>
            <a:endParaRPr lang="en-US" altLang="ko-KR" sz="600" dirty="0">
              <a:solidFill>
                <a:srgbClr val="00B0F0"/>
              </a:solidFill>
              <a:latin typeface="+mn-ea"/>
            </a:endParaRPr>
          </a:p>
          <a:p>
            <a:pPr algn="ctr"/>
            <a:r>
              <a:rPr lang="ko-KR" altLang="en-US" sz="600" dirty="0">
                <a:solidFill>
                  <a:srgbClr val="00B0F0"/>
                </a:solidFill>
                <a:latin typeface="+mn-ea"/>
              </a:rPr>
              <a:t>서버</a:t>
            </a:r>
          </a:p>
        </p:txBody>
      </p:sp>
      <p:sp>
        <p:nvSpPr>
          <p:cNvPr id="203" name="직사각형 202">
            <a:extLst>
              <a:ext uri="{FF2B5EF4-FFF2-40B4-BE49-F238E27FC236}">
                <a16:creationId xmlns:a16="http://schemas.microsoft.com/office/drawing/2014/main" id="{851E5FC4-FD07-D30C-1970-E241291C4A02}"/>
              </a:ext>
            </a:extLst>
          </p:cNvPr>
          <p:cNvSpPr/>
          <p:nvPr/>
        </p:nvSpPr>
        <p:spPr>
          <a:xfrm>
            <a:off x="8122438" y="1639320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기존</a:t>
            </a:r>
            <a:endParaRPr lang="en-US" altLang="ko-KR" sz="6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장비</a:t>
            </a:r>
          </a:p>
        </p:txBody>
      </p:sp>
      <p:sp>
        <p:nvSpPr>
          <p:cNvPr id="204" name="직사각형 203">
            <a:extLst>
              <a:ext uri="{FF2B5EF4-FFF2-40B4-BE49-F238E27FC236}">
                <a16:creationId xmlns:a16="http://schemas.microsoft.com/office/drawing/2014/main" id="{873BE685-D402-0BB1-DAB7-CFC9CF0A26C0}"/>
              </a:ext>
            </a:extLst>
          </p:cNvPr>
          <p:cNvSpPr/>
          <p:nvPr/>
        </p:nvSpPr>
        <p:spPr>
          <a:xfrm>
            <a:off x="8360361" y="1641036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rgbClr val="00B050"/>
                </a:solidFill>
                <a:latin typeface="+mn-ea"/>
              </a:rPr>
              <a:t>도입</a:t>
            </a:r>
            <a:endParaRPr lang="en-US" altLang="ko-KR" sz="6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ko-KR" altLang="en-US" sz="600" dirty="0">
                <a:solidFill>
                  <a:srgbClr val="00B050"/>
                </a:solidFill>
                <a:latin typeface="+mn-ea"/>
              </a:rPr>
              <a:t>장비</a:t>
            </a:r>
          </a:p>
        </p:txBody>
      </p:sp>
      <p:cxnSp>
        <p:nvCxnSpPr>
          <p:cNvPr id="205" name="직선 연결선 204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8130851" y="2176898"/>
            <a:ext cx="216000" cy="1758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8130851" y="1964459"/>
            <a:ext cx="216000" cy="175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직사각형 225">
            <a:extLst>
              <a:ext uri="{FF2B5EF4-FFF2-40B4-BE49-F238E27FC236}">
                <a16:creationId xmlns:a16="http://schemas.microsoft.com/office/drawing/2014/main" id="{116524FD-21FA-E8A9-48A4-CF5AE613CAB8}"/>
              </a:ext>
            </a:extLst>
          </p:cNvPr>
          <p:cNvSpPr/>
          <p:nvPr/>
        </p:nvSpPr>
        <p:spPr>
          <a:xfrm>
            <a:off x="8041466" y="1559472"/>
            <a:ext cx="1419225" cy="100711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227" name="직사각형 226">
            <a:extLst>
              <a:ext uri="{FF2B5EF4-FFF2-40B4-BE49-F238E27FC236}">
                <a16:creationId xmlns:a16="http://schemas.microsoft.com/office/drawing/2014/main" id="{116524FD-21FA-E8A9-48A4-CF5AE613CAB8}"/>
              </a:ext>
            </a:extLst>
          </p:cNvPr>
          <p:cNvSpPr/>
          <p:nvPr/>
        </p:nvSpPr>
        <p:spPr>
          <a:xfrm>
            <a:off x="7820615" y="1559472"/>
            <a:ext cx="222866" cy="1007117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범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례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8809963" y="1643880"/>
            <a:ext cx="557845" cy="1818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latin typeface="+mn-lt"/>
                <a:ea typeface="맑은 고딕" pitchFamily="50" charset="-127"/>
              </a:rPr>
              <a:t>: </a:t>
            </a:r>
            <a:r>
              <a:rPr lang="ko-KR" altLang="en-US" sz="900" dirty="0">
                <a:latin typeface="+mn-lt"/>
                <a:ea typeface="맑은 고딕" pitchFamily="50" charset="-127"/>
              </a:rPr>
              <a:t>장비 구분</a:t>
            </a:r>
            <a:endParaRPr lang="ko-KR" altLang="en-US" sz="900" dirty="0">
              <a:ea typeface="맑은 고딕" pitchFamily="50" charset="-127"/>
            </a:endParaRPr>
          </a:p>
        </p:txBody>
      </p:sp>
      <p:cxnSp>
        <p:nvCxnSpPr>
          <p:cNvPr id="229" name="직선 연결선 228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>
            <a:stCxn id="58" idx="3"/>
          </p:cNvCxnSpPr>
          <p:nvPr/>
        </p:nvCxnSpPr>
        <p:spPr>
          <a:xfrm flipV="1">
            <a:off x="7572833" y="4029669"/>
            <a:ext cx="693578" cy="184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151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72986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2024-09-13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 </a:t>
                      </a:r>
                      <a:r>
                        <a:rPr lang="en-US" altLang="ko-KR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(TA</a:t>
                      </a: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영역</a:t>
                      </a:r>
                      <a:r>
                        <a:rPr lang="en-US" altLang="ko-KR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송주현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2024-09-13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AA </a:t>
                      </a: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영역 추가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2024-09-13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연계</a:t>
                      </a:r>
                      <a:r>
                        <a:rPr lang="en-US" altLang="ko-KR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영역 추가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이석제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2024-12-20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 변경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(0.1 -&gt; 0.9)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김경태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9" y="1437455"/>
            <a:ext cx="4600374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 OS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호스트명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명명규칙</a:t>
            </a:r>
            <a:endParaRPr lang="en-US" altLang="ko-KR" sz="1400" b="1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282417"/>
              </p:ext>
            </p:extLst>
          </p:nvPr>
        </p:nvGraphicFramePr>
        <p:xfrm>
          <a:off x="346908" y="3429004"/>
          <a:ext cx="4488861" cy="2952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805">
                  <a:extLst>
                    <a:ext uri="{9D8B030D-6E8A-4147-A177-3AD203B41FA5}">
                      <a16:colId xmlns:a16="http://schemas.microsoft.com/office/drawing/2014/main" val="3885306300"/>
                    </a:ext>
                  </a:extLst>
                </a:gridCol>
                <a:gridCol w="598805">
                  <a:extLst>
                    <a:ext uri="{9D8B030D-6E8A-4147-A177-3AD203B41FA5}">
                      <a16:colId xmlns:a16="http://schemas.microsoft.com/office/drawing/2014/main" val="1499246999"/>
                    </a:ext>
                  </a:extLst>
                </a:gridCol>
                <a:gridCol w="743630">
                  <a:extLst>
                    <a:ext uri="{9D8B030D-6E8A-4147-A177-3AD203B41FA5}">
                      <a16:colId xmlns:a16="http://schemas.microsoft.com/office/drawing/2014/main" val="2802476857"/>
                    </a:ext>
                  </a:extLst>
                </a:gridCol>
                <a:gridCol w="480376">
                  <a:extLst>
                    <a:ext uri="{9D8B030D-6E8A-4147-A177-3AD203B41FA5}">
                      <a16:colId xmlns:a16="http://schemas.microsoft.com/office/drawing/2014/main" val="450553029"/>
                    </a:ext>
                  </a:extLst>
                </a:gridCol>
                <a:gridCol w="1027430">
                  <a:extLst>
                    <a:ext uri="{9D8B030D-6E8A-4147-A177-3AD203B41FA5}">
                      <a16:colId xmlns:a16="http://schemas.microsoft.com/office/drawing/2014/main" val="3022667478"/>
                    </a:ext>
                  </a:extLst>
                </a:gridCol>
                <a:gridCol w="1166815">
                  <a:extLst>
                    <a:ext uri="{9D8B030D-6E8A-4147-A177-3AD203B41FA5}">
                      <a16:colId xmlns:a16="http://schemas.microsoft.com/office/drawing/2014/main" val="2097177750"/>
                    </a:ext>
                  </a:extLst>
                </a:gridCol>
              </a:tblGrid>
              <a:tr h="2791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구분</a:t>
                      </a:r>
                      <a:endParaRPr lang="nn-NO" altLang="ko-KR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자릿수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코드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코드 설명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6019870"/>
                  </a:ext>
                </a:extLst>
              </a:tr>
              <a:tr h="40431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/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1Bit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망 구분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  <a:p>
                      <a:pPr algn="ctr" latinLnBrk="1"/>
                      <a:r>
                        <a:rPr lang="en-US" altLang="ko-KR" sz="1000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External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Internal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인터넷망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dirty="0" err="1">
                          <a:solidFill>
                            <a:schemeClr val="tx1"/>
                          </a:solidFill>
                        </a:rPr>
                        <a:t>내부망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452648"/>
                  </a:ext>
                </a:extLst>
              </a:tr>
              <a:tr h="62798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/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~3BIT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업무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err="1">
                          <a:solidFill>
                            <a:schemeClr val="tx1"/>
                          </a:solidFill>
                        </a:rPr>
                        <a:t>erp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 err="1">
                          <a:solidFill>
                            <a:schemeClr val="tx1"/>
                          </a:solidFill>
                        </a:rPr>
                        <a:t>gw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 err="1">
                          <a:solidFill>
                            <a:schemeClr val="tx1"/>
                          </a:solidFill>
                        </a:rPr>
                        <a:t>vmi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ERP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GroupWare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VMI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인사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재무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구매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포탈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그룹웨어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모바일 플랫폼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018977"/>
                  </a:ext>
                </a:extLst>
              </a:tr>
              <a:tr h="80242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/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~5BIT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용도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web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was</a:t>
                      </a:r>
                    </a:p>
                    <a:p>
                      <a:pPr algn="ctr" latinLnBrk="1"/>
                      <a:r>
                        <a:rPr lang="en-US" altLang="ko-KR" sz="1000" dirty="0" err="1">
                          <a:solidFill>
                            <a:schemeClr val="tx1"/>
                          </a:solidFill>
                        </a:rPr>
                        <a:t>db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 err="1">
                          <a:solidFill>
                            <a:schemeClr val="tx1"/>
                          </a:solidFill>
                        </a:rPr>
                        <a:t>gw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WEB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WAS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DB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Gateway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WEB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WAS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GW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서버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586656"/>
                  </a:ext>
                </a:extLst>
              </a:tr>
              <a:tr h="27910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/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0~2BIT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일련번호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SEQ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일련번호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1,2,3,…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879600"/>
                  </a:ext>
                </a:extLst>
              </a:tr>
              <a:tr h="5598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/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1BIT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/>
                        <a:t>운영 구분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d</a:t>
                      </a:r>
                    </a:p>
                    <a:p>
                      <a:pPr algn="ctr" latinLnBrk="1"/>
                      <a:r>
                        <a:rPr lang="en-US" altLang="ko-KR" sz="1000" dirty="0"/>
                        <a:t>s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/>
                        <a:t>Develop</a:t>
                      </a:r>
                    </a:p>
                    <a:p>
                      <a:pPr algn="ctr" latinLnBrk="1"/>
                      <a:r>
                        <a:rPr lang="en-US" altLang="ko-KR" sz="1000" dirty="0"/>
                        <a:t>Stage</a:t>
                      </a:r>
                    </a:p>
                    <a:p>
                      <a:pPr algn="ctr" latinLnBrk="1"/>
                      <a:r>
                        <a:rPr lang="en-US" altLang="ko-KR" sz="1000" dirty="0">
                          <a:sym typeface="Wingdings" panose="05000000000000000000" pitchFamily="2" charset="2"/>
                        </a:rPr>
                        <a:t>P</a:t>
                      </a:r>
                      <a:r>
                        <a:rPr lang="en-US" altLang="ko-KR" sz="1000" dirty="0"/>
                        <a:t>roduction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개발</a:t>
                      </a:r>
                      <a:endParaRPr lang="en-US" altLang="ko-KR" sz="1000" dirty="0"/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테스트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/>
                        <a:t>운영</a:t>
                      </a:r>
                      <a:endParaRPr lang="en-US" altLang="ko-KR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737473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656652"/>
              </p:ext>
            </p:extLst>
          </p:nvPr>
        </p:nvGraphicFramePr>
        <p:xfrm>
          <a:off x="333054" y="2173695"/>
          <a:ext cx="4497653" cy="91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135">
                  <a:extLst>
                    <a:ext uri="{9D8B030D-6E8A-4147-A177-3AD203B41FA5}">
                      <a16:colId xmlns:a16="http://schemas.microsoft.com/office/drawing/2014/main" val="1925656311"/>
                    </a:ext>
                  </a:extLst>
                </a:gridCol>
                <a:gridCol w="888135">
                  <a:extLst>
                    <a:ext uri="{9D8B030D-6E8A-4147-A177-3AD203B41FA5}">
                      <a16:colId xmlns:a16="http://schemas.microsoft.com/office/drawing/2014/main" val="3885306300"/>
                    </a:ext>
                  </a:extLst>
                </a:gridCol>
                <a:gridCol w="888135">
                  <a:extLst>
                    <a:ext uri="{9D8B030D-6E8A-4147-A177-3AD203B41FA5}">
                      <a16:colId xmlns:a16="http://schemas.microsoft.com/office/drawing/2014/main" val="1499246999"/>
                    </a:ext>
                  </a:extLst>
                </a:gridCol>
                <a:gridCol w="888135">
                  <a:extLst>
                    <a:ext uri="{9D8B030D-6E8A-4147-A177-3AD203B41FA5}">
                      <a16:colId xmlns:a16="http://schemas.microsoft.com/office/drawing/2014/main" val="2802476857"/>
                    </a:ext>
                  </a:extLst>
                </a:gridCol>
                <a:gridCol w="945113">
                  <a:extLst>
                    <a:ext uri="{9D8B030D-6E8A-4147-A177-3AD203B41FA5}">
                      <a16:colId xmlns:a16="http://schemas.microsoft.com/office/drawing/2014/main" val="450553029"/>
                    </a:ext>
                  </a:extLst>
                </a:gridCol>
              </a:tblGrid>
              <a:tr h="305105">
                <a:tc>
                  <a:txBody>
                    <a:bodyPr/>
                    <a:lstStyle/>
                    <a:p>
                      <a:pPr algn="ctr" latinLnBrk="1"/>
                      <a:r>
                        <a:rPr lang="nn-NO" altLang="ko-KR" sz="10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nn-NO" altLang="ko-KR" sz="10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19870"/>
                  </a:ext>
                </a:extLst>
              </a:tr>
              <a:tr h="3051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en-US" altLang="ko-KR" sz="1000" dirty="0" err="1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]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nn-NO" altLang="ko-KR" sz="1000" dirty="0">
                          <a:solidFill>
                            <a:schemeClr val="tx1"/>
                          </a:solidFill>
                        </a:rPr>
                        <a:t>[erp]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nn-NO" altLang="ko-KR" sz="1000" dirty="0">
                          <a:solidFill>
                            <a:schemeClr val="tx1"/>
                          </a:solidFill>
                        </a:rPr>
                        <a:t>[web]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nn-NO" altLang="ko-KR" sz="1000" dirty="0">
                          <a:solidFill>
                            <a:schemeClr val="tx1"/>
                          </a:solidFill>
                        </a:rPr>
                        <a:t>[1]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nn-NO" altLang="ko-KR" sz="1000" dirty="0">
                          <a:solidFill>
                            <a:schemeClr val="tx1"/>
                          </a:solidFill>
                        </a:rPr>
                        <a:t>[p]</a:t>
                      </a: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630418"/>
                  </a:ext>
                </a:extLst>
              </a:tr>
              <a:tr h="3051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1BIT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-3BIT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~5BIT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0~2BIT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1BIT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422768"/>
                  </a:ext>
                </a:extLst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333053" y="1816756"/>
            <a:ext cx="4606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호스트명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필드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en-US" altLang="ko-KR" sz="1400" b="1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46908" y="3084304"/>
            <a:ext cx="4606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호스트명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필드 설명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en-US" altLang="ko-KR" sz="1400" b="1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961139" y="1448149"/>
            <a:ext cx="4600374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OS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소요 수량</a:t>
            </a:r>
            <a:endParaRPr lang="en-US" altLang="ko-KR" sz="1400" b="1" kern="0" dirty="0">
              <a:solidFill>
                <a:srgbClr val="000000"/>
              </a:solidFill>
              <a:latin typeface="+mn-ea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458938"/>
              </p:ext>
            </p:extLst>
          </p:nvPr>
        </p:nvGraphicFramePr>
        <p:xfrm>
          <a:off x="4961139" y="1825253"/>
          <a:ext cx="4606094" cy="4556494"/>
        </p:xfrm>
        <a:graphic>
          <a:graphicData uri="http://schemas.openxmlformats.org/drawingml/2006/table">
            <a:tbl>
              <a:tblPr/>
              <a:tblGrid>
                <a:gridCol w="1508152">
                  <a:extLst>
                    <a:ext uri="{9D8B030D-6E8A-4147-A177-3AD203B41FA5}">
                      <a16:colId xmlns:a16="http://schemas.microsoft.com/office/drawing/2014/main" val="1108774074"/>
                    </a:ext>
                  </a:extLst>
                </a:gridCol>
                <a:gridCol w="642762">
                  <a:extLst>
                    <a:ext uri="{9D8B030D-6E8A-4147-A177-3AD203B41FA5}">
                      <a16:colId xmlns:a16="http://schemas.microsoft.com/office/drawing/2014/main" val="3754627038"/>
                    </a:ext>
                  </a:extLst>
                </a:gridCol>
                <a:gridCol w="642762">
                  <a:extLst>
                    <a:ext uri="{9D8B030D-6E8A-4147-A177-3AD203B41FA5}">
                      <a16:colId xmlns:a16="http://schemas.microsoft.com/office/drawing/2014/main" val="1094714912"/>
                    </a:ext>
                  </a:extLst>
                </a:gridCol>
                <a:gridCol w="1812418">
                  <a:extLst>
                    <a:ext uri="{9D8B030D-6E8A-4147-A177-3AD203B41FA5}">
                      <a16:colId xmlns:a16="http://schemas.microsoft.com/office/drawing/2014/main" val="3044560650"/>
                    </a:ext>
                  </a:extLst>
                </a:gridCol>
              </a:tblGrid>
              <a:tr h="2250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 구분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수량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345280"/>
                  </a:ext>
                </a:extLst>
              </a:tr>
              <a:tr h="22500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891063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795971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메일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476914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 메일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814554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건설관리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시스템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799437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시설관리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시스템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0964819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성과관리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시스템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1662713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기록물관리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 설치 운영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816659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통합인증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3826908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이차인증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FIDO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2625076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전자인장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 설치 운영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332536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 설치 운영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027925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451847"/>
                  </a:ext>
                </a:extLst>
              </a:tr>
              <a:tr h="3158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총계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XXX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0079551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호스트명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강원랜드 명명 규칙을 준수하며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구성은 총 운영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XXX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식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개발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XXX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식으로 구성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0641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(ERP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운영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270036"/>
              </p:ext>
            </p:extLst>
          </p:nvPr>
        </p:nvGraphicFramePr>
        <p:xfrm>
          <a:off x="329302" y="1202058"/>
          <a:ext cx="9232211" cy="2639710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1562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27775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2614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스크랩핑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eerpscrapp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 2022 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D:\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56270"/>
                  </a:ext>
                </a:extLst>
              </a:tr>
              <a:tr h="4166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eerpweb1p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753613"/>
                  </a:ext>
                </a:extLst>
              </a:tr>
              <a:tr h="4166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eerpweb2p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673043"/>
                  </a:ext>
                </a:extLst>
              </a:tr>
              <a:tr h="55551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eerpwas1p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NAS:[ERP_SRM]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2048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617"/>
                  </a:ext>
                </a:extLst>
              </a:tr>
              <a:tr h="55551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eerpwas2p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ERP_SRM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2048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9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451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(ERP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운영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735557"/>
              </p:ext>
            </p:extLst>
          </p:nvPr>
        </p:nvGraphicFramePr>
        <p:xfrm>
          <a:off x="329302" y="1202058"/>
          <a:ext cx="9232211" cy="3895280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1534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27288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40932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WEB#1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irpweb1p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2111"/>
                  </a:ext>
                </a:extLst>
              </a:tr>
              <a:tr h="40932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WEB#2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irpweb2p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966053"/>
                  </a:ext>
                </a:extLst>
              </a:tr>
              <a:tr h="682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WAS#1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ierpwas1p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시설관리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5120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5120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872514"/>
                  </a:ext>
                </a:extLst>
              </a:tr>
              <a:tr h="682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WAS#2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ierpwas2p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시설관리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성과관리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5120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5120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158577"/>
                  </a:ext>
                </a:extLst>
              </a:tr>
              <a:tr h="65955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DB#1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ierpdb1p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/arch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oradata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:[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POOL]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SCAN IP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NOD IP, VIP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IC IP#1,#2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59151"/>
                  </a:ext>
                </a:extLst>
              </a:tr>
              <a:tr h="52764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DB#2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ierpdb2p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/arch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oradata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:[POOL]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NOD IP, VIP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사설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IC IP#1,#2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032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544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(ERP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개발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761550"/>
              </p:ext>
            </p:extLst>
          </p:nvPr>
        </p:nvGraphicFramePr>
        <p:xfrm>
          <a:off x="329302" y="1202058"/>
          <a:ext cx="9232211" cy="3672840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1137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20230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스크랩핑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eerpscrapp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 2022 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D:\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5627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인터넷 </a:t>
                      </a:r>
                      <a:r>
                        <a:rPr kumimoji="0" lang="ko-KR" altLang="en-US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서버팜</a:t>
                      </a:r>
                      <a:endParaRPr kumimoji="0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eerpweb1p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7536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eerpwas1p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67304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ierpweb1p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61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ierpwas1p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/app/XXXX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929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 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ierpdb1p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2048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/arch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oradata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NOD IP bond0</a:t>
                      </a:r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VIP bond0:0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21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ko-KR" alt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내부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서버팜</a:t>
                      </a:r>
                      <a:endParaRPr lang="ko-KR" alt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ko-KR" altLang="en-US" sz="800" b="0" i="0" u="none" strike="noStrike" kern="1200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더존</a:t>
                      </a:r>
                      <a:r>
                        <a:rPr lang="ko-KR" alt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EDS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ierpedsd</a:t>
                      </a:r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1024</a:t>
                      </a:r>
                    </a:p>
                    <a:p>
                      <a:pPr marL="0" algn="r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  <a:br>
                        <a:rPr 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/home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46017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 </a:t>
                      </a:r>
                      <a:r>
                        <a:rPr lang="ko-KR" alt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형상관리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ierpgit1d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518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ERP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ERP </a:t>
                      </a:r>
                      <a:r>
                        <a:rPr lang="ko-KR" altLang="en-US" sz="800" b="0" i="0" u="none" strike="noStrike" kern="120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배포관리</a:t>
                      </a:r>
                      <a:endParaRPr lang="ko-KR" altLang="en-US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ierpjenkin1d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r>
                        <a:rPr lang="en-US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699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947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외부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메일 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182262"/>
              </p:ext>
            </p:extLst>
          </p:nvPr>
        </p:nvGraphicFramePr>
        <p:xfrm>
          <a:off x="329302" y="1202058"/>
          <a:ext cx="9232211" cy="4404360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1137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20230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Proxy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egwproxyp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2564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egwwork1p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메일박스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5627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egwwork2p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메일박스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7536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egwwork3p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메일박스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67304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DB#1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egwdb1p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altLang="ko-KR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dbdump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NAS:[DB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백업용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61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DB#2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egwdb2p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altLang="ko-KR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dbdump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NAS:[DB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백업용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929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DB#3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egwdb3p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altLang="ko-KR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dbdump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NAS:[DB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백업용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21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Proxy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egwproxyd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endParaRPr lang="ko-KR" altLang="en-US" sz="800" b="0" i="0" u="none" strike="noStrike" kern="120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endParaRPr lang="ko-KR" alt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46017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개발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egwworkd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518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외부메일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egwdbd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/log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699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567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그룹웨어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내부메일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373011"/>
              </p:ext>
            </p:extLst>
          </p:nvPr>
        </p:nvGraphicFramePr>
        <p:xfrm>
          <a:off x="329302" y="1202058"/>
          <a:ext cx="9232211" cy="5135880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1137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202306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igwwork1p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/data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/arch_dir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NAS:[GW/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_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결재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25646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igwwork2p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/data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/arch_dir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NAS:[GW/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_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결재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5627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igwwork3p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/data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/arch_dir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NAS:[GW/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_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결재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7536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igwwork4p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/data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/arch_dir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NAS:[GW/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_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결재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67304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Worker#5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igwwork5p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/app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/data</a:t>
                      </a: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kumimoji="0" lang="en-US" altLang="ko-KR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arch_dir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b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NAS:[GW/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메일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_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결재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61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DB#1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igwdb1p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dbdump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NAS:[DB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백업용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929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DB#2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igwdb2p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dbdump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NAS:[DB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백업용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211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DB#3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igwdb3p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/log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/data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dbdump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NAS:[DB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백업용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46017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문서유통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igwdoctrp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518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 개발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Worker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igwworkd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35025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Web/Mail 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igwdbd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64314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그룹웨어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문서유통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개발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igwdoctrd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en-US" altLang="ko-KR" sz="800" b="0" i="0" u="none" strike="noStrike" kern="120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859536" rtl="0" eaLnBrk="1" fontAlgn="ctr" latinLnBrk="0" hangingPunct="1"/>
                      <a:r>
                        <a:rPr lang="ko-KR" altLang="en-US" sz="800" b="0" i="0" u="none" strike="noStrike" kern="1200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859536" rtl="0" eaLnBrk="1" fontAlgn="ctr" latinLnBrk="0" hangingPunct="1"/>
                      <a:endParaRPr lang="en-US" altLang="ko-KR" sz="800" b="0" i="0" u="none" strike="noStrike" kern="1200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245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805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(VMI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6480"/>
              </p:ext>
            </p:extLst>
          </p:nvPr>
        </p:nvGraphicFramePr>
        <p:xfrm>
          <a:off x="329302" y="1202058"/>
          <a:ext cx="9232211" cy="4770120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904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16083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인증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evmiauthp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1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25646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Gateway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evmigwp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1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562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통합관리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ivmimsp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7536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계정관리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ivmiamp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67304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세션관리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ivmismp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1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6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1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/usrdata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9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1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/usrdata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altLang="ko-KR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21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ivmiaos3p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/usrdata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46017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ivmiaos4p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/usrdata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altLang="ko-KR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51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ivmiaos5p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/usrdata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35025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ivmiaos6p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/usrdata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altLang="ko-KR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64314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#7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ivmiaos7p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/usrdata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24599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ivmiaos8p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Ubuntu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usrdata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en-US" altLang="ko-KR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MOB_User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6144</a:t>
                      </a:r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9074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FE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evmifed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Ubuntu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6264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모바일 </a:t>
                      </a: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BE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ivmibed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Ubuntu</a:t>
                      </a:r>
                      <a:endParaRPr 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0662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모바일 </a:t>
                      </a: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VMI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VMI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가상화 서버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ivmiaosd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Ubuntu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95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736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기록물관리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전자인장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/>
          </p:nvPr>
        </p:nvGraphicFramePr>
        <p:xfrm>
          <a:off x="329302" y="1202058"/>
          <a:ext cx="9232211" cy="2593484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1335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23746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400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기록</a:t>
                      </a:r>
                      <a:endParaRPr kumimoji="0" lang="en-US" altLang="ko-KR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기록물관리 운영</a:t>
                      </a:r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iarchapp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arch_data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/media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arch_pdf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arch_dir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기록데이터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 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멀티미디어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NAS:[PDF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변환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전자결재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10240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3072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3072</a:t>
                      </a: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256465"/>
                  </a:ext>
                </a:extLst>
              </a:tr>
              <a:tr h="400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기록</a:t>
                      </a:r>
                      <a:endParaRPr kumimoji="0" lang="en-US" altLang="ko-KR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기록물관리 운영</a:t>
                      </a:r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PDF </a:t>
                      </a:r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변환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iarchpdfp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arch_pdf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NAS:[PDF</a:t>
                      </a:r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변환</a:t>
                      </a: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]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3072</a:t>
                      </a:r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56270"/>
                  </a:ext>
                </a:extLst>
              </a:tr>
              <a:tr h="4007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인장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전자인장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eisealwebp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9295"/>
                  </a:ext>
                </a:extLst>
              </a:tr>
              <a:tr h="4007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인장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서버팜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전자인장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WAS/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문서변환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isealwasp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  <a:b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b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b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D:\(PGM)</a:t>
                      </a:r>
                      <a:b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E:\(LOG)</a:t>
                      </a:r>
                      <a:b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F:\(DATA)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2111"/>
                  </a:ext>
                </a:extLst>
              </a:tr>
              <a:tr h="4007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인장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전자인장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isealdbp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460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5006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 및 규격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통합인증 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개발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운영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12. </a:t>
            </a:r>
            <a:r>
              <a:rPr lang="ko-KR" altLang="en-US" dirty="0">
                <a:latin typeface="맑은 고딕" panose="020B0503020000020004" pitchFamily="50" charset="-127"/>
              </a:rPr>
              <a:t>컴퓨팅 설계</a:t>
            </a:r>
            <a:endParaRPr lang="ko-KR" alt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/>
          </p:nvPr>
        </p:nvGraphicFramePr>
        <p:xfrm>
          <a:off x="329302" y="1202058"/>
          <a:ext cx="9232211" cy="5318760"/>
        </p:xfrm>
        <a:graphic>
          <a:graphicData uri="http://schemas.openxmlformats.org/drawingml/2006/table">
            <a:tbl>
              <a:tblPr/>
              <a:tblGrid>
                <a:gridCol w="272001">
                  <a:extLst>
                    <a:ext uri="{9D8B030D-6E8A-4147-A177-3AD203B41FA5}">
                      <a16:colId xmlns:a16="http://schemas.microsoft.com/office/drawing/2014/main" val="65182264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933662141"/>
                    </a:ext>
                  </a:extLst>
                </a:gridCol>
                <a:gridCol w="338282">
                  <a:extLst>
                    <a:ext uri="{9D8B030D-6E8A-4147-A177-3AD203B41FA5}">
                      <a16:colId xmlns:a16="http://schemas.microsoft.com/office/drawing/2014/main" val="3720887627"/>
                    </a:ext>
                  </a:extLst>
                </a:gridCol>
                <a:gridCol w="488234">
                  <a:extLst>
                    <a:ext uri="{9D8B030D-6E8A-4147-A177-3AD203B41FA5}">
                      <a16:colId xmlns:a16="http://schemas.microsoft.com/office/drawing/2014/main" val="1064590414"/>
                    </a:ext>
                  </a:extLst>
                </a:gridCol>
                <a:gridCol w="720195">
                  <a:extLst>
                    <a:ext uri="{9D8B030D-6E8A-4147-A177-3AD203B41FA5}">
                      <a16:colId xmlns:a16="http://schemas.microsoft.com/office/drawing/2014/main" val="3275200240"/>
                    </a:ext>
                  </a:extLst>
                </a:gridCol>
                <a:gridCol w="646021">
                  <a:extLst>
                    <a:ext uri="{9D8B030D-6E8A-4147-A177-3AD203B41FA5}">
                      <a16:colId xmlns:a16="http://schemas.microsoft.com/office/drawing/2014/main" val="1645572086"/>
                    </a:ext>
                  </a:extLst>
                </a:gridCol>
                <a:gridCol w="601833">
                  <a:extLst>
                    <a:ext uri="{9D8B030D-6E8A-4147-A177-3AD203B41FA5}">
                      <a16:colId xmlns:a16="http://schemas.microsoft.com/office/drawing/2014/main" val="316980824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31194773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200057409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62917632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746915796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1396510374"/>
                    </a:ext>
                  </a:extLst>
                </a:gridCol>
                <a:gridCol w="359393">
                  <a:extLst>
                    <a:ext uri="{9D8B030D-6E8A-4147-A177-3AD203B41FA5}">
                      <a16:colId xmlns:a16="http://schemas.microsoft.com/office/drawing/2014/main" val="3811466725"/>
                    </a:ext>
                  </a:extLst>
                </a:gridCol>
                <a:gridCol w="625440">
                  <a:extLst>
                    <a:ext uri="{9D8B030D-6E8A-4147-A177-3AD203B41FA5}">
                      <a16:colId xmlns:a16="http://schemas.microsoft.com/office/drawing/2014/main" val="3934121915"/>
                    </a:ext>
                  </a:extLst>
                </a:gridCol>
                <a:gridCol w="912729">
                  <a:extLst>
                    <a:ext uri="{9D8B030D-6E8A-4147-A177-3AD203B41FA5}">
                      <a16:colId xmlns:a16="http://schemas.microsoft.com/office/drawing/2014/main" val="2533707258"/>
                    </a:ext>
                  </a:extLst>
                </a:gridCol>
                <a:gridCol w="357879">
                  <a:extLst>
                    <a:ext uri="{9D8B030D-6E8A-4147-A177-3AD203B41FA5}">
                      <a16:colId xmlns:a16="http://schemas.microsoft.com/office/drawing/2014/main" val="2779853205"/>
                    </a:ext>
                  </a:extLst>
                </a:gridCol>
                <a:gridCol w="937979">
                  <a:extLst>
                    <a:ext uri="{9D8B030D-6E8A-4147-A177-3AD203B41FA5}">
                      <a16:colId xmlns:a16="http://schemas.microsoft.com/office/drawing/2014/main" val="2018245229"/>
                    </a:ext>
                  </a:extLst>
                </a:gridCol>
                <a:gridCol w="836978">
                  <a:extLst>
                    <a:ext uri="{9D8B030D-6E8A-4147-A177-3AD203B41FA5}">
                      <a16:colId xmlns:a16="http://schemas.microsoft.com/office/drawing/2014/main" val="3765873203"/>
                    </a:ext>
                  </a:extLst>
                </a:gridCol>
              </a:tblGrid>
              <a:tr h="904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운영구분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subnet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vCore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디바이스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공유</a:t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볼륨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NIC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70442"/>
                  </a:ext>
                </a:extLst>
              </a:tr>
              <a:tr h="16083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ENG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/SRC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LOG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489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issosvr1p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25646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#2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issosvr2p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5627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통합인증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AP#1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eauthap1p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75361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통합인증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AP#2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eauthap2p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67304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통합인증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AP#1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iauthap1p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6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통합인증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AP#2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iauthap2p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8992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중계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FIDO WEB#1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efidoweb1p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4021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중계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FIDO WEB#2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efidoweb2p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46017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FIDO AP#1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ifidoap1p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51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FIDO AP#2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ifidoap2p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35025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SSO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 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issosvr1d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64314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통합인증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eauthap1d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24599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통합인증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iauthap1d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9074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DMZ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중계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FIDO WEB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efidoweb1d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6264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통합인증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FIDO AP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ifidoap1d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0662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연계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운영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연계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Proxy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eeaiproxyp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95178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연계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내부</a:t>
                      </a:r>
                      <a:endParaRPr kumimoji="0" lang="en-US" altLang="ko-KR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모니터링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eeaimonp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/app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15969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연계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DMZ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 연계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Proxy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 err="1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eeaiproxyd</a:t>
                      </a:r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RHEL 8.8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333333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enp1s0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ko-KR" sz="800" b="0" i="0" u="none" strike="noStrike" dirty="0">
                        <a:solidFill>
                          <a:srgbClr val="333333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951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2418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원통 374"/>
          <p:cNvSpPr/>
          <p:nvPr/>
        </p:nvSpPr>
        <p:spPr>
          <a:xfrm>
            <a:off x="5777304" y="5811571"/>
            <a:ext cx="488257" cy="359287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기록물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AP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78" name="원통 377"/>
          <p:cNvSpPr/>
          <p:nvPr/>
        </p:nvSpPr>
        <p:spPr>
          <a:xfrm>
            <a:off x="5777304" y="5500210"/>
            <a:ext cx="488257" cy="359287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기록물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COM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ERP WEB/WAS/DB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인스턴스 구성도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ERP/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건설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시설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성과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통합 구성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13. ERP </a:t>
            </a:r>
            <a:r>
              <a:rPr lang="ko-KR" altLang="en-US" dirty="0">
                <a:latin typeface="맑은 고딕" panose="020B0503020000020004" pitchFamily="50" charset="-127"/>
              </a:rPr>
              <a:t>구성도</a:t>
            </a:r>
            <a:endParaRPr lang="ko-KR" altLang="en-US" dirty="0"/>
          </a:p>
        </p:txBody>
      </p:sp>
      <p:cxnSp>
        <p:nvCxnSpPr>
          <p:cNvPr id="345" name="직선 연결선 344"/>
          <p:cNvCxnSpPr>
            <a:stCxn id="542" idx="1"/>
            <a:endCxn id="520" idx="2"/>
          </p:cNvCxnSpPr>
          <p:nvPr/>
        </p:nvCxnSpPr>
        <p:spPr>
          <a:xfrm flipV="1">
            <a:off x="3908530" y="5083752"/>
            <a:ext cx="798873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48" name="직선 연결선 347"/>
          <p:cNvCxnSpPr>
            <a:stCxn id="524" idx="1"/>
            <a:endCxn id="523" idx="2"/>
          </p:cNvCxnSpPr>
          <p:nvPr/>
        </p:nvCxnSpPr>
        <p:spPr>
          <a:xfrm flipV="1">
            <a:off x="4434873" y="5083752"/>
            <a:ext cx="1001984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51" name="직선 연결선 350"/>
          <p:cNvCxnSpPr>
            <a:stCxn id="416" idx="1"/>
            <a:endCxn id="309" idx="2"/>
          </p:cNvCxnSpPr>
          <p:nvPr/>
        </p:nvCxnSpPr>
        <p:spPr>
          <a:xfrm flipV="1">
            <a:off x="4961848" y="5083752"/>
            <a:ext cx="1207620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57" name="직선 연결선 356"/>
          <p:cNvCxnSpPr>
            <a:stCxn id="592" idx="1"/>
            <a:endCxn id="448" idx="2"/>
          </p:cNvCxnSpPr>
          <p:nvPr/>
        </p:nvCxnSpPr>
        <p:spPr>
          <a:xfrm flipH="1" flipV="1">
            <a:off x="6898922" y="5083752"/>
            <a:ext cx="1493003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60" name="직선 연결선 359"/>
          <p:cNvCxnSpPr>
            <a:stCxn id="591" idx="1"/>
            <a:endCxn id="309" idx="2"/>
          </p:cNvCxnSpPr>
          <p:nvPr/>
        </p:nvCxnSpPr>
        <p:spPr>
          <a:xfrm flipH="1" flipV="1">
            <a:off x="6169468" y="5083752"/>
            <a:ext cx="1701080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63" name="직선 연결선 362"/>
          <p:cNvCxnSpPr>
            <a:stCxn id="645" idx="1"/>
            <a:endCxn id="523" idx="2"/>
          </p:cNvCxnSpPr>
          <p:nvPr/>
        </p:nvCxnSpPr>
        <p:spPr>
          <a:xfrm flipH="1" flipV="1">
            <a:off x="5436857" y="5083752"/>
            <a:ext cx="1906716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66" name="직선 연결선 365"/>
          <p:cNvCxnSpPr>
            <a:stCxn id="663" idx="1"/>
            <a:endCxn id="520" idx="2"/>
          </p:cNvCxnSpPr>
          <p:nvPr/>
        </p:nvCxnSpPr>
        <p:spPr>
          <a:xfrm flipH="1" flipV="1">
            <a:off x="4707403" y="5083752"/>
            <a:ext cx="2109827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sp>
        <p:nvSpPr>
          <p:cNvPr id="285" name="직사각형 284"/>
          <p:cNvSpPr/>
          <p:nvPr/>
        </p:nvSpPr>
        <p:spPr>
          <a:xfrm>
            <a:off x="1094677" y="1474217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6" name="직사각형 285"/>
          <p:cNvSpPr/>
          <p:nvPr/>
        </p:nvSpPr>
        <p:spPr>
          <a:xfrm>
            <a:off x="1709697" y="1474217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구매협력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7" name="직사각형 286"/>
          <p:cNvSpPr/>
          <p:nvPr/>
        </p:nvSpPr>
        <p:spPr>
          <a:xfrm>
            <a:off x="2324136" y="1474217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건설관리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8" name="직사각형 287"/>
          <p:cNvSpPr/>
          <p:nvPr/>
        </p:nvSpPr>
        <p:spPr>
          <a:xfrm>
            <a:off x="328613" y="1202845"/>
            <a:ext cx="2975649" cy="5178905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9" name="직사각형 288"/>
          <p:cNvSpPr/>
          <p:nvPr/>
        </p:nvSpPr>
        <p:spPr>
          <a:xfrm>
            <a:off x="328613" y="1202058"/>
            <a:ext cx="2975649" cy="19210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인터넷</a:t>
            </a:r>
          </a:p>
        </p:txBody>
      </p:sp>
      <p:sp>
        <p:nvSpPr>
          <p:cNvPr id="290" name="직사각형 289"/>
          <p:cNvSpPr/>
          <p:nvPr/>
        </p:nvSpPr>
        <p:spPr>
          <a:xfrm>
            <a:off x="3348887" y="1202845"/>
            <a:ext cx="6204188" cy="5178905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1" name="직사각형 290"/>
          <p:cNvSpPr/>
          <p:nvPr/>
        </p:nvSpPr>
        <p:spPr>
          <a:xfrm>
            <a:off x="3348888" y="1202058"/>
            <a:ext cx="6204186" cy="19210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내부망</a:t>
            </a:r>
            <a:endParaRPr kumimoji="0" lang="ko-KR" altLang="en-US" sz="9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2" name="직사각형 291"/>
          <p:cNvSpPr/>
          <p:nvPr/>
        </p:nvSpPr>
        <p:spPr>
          <a:xfrm>
            <a:off x="6461138" y="4989630"/>
            <a:ext cx="2772000" cy="128765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3" name="직사각형 292"/>
          <p:cNvSpPr/>
          <p:nvPr/>
        </p:nvSpPr>
        <p:spPr>
          <a:xfrm>
            <a:off x="6692169" y="1851254"/>
            <a:ext cx="2549541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4" name="직사각형 293"/>
          <p:cNvSpPr/>
          <p:nvPr/>
        </p:nvSpPr>
        <p:spPr>
          <a:xfrm>
            <a:off x="6692170" y="2797012"/>
            <a:ext cx="2549541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5" name="직사각형 294"/>
          <p:cNvSpPr/>
          <p:nvPr/>
        </p:nvSpPr>
        <p:spPr>
          <a:xfrm>
            <a:off x="3617989" y="4989630"/>
            <a:ext cx="2772000" cy="128765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6" name="직사각형 295"/>
          <p:cNvSpPr/>
          <p:nvPr/>
        </p:nvSpPr>
        <p:spPr>
          <a:xfrm>
            <a:off x="3623436" y="1851254"/>
            <a:ext cx="3024567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7" name="직사각형 296"/>
          <p:cNvSpPr/>
          <p:nvPr/>
        </p:nvSpPr>
        <p:spPr>
          <a:xfrm>
            <a:off x="3623436" y="2797012"/>
            <a:ext cx="3024567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9" name="직사각형 298"/>
          <p:cNvSpPr/>
          <p:nvPr/>
        </p:nvSpPr>
        <p:spPr>
          <a:xfrm>
            <a:off x="4983690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OSS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0" name="직사각형 299"/>
          <p:cNvSpPr/>
          <p:nvPr/>
        </p:nvSpPr>
        <p:spPr>
          <a:xfrm>
            <a:off x="4983690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10030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2" name="직사각형 301"/>
          <p:cNvSpPr/>
          <p:nvPr/>
        </p:nvSpPr>
        <p:spPr>
          <a:xfrm>
            <a:off x="4570295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3" name="직사각형 302"/>
          <p:cNvSpPr/>
          <p:nvPr/>
        </p:nvSpPr>
        <p:spPr>
          <a:xfrm>
            <a:off x="4570295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10020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5" name="직사각형 304"/>
          <p:cNvSpPr/>
          <p:nvPr/>
        </p:nvSpPr>
        <p:spPr>
          <a:xfrm>
            <a:off x="4156900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AUTH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6" name="직사각형 305"/>
          <p:cNvSpPr/>
          <p:nvPr/>
        </p:nvSpPr>
        <p:spPr>
          <a:xfrm>
            <a:off x="4156900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10010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0" name="직사각형 309"/>
          <p:cNvSpPr/>
          <p:nvPr/>
        </p:nvSpPr>
        <p:spPr>
          <a:xfrm>
            <a:off x="3394747" y="4989630"/>
            <a:ext cx="224096" cy="128765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DB#1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1" name="직사각형 310"/>
          <p:cNvSpPr/>
          <p:nvPr/>
        </p:nvSpPr>
        <p:spPr>
          <a:xfrm>
            <a:off x="3399341" y="1851254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WEB#1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2" name="직사각형 311"/>
          <p:cNvSpPr/>
          <p:nvPr/>
        </p:nvSpPr>
        <p:spPr>
          <a:xfrm>
            <a:off x="3399341" y="2797012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#1</a:t>
            </a:r>
          </a:p>
        </p:txBody>
      </p:sp>
      <p:sp>
        <p:nvSpPr>
          <p:cNvPr id="313" name="직사각형 312"/>
          <p:cNvSpPr/>
          <p:nvPr/>
        </p:nvSpPr>
        <p:spPr>
          <a:xfrm>
            <a:off x="9239074" y="4989630"/>
            <a:ext cx="224096" cy="128765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DB#2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4" name="직사각형 313"/>
          <p:cNvSpPr/>
          <p:nvPr/>
        </p:nvSpPr>
        <p:spPr>
          <a:xfrm>
            <a:off x="9241710" y="1851254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WEB#2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5" name="직사각형 314"/>
          <p:cNvSpPr/>
          <p:nvPr/>
        </p:nvSpPr>
        <p:spPr>
          <a:xfrm>
            <a:off x="9241710" y="2797012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#2</a:t>
            </a:r>
          </a:p>
        </p:txBody>
      </p:sp>
      <p:sp>
        <p:nvSpPr>
          <p:cNvPr id="317" name="직사각형 316"/>
          <p:cNvSpPr/>
          <p:nvPr/>
        </p:nvSpPr>
        <p:spPr>
          <a:xfrm>
            <a:off x="3743505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admin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8" name="직사각형 317"/>
          <p:cNvSpPr/>
          <p:nvPr/>
        </p:nvSpPr>
        <p:spPr>
          <a:xfrm>
            <a:off x="3743505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10000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0" name="직사각형 319"/>
          <p:cNvSpPr/>
          <p:nvPr/>
        </p:nvSpPr>
        <p:spPr>
          <a:xfrm>
            <a:off x="2132197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구매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협력</a:t>
            </a:r>
          </a:p>
        </p:txBody>
      </p:sp>
      <p:sp>
        <p:nvSpPr>
          <p:cNvPr id="321" name="직사각형 320"/>
          <p:cNvSpPr/>
          <p:nvPr/>
        </p:nvSpPr>
        <p:spPr>
          <a:xfrm>
            <a:off x="2132197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10010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3" name="직사각형 322"/>
          <p:cNvSpPr/>
          <p:nvPr/>
        </p:nvSpPr>
        <p:spPr>
          <a:xfrm>
            <a:off x="2565994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24" name="직사각형 323"/>
          <p:cNvSpPr/>
          <p:nvPr/>
        </p:nvSpPr>
        <p:spPr>
          <a:xfrm>
            <a:off x="2565994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10020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5" name="직사각형 324"/>
          <p:cNvSpPr/>
          <p:nvPr/>
        </p:nvSpPr>
        <p:spPr>
          <a:xfrm>
            <a:off x="2049133" y="1851254"/>
            <a:ext cx="971584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6" name="직사각형 325"/>
          <p:cNvSpPr/>
          <p:nvPr/>
        </p:nvSpPr>
        <p:spPr>
          <a:xfrm>
            <a:off x="2049133" y="2797012"/>
            <a:ext cx="971584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7" name="직사각형 326"/>
          <p:cNvSpPr/>
          <p:nvPr/>
        </p:nvSpPr>
        <p:spPr>
          <a:xfrm>
            <a:off x="410994" y="1851254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WEB#1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8" name="직사각형 327"/>
          <p:cNvSpPr/>
          <p:nvPr/>
        </p:nvSpPr>
        <p:spPr>
          <a:xfrm>
            <a:off x="410994" y="2797012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#1</a:t>
            </a:r>
          </a:p>
        </p:txBody>
      </p:sp>
      <p:sp>
        <p:nvSpPr>
          <p:cNvPr id="329" name="직사각형 328"/>
          <p:cNvSpPr/>
          <p:nvPr/>
        </p:nvSpPr>
        <p:spPr>
          <a:xfrm>
            <a:off x="3015917" y="1851254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WEB#2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0" name="직사각형 329"/>
          <p:cNvSpPr/>
          <p:nvPr/>
        </p:nvSpPr>
        <p:spPr>
          <a:xfrm>
            <a:off x="3015917" y="2797012"/>
            <a:ext cx="224096" cy="88939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#2</a:t>
            </a:r>
          </a:p>
        </p:txBody>
      </p:sp>
      <p:sp>
        <p:nvSpPr>
          <p:cNvPr id="331" name="직사각형 330"/>
          <p:cNvSpPr/>
          <p:nvPr/>
        </p:nvSpPr>
        <p:spPr>
          <a:xfrm>
            <a:off x="635411" y="1851254"/>
            <a:ext cx="1369097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2" name="직사각형 331"/>
          <p:cNvSpPr/>
          <p:nvPr/>
        </p:nvSpPr>
        <p:spPr>
          <a:xfrm>
            <a:off x="635411" y="2797012"/>
            <a:ext cx="1369097" cy="889398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4" name="직사각형 333"/>
          <p:cNvSpPr/>
          <p:nvPr/>
        </p:nvSpPr>
        <p:spPr>
          <a:xfrm>
            <a:off x="704332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admin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5" name="직사각형 334"/>
          <p:cNvSpPr/>
          <p:nvPr/>
        </p:nvSpPr>
        <p:spPr>
          <a:xfrm>
            <a:off x="704332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10000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7" name="직사각형 336"/>
          <p:cNvSpPr/>
          <p:nvPr/>
        </p:nvSpPr>
        <p:spPr>
          <a:xfrm>
            <a:off x="6223877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성과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38" name="직사각형 337"/>
          <p:cNvSpPr/>
          <p:nvPr/>
        </p:nvSpPr>
        <p:spPr>
          <a:xfrm>
            <a:off x="6223877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10060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0" name="직사각형 339"/>
          <p:cNvSpPr/>
          <p:nvPr/>
        </p:nvSpPr>
        <p:spPr>
          <a:xfrm>
            <a:off x="5810482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시설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41" name="직사각형 340"/>
          <p:cNvSpPr/>
          <p:nvPr/>
        </p:nvSpPr>
        <p:spPr>
          <a:xfrm>
            <a:off x="5810482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10050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3" name="직사각형 342"/>
          <p:cNvSpPr/>
          <p:nvPr/>
        </p:nvSpPr>
        <p:spPr>
          <a:xfrm>
            <a:off x="5397086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44" name="직사각형 343"/>
          <p:cNvSpPr/>
          <p:nvPr/>
        </p:nvSpPr>
        <p:spPr>
          <a:xfrm>
            <a:off x="5397086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10040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6" name="직사각형 345"/>
          <p:cNvSpPr/>
          <p:nvPr/>
        </p:nvSpPr>
        <p:spPr>
          <a:xfrm>
            <a:off x="4981405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v_erp</a:t>
            </a: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ssl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7" name="직사각형 346"/>
          <p:cNvSpPr/>
          <p:nvPr/>
        </p:nvSpPr>
        <p:spPr>
          <a:xfrm>
            <a:off x="4981405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9" name="직사각형 348"/>
          <p:cNvSpPr/>
          <p:nvPr/>
        </p:nvSpPr>
        <p:spPr>
          <a:xfrm>
            <a:off x="4568009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v_erp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0" name="직사각형 349"/>
          <p:cNvSpPr/>
          <p:nvPr/>
        </p:nvSpPr>
        <p:spPr>
          <a:xfrm>
            <a:off x="4568009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80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2" name="직사각형 351"/>
          <p:cNvSpPr/>
          <p:nvPr/>
        </p:nvSpPr>
        <p:spPr>
          <a:xfrm>
            <a:off x="6221591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성과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53" name="직사각형 352"/>
          <p:cNvSpPr/>
          <p:nvPr/>
        </p:nvSpPr>
        <p:spPr>
          <a:xfrm>
            <a:off x="6221591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5" name="직사각형 354"/>
          <p:cNvSpPr/>
          <p:nvPr/>
        </p:nvSpPr>
        <p:spPr>
          <a:xfrm>
            <a:off x="5808195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시설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56" name="직사각형 355"/>
          <p:cNvSpPr/>
          <p:nvPr/>
        </p:nvSpPr>
        <p:spPr>
          <a:xfrm>
            <a:off x="5808195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8" name="직사각형 357"/>
          <p:cNvSpPr/>
          <p:nvPr/>
        </p:nvSpPr>
        <p:spPr>
          <a:xfrm>
            <a:off x="5394800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59" name="직사각형 358"/>
          <p:cNvSpPr/>
          <p:nvPr/>
        </p:nvSpPr>
        <p:spPr>
          <a:xfrm>
            <a:off x="5394800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1" name="직사각형 360"/>
          <p:cNvSpPr/>
          <p:nvPr/>
        </p:nvSpPr>
        <p:spPr>
          <a:xfrm>
            <a:off x="7567792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OSS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2" name="직사각형 361"/>
          <p:cNvSpPr/>
          <p:nvPr/>
        </p:nvSpPr>
        <p:spPr>
          <a:xfrm>
            <a:off x="7567792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10030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4" name="직사각형 363"/>
          <p:cNvSpPr/>
          <p:nvPr/>
        </p:nvSpPr>
        <p:spPr>
          <a:xfrm>
            <a:off x="7154397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5" name="직사각형 364"/>
          <p:cNvSpPr/>
          <p:nvPr/>
        </p:nvSpPr>
        <p:spPr>
          <a:xfrm>
            <a:off x="7154397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10020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7" name="직사각형 366"/>
          <p:cNvSpPr/>
          <p:nvPr/>
        </p:nvSpPr>
        <p:spPr>
          <a:xfrm>
            <a:off x="6741002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AUTH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8" name="직사각형 367"/>
          <p:cNvSpPr/>
          <p:nvPr/>
        </p:nvSpPr>
        <p:spPr>
          <a:xfrm>
            <a:off x="6741002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10010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0" name="직사각형 369"/>
          <p:cNvSpPr/>
          <p:nvPr/>
        </p:nvSpPr>
        <p:spPr>
          <a:xfrm>
            <a:off x="8807980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성과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71" name="직사각형 370"/>
          <p:cNvSpPr/>
          <p:nvPr/>
        </p:nvSpPr>
        <p:spPr>
          <a:xfrm>
            <a:off x="8807980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10060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3" name="직사각형 372"/>
          <p:cNvSpPr/>
          <p:nvPr/>
        </p:nvSpPr>
        <p:spPr>
          <a:xfrm>
            <a:off x="8394584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시설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74" name="직사각형 373"/>
          <p:cNvSpPr/>
          <p:nvPr/>
        </p:nvSpPr>
        <p:spPr>
          <a:xfrm>
            <a:off x="8394584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10050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6" name="직사각형 375"/>
          <p:cNvSpPr/>
          <p:nvPr/>
        </p:nvSpPr>
        <p:spPr>
          <a:xfrm>
            <a:off x="7981188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77" name="직사각형 376"/>
          <p:cNvSpPr/>
          <p:nvPr/>
        </p:nvSpPr>
        <p:spPr>
          <a:xfrm>
            <a:off x="7981188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10040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9" name="직사각형 378"/>
          <p:cNvSpPr/>
          <p:nvPr/>
        </p:nvSpPr>
        <p:spPr>
          <a:xfrm>
            <a:off x="7567728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v_erp</a:t>
            </a: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ssl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0" name="직사각형 379"/>
          <p:cNvSpPr/>
          <p:nvPr/>
        </p:nvSpPr>
        <p:spPr>
          <a:xfrm>
            <a:off x="7567728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2" name="직사각형 381"/>
          <p:cNvSpPr/>
          <p:nvPr/>
        </p:nvSpPr>
        <p:spPr>
          <a:xfrm>
            <a:off x="7154332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v_erp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3" name="직사각형 382"/>
          <p:cNvSpPr/>
          <p:nvPr/>
        </p:nvSpPr>
        <p:spPr>
          <a:xfrm>
            <a:off x="7154332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80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5" name="직사각형 384"/>
          <p:cNvSpPr/>
          <p:nvPr/>
        </p:nvSpPr>
        <p:spPr>
          <a:xfrm>
            <a:off x="8807914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성과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86" name="직사각형 385"/>
          <p:cNvSpPr/>
          <p:nvPr/>
        </p:nvSpPr>
        <p:spPr>
          <a:xfrm>
            <a:off x="8807914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8" name="직사각형 387"/>
          <p:cNvSpPr/>
          <p:nvPr/>
        </p:nvSpPr>
        <p:spPr>
          <a:xfrm>
            <a:off x="8394519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시설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89" name="직사각형 388"/>
          <p:cNvSpPr/>
          <p:nvPr/>
        </p:nvSpPr>
        <p:spPr>
          <a:xfrm>
            <a:off x="8394519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1" name="직사각형 390"/>
          <p:cNvSpPr/>
          <p:nvPr/>
        </p:nvSpPr>
        <p:spPr>
          <a:xfrm>
            <a:off x="7981124" y="2249802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92" name="직사각형 391"/>
          <p:cNvSpPr/>
          <p:nvPr/>
        </p:nvSpPr>
        <p:spPr>
          <a:xfrm>
            <a:off x="7981124" y="2021351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4" name="직사각형 393"/>
          <p:cNvSpPr/>
          <p:nvPr/>
        </p:nvSpPr>
        <p:spPr>
          <a:xfrm>
            <a:off x="1132389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구매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협력</a:t>
            </a:r>
          </a:p>
        </p:txBody>
      </p:sp>
      <p:sp>
        <p:nvSpPr>
          <p:cNvPr id="395" name="직사각형 394"/>
          <p:cNvSpPr/>
          <p:nvPr/>
        </p:nvSpPr>
        <p:spPr>
          <a:xfrm>
            <a:off x="1132389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10010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7" name="직사각형 396"/>
          <p:cNvSpPr/>
          <p:nvPr/>
        </p:nvSpPr>
        <p:spPr>
          <a:xfrm>
            <a:off x="1566185" y="3218585"/>
            <a:ext cx="357449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398" name="직사각형 397"/>
          <p:cNvSpPr/>
          <p:nvPr/>
        </p:nvSpPr>
        <p:spPr>
          <a:xfrm>
            <a:off x="1566185" y="2990133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10020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0" name="직사각형 399"/>
          <p:cNvSpPr/>
          <p:nvPr/>
        </p:nvSpPr>
        <p:spPr>
          <a:xfrm>
            <a:off x="1560424" y="2251560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구매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협력</a:t>
            </a:r>
          </a:p>
        </p:txBody>
      </p:sp>
      <p:sp>
        <p:nvSpPr>
          <p:cNvPr id="401" name="직사각형 400"/>
          <p:cNvSpPr/>
          <p:nvPr/>
        </p:nvSpPr>
        <p:spPr>
          <a:xfrm>
            <a:off x="1560424" y="2023108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3" name="직사각형 402"/>
          <p:cNvSpPr/>
          <p:nvPr/>
        </p:nvSpPr>
        <p:spPr>
          <a:xfrm>
            <a:off x="1147029" y="2251560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404" name="직사각형 403"/>
          <p:cNvSpPr/>
          <p:nvPr/>
        </p:nvSpPr>
        <p:spPr>
          <a:xfrm>
            <a:off x="1147029" y="2023108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6" name="직사각형 405"/>
          <p:cNvSpPr/>
          <p:nvPr/>
        </p:nvSpPr>
        <p:spPr>
          <a:xfrm>
            <a:off x="2539869" y="2251560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구매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협력</a:t>
            </a:r>
          </a:p>
        </p:txBody>
      </p:sp>
      <p:sp>
        <p:nvSpPr>
          <p:cNvPr id="407" name="직사각형 406"/>
          <p:cNvSpPr/>
          <p:nvPr/>
        </p:nvSpPr>
        <p:spPr>
          <a:xfrm>
            <a:off x="2539869" y="2023108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9" name="직사각형 408"/>
          <p:cNvSpPr/>
          <p:nvPr/>
        </p:nvSpPr>
        <p:spPr>
          <a:xfrm>
            <a:off x="2126473" y="2251560"/>
            <a:ext cx="357449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관리</a:t>
            </a:r>
          </a:p>
        </p:txBody>
      </p:sp>
      <p:sp>
        <p:nvSpPr>
          <p:cNvPr id="410" name="직사각형 409"/>
          <p:cNvSpPr/>
          <p:nvPr/>
        </p:nvSpPr>
        <p:spPr>
          <a:xfrm>
            <a:off x="2126473" y="2023108"/>
            <a:ext cx="357449" cy="22845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443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1" name="직사각형 410"/>
          <p:cNvSpPr/>
          <p:nvPr/>
        </p:nvSpPr>
        <p:spPr>
          <a:xfrm>
            <a:off x="5459937" y="1468459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lang="ko-KR" altLang="en-US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2" name="직사각형 411"/>
          <p:cNvSpPr/>
          <p:nvPr/>
        </p:nvSpPr>
        <p:spPr>
          <a:xfrm>
            <a:off x="6074957" y="1468459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건설관리</a:t>
            </a:r>
            <a:endParaRPr lang="en-US" altLang="ko-KR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lang="ko-KR" altLang="en-US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3" name="직사각형 412"/>
          <p:cNvSpPr/>
          <p:nvPr/>
        </p:nvSpPr>
        <p:spPr>
          <a:xfrm>
            <a:off x="6689977" y="1468459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시설관리</a:t>
            </a:r>
            <a:endParaRPr lang="en-US" altLang="ko-KR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lang="ko-KR" altLang="en-US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4" name="직사각형 413"/>
          <p:cNvSpPr/>
          <p:nvPr/>
        </p:nvSpPr>
        <p:spPr>
          <a:xfrm>
            <a:off x="7304998" y="1468459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성과관리</a:t>
            </a:r>
            <a:endParaRPr lang="en-US" altLang="ko-KR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lang="ko-KR" altLang="en-US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5" name="직사각형 414"/>
          <p:cNvSpPr/>
          <p:nvPr/>
        </p:nvSpPr>
        <p:spPr>
          <a:xfrm>
            <a:off x="7917257" y="1468459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 err="1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기록물관리</a:t>
            </a:r>
            <a:endParaRPr lang="en-US" altLang="ko-KR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lang="ko-KR" altLang="en-US" sz="600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8" name="직사각형 417"/>
          <p:cNvSpPr/>
          <p:nvPr/>
        </p:nvSpPr>
        <p:spPr>
          <a:xfrm>
            <a:off x="1212296" y="3891094"/>
            <a:ext cx="1644988" cy="50769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9" name="직사각형 418"/>
          <p:cNvSpPr/>
          <p:nvPr/>
        </p:nvSpPr>
        <p:spPr>
          <a:xfrm>
            <a:off x="1327948" y="3982226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구매</a:t>
            </a:r>
          </a:p>
        </p:txBody>
      </p:sp>
      <p:sp>
        <p:nvSpPr>
          <p:cNvPr id="420" name="직사각형 419"/>
          <p:cNvSpPr/>
          <p:nvPr/>
        </p:nvSpPr>
        <p:spPr>
          <a:xfrm>
            <a:off x="2179586" y="3982226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</a:p>
        </p:txBody>
      </p:sp>
      <p:cxnSp>
        <p:nvCxnSpPr>
          <p:cNvPr id="421" name="직선 연결선 420"/>
          <p:cNvCxnSpPr>
            <a:stCxn id="320" idx="2"/>
            <a:endCxn id="419" idx="0"/>
          </p:cNvCxnSpPr>
          <p:nvPr/>
        </p:nvCxnSpPr>
        <p:spPr>
          <a:xfrm flipH="1">
            <a:off x="1614539" y="3538763"/>
            <a:ext cx="696383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22" name="직선 연결선 421"/>
          <p:cNvCxnSpPr>
            <a:stCxn id="394" idx="2"/>
            <a:endCxn id="419" idx="0"/>
          </p:cNvCxnSpPr>
          <p:nvPr/>
        </p:nvCxnSpPr>
        <p:spPr>
          <a:xfrm>
            <a:off x="1311114" y="3538763"/>
            <a:ext cx="303425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23" name="직선 연결선 422"/>
          <p:cNvCxnSpPr>
            <a:stCxn id="397" idx="2"/>
            <a:endCxn id="420" idx="0"/>
          </p:cNvCxnSpPr>
          <p:nvPr/>
        </p:nvCxnSpPr>
        <p:spPr>
          <a:xfrm>
            <a:off x="1744910" y="3538763"/>
            <a:ext cx="721268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24" name="직선 연결선 423"/>
          <p:cNvCxnSpPr>
            <a:stCxn id="323" idx="2"/>
            <a:endCxn id="420" idx="0"/>
          </p:cNvCxnSpPr>
          <p:nvPr/>
        </p:nvCxnSpPr>
        <p:spPr>
          <a:xfrm flipH="1">
            <a:off x="2466178" y="3538763"/>
            <a:ext cx="278541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sp>
        <p:nvSpPr>
          <p:cNvPr id="425" name="직사각형 424"/>
          <p:cNvSpPr/>
          <p:nvPr/>
        </p:nvSpPr>
        <p:spPr>
          <a:xfrm>
            <a:off x="4389803" y="3891094"/>
            <a:ext cx="3527454" cy="50769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6" name="직사각형 425"/>
          <p:cNvSpPr/>
          <p:nvPr/>
        </p:nvSpPr>
        <p:spPr>
          <a:xfrm>
            <a:off x="4482521" y="3982226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ERP10DB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7" name="직사각형 426"/>
          <p:cNvSpPr/>
          <p:nvPr/>
        </p:nvSpPr>
        <p:spPr>
          <a:xfrm>
            <a:off x="5173345" y="3982226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ERP10DB_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OSS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28" name="직선 연결선 427"/>
          <p:cNvCxnSpPr>
            <a:stCxn id="299" idx="2"/>
            <a:endCxn id="427" idx="0"/>
          </p:cNvCxnSpPr>
          <p:nvPr/>
        </p:nvCxnSpPr>
        <p:spPr>
          <a:xfrm>
            <a:off x="5162415" y="3538763"/>
            <a:ext cx="297521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29" name="직선 연결선 428"/>
          <p:cNvCxnSpPr>
            <a:stCxn id="302" idx="2"/>
            <a:endCxn id="426" idx="0"/>
          </p:cNvCxnSpPr>
          <p:nvPr/>
        </p:nvCxnSpPr>
        <p:spPr>
          <a:xfrm>
            <a:off x="4749020" y="3538763"/>
            <a:ext cx="20093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30" name="직선 연결선 429"/>
          <p:cNvCxnSpPr>
            <a:stCxn id="426" idx="2"/>
            <a:endCxn id="308" idx="0"/>
          </p:cNvCxnSpPr>
          <p:nvPr/>
        </p:nvCxnSpPr>
        <p:spPr>
          <a:xfrm>
            <a:off x="4769113" y="4231258"/>
            <a:ext cx="1400355" cy="45687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31" name="직선 연결선 430"/>
          <p:cNvCxnSpPr>
            <a:stCxn id="427" idx="2"/>
            <a:endCxn id="308" idx="0"/>
          </p:cNvCxnSpPr>
          <p:nvPr/>
        </p:nvCxnSpPr>
        <p:spPr>
          <a:xfrm>
            <a:off x="5459937" y="4231258"/>
            <a:ext cx="709531" cy="45687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32" name="직선 연결선 431"/>
          <p:cNvCxnSpPr>
            <a:stCxn id="364" idx="2"/>
            <a:endCxn id="426" idx="0"/>
          </p:cNvCxnSpPr>
          <p:nvPr/>
        </p:nvCxnSpPr>
        <p:spPr>
          <a:xfrm flipH="1">
            <a:off x="4769113" y="3538763"/>
            <a:ext cx="2564009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33" name="직선 연결선 432"/>
          <p:cNvCxnSpPr>
            <a:stCxn id="361" idx="2"/>
            <a:endCxn id="427" idx="0"/>
          </p:cNvCxnSpPr>
          <p:nvPr/>
        </p:nvCxnSpPr>
        <p:spPr>
          <a:xfrm flipH="1">
            <a:off x="5459937" y="3538763"/>
            <a:ext cx="2286581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sp>
        <p:nvSpPr>
          <p:cNvPr id="434" name="직사각형 433"/>
          <p:cNvSpPr/>
          <p:nvPr/>
        </p:nvSpPr>
        <p:spPr>
          <a:xfrm>
            <a:off x="5866496" y="3982226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건설</a:t>
            </a:r>
          </a:p>
        </p:txBody>
      </p:sp>
      <p:sp>
        <p:nvSpPr>
          <p:cNvPr id="435" name="직사각형 434"/>
          <p:cNvSpPr/>
          <p:nvPr/>
        </p:nvSpPr>
        <p:spPr>
          <a:xfrm>
            <a:off x="6557321" y="3982226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시설</a:t>
            </a:r>
          </a:p>
        </p:txBody>
      </p:sp>
      <p:sp>
        <p:nvSpPr>
          <p:cNvPr id="436" name="직사각형 435"/>
          <p:cNvSpPr/>
          <p:nvPr/>
        </p:nvSpPr>
        <p:spPr>
          <a:xfrm>
            <a:off x="7222339" y="3982226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성과</a:t>
            </a:r>
          </a:p>
        </p:txBody>
      </p:sp>
      <p:cxnSp>
        <p:nvCxnSpPr>
          <p:cNvPr id="437" name="직선 연결선 436"/>
          <p:cNvCxnSpPr>
            <a:stCxn id="343" idx="2"/>
            <a:endCxn id="434" idx="0"/>
          </p:cNvCxnSpPr>
          <p:nvPr/>
        </p:nvCxnSpPr>
        <p:spPr>
          <a:xfrm>
            <a:off x="5575811" y="3538763"/>
            <a:ext cx="577277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38" name="직선 연결선 437"/>
          <p:cNvCxnSpPr>
            <a:stCxn id="376" idx="2"/>
            <a:endCxn id="434" idx="0"/>
          </p:cNvCxnSpPr>
          <p:nvPr/>
        </p:nvCxnSpPr>
        <p:spPr>
          <a:xfrm flipH="1">
            <a:off x="6153088" y="3538763"/>
            <a:ext cx="2006825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39" name="직선 연결선 438"/>
          <p:cNvCxnSpPr>
            <a:stCxn id="373" idx="2"/>
            <a:endCxn id="435" idx="0"/>
          </p:cNvCxnSpPr>
          <p:nvPr/>
        </p:nvCxnSpPr>
        <p:spPr>
          <a:xfrm flipH="1">
            <a:off x="6843912" y="3538763"/>
            <a:ext cx="1729396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40" name="직선 연결선 439"/>
          <p:cNvCxnSpPr>
            <a:stCxn id="340" idx="2"/>
            <a:endCxn id="435" idx="0"/>
          </p:cNvCxnSpPr>
          <p:nvPr/>
        </p:nvCxnSpPr>
        <p:spPr>
          <a:xfrm>
            <a:off x="5989207" y="3538763"/>
            <a:ext cx="854705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41" name="직선 연결선 440"/>
          <p:cNvCxnSpPr>
            <a:stCxn id="337" idx="2"/>
            <a:endCxn id="436" idx="0"/>
          </p:cNvCxnSpPr>
          <p:nvPr/>
        </p:nvCxnSpPr>
        <p:spPr>
          <a:xfrm>
            <a:off x="6402602" y="3538763"/>
            <a:ext cx="1106328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42" name="직선 연결선 441"/>
          <p:cNvCxnSpPr>
            <a:stCxn id="370" idx="2"/>
            <a:endCxn id="436" idx="0"/>
          </p:cNvCxnSpPr>
          <p:nvPr/>
        </p:nvCxnSpPr>
        <p:spPr>
          <a:xfrm flipH="1">
            <a:off x="7508931" y="3538763"/>
            <a:ext cx="1477774" cy="443464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43" name="직선 연결선 442"/>
          <p:cNvCxnSpPr>
            <a:stCxn id="434" idx="2"/>
            <a:endCxn id="447" idx="0"/>
          </p:cNvCxnSpPr>
          <p:nvPr/>
        </p:nvCxnSpPr>
        <p:spPr>
          <a:xfrm>
            <a:off x="6153088" y="4231258"/>
            <a:ext cx="745835" cy="45687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44" name="직선 연결선 443"/>
          <p:cNvCxnSpPr>
            <a:stCxn id="435" idx="2"/>
            <a:endCxn id="447" idx="0"/>
          </p:cNvCxnSpPr>
          <p:nvPr/>
        </p:nvCxnSpPr>
        <p:spPr>
          <a:xfrm>
            <a:off x="6843912" y="4231258"/>
            <a:ext cx="55010" cy="45687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445" name="직선 연결선 444"/>
          <p:cNvCxnSpPr>
            <a:stCxn id="436" idx="2"/>
            <a:endCxn id="447" idx="0"/>
          </p:cNvCxnSpPr>
          <p:nvPr/>
        </p:nvCxnSpPr>
        <p:spPr>
          <a:xfrm flipH="1">
            <a:off x="6898923" y="4231258"/>
            <a:ext cx="610008" cy="45687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sp>
        <p:nvSpPr>
          <p:cNvPr id="308" name="직사각형 307"/>
          <p:cNvSpPr/>
          <p:nvPr/>
        </p:nvSpPr>
        <p:spPr>
          <a:xfrm>
            <a:off x="5825949" y="4688128"/>
            <a:ext cx="687037" cy="16717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TCP_11531</a:t>
            </a:r>
          </a:p>
        </p:txBody>
      </p:sp>
      <p:sp>
        <p:nvSpPr>
          <p:cNvPr id="309" name="직사각형 308"/>
          <p:cNvSpPr/>
          <p:nvPr/>
        </p:nvSpPr>
        <p:spPr>
          <a:xfrm>
            <a:off x="5825949" y="4855301"/>
            <a:ext cx="687037" cy="228451"/>
          </a:xfrm>
          <a:prstGeom prst="rect">
            <a:avLst/>
          </a:prstGeom>
          <a:solidFill>
            <a:srgbClr val="FFCC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SCAN_LISTENER</a:t>
            </a:r>
          </a:p>
        </p:txBody>
      </p:sp>
      <p:sp>
        <p:nvSpPr>
          <p:cNvPr id="447" name="직사각형 446"/>
          <p:cNvSpPr/>
          <p:nvPr/>
        </p:nvSpPr>
        <p:spPr>
          <a:xfrm>
            <a:off x="6555403" y="4688128"/>
            <a:ext cx="687037" cy="16717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TCP_11532</a:t>
            </a:r>
          </a:p>
        </p:txBody>
      </p:sp>
      <p:sp>
        <p:nvSpPr>
          <p:cNvPr id="448" name="직사각형 447"/>
          <p:cNvSpPr/>
          <p:nvPr/>
        </p:nvSpPr>
        <p:spPr>
          <a:xfrm>
            <a:off x="6555403" y="4855301"/>
            <a:ext cx="687037" cy="228451"/>
          </a:xfrm>
          <a:prstGeom prst="rect">
            <a:avLst/>
          </a:prstGeom>
          <a:solidFill>
            <a:srgbClr val="FFCC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SCAN_LISTENER</a:t>
            </a:r>
          </a:p>
        </p:txBody>
      </p:sp>
      <p:sp>
        <p:nvSpPr>
          <p:cNvPr id="519" name="직사각형 518"/>
          <p:cNvSpPr/>
          <p:nvPr/>
        </p:nvSpPr>
        <p:spPr>
          <a:xfrm>
            <a:off x="4363884" y="4688128"/>
            <a:ext cx="687037" cy="16717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TCP_11521</a:t>
            </a:r>
          </a:p>
        </p:txBody>
      </p:sp>
      <p:sp>
        <p:nvSpPr>
          <p:cNvPr id="520" name="직사각형 519"/>
          <p:cNvSpPr/>
          <p:nvPr/>
        </p:nvSpPr>
        <p:spPr>
          <a:xfrm>
            <a:off x="4363884" y="4855301"/>
            <a:ext cx="687037" cy="228451"/>
          </a:xfrm>
          <a:prstGeom prst="rect">
            <a:avLst/>
          </a:prstGeom>
          <a:solidFill>
            <a:srgbClr val="FFCC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SCAN_LISTENER</a:t>
            </a:r>
          </a:p>
        </p:txBody>
      </p:sp>
      <p:sp>
        <p:nvSpPr>
          <p:cNvPr id="522" name="직사각형 521"/>
          <p:cNvSpPr/>
          <p:nvPr/>
        </p:nvSpPr>
        <p:spPr>
          <a:xfrm>
            <a:off x="5093338" y="4688128"/>
            <a:ext cx="687037" cy="16717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TCP_11522</a:t>
            </a:r>
          </a:p>
        </p:txBody>
      </p:sp>
      <p:sp>
        <p:nvSpPr>
          <p:cNvPr id="523" name="직사각형 522"/>
          <p:cNvSpPr/>
          <p:nvPr/>
        </p:nvSpPr>
        <p:spPr>
          <a:xfrm>
            <a:off x="5093338" y="4855301"/>
            <a:ext cx="687037" cy="228451"/>
          </a:xfrm>
          <a:prstGeom prst="rect">
            <a:avLst/>
          </a:prstGeom>
          <a:solidFill>
            <a:srgbClr val="FFCC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SCAN_LISTENER</a:t>
            </a:r>
          </a:p>
        </p:txBody>
      </p:sp>
      <p:sp>
        <p:nvSpPr>
          <p:cNvPr id="416" name="원통 415"/>
          <p:cNvSpPr/>
          <p:nvPr/>
        </p:nvSpPr>
        <p:spPr>
          <a:xfrm>
            <a:off x="4717719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7" name="원통 416"/>
          <p:cNvSpPr/>
          <p:nvPr/>
        </p:nvSpPr>
        <p:spPr>
          <a:xfrm>
            <a:off x="5239096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Non_ERP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66" name="그룹 465"/>
          <p:cNvGrpSpPr/>
          <p:nvPr/>
        </p:nvGrpSpPr>
        <p:grpSpPr>
          <a:xfrm>
            <a:off x="5238239" y="5975890"/>
            <a:ext cx="489970" cy="210024"/>
            <a:chOff x="5946832" y="6008648"/>
            <a:chExt cx="836631" cy="236146"/>
          </a:xfrm>
        </p:grpSpPr>
        <p:grpSp>
          <p:nvGrpSpPr>
            <p:cNvPr id="467" name="그룹 466"/>
            <p:cNvGrpSpPr/>
            <p:nvPr/>
          </p:nvGrpSpPr>
          <p:grpSpPr>
            <a:xfrm>
              <a:off x="5946832" y="6008648"/>
              <a:ext cx="240434" cy="236146"/>
              <a:chOff x="7723708" y="4854156"/>
              <a:chExt cx="1006676" cy="1312890"/>
            </a:xfrm>
          </p:grpSpPr>
          <p:sp>
            <p:nvSpPr>
              <p:cNvPr id="502" name="직사각형 501"/>
              <p:cNvSpPr/>
              <p:nvPr/>
            </p:nvSpPr>
            <p:spPr>
              <a:xfrm>
                <a:off x="772371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3" name="직사각형 502"/>
              <p:cNvSpPr/>
              <p:nvPr/>
            </p:nvSpPr>
            <p:spPr>
              <a:xfrm>
                <a:off x="772371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4" name="직사각형 503"/>
              <p:cNvSpPr/>
              <p:nvPr/>
            </p:nvSpPr>
            <p:spPr>
              <a:xfrm>
                <a:off x="793162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5" name="직사각형 504"/>
              <p:cNvSpPr/>
              <p:nvPr/>
            </p:nvSpPr>
            <p:spPr>
              <a:xfrm>
                <a:off x="793162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6" name="직사각형 505"/>
              <p:cNvSpPr/>
              <p:nvPr/>
            </p:nvSpPr>
            <p:spPr>
              <a:xfrm>
                <a:off x="812309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7" name="직사각형 506"/>
              <p:cNvSpPr/>
              <p:nvPr/>
            </p:nvSpPr>
            <p:spPr>
              <a:xfrm>
                <a:off x="812309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8" name="직사각형 507"/>
              <p:cNvSpPr/>
              <p:nvPr/>
            </p:nvSpPr>
            <p:spPr>
              <a:xfrm>
                <a:off x="7723708" y="4854156"/>
                <a:ext cx="1006672" cy="55322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건설</a:t>
                </a:r>
              </a:p>
            </p:txBody>
          </p:sp>
          <p:sp>
            <p:nvSpPr>
              <p:cNvPr id="509" name="직사각형 508"/>
              <p:cNvSpPr/>
              <p:nvPr/>
            </p:nvSpPr>
            <p:spPr>
              <a:xfrm>
                <a:off x="833100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0" name="직사각형 509"/>
              <p:cNvSpPr/>
              <p:nvPr/>
            </p:nvSpPr>
            <p:spPr>
              <a:xfrm>
                <a:off x="833100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1" name="직사각형 510"/>
              <p:cNvSpPr/>
              <p:nvPr/>
            </p:nvSpPr>
            <p:spPr>
              <a:xfrm>
                <a:off x="8522474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2" name="직사각형 511"/>
              <p:cNvSpPr/>
              <p:nvPr/>
            </p:nvSpPr>
            <p:spPr>
              <a:xfrm>
                <a:off x="8522474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3" name="직사각형 512"/>
              <p:cNvSpPr/>
              <p:nvPr/>
            </p:nvSpPr>
            <p:spPr>
              <a:xfrm>
                <a:off x="772371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4" name="직사각형 513"/>
              <p:cNvSpPr/>
              <p:nvPr/>
            </p:nvSpPr>
            <p:spPr>
              <a:xfrm>
                <a:off x="793162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5" name="직사각형 514"/>
              <p:cNvSpPr/>
              <p:nvPr/>
            </p:nvSpPr>
            <p:spPr>
              <a:xfrm>
                <a:off x="812309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6" name="직사각형 515"/>
              <p:cNvSpPr/>
              <p:nvPr/>
            </p:nvSpPr>
            <p:spPr>
              <a:xfrm>
                <a:off x="833100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17" name="직사각형 516"/>
              <p:cNvSpPr/>
              <p:nvPr/>
            </p:nvSpPr>
            <p:spPr>
              <a:xfrm>
                <a:off x="8522474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468" name="그룹 467"/>
            <p:cNvGrpSpPr/>
            <p:nvPr/>
          </p:nvGrpSpPr>
          <p:grpSpPr>
            <a:xfrm>
              <a:off x="6543029" y="6008648"/>
              <a:ext cx="240434" cy="236146"/>
              <a:chOff x="7723708" y="4854156"/>
              <a:chExt cx="1006676" cy="1312890"/>
            </a:xfrm>
          </p:grpSpPr>
          <p:sp>
            <p:nvSpPr>
              <p:cNvPr id="486" name="직사각형 485"/>
              <p:cNvSpPr/>
              <p:nvPr/>
            </p:nvSpPr>
            <p:spPr>
              <a:xfrm>
                <a:off x="772371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7" name="직사각형 486"/>
              <p:cNvSpPr/>
              <p:nvPr/>
            </p:nvSpPr>
            <p:spPr>
              <a:xfrm>
                <a:off x="772371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8" name="직사각형 487"/>
              <p:cNvSpPr/>
              <p:nvPr/>
            </p:nvSpPr>
            <p:spPr>
              <a:xfrm>
                <a:off x="793162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9" name="직사각형 488"/>
              <p:cNvSpPr/>
              <p:nvPr/>
            </p:nvSpPr>
            <p:spPr>
              <a:xfrm>
                <a:off x="793162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0" name="직사각형 489"/>
              <p:cNvSpPr/>
              <p:nvPr/>
            </p:nvSpPr>
            <p:spPr>
              <a:xfrm>
                <a:off x="812309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1" name="직사각형 490"/>
              <p:cNvSpPr/>
              <p:nvPr/>
            </p:nvSpPr>
            <p:spPr>
              <a:xfrm>
                <a:off x="812309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2" name="직사각형 491"/>
              <p:cNvSpPr/>
              <p:nvPr/>
            </p:nvSpPr>
            <p:spPr>
              <a:xfrm>
                <a:off x="7723708" y="4854156"/>
                <a:ext cx="1006672" cy="55322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성과</a:t>
                </a:r>
              </a:p>
            </p:txBody>
          </p:sp>
          <p:sp>
            <p:nvSpPr>
              <p:cNvPr id="493" name="직사각형 492"/>
              <p:cNvSpPr/>
              <p:nvPr/>
            </p:nvSpPr>
            <p:spPr>
              <a:xfrm>
                <a:off x="833100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4" name="직사각형 493"/>
              <p:cNvSpPr/>
              <p:nvPr/>
            </p:nvSpPr>
            <p:spPr>
              <a:xfrm>
                <a:off x="833100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5" name="직사각형 494"/>
              <p:cNvSpPr/>
              <p:nvPr/>
            </p:nvSpPr>
            <p:spPr>
              <a:xfrm>
                <a:off x="8522474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6" name="직사각형 495"/>
              <p:cNvSpPr/>
              <p:nvPr/>
            </p:nvSpPr>
            <p:spPr>
              <a:xfrm>
                <a:off x="8522474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7" name="직사각형 496"/>
              <p:cNvSpPr/>
              <p:nvPr/>
            </p:nvSpPr>
            <p:spPr>
              <a:xfrm>
                <a:off x="772371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8" name="직사각형 497"/>
              <p:cNvSpPr/>
              <p:nvPr/>
            </p:nvSpPr>
            <p:spPr>
              <a:xfrm>
                <a:off x="793162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9" name="직사각형 498"/>
              <p:cNvSpPr/>
              <p:nvPr/>
            </p:nvSpPr>
            <p:spPr>
              <a:xfrm>
                <a:off x="812309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0" name="직사각형 499"/>
              <p:cNvSpPr/>
              <p:nvPr/>
            </p:nvSpPr>
            <p:spPr>
              <a:xfrm>
                <a:off x="833100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1" name="직사각형 500"/>
              <p:cNvSpPr/>
              <p:nvPr/>
            </p:nvSpPr>
            <p:spPr>
              <a:xfrm>
                <a:off x="8522474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469" name="그룹 468"/>
            <p:cNvGrpSpPr/>
            <p:nvPr/>
          </p:nvGrpSpPr>
          <p:grpSpPr>
            <a:xfrm>
              <a:off x="6244931" y="6008648"/>
              <a:ext cx="240434" cy="236146"/>
              <a:chOff x="7723708" y="4854156"/>
              <a:chExt cx="1006676" cy="1312890"/>
            </a:xfrm>
          </p:grpSpPr>
          <p:sp>
            <p:nvSpPr>
              <p:cNvPr id="470" name="직사각형 469"/>
              <p:cNvSpPr/>
              <p:nvPr/>
            </p:nvSpPr>
            <p:spPr>
              <a:xfrm>
                <a:off x="772371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1" name="직사각형 470"/>
              <p:cNvSpPr/>
              <p:nvPr/>
            </p:nvSpPr>
            <p:spPr>
              <a:xfrm>
                <a:off x="772371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2" name="직사각형 471"/>
              <p:cNvSpPr/>
              <p:nvPr/>
            </p:nvSpPr>
            <p:spPr>
              <a:xfrm>
                <a:off x="793162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3" name="직사각형 472"/>
              <p:cNvSpPr/>
              <p:nvPr/>
            </p:nvSpPr>
            <p:spPr>
              <a:xfrm>
                <a:off x="793162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4" name="직사각형 473"/>
              <p:cNvSpPr/>
              <p:nvPr/>
            </p:nvSpPr>
            <p:spPr>
              <a:xfrm>
                <a:off x="812309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5" name="직사각형 474"/>
              <p:cNvSpPr/>
              <p:nvPr/>
            </p:nvSpPr>
            <p:spPr>
              <a:xfrm>
                <a:off x="812309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6" name="직사각형 475"/>
              <p:cNvSpPr/>
              <p:nvPr/>
            </p:nvSpPr>
            <p:spPr>
              <a:xfrm>
                <a:off x="7723708" y="4854156"/>
                <a:ext cx="1006672" cy="55322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시설</a:t>
                </a:r>
              </a:p>
            </p:txBody>
          </p:sp>
          <p:sp>
            <p:nvSpPr>
              <p:cNvPr id="477" name="직사각형 476"/>
              <p:cNvSpPr/>
              <p:nvPr/>
            </p:nvSpPr>
            <p:spPr>
              <a:xfrm>
                <a:off x="833100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8" name="직사각형 477"/>
              <p:cNvSpPr/>
              <p:nvPr/>
            </p:nvSpPr>
            <p:spPr>
              <a:xfrm>
                <a:off x="833100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9" name="직사각형 478"/>
              <p:cNvSpPr/>
              <p:nvPr/>
            </p:nvSpPr>
            <p:spPr>
              <a:xfrm>
                <a:off x="8522474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0" name="직사각형 479"/>
              <p:cNvSpPr/>
              <p:nvPr/>
            </p:nvSpPr>
            <p:spPr>
              <a:xfrm>
                <a:off x="8522474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1" name="직사각형 480"/>
              <p:cNvSpPr/>
              <p:nvPr/>
            </p:nvSpPr>
            <p:spPr>
              <a:xfrm>
                <a:off x="772371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2" name="직사각형 481"/>
              <p:cNvSpPr/>
              <p:nvPr/>
            </p:nvSpPr>
            <p:spPr>
              <a:xfrm>
                <a:off x="793162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3" name="직사각형 482"/>
              <p:cNvSpPr/>
              <p:nvPr/>
            </p:nvSpPr>
            <p:spPr>
              <a:xfrm>
                <a:off x="812309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4" name="직사각형 483"/>
              <p:cNvSpPr/>
              <p:nvPr/>
            </p:nvSpPr>
            <p:spPr>
              <a:xfrm>
                <a:off x="833100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85" name="직사각형 484"/>
              <p:cNvSpPr/>
              <p:nvPr/>
            </p:nvSpPr>
            <p:spPr>
              <a:xfrm>
                <a:off x="8522474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</p:grpSp>
      <p:sp>
        <p:nvSpPr>
          <p:cNvPr id="524" name="원통 523"/>
          <p:cNvSpPr/>
          <p:nvPr/>
        </p:nvSpPr>
        <p:spPr>
          <a:xfrm>
            <a:off x="4190744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인터넷 </a:t>
            </a: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Non_ERP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25" name="그룹 524"/>
          <p:cNvGrpSpPr/>
          <p:nvPr/>
        </p:nvGrpSpPr>
        <p:grpSpPr>
          <a:xfrm>
            <a:off x="4347012" y="5975890"/>
            <a:ext cx="175722" cy="210024"/>
            <a:chOff x="7723708" y="4854156"/>
            <a:chExt cx="1006676" cy="1312890"/>
          </a:xfrm>
        </p:grpSpPr>
        <p:sp>
          <p:nvSpPr>
            <p:cNvPr id="526" name="직사각형 525"/>
            <p:cNvSpPr/>
            <p:nvPr/>
          </p:nvSpPr>
          <p:spPr>
            <a:xfrm>
              <a:off x="772371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27" name="직사각형 526"/>
            <p:cNvSpPr/>
            <p:nvPr/>
          </p:nvSpPr>
          <p:spPr>
            <a:xfrm>
              <a:off x="772371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28" name="직사각형 527"/>
            <p:cNvSpPr/>
            <p:nvPr/>
          </p:nvSpPr>
          <p:spPr>
            <a:xfrm>
              <a:off x="793162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29" name="직사각형 528"/>
            <p:cNvSpPr/>
            <p:nvPr/>
          </p:nvSpPr>
          <p:spPr>
            <a:xfrm>
              <a:off x="793162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0" name="직사각형 529"/>
            <p:cNvSpPr/>
            <p:nvPr/>
          </p:nvSpPr>
          <p:spPr>
            <a:xfrm>
              <a:off x="812309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1" name="직사각형 530"/>
            <p:cNvSpPr/>
            <p:nvPr/>
          </p:nvSpPr>
          <p:spPr>
            <a:xfrm>
              <a:off x="812309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2" name="직사각형 531"/>
            <p:cNvSpPr/>
            <p:nvPr/>
          </p:nvSpPr>
          <p:spPr>
            <a:xfrm>
              <a:off x="7723708" y="4854156"/>
              <a:ext cx="1006672" cy="553229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건설</a:t>
              </a:r>
            </a:p>
          </p:txBody>
        </p:sp>
        <p:sp>
          <p:nvSpPr>
            <p:cNvPr id="533" name="직사각형 532"/>
            <p:cNvSpPr/>
            <p:nvPr/>
          </p:nvSpPr>
          <p:spPr>
            <a:xfrm>
              <a:off x="833100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4" name="직사각형 533"/>
            <p:cNvSpPr/>
            <p:nvPr/>
          </p:nvSpPr>
          <p:spPr>
            <a:xfrm>
              <a:off x="833100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5" name="직사각형 534"/>
            <p:cNvSpPr/>
            <p:nvPr/>
          </p:nvSpPr>
          <p:spPr>
            <a:xfrm>
              <a:off x="8522474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6" name="직사각형 535"/>
            <p:cNvSpPr/>
            <p:nvPr/>
          </p:nvSpPr>
          <p:spPr>
            <a:xfrm>
              <a:off x="8522474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7" name="직사각형 536"/>
            <p:cNvSpPr/>
            <p:nvPr/>
          </p:nvSpPr>
          <p:spPr>
            <a:xfrm>
              <a:off x="772371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8" name="직사각형 537"/>
            <p:cNvSpPr/>
            <p:nvPr/>
          </p:nvSpPr>
          <p:spPr>
            <a:xfrm>
              <a:off x="793162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9" name="직사각형 538"/>
            <p:cNvSpPr/>
            <p:nvPr/>
          </p:nvSpPr>
          <p:spPr>
            <a:xfrm>
              <a:off x="812309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0" name="직사각형 539"/>
            <p:cNvSpPr/>
            <p:nvPr/>
          </p:nvSpPr>
          <p:spPr>
            <a:xfrm>
              <a:off x="833100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1" name="직사각형 540"/>
            <p:cNvSpPr/>
            <p:nvPr/>
          </p:nvSpPr>
          <p:spPr>
            <a:xfrm>
              <a:off x="8522474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542" name="원통 541"/>
          <p:cNvSpPr/>
          <p:nvPr/>
        </p:nvSpPr>
        <p:spPr>
          <a:xfrm>
            <a:off x="3664401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인터넷 </a:t>
            </a: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43" name="그룹 542"/>
          <p:cNvGrpSpPr/>
          <p:nvPr/>
        </p:nvGrpSpPr>
        <p:grpSpPr>
          <a:xfrm>
            <a:off x="3820668" y="5975890"/>
            <a:ext cx="175722" cy="210024"/>
            <a:chOff x="7723708" y="4854156"/>
            <a:chExt cx="1006676" cy="1312890"/>
          </a:xfrm>
        </p:grpSpPr>
        <p:sp>
          <p:nvSpPr>
            <p:cNvPr id="544" name="직사각형 543"/>
            <p:cNvSpPr/>
            <p:nvPr/>
          </p:nvSpPr>
          <p:spPr>
            <a:xfrm>
              <a:off x="772371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5" name="직사각형 544"/>
            <p:cNvSpPr/>
            <p:nvPr/>
          </p:nvSpPr>
          <p:spPr>
            <a:xfrm>
              <a:off x="772371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6" name="직사각형 545"/>
            <p:cNvSpPr/>
            <p:nvPr/>
          </p:nvSpPr>
          <p:spPr>
            <a:xfrm>
              <a:off x="793162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7" name="직사각형 546"/>
            <p:cNvSpPr/>
            <p:nvPr/>
          </p:nvSpPr>
          <p:spPr>
            <a:xfrm>
              <a:off x="793162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8" name="직사각형 547"/>
            <p:cNvSpPr/>
            <p:nvPr/>
          </p:nvSpPr>
          <p:spPr>
            <a:xfrm>
              <a:off x="812309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9" name="직사각형 548"/>
            <p:cNvSpPr/>
            <p:nvPr/>
          </p:nvSpPr>
          <p:spPr>
            <a:xfrm>
              <a:off x="812309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0" name="직사각형 549"/>
            <p:cNvSpPr/>
            <p:nvPr/>
          </p:nvSpPr>
          <p:spPr>
            <a:xfrm>
              <a:off x="7723708" y="4854156"/>
              <a:ext cx="1006672" cy="553229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구매</a:t>
              </a:r>
            </a:p>
          </p:txBody>
        </p:sp>
        <p:sp>
          <p:nvSpPr>
            <p:cNvPr id="551" name="직사각형 550"/>
            <p:cNvSpPr/>
            <p:nvPr/>
          </p:nvSpPr>
          <p:spPr>
            <a:xfrm>
              <a:off x="833100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2" name="직사각형 551"/>
            <p:cNvSpPr/>
            <p:nvPr/>
          </p:nvSpPr>
          <p:spPr>
            <a:xfrm>
              <a:off x="833100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3" name="직사각형 552"/>
            <p:cNvSpPr/>
            <p:nvPr/>
          </p:nvSpPr>
          <p:spPr>
            <a:xfrm>
              <a:off x="8522474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4" name="직사각형 553"/>
            <p:cNvSpPr/>
            <p:nvPr/>
          </p:nvSpPr>
          <p:spPr>
            <a:xfrm>
              <a:off x="8522474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5" name="직사각형 554"/>
            <p:cNvSpPr/>
            <p:nvPr/>
          </p:nvSpPr>
          <p:spPr>
            <a:xfrm>
              <a:off x="772371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6" name="직사각형 555"/>
            <p:cNvSpPr/>
            <p:nvPr/>
          </p:nvSpPr>
          <p:spPr>
            <a:xfrm>
              <a:off x="793162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7" name="직사각형 556"/>
            <p:cNvSpPr/>
            <p:nvPr/>
          </p:nvSpPr>
          <p:spPr>
            <a:xfrm>
              <a:off x="812309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8" name="직사각형 557"/>
            <p:cNvSpPr/>
            <p:nvPr/>
          </p:nvSpPr>
          <p:spPr>
            <a:xfrm>
              <a:off x="833100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9" name="직사각형 558"/>
            <p:cNvSpPr/>
            <p:nvPr/>
          </p:nvSpPr>
          <p:spPr>
            <a:xfrm>
              <a:off x="8522474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cxnSp>
        <p:nvCxnSpPr>
          <p:cNvPr id="560" name="직선 연결선 559"/>
          <p:cNvCxnSpPr>
            <a:stCxn id="419" idx="2"/>
            <a:endCxn id="519" idx="0"/>
          </p:cNvCxnSpPr>
          <p:nvPr/>
        </p:nvCxnSpPr>
        <p:spPr>
          <a:xfrm>
            <a:off x="1614539" y="4231258"/>
            <a:ext cx="3092863" cy="45687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561" name="직선 연결선 560"/>
          <p:cNvCxnSpPr>
            <a:stCxn id="420" idx="2"/>
            <a:endCxn id="522" idx="0"/>
          </p:cNvCxnSpPr>
          <p:nvPr/>
        </p:nvCxnSpPr>
        <p:spPr>
          <a:xfrm>
            <a:off x="2466178" y="4231258"/>
            <a:ext cx="2970680" cy="456870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sp>
        <p:nvSpPr>
          <p:cNvPr id="460" name="직사각형 459"/>
          <p:cNvSpPr/>
          <p:nvPr/>
        </p:nvSpPr>
        <p:spPr>
          <a:xfrm>
            <a:off x="8713565" y="3743000"/>
            <a:ext cx="523440" cy="73264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61" name="직사각형 460"/>
          <p:cNvSpPr/>
          <p:nvPr/>
        </p:nvSpPr>
        <p:spPr>
          <a:xfrm>
            <a:off x="9237004" y="3743000"/>
            <a:ext cx="224096" cy="73264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기록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물</a:t>
            </a: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AP</a:t>
            </a:r>
          </a:p>
        </p:txBody>
      </p:sp>
      <p:grpSp>
        <p:nvGrpSpPr>
          <p:cNvPr id="462" name="그룹 461"/>
          <p:cNvGrpSpPr/>
          <p:nvPr/>
        </p:nvGrpSpPr>
        <p:grpSpPr>
          <a:xfrm>
            <a:off x="8796560" y="3843409"/>
            <a:ext cx="357449" cy="548629"/>
            <a:chOff x="6512809" y="2648011"/>
            <a:chExt cx="648000" cy="616865"/>
          </a:xfrm>
        </p:grpSpPr>
        <p:sp>
          <p:nvSpPr>
            <p:cNvPr id="463" name="직사각형 462"/>
            <p:cNvSpPr/>
            <p:nvPr/>
          </p:nvSpPr>
          <p:spPr>
            <a:xfrm>
              <a:off x="6512809" y="2904876"/>
              <a:ext cx="648000" cy="360000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기록물</a:t>
              </a:r>
              <a:endPara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관리</a:t>
              </a:r>
            </a:p>
          </p:txBody>
        </p:sp>
        <p:sp>
          <p:nvSpPr>
            <p:cNvPr id="464" name="직사각형 463"/>
            <p:cNvSpPr/>
            <p:nvPr/>
          </p:nvSpPr>
          <p:spPr>
            <a:xfrm>
              <a:off x="6512809" y="2648011"/>
              <a:ext cx="648000" cy="256865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TCP_</a:t>
              </a:r>
            </a:p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10070</a:t>
              </a:r>
              <a:endPara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465" name="직사각형 464"/>
          <p:cNvSpPr/>
          <p:nvPr/>
        </p:nvSpPr>
        <p:spPr>
          <a:xfrm>
            <a:off x="8796661" y="4437584"/>
            <a:ext cx="573182" cy="249031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기록물</a:t>
            </a:r>
          </a:p>
        </p:txBody>
      </p:sp>
      <p:sp>
        <p:nvSpPr>
          <p:cNvPr id="591" name="원통 590"/>
          <p:cNvSpPr/>
          <p:nvPr/>
        </p:nvSpPr>
        <p:spPr>
          <a:xfrm>
            <a:off x="7626419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2" name="원통 591"/>
          <p:cNvSpPr/>
          <p:nvPr/>
        </p:nvSpPr>
        <p:spPr>
          <a:xfrm>
            <a:off x="8147796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Non_ERP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93" name="그룹 592"/>
          <p:cNvGrpSpPr/>
          <p:nvPr/>
        </p:nvGrpSpPr>
        <p:grpSpPr>
          <a:xfrm>
            <a:off x="8146939" y="5975890"/>
            <a:ext cx="489970" cy="210024"/>
            <a:chOff x="5946832" y="6008648"/>
            <a:chExt cx="836631" cy="236146"/>
          </a:xfrm>
        </p:grpSpPr>
        <p:grpSp>
          <p:nvGrpSpPr>
            <p:cNvPr id="594" name="그룹 593"/>
            <p:cNvGrpSpPr/>
            <p:nvPr/>
          </p:nvGrpSpPr>
          <p:grpSpPr>
            <a:xfrm>
              <a:off x="5946832" y="6008648"/>
              <a:ext cx="240434" cy="236146"/>
              <a:chOff x="7723708" y="4854156"/>
              <a:chExt cx="1006676" cy="1312890"/>
            </a:xfrm>
          </p:grpSpPr>
          <p:sp>
            <p:nvSpPr>
              <p:cNvPr id="629" name="직사각형 628"/>
              <p:cNvSpPr/>
              <p:nvPr/>
            </p:nvSpPr>
            <p:spPr>
              <a:xfrm>
                <a:off x="772371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0" name="직사각형 629"/>
              <p:cNvSpPr/>
              <p:nvPr/>
            </p:nvSpPr>
            <p:spPr>
              <a:xfrm>
                <a:off x="772371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1" name="직사각형 630"/>
              <p:cNvSpPr/>
              <p:nvPr/>
            </p:nvSpPr>
            <p:spPr>
              <a:xfrm>
                <a:off x="793162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2" name="직사각형 631"/>
              <p:cNvSpPr/>
              <p:nvPr/>
            </p:nvSpPr>
            <p:spPr>
              <a:xfrm>
                <a:off x="793162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3" name="직사각형 632"/>
              <p:cNvSpPr/>
              <p:nvPr/>
            </p:nvSpPr>
            <p:spPr>
              <a:xfrm>
                <a:off x="812309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4" name="직사각형 633"/>
              <p:cNvSpPr/>
              <p:nvPr/>
            </p:nvSpPr>
            <p:spPr>
              <a:xfrm>
                <a:off x="812309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5" name="직사각형 634"/>
              <p:cNvSpPr/>
              <p:nvPr/>
            </p:nvSpPr>
            <p:spPr>
              <a:xfrm>
                <a:off x="7723708" y="4854156"/>
                <a:ext cx="1006672" cy="55322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건설</a:t>
                </a:r>
              </a:p>
            </p:txBody>
          </p:sp>
          <p:sp>
            <p:nvSpPr>
              <p:cNvPr id="636" name="직사각형 635"/>
              <p:cNvSpPr/>
              <p:nvPr/>
            </p:nvSpPr>
            <p:spPr>
              <a:xfrm>
                <a:off x="833100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7" name="직사각형 636"/>
              <p:cNvSpPr/>
              <p:nvPr/>
            </p:nvSpPr>
            <p:spPr>
              <a:xfrm>
                <a:off x="833100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8" name="직사각형 637"/>
              <p:cNvSpPr/>
              <p:nvPr/>
            </p:nvSpPr>
            <p:spPr>
              <a:xfrm>
                <a:off x="8522474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39" name="직사각형 638"/>
              <p:cNvSpPr/>
              <p:nvPr/>
            </p:nvSpPr>
            <p:spPr>
              <a:xfrm>
                <a:off x="8522474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40" name="직사각형 639"/>
              <p:cNvSpPr/>
              <p:nvPr/>
            </p:nvSpPr>
            <p:spPr>
              <a:xfrm>
                <a:off x="772371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41" name="직사각형 640"/>
              <p:cNvSpPr/>
              <p:nvPr/>
            </p:nvSpPr>
            <p:spPr>
              <a:xfrm>
                <a:off x="793162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42" name="직사각형 641"/>
              <p:cNvSpPr/>
              <p:nvPr/>
            </p:nvSpPr>
            <p:spPr>
              <a:xfrm>
                <a:off x="812309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43" name="직사각형 642"/>
              <p:cNvSpPr/>
              <p:nvPr/>
            </p:nvSpPr>
            <p:spPr>
              <a:xfrm>
                <a:off x="833100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44" name="직사각형 643"/>
              <p:cNvSpPr/>
              <p:nvPr/>
            </p:nvSpPr>
            <p:spPr>
              <a:xfrm>
                <a:off x="8522474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595" name="그룹 594"/>
            <p:cNvGrpSpPr/>
            <p:nvPr/>
          </p:nvGrpSpPr>
          <p:grpSpPr>
            <a:xfrm>
              <a:off x="6543029" y="6008648"/>
              <a:ext cx="240434" cy="236146"/>
              <a:chOff x="7723708" y="4854156"/>
              <a:chExt cx="1006676" cy="1312890"/>
            </a:xfrm>
          </p:grpSpPr>
          <p:sp>
            <p:nvSpPr>
              <p:cNvPr id="613" name="직사각형 612"/>
              <p:cNvSpPr/>
              <p:nvPr/>
            </p:nvSpPr>
            <p:spPr>
              <a:xfrm>
                <a:off x="772371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4" name="직사각형 613"/>
              <p:cNvSpPr/>
              <p:nvPr/>
            </p:nvSpPr>
            <p:spPr>
              <a:xfrm>
                <a:off x="772371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5" name="직사각형 614"/>
              <p:cNvSpPr/>
              <p:nvPr/>
            </p:nvSpPr>
            <p:spPr>
              <a:xfrm>
                <a:off x="793162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6" name="직사각형 615"/>
              <p:cNvSpPr/>
              <p:nvPr/>
            </p:nvSpPr>
            <p:spPr>
              <a:xfrm>
                <a:off x="793162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7" name="직사각형 616"/>
              <p:cNvSpPr/>
              <p:nvPr/>
            </p:nvSpPr>
            <p:spPr>
              <a:xfrm>
                <a:off x="812309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8" name="직사각형 617"/>
              <p:cNvSpPr/>
              <p:nvPr/>
            </p:nvSpPr>
            <p:spPr>
              <a:xfrm>
                <a:off x="812309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9" name="직사각형 618"/>
              <p:cNvSpPr/>
              <p:nvPr/>
            </p:nvSpPr>
            <p:spPr>
              <a:xfrm>
                <a:off x="7723708" y="4854156"/>
                <a:ext cx="1006672" cy="55322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성과</a:t>
                </a:r>
              </a:p>
            </p:txBody>
          </p:sp>
          <p:sp>
            <p:nvSpPr>
              <p:cNvPr id="620" name="직사각형 619"/>
              <p:cNvSpPr/>
              <p:nvPr/>
            </p:nvSpPr>
            <p:spPr>
              <a:xfrm>
                <a:off x="833100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1" name="직사각형 620"/>
              <p:cNvSpPr/>
              <p:nvPr/>
            </p:nvSpPr>
            <p:spPr>
              <a:xfrm>
                <a:off x="833100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2" name="직사각형 621"/>
              <p:cNvSpPr/>
              <p:nvPr/>
            </p:nvSpPr>
            <p:spPr>
              <a:xfrm>
                <a:off x="8522474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3" name="직사각형 622"/>
              <p:cNvSpPr/>
              <p:nvPr/>
            </p:nvSpPr>
            <p:spPr>
              <a:xfrm>
                <a:off x="8522474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4" name="직사각형 623"/>
              <p:cNvSpPr/>
              <p:nvPr/>
            </p:nvSpPr>
            <p:spPr>
              <a:xfrm>
                <a:off x="772371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5" name="직사각형 624"/>
              <p:cNvSpPr/>
              <p:nvPr/>
            </p:nvSpPr>
            <p:spPr>
              <a:xfrm>
                <a:off x="793162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6" name="직사각형 625"/>
              <p:cNvSpPr/>
              <p:nvPr/>
            </p:nvSpPr>
            <p:spPr>
              <a:xfrm>
                <a:off x="812309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7" name="직사각형 626"/>
              <p:cNvSpPr/>
              <p:nvPr/>
            </p:nvSpPr>
            <p:spPr>
              <a:xfrm>
                <a:off x="833100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28" name="직사각형 627"/>
              <p:cNvSpPr/>
              <p:nvPr/>
            </p:nvSpPr>
            <p:spPr>
              <a:xfrm>
                <a:off x="8522474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596" name="그룹 595"/>
            <p:cNvGrpSpPr/>
            <p:nvPr/>
          </p:nvGrpSpPr>
          <p:grpSpPr>
            <a:xfrm>
              <a:off x="6244931" y="6008648"/>
              <a:ext cx="240434" cy="236146"/>
              <a:chOff x="7723708" y="4854156"/>
              <a:chExt cx="1006676" cy="1312890"/>
            </a:xfrm>
          </p:grpSpPr>
          <p:sp>
            <p:nvSpPr>
              <p:cNvPr id="597" name="직사각형 596"/>
              <p:cNvSpPr/>
              <p:nvPr/>
            </p:nvSpPr>
            <p:spPr>
              <a:xfrm>
                <a:off x="772371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98" name="직사각형 597"/>
              <p:cNvSpPr/>
              <p:nvPr/>
            </p:nvSpPr>
            <p:spPr>
              <a:xfrm>
                <a:off x="772371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99" name="직사각형 598"/>
              <p:cNvSpPr/>
              <p:nvPr/>
            </p:nvSpPr>
            <p:spPr>
              <a:xfrm>
                <a:off x="7931626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0" name="직사각형 599"/>
              <p:cNvSpPr/>
              <p:nvPr/>
            </p:nvSpPr>
            <p:spPr>
              <a:xfrm>
                <a:off x="7931626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1" name="직사각형 600"/>
              <p:cNvSpPr/>
              <p:nvPr/>
            </p:nvSpPr>
            <p:spPr>
              <a:xfrm>
                <a:off x="812309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2" name="직사각형 601"/>
              <p:cNvSpPr/>
              <p:nvPr/>
            </p:nvSpPr>
            <p:spPr>
              <a:xfrm>
                <a:off x="812309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3" name="직사각형 602"/>
              <p:cNvSpPr/>
              <p:nvPr/>
            </p:nvSpPr>
            <p:spPr>
              <a:xfrm>
                <a:off x="7723708" y="4854156"/>
                <a:ext cx="1006672" cy="553229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시설</a:t>
                </a:r>
              </a:p>
            </p:txBody>
          </p:sp>
          <p:sp>
            <p:nvSpPr>
              <p:cNvPr id="604" name="직사각형 603"/>
              <p:cNvSpPr/>
              <p:nvPr/>
            </p:nvSpPr>
            <p:spPr>
              <a:xfrm>
                <a:off x="8331005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5" name="직사각형 604"/>
              <p:cNvSpPr/>
              <p:nvPr/>
            </p:nvSpPr>
            <p:spPr>
              <a:xfrm>
                <a:off x="8331005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6" name="직사각형 605"/>
              <p:cNvSpPr/>
              <p:nvPr/>
            </p:nvSpPr>
            <p:spPr>
              <a:xfrm>
                <a:off x="8522474" y="5411197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7" name="직사각형 606"/>
              <p:cNvSpPr/>
              <p:nvPr/>
            </p:nvSpPr>
            <p:spPr>
              <a:xfrm>
                <a:off x="8522474" y="5666346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8" name="직사각형 607"/>
              <p:cNvSpPr/>
              <p:nvPr/>
            </p:nvSpPr>
            <p:spPr>
              <a:xfrm>
                <a:off x="772371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09" name="직사각형 608"/>
              <p:cNvSpPr/>
              <p:nvPr/>
            </p:nvSpPr>
            <p:spPr>
              <a:xfrm>
                <a:off x="7931626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0" name="직사각형 609"/>
              <p:cNvSpPr/>
              <p:nvPr/>
            </p:nvSpPr>
            <p:spPr>
              <a:xfrm>
                <a:off x="812309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1" name="직사각형 610"/>
              <p:cNvSpPr/>
              <p:nvPr/>
            </p:nvSpPr>
            <p:spPr>
              <a:xfrm>
                <a:off x="8331005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612" name="직사각형 611"/>
              <p:cNvSpPr/>
              <p:nvPr/>
            </p:nvSpPr>
            <p:spPr>
              <a:xfrm>
                <a:off x="8522474" y="5915840"/>
                <a:ext cx="207910" cy="251206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1270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6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</p:grpSp>
      <p:sp>
        <p:nvSpPr>
          <p:cNvPr id="645" name="원통 644"/>
          <p:cNvSpPr/>
          <p:nvPr/>
        </p:nvSpPr>
        <p:spPr>
          <a:xfrm>
            <a:off x="7099444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인터넷 </a:t>
            </a:r>
            <a:r>
              <a:rPr lang="en-US" altLang="ko-KR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Non_ERP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646" name="그룹 645"/>
          <p:cNvGrpSpPr/>
          <p:nvPr/>
        </p:nvGrpSpPr>
        <p:grpSpPr>
          <a:xfrm>
            <a:off x="7255712" y="5975890"/>
            <a:ext cx="175722" cy="210024"/>
            <a:chOff x="7723708" y="4854156"/>
            <a:chExt cx="1006676" cy="1312890"/>
          </a:xfrm>
        </p:grpSpPr>
        <p:sp>
          <p:nvSpPr>
            <p:cNvPr id="647" name="직사각형 646"/>
            <p:cNvSpPr/>
            <p:nvPr/>
          </p:nvSpPr>
          <p:spPr>
            <a:xfrm>
              <a:off x="772371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48" name="직사각형 647"/>
            <p:cNvSpPr/>
            <p:nvPr/>
          </p:nvSpPr>
          <p:spPr>
            <a:xfrm>
              <a:off x="772371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49" name="직사각형 648"/>
            <p:cNvSpPr/>
            <p:nvPr/>
          </p:nvSpPr>
          <p:spPr>
            <a:xfrm>
              <a:off x="793162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0" name="직사각형 649"/>
            <p:cNvSpPr/>
            <p:nvPr/>
          </p:nvSpPr>
          <p:spPr>
            <a:xfrm>
              <a:off x="793162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1" name="직사각형 650"/>
            <p:cNvSpPr/>
            <p:nvPr/>
          </p:nvSpPr>
          <p:spPr>
            <a:xfrm>
              <a:off x="812309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2" name="직사각형 651"/>
            <p:cNvSpPr/>
            <p:nvPr/>
          </p:nvSpPr>
          <p:spPr>
            <a:xfrm>
              <a:off x="812309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3" name="직사각형 652"/>
            <p:cNvSpPr/>
            <p:nvPr/>
          </p:nvSpPr>
          <p:spPr>
            <a:xfrm>
              <a:off x="7723708" y="4854156"/>
              <a:ext cx="1006672" cy="553229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건설</a:t>
              </a:r>
            </a:p>
          </p:txBody>
        </p:sp>
        <p:sp>
          <p:nvSpPr>
            <p:cNvPr id="654" name="직사각형 653"/>
            <p:cNvSpPr/>
            <p:nvPr/>
          </p:nvSpPr>
          <p:spPr>
            <a:xfrm>
              <a:off x="833100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5" name="직사각형 654"/>
            <p:cNvSpPr/>
            <p:nvPr/>
          </p:nvSpPr>
          <p:spPr>
            <a:xfrm>
              <a:off x="833100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6" name="직사각형 655"/>
            <p:cNvSpPr/>
            <p:nvPr/>
          </p:nvSpPr>
          <p:spPr>
            <a:xfrm>
              <a:off x="8522474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7" name="직사각형 656"/>
            <p:cNvSpPr/>
            <p:nvPr/>
          </p:nvSpPr>
          <p:spPr>
            <a:xfrm>
              <a:off x="8522474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8" name="직사각형 657"/>
            <p:cNvSpPr/>
            <p:nvPr/>
          </p:nvSpPr>
          <p:spPr>
            <a:xfrm>
              <a:off x="772371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9" name="직사각형 658"/>
            <p:cNvSpPr/>
            <p:nvPr/>
          </p:nvSpPr>
          <p:spPr>
            <a:xfrm>
              <a:off x="793162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60" name="직사각형 659"/>
            <p:cNvSpPr/>
            <p:nvPr/>
          </p:nvSpPr>
          <p:spPr>
            <a:xfrm>
              <a:off x="812309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61" name="직사각형 660"/>
            <p:cNvSpPr/>
            <p:nvPr/>
          </p:nvSpPr>
          <p:spPr>
            <a:xfrm>
              <a:off x="833100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62" name="직사각형 661"/>
            <p:cNvSpPr/>
            <p:nvPr/>
          </p:nvSpPr>
          <p:spPr>
            <a:xfrm>
              <a:off x="8522474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663" name="원통 662"/>
          <p:cNvSpPr/>
          <p:nvPr/>
        </p:nvSpPr>
        <p:spPr>
          <a:xfrm>
            <a:off x="6573101" y="5500211"/>
            <a:ext cx="488257" cy="588612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인터넷 </a:t>
            </a: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ERP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664" name="그룹 663"/>
          <p:cNvGrpSpPr/>
          <p:nvPr/>
        </p:nvGrpSpPr>
        <p:grpSpPr>
          <a:xfrm>
            <a:off x="6729368" y="5975890"/>
            <a:ext cx="175722" cy="210024"/>
            <a:chOff x="7723708" y="4854156"/>
            <a:chExt cx="1006676" cy="1312890"/>
          </a:xfrm>
        </p:grpSpPr>
        <p:sp>
          <p:nvSpPr>
            <p:cNvPr id="665" name="직사각형 664"/>
            <p:cNvSpPr/>
            <p:nvPr/>
          </p:nvSpPr>
          <p:spPr>
            <a:xfrm>
              <a:off x="772371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66" name="직사각형 665"/>
            <p:cNvSpPr/>
            <p:nvPr/>
          </p:nvSpPr>
          <p:spPr>
            <a:xfrm>
              <a:off x="772371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67" name="직사각형 666"/>
            <p:cNvSpPr/>
            <p:nvPr/>
          </p:nvSpPr>
          <p:spPr>
            <a:xfrm>
              <a:off x="7931626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68" name="직사각형 667"/>
            <p:cNvSpPr/>
            <p:nvPr/>
          </p:nvSpPr>
          <p:spPr>
            <a:xfrm>
              <a:off x="7931626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69" name="직사각형 668"/>
            <p:cNvSpPr/>
            <p:nvPr/>
          </p:nvSpPr>
          <p:spPr>
            <a:xfrm>
              <a:off x="812309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0" name="직사각형 669"/>
            <p:cNvSpPr/>
            <p:nvPr/>
          </p:nvSpPr>
          <p:spPr>
            <a:xfrm>
              <a:off x="812309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1" name="직사각형 670"/>
            <p:cNvSpPr/>
            <p:nvPr/>
          </p:nvSpPr>
          <p:spPr>
            <a:xfrm>
              <a:off x="7723708" y="4854156"/>
              <a:ext cx="1006672" cy="553229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구매</a:t>
              </a:r>
            </a:p>
          </p:txBody>
        </p:sp>
        <p:sp>
          <p:nvSpPr>
            <p:cNvPr id="672" name="직사각형 671"/>
            <p:cNvSpPr/>
            <p:nvPr/>
          </p:nvSpPr>
          <p:spPr>
            <a:xfrm>
              <a:off x="8331005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3" name="직사각형 672"/>
            <p:cNvSpPr/>
            <p:nvPr/>
          </p:nvSpPr>
          <p:spPr>
            <a:xfrm>
              <a:off x="8331005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4" name="직사각형 673"/>
            <p:cNvSpPr/>
            <p:nvPr/>
          </p:nvSpPr>
          <p:spPr>
            <a:xfrm>
              <a:off x="8522474" y="5411197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5" name="직사각형 674"/>
            <p:cNvSpPr/>
            <p:nvPr/>
          </p:nvSpPr>
          <p:spPr>
            <a:xfrm>
              <a:off x="8522474" y="5666346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6" name="직사각형 675"/>
            <p:cNvSpPr/>
            <p:nvPr/>
          </p:nvSpPr>
          <p:spPr>
            <a:xfrm>
              <a:off x="772371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7" name="직사각형 676"/>
            <p:cNvSpPr/>
            <p:nvPr/>
          </p:nvSpPr>
          <p:spPr>
            <a:xfrm>
              <a:off x="7931626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8" name="직사각형 677"/>
            <p:cNvSpPr/>
            <p:nvPr/>
          </p:nvSpPr>
          <p:spPr>
            <a:xfrm>
              <a:off x="812309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79" name="직사각형 678"/>
            <p:cNvSpPr/>
            <p:nvPr/>
          </p:nvSpPr>
          <p:spPr>
            <a:xfrm>
              <a:off x="8331005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80" name="직사각형 679"/>
            <p:cNvSpPr/>
            <p:nvPr/>
          </p:nvSpPr>
          <p:spPr>
            <a:xfrm>
              <a:off x="8522474" y="5915840"/>
              <a:ext cx="207910" cy="25120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681" name="직사각형 680"/>
          <p:cNvSpPr/>
          <p:nvPr/>
        </p:nvSpPr>
        <p:spPr>
          <a:xfrm>
            <a:off x="850544" y="5046353"/>
            <a:ext cx="68377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OS</a:t>
            </a:r>
            <a:r>
              <a:rPr lang="ko-KR" altLang="en-US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서버</a:t>
            </a:r>
          </a:p>
        </p:txBody>
      </p:sp>
      <p:sp>
        <p:nvSpPr>
          <p:cNvPr id="682" name="직사각형 681"/>
          <p:cNvSpPr/>
          <p:nvPr/>
        </p:nvSpPr>
        <p:spPr>
          <a:xfrm>
            <a:off x="850544" y="5461348"/>
            <a:ext cx="683771" cy="3201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WEB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vhost</a:t>
            </a:r>
            <a:endParaRPr lang="ko-KR" altLang="en-US" sz="9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3" name="직사각형 682"/>
          <p:cNvSpPr/>
          <p:nvPr/>
        </p:nvSpPr>
        <p:spPr>
          <a:xfrm>
            <a:off x="850544" y="5859498"/>
            <a:ext cx="683771" cy="320177"/>
          </a:xfrm>
          <a:prstGeom prst="rect">
            <a:avLst/>
          </a:prstGeom>
          <a:solidFill>
            <a:srgbClr val="FFFF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container</a:t>
            </a:r>
            <a:endParaRPr lang="ko-KR" altLang="en-US" sz="9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5" name="직사각형 684"/>
          <p:cNvSpPr/>
          <p:nvPr/>
        </p:nvSpPr>
        <p:spPr>
          <a:xfrm>
            <a:off x="1622655" y="5460889"/>
            <a:ext cx="683771" cy="320177"/>
          </a:xfrm>
          <a:prstGeom prst="rect">
            <a:avLst/>
          </a:prstGeom>
          <a:solidFill>
            <a:srgbClr val="FFCC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Listener</a:t>
            </a:r>
            <a:endParaRPr lang="ko-KR" altLang="en-US" sz="9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6" name="직사각형 685"/>
          <p:cNvSpPr/>
          <p:nvPr/>
        </p:nvSpPr>
        <p:spPr>
          <a:xfrm>
            <a:off x="1622655" y="5859498"/>
            <a:ext cx="683771" cy="320177"/>
          </a:xfrm>
          <a:prstGeom prst="rect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Oracle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Instance</a:t>
            </a:r>
            <a:endParaRPr lang="ko-KR" altLang="en-US" sz="9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7" name="원통 686"/>
          <p:cNvSpPr/>
          <p:nvPr/>
        </p:nvSpPr>
        <p:spPr>
          <a:xfrm>
            <a:off x="8687053" y="5811571"/>
            <a:ext cx="488257" cy="359287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기록물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AP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688" name="직사각형 687"/>
          <p:cNvSpPr/>
          <p:nvPr/>
        </p:nvSpPr>
        <p:spPr>
          <a:xfrm>
            <a:off x="1622655" y="5046353"/>
            <a:ext cx="683771" cy="320177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Data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Source</a:t>
            </a:r>
            <a:endParaRPr lang="ko-KR" altLang="en-US" sz="9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9" name="직사각형 688"/>
          <p:cNvSpPr/>
          <p:nvPr/>
        </p:nvSpPr>
        <p:spPr>
          <a:xfrm>
            <a:off x="405241" y="4943636"/>
            <a:ext cx="2074388" cy="1333650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0" name="직사각형 689"/>
          <p:cNvSpPr/>
          <p:nvPr/>
        </p:nvSpPr>
        <p:spPr>
          <a:xfrm>
            <a:off x="405241" y="4943636"/>
            <a:ext cx="308237" cy="13336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b="1" kern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범</a:t>
            </a:r>
            <a:endParaRPr lang="en-US" altLang="ko-KR" sz="900" b="1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endParaRPr lang="en-US" altLang="ko-KR" sz="900" b="1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b="1" kern="0" dirty="0" err="1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례</a:t>
            </a:r>
            <a:endParaRPr lang="ko-KR" altLang="en-US" sz="900" b="1" kern="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354" name="직선 연결선 353"/>
          <p:cNvCxnSpPr>
            <a:stCxn id="417" idx="1"/>
            <a:endCxn id="448" idx="2"/>
          </p:cNvCxnSpPr>
          <p:nvPr/>
        </p:nvCxnSpPr>
        <p:spPr>
          <a:xfrm flipV="1">
            <a:off x="5483225" y="5083752"/>
            <a:ext cx="1415698" cy="416459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sp>
        <p:nvSpPr>
          <p:cNvPr id="372" name="원통 371"/>
          <p:cNvSpPr/>
          <p:nvPr/>
        </p:nvSpPr>
        <p:spPr>
          <a:xfrm>
            <a:off x="8687053" y="5500210"/>
            <a:ext cx="488257" cy="359287"/>
          </a:xfrm>
          <a:prstGeom prst="can">
            <a:avLst/>
          </a:prstGeom>
          <a:solidFill>
            <a:srgbClr val="ECFFD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기록물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COM</a:t>
            </a:r>
            <a:endParaRPr lang="ko-KR" altLang="en-US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81" name="직사각형 380"/>
          <p:cNvSpPr/>
          <p:nvPr/>
        </p:nvSpPr>
        <p:spPr>
          <a:xfrm>
            <a:off x="7284857" y="4688128"/>
            <a:ext cx="687037" cy="16717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TCP_11532</a:t>
            </a:r>
          </a:p>
        </p:txBody>
      </p:sp>
      <p:sp>
        <p:nvSpPr>
          <p:cNvPr id="384" name="직사각형 383"/>
          <p:cNvSpPr/>
          <p:nvPr/>
        </p:nvSpPr>
        <p:spPr>
          <a:xfrm>
            <a:off x="7284857" y="4855301"/>
            <a:ext cx="687037" cy="228451"/>
          </a:xfrm>
          <a:prstGeom prst="rect">
            <a:avLst/>
          </a:prstGeom>
          <a:solidFill>
            <a:srgbClr val="FFCC99"/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SCAN_LISTENER</a:t>
            </a:r>
          </a:p>
        </p:txBody>
      </p:sp>
      <p:cxnSp>
        <p:nvCxnSpPr>
          <p:cNvPr id="20" name="꺾인 연결선 19"/>
          <p:cNvCxnSpPr>
            <a:stCxn id="381" idx="3"/>
            <a:endCxn id="465" idx="2"/>
          </p:cNvCxnSpPr>
          <p:nvPr/>
        </p:nvCxnSpPr>
        <p:spPr>
          <a:xfrm flipV="1">
            <a:off x="7971894" y="4686615"/>
            <a:ext cx="1111358" cy="85100"/>
          </a:xfrm>
          <a:prstGeom prst="bentConnector2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87" name="직선 연결선 386"/>
          <p:cNvCxnSpPr>
            <a:stCxn id="372" idx="1"/>
            <a:endCxn id="384" idx="2"/>
          </p:cNvCxnSpPr>
          <p:nvPr/>
        </p:nvCxnSpPr>
        <p:spPr>
          <a:xfrm flipH="1" flipV="1">
            <a:off x="7628376" y="5083752"/>
            <a:ext cx="1302806" cy="416458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cxnSp>
        <p:nvCxnSpPr>
          <p:cNvPr id="390" name="직선 연결선 389"/>
          <p:cNvCxnSpPr>
            <a:stCxn id="378" idx="1"/>
            <a:endCxn id="384" idx="2"/>
          </p:cNvCxnSpPr>
          <p:nvPr/>
        </p:nvCxnSpPr>
        <p:spPr>
          <a:xfrm flipV="1">
            <a:off x="6021433" y="5083752"/>
            <a:ext cx="1606943" cy="416458"/>
          </a:xfrm>
          <a:prstGeom prst="line">
            <a:avLst/>
          </a:prstGeom>
          <a:noFill/>
          <a:ln w="63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</p:cxnSp>
      <p:grpSp>
        <p:nvGrpSpPr>
          <p:cNvPr id="450" name="그룹 449"/>
          <p:cNvGrpSpPr/>
          <p:nvPr/>
        </p:nvGrpSpPr>
        <p:grpSpPr>
          <a:xfrm>
            <a:off x="6278281" y="5158643"/>
            <a:ext cx="261748" cy="226611"/>
            <a:chOff x="8131477" y="5529387"/>
            <a:chExt cx="401303" cy="413331"/>
          </a:xfrm>
        </p:grpSpPr>
        <p:cxnSp>
          <p:nvCxnSpPr>
            <p:cNvPr id="451" name="직선 연결선 450"/>
            <p:cNvCxnSpPr/>
            <p:nvPr/>
          </p:nvCxnSpPr>
          <p:spPr>
            <a:xfrm>
              <a:off x="8131477" y="5685670"/>
              <a:ext cx="401303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cxnSp>
          <p:nvCxnSpPr>
            <p:cNvPr id="452" name="직선 연결선 451"/>
            <p:cNvCxnSpPr/>
            <p:nvPr/>
          </p:nvCxnSpPr>
          <p:spPr>
            <a:xfrm>
              <a:off x="8131477" y="5786819"/>
              <a:ext cx="401303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sp>
          <p:nvSpPr>
            <p:cNvPr id="453" name="타원 452"/>
            <p:cNvSpPr/>
            <p:nvPr/>
          </p:nvSpPr>
          <p:spPr>
            <a:xfrm>
              <a:off x="8263349" y="5529387"/>
              <a:ext cx="145452" cy="413331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454" name="TextBox 453"/>
          <p:cNvSpPr txBox="1"/>
          <p:nvPr/>
        </p:nvSpPr>
        <p:spPr>
          <a:xfrm>
            <a:off x="6265177" y="5411154"/>
            <a:ext cx="350945" cy="197698"/>
          </a:xfrm>
          <a:prstGeom prst="rect">
            <a:avLst/>
          </a:prstGeom>
          <a:solidFill>
            <a:sysClr val="window" lastClr="FFFFFF">
              <a:alpha val="70000"/>
            </a:sysClr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cs typeface="+mn-cs"/>
              </a:rPr>
              <a:t>RAC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443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556" y="1020967"/>
            <a:ext cx="8599669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algn="l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AutoNum type="arabicPeriod"/>
            </a:pPr>
            <a:endParaRPr lang="en-US" altLang="ko-KR" sz="1200" b="1" dirty="0">
              <a:latin typeface="+mn-ea"/>
              <a:ea typeface="+mn-ea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정의서 개요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………………………………………………………………………………………………………………………….   05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                      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1.1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정의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………………………………………………………………………………………………………………………….   05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1.2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필요성 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…………………………………………………………………………………………………………………….   06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1.3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원칙    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…………………………………………………………………………………………………………………….   07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	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1.4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구성	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…………………………………………………………………………………………………………………….   08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ERP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목표 시스템 아키텍처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……………………………………………………………………………………………………………….   09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사내포털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그룹웨어 목표 시스템 아키텍처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……………………………………………………………………………………….   10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표준 정의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…..………………………………………………………………………………………………………………………….   11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오픈소스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솔루션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…..………………………………………………………………………………………………………………………….   12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온라인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WEB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………………………………………………………………………………………………………………….   13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온라인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API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……………………………………………………………………………………….………………………………….  14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8. Batch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…..…………………………………………………………………………………………………………………………….   15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9.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의존성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빌드    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…..…………………………………………………………………………………………………………………………….   16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네트워크 설계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…..…………………………………………………………………………………………………………………………….   17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           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4148826" y="850702"/>
            <a:ext cx="680349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ko-KR" altLang="en-US" u="sng" dirty="0"/>
              <a:t>목  차</a:t>
            </a:r>
          </a:p>
        </p:txBody>
      </p:sp>
    </p:spTree>
    <p:extLst>
      <p:ext uri="{BB962C8B-B14F-4D97-AF65-F5344CB8AC3E}">
        <p14:creationId xmlns:p14="http://schemas.microsoft.com/office/powerpoint/2010/main" val="1218640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7" name="직선 연결선 236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7572833" y="3067733"/>
            <a:ext cx="695550" cy="175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8" name="그룹 237"/>
          <p:cNvGrpSpPr/>
          <p:nvPr/>
        </p:nvGrpSpPr>
        <p:grpSpPr>
          <a:xfrm>
            <a:off x="7572833" y="3117921"/>
            <a:ext cx="693578" cy="2102640"/>
            <a:chOff x="7572833" y="3117921"/>
            <a:chExt cx="693578" cy="2102640"/>
          </a:xfrm>
        </p:grpSpPr>
        <p:cxnSp>
          <p:nvCxnSpPr>
            <p:cNvPr id="239" name="꺾인 연결선 238"/>
            <p:cNvCxnSpPr/>
            <p:nvPr/>
          </p:nvCxnSpPr>
          <p:spPr>
            <a:xfrm>
              <a:off x="7572833" y="3117921"/>
              <a:ext cx="468633" cy="1151642"/>
            </a:xfrm>
            <a:prstGeom prst="bentConnector3">
              <a:avLst>
                <a:gd name="adj1" fmla="val 63415"/>
              </a:avLst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연결선: 꺾임 356">
              <a:extLst>
                <a:ext uri="{FF2B5EF4-FFF2-40B4-BE49-F238E27FC236}">
                  <a16:creationId xmlns:a16="http://schemas.microsoft.com/office/drawing/2014/main" id="{7DB842D1-5D5E-40A1-3B64-796CA9DD85D3}"/>
                </a:ext>
              </a:extLst>
            </p:cNvPr>
            <p:cNvCxnSpPr>
              <a:cxnSpLocks/>
            </p:cNvCxnSpPr>
            <p:nvPr/>
          </p:nvCxnSpPr>
          <p:spPr>
            <a:xfrm>
              <a:off x="8041466" y="4267182"/>
              <a:ext cx="224945" cy="953379"/>
            </a:xfrm>
            <a:prstGeom prst="bentConnector2">
              <a:avLst/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1" name="그룹 240"/>
          <p:cNvGrpSpPr/>
          <p:nvPr/>
        </p:nvGrpSpPr>
        <p:grpSpPr>
          <a:xfrm>
            <a:off x="7572833" y="3154072"/>
            <a:ext cx="1431477" cy="2019358"/>
            <a:chOff x="7572833" y="3154072"/>
            <a:chExt cx="1431477" cy="2019358"/>
          </a:xfrm>
        </p:grpSpPr>
        <p:cxnSp>
          <p:nvCxnSpPr>
            <p:cNvPr id="242" name="연결선: 꺾임 361">
              <a:extLst>
                <a:ext uri="{FF2B5EF4-FFF2-40B4-BE49-F238E27FC236}">
                  <a16:creationId xmlns:a16="http://schemas.microsoft.com/office/drawing/2014/main" id="{700F2861-4594-25D5-BCA4-8D734B80DE9A}"/>
                </a:ext>
              </a:extLst>
            </p:cNvPr>
            <p:cNvCxnSpPr>
              <a:cxnSpLocks/>
            </p:cNvCxnSpPr>
            <p:nvPr/>
          </p:nvCxnSpPr>
          <p:spPr>
            <a:xfrm>
              <a:off x="8041466" y="4305350"/>
              <a:ext cx="962844" cy="868080"/>
            </a:xfrm>
            <a:prstGeom prst="bentConnector2">
              <a:avLst/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꺾인 연결선 242"/>
            <p:cNvCxnSpPr/>
            <p:nvPr/>
          </p:nvCxnSpPr>
          <p:spPr>
            <a:xfrm>
              <a:off x="7572833" y="3154072"/>
              <a:ext cx="468633" cy="1151642"/>
            </a:xfrm>
            <a:prstGeom prst="bentConnector3">
              <a:avLst>
                <a:gd name="adj1" fmla="val 56301"/>
              </a:avLst>
            </a:prstGeom>
            <a:ln w="63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사용자 접근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서버앱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기동 </a:t>
            </a:r>
            <a:endParaRPr lang="en-US" altLang="ko-KR" sz="14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14. </a:t>
            </a:r>
            <a:r>
              <a:rPr lang="ko-KR" altLang="en-US" dirty="0">
                <a:latin typeface="맑은 고딕" panose="020B0503020000020004" pitchFamily="50" charset="-127"/>
              </a:rPr>
              <a:t>모바일 구성도</a:t>
            </a:r>
            <a:endParaRPr lang="ko-KR" altLang="en-US" dirty="0"/>
          </a:p>
        </p:txBody>
      </p:sp>
      <p:cxnSp>
        <p:nvCxnSpPr>
          <p:cNvPr id="369" name="직선 연결선 368">
            <a:extLst>
              <a:ext uri="{FF2B5EF4-FFF2-40B4-BE49-F238E27FC236}">
                <a16:creationId xmlns:a16="http://schemas.microsoft.com/office/drawing/2014/main" id="{B1F5E548-2319-81EC-7582-A89D37206AD7}"/>
              </a:ext>
            </a:extLst>
          </p:cNvPr>
          <p:cNvCxnSpPr>
            <a:cxnSpLocks/>
            <a:stCxn id="693" idx="2"/>
            <a:endCxn id="697" idx="0"/>
          </p:cNvCxnSpPr>
          <p:nvPr/>
        </p:nvCxnSpPr>
        <p:spPr>
          <a:xfrm>
            <a:off x="7256590" y="3303002"/>
            <a:ext cx="0" cy="54342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2" name="직선 연결선 371">
            <a:extLst>
              <a:ext uri="{FF2B5EF4-FFF2-40B4-BE49-F238E27FC236}">
                <a16:creationId xmlns:a16="http://schemas.microsoft.com/office/drawing/2014/main" id="{D147173B-5B76-2715-C8C2-E02AB7031C29}"/>
              </a:ext>
            </a:extLst>
          </p:cNvPr>
          <p:cNvCxnSpPr>
            <a:cxnSpLocks/>
            <a:stCxn id="408" idx="2"/>
            <a:endCxn id="567" idx="0"/>
          </p:cNvCxnSpPr>
          <p:nvPr/>
        </p:nvCxnSpPr>
        <p:spPr>
          <a:xfrm>
            <a:off x="2928313" y="2044810"/>
            <a:ext cx="0" cy="1909653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직선 연결선 374">
            <a:extLst>
              <a:ext uri="{FF2B5EF4-FFF2-40B4-BE49-F238E27FC236}">
                <a16:creationId xmlns:a16="http://schemas.microsoft.com/office/drawing/2014/main" id="{D147173B-5B76-2715-C8C2-E02AB7031C29}"/>
              </a:ext>
            </a:extLst>
          </p:cNvPr>
          <p:cNvCxnSpPr>
            <a:cxnSpLocks/>
            <a:stCxn id="446" idx="2"/>
            <a:endCxn id="568" idx="0"/>
          </p:cNvCxnSpPr>
          <p:nvPr/>
        </p:nvCxnSpPr>
        <p:spPr>
          <a:xfrm>
            <a:off x="3666213" y="2044810"/>
            <a:ext cx="0" cy="1909653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슬라이드 번호 개체 틀 3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ln w="6350">
            <a:noFill/>
          </a:ln>
        </p:spPr>
        <p:txBody>
          <a:bodyPr wrap="none" lIns="0" tIns="0" rIns="0" bIns="0"/>
          <a:lstStyle/>
          <a:p>
            <a:pPr>
              <a:defRPr/>
            </a:pPr>
            <a:fld id="{161F61C0-2215-4557-9AEC-40913A79701B}" type="slidenum">
              <a:rPr lang="en-US" smtClean="0">
                <a:latin typeface="+mn-ea"/>
              </a:rPr>
              <a:pPr>
                <a:defRPr/>
              </a:pPr>
              <a:t>30</a:t>
            </a:fld>
            <a:endParaRPr lang="en-US" dirty="0">
              <a:latin typeface="+mn-ea"/>
            </a:endParaRPr>
          </a:p>
        </p:txBody>
      </p:sp>
      <p:cxnSp>
        <p:nvCxnSpPr>
          <p:cNvPr id="381" name="직선 연결선 380">
            <a:extLst>
              <a:ext uri="{FF2B5EF4-FFF2-40B4-BE49-F238E27FC236}">
                <a16:creationId xmlns:a16="http://schemas.microsoft.com/office/drawing/2014/main" id="{1888CFA6-8F9A-5513-8E81-8E8128AFB823}"/>
              </a:ext>
            </a:extLst>
          </p:cNvPr>
          <p:cNvCxnSpPr>
            <a:cxnSpLocks/>
            <a:stCxn id="696" idx="2"/>
            <a:endCxn id="709" idx="0"/>
          </p:cNvCxnSpPr>
          <p:nvPr/>
        </p:nvCxnSpPr>
        <p:spPr>
          <a:xfrm>
            <a:off x="6518691" y="4216591"/>
            <a:ext cx="0" cy="921052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직선 연결선 389">
            <a:extLst>
              <a:ext uri="{FF2B5EF4-FFF2-40B4-BE49-F238E27FC236}">
                <a16:creationId xmlns:a16="http://schemas.microsoft.com/office/drawing/2014/main" id="{70E7BD23-C1B8-06ED-1AAE-2140A45270D3}"/>
              </a:ext>
            </a:extLst>
          </p:cNvPr>
          <p:cNvCxnSpPr>
            <a:cxnSpLocks/>
            <a:stCxn id="697" idx="2"/>
            <a:endCxn id="710" idx="0"/>
          </p:cNvCxnSpPr>
          <p:nvPr/>
        </p:nvCxnSpPr>
        <p:spPr>
          <a:xfrm>
            <a:off x="7256590" y="4216590"/>
            <a:ext cx="0" cy="921053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3" name="직선 연결선 392">
            <a:extLst>
              <a:ext uri="{FF2B5EF4-FFF2-40B4-BE49-F238E27FC236}">
                <a16:creationId xmlns:a16="http://schemas.microsoft.com/office/drawing/2014/main" id="{B1F5E548-2319-81EC-7582-A89D37206AD7}"/>
              </a:ext>
            </a:extLst>
          </p:cNvPr>
          <p:cNvCxnSpPr>
            <a:cxnSpLocks/>
            <a:stCxn id="692" idx="2"/>
            <a:endCxn id="696" idx="0"/>
          </p:cNvCxnSpPr>
          <p:nvPr/>
        </p:nvCxnSpPr>
        <p:spPr>
          <a:xfrm>
            <a:off x="6518691" y="3303002"/>
            <a:ext cx="0" cy="54342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6" name="직선 연결선 395">
            <a:extLst>
              <a:ext uri="{FF2B5EF4-FFF2-40B4-BE49-F238E27FC236}">
                <a16:creationId xmlns:a16="http://schemas.microsoft.com/office/drawing/2014/main" id="{E2184FAC-C4FA-4845-FA0D-656A14F4B48F}"/>
              </a:ext>
            </a:extLst>
          </p:cNvPr>
          <p:cNvCxnSpPr>
            <a:cxnSpLocks/>
            <a:stCxn id="568" idx="2"/>
            <a:endCxn id="579" idx="0"/>
          </p:cNvCxnSpPr>
          <p:nvPr/>
        </p:nvCxnSpPr>
        <p:spPr>
          <a:xfrm>
            <a:off x="3666213" y="4324626"/>
            <a:ext cx="0" cy="867428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직선 연결선 398">
            <a:extLst>
              <a:ext uri="{FF2B5EF4-FFF2-40B4-BE49-F238E27FC236}">
                <a16:creationId xmlns:a16="http://schemas.microsoft.com/office/drawing/2014/main" id="{D147173B-5B76-2715-C8C2-E02AB7031C29}"/>
              </a:ext>
            </a:extLst>
          </p:cNvPr>
          <p:cNvCxnSpPr>
            <a:cxnSpLocks/>
            <a:stCxn id="567" idx="2"/>
            <a:endCxn id="578" idx="0"/>
          </p:cNvCxnSpPr>
          <p:nvPr/>
        </p:nvCxnSpPr>
        <p:spPr>
          <a:xfrm>
            <a:off x="2928313" y="4324626"/>
            <a:ext cx="0" cy="867428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직선 연결선 401">
            <a:extLst>
              <a:ext uri="{FF2B5EF4-FFF2-40B4-BE49-F238E27FC236}">
                <a16:creationId xmlns:a16="http://schemas.microsoft.com/office/drawing/2014/main" id="{21957752-978A-398B-76FE-575566B0986F}"/>
              </a:ext>
            </a:extLst>
          </p:cNvPr>
          <p:cNvCxnSpPr>
            <a:cxnSpLocks/>
            <a:stCxn id="575" idx="2"/>
            <a:endCxn id="569" idx="0"/>
          </p:cNvCxnSpPr>
          <p:nvPr/>
        </p:nvCxnSpPr>
        <p:spPr>
          <a:xfrm>
            <a:off x="861525" y="3410191"/>
            <a:ext cx="0" cy="53375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직선 연결선 404">
            <a:extLst>
              <a:ext uri="{FF2B5EF4-FFF2-40B4-BE49-F238E27FC236}">
                <a16:creationId xmlns:a16="http://schemas.microsoft.com/office/drawing/2014/main" id="{DF562A80-8210-8C44-0E2C-BD84B462E7FC}"/>
              </a:ext>
            </a:extLst>
          </p:cNvPr>
          <p:cNvCxnSpPr>
            <a:cxnSpLocks/>
            <a:stCxn id="576" idx="2"/>
            <a:endCxn id="570" idx="0"/>
          </p:cNvCxnSpPr>
          <p:nvPr/>
        </p:nvCxnSpPr>
        <p:spPr>
          <a:xfrm>
            <a:off x="1599425" y="3410191"/>
            <a:ext cx="0" cy="53375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8" name="직사각형 407">
            <a:extLst>
              <a:ext uri="{FF2B5EF4-FFF2-40B4-BE49-F238E27FC236}">
                <a16:creationId xmlns:a16="http://schemas.microsoft.com/office/drawing/2014/main" id="{809D7AA3-5199-3A02-1E5D-6766BB0C0B3C}"/>
              </a:ext>
            </a:extLst>
          </p:cNvPr>
          <p:cNvSpPr/>
          <p:nvPr/>
        </p:nvSpPr>
        <p:spPr>
          <a:xfrm>
            <a:off x="2612070" y="167464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446" name="직사각형 445">
            <a:extLst>
              <a:ext uri="{FF2B5EF4-FFF2-40B4-BE49-F238E27FC236}">
                <a16:creationId xmlns:a16="http://schemas.microsoft.com/office/drawing/2014/main" id="{CE1716E2-B820-9DC1-D8A9-D4D5E40572ED}"/>
              </a:ext>
            </a:extLst>
          </p:cNvPr>
          <p:cNvSpPr/>
          <p:nvPr/>
        </p:nvSpPr>
        <p:spPr>
          <a:xfrm>
            <a:off x="3349970" y="167464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457" name="직사각형 456">
            <a:extLst>
              <a:ext uri="{FF2B5EF4-FFF2-40B4-BE49-F238E27FC236}">
                <a16:creationId xmlns:a16="http://schemas.microsoft.com/office/drawing/2014/main" id="{EBFD6B4B-8071-00FC-2ECB-93822FD52D56}"/>
              </a:ext>
            </a:extLst>
          </p:cNvPr>
          <p:cNvSpPr/>
          <p:nvPr/>
        </p:nvSpPr>
        <p:spPr>
          <a:xfrm>
            <a:off x="2612070" y="2127286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Anti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DDoS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18" name="직사각형 517">
            <a:extLst>
              <a:ext uri="{FF2B5EF4-FFF2-40B4-BE49-F238E27FC236}">
                <a16:creationId xmlns:a16="http://schemas.microsoft.com/office/drawing/2014/main" id="{FF4B082F-417E-4288-1A96-03AE915E603F}"/>
              </a:ext>
            </a:extLst>
          </p:cNvPr>
          <p:cNvSpPr/>
          <p:nvPr/>
        </p:nvSpPr>
        <p:spPr>
          <a:xfrm>
            <a:off x="3349970" y="2127286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Anti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DDoS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21" name="직사각형 520">
            <a:extLst>
              <a:ext uri="{FF2B5EF4-FFF2-40B4-BE49-F238E27FC236}">
                <a16:creationId xmlns:a16="http://schemas.microsoft.com/office/drawing/2014/main" id="{28FDF87E-366F-5B00-EA2C-02C2B107A16F}"/>
              </a:ext>
            </a:extLst>
          </p:cNvPr>
          <p:cNvSpPr/>
          <p:nvPr/>
        </p:nvSpPr>
        <p:spPr>
          <a:xfrm>
            <a:off x="2612070" y="25840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562" name="직사각형 561">
            <a:extLst>
              <a:ext uri="{FF2B5EF4-FFF2-40B4-BE49-F238E27FC236}">
                <a16:creationId xmlns:a16="http://schemas.microsoft.com/office/drawing/2014/main" id="{95B145DD-EDA6-7207-7FBB-F90B2916D26B}"/>
              </a:ext>
            </a:extLst>
          </p:cNvPr>
          <p:cNvSpPr/>
          <p:nvPr/>
        </p:nvSpPr>
        <p:spPr>
          <a:xfrm>
            <a:off x="3349970" y="25840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563" name="직사각형 562">
            <a:extLst>
              <a:ext uri="{FF2B5EF4-FFF2-40B4-BE49-F238E27FC236}">
                <a16:creationId xmlns:a16="http://schemas.microsoft.com/office/drawing/2014/main" id="{08AFEC55-3A9A-6A66-D86D-BAB5CFC4E079}"/>
              </a:ext>
            </a:extLst>
          </p:cNvPr>
          <p:cNvSpPr/>
          <p:nvPr/>
        </p:nvSpPr>
        <p:spPr>
          <a:xfrm>
            <a:off x="2612070" y="304087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564" name="직사각형 563">
            <a:extLst>
              <a:ext uri="{FF2B5EF4-FFF2-40B4-BE49-F238E27FC236}">
                <a16:creationId xmlns:a16="http://schemas.microsoft.com/office/drawing/2014/main" id="{6F487A8A-40B3-FAA2-5A4A-93D4360C5330}"/>
              </a:ext>
            </a:extLst>
          </p:cNvPr>
          <p:cNvSpPr/>
          <p:nvPr/>
        </p:nvSpPr>
        <p:spPr>
          <a:xfrm>
            <a:off x="3349970" y="304087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인터넷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565" name="직사각형 564">
            <a:extLst>
              <a:ext uri="{FF2B5EF4-FFF2-40B4-BE49-F238E27FC236}">
                <a16:creationId xmlns:a16="http://schemas.microsoft.com/office/drawing/2014/main" id="{03C84080-7F56-C59F-2E69-B19882B2F233}"/>
              </a:ext>
            </a:extLst>
          </p:cNvPr>
          <p:cNvSpPr/>
          <p:nvPr/>
        </p:nvSpPr>
        <p:spPr>
          <a:xfrm>
            <a:off x="2612070" y="349766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566" name="직사각형 565">
            <a:extLst>
              <a:ext uri="{FF2B5EF4-FFF2-40B4-BE49-F238E27FC236}">
                <a16:creationId xmlns:a16="http://schemas.microsoft.com/office/drawing/2014/main" id="{82382883-0A39-A852-5563-C091DB193071}"/>
              </a:ext>
            </a:extLst>
          </p:cNvPr>
          <p:cNvSpPr/>
          <p:nvPr/>
        </p:nvSpPr>
        <p:spPr>
          <a:xfrm>
            <a:off x="3349970" y="349766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567" name="직사각형 566">
            <a:extLst>
              <a:ext uri="{FF2B5EF4-FFF2-40B4-BE49-F238E27FC236}">
                <a16:creationId xmlns:a16="http://schemas.microsoft.com/office/drawing/2014/main" id="{6233A166-A00C-85C5-B828-3D92A77F176D}"/>
              </a:ext>
            </a:extLst>
          </p:cNvPr>
          <p:cNvSpPr/>
          <p:nvPr/>
        </p:nvSpPr>
        <p:spPr>
          <a:xfrm>
            <a:off x="2612070" y="395446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68" name="직사각형 567">
            <a:extLst>
              <a:ext uri="{FF2B5EF4-FFF2-40B4-BE49-F238E27FC236}">
                <a16:creationId xmlns:a16="http://schemas.microsoft.com/office/drawing/2014/main" id="{50D8EBBC-B8B9-44D8-2EDC-B76F0A47CE0D}"/>
              </a:ext>
            </a:extLst>
          </p:cNvPr>
          <p:cNvSpPr/>
          <p:nvPr/>
        </p:nvSpPr>
        <p:spPr>
          <a:xfrm>
            <a:off x="3349970" y="395446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69" name="직사각형 568">
            <a:extLst>
              <a:ext uri="{FF2B5EF4-FFF2-40B4-BE49-F238E27FC236}">
                <a16:creationId xmlns:a16="http://schemas.microsoft.com/office/drawing/2014/main" id="{639A8FE0-2949-A356-9061-511898CE3CFF}"/>
              </a:ext>
            </a:extLst>
          </p:cNvPr>
          <p:cNvSpPr/>
          <p:nvPr/>
        </p:nvSpPr>
        <p:spPr>
          <a:xfrm>
            <a:off x="545282" y="39439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L4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570" name="직사각형 569">
            <a:extLst>
              <a:ext uri="{FF2B5EF4-FFF2-40B4-BE49-F238E27FC236}">
                <a16:creationId xmlns:a16="http://schemas.microsoft.com/office/drawing/2014/main" id="{851E5FC4-FD07-D30C-1970-E241291C4A02}"/>
              </a:ext>
            </a:extLst>
          </p:cNvPr>
          <p:cNvSpPr/>
          <p:nvPr/>
        </p:nvSpPr>
        <p:spPr>
          <a:xfrm>
            <a:off x="1283182" y="39439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L4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스위치</a:t>
            </a:r>
          </a:p>
        </p:txBody>
      </p:sp>
      <p:sp>
        <p:nvSpPr>
          <p:cNvPr id="571" name="직사각형 570">
            <a:extLst>
              <a:ext uri="{FF2B5EF4-FFF2-40B4-BE49-F238E27FC236}">
                <a16:creationId xmlns:a16="http://schemas.microsoft.com/office/drawing/2014/main" id="{67DAD3EB-6BC0-6C8F-B700-EC5EB17C8A1B}"/>
              </a:ext>
            </a:extLst>
          </p:cNvPr>
          <p:cNvSpPr/>
          <p:nvPr/>
        </p:nvSpPr>
        <p:spPr>
          <a:xfrm>
            <a:off x="545282" y="349198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웹방화벽</a:t>
            </a:r>
          </a:p>
        </p:txBody>
      </p:sp>
      <p:sp>
        <p:nvSpPr>
          <p:cNvPr id="572" name="직사각형 571">
            <a:extLst>
              <a:ext uri="{FF2B5EF4-FFF2-40B4-BE49-F238E27FC236}">
                <a16:creationId xmlns:a16="http://schemas.microsoft.com/office/drawing/2014/main" id="{CF4AF4AA-9FC0-C249-4F76-B7EFBD9A9CF1}"/>
              </a:ext>
            </a:extLst>
          </p:cNvPr>
          <p:cNvSpPr/>
          <p:nvPr/>
        </p:nvSpPr>
        <p:spPr>
          <a:xfrm>
            <a:off x="1283182" y="3491985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웹방화벽</a:t>
            </a:r>
          </a:p>
        </p:txBody>
      </p:sp>
      <p:sp>
        <p:nvSpPr>
          <p:cNvPr id="573" name="직사각형 572">
            <a:extLst>
              <a:ext uri="{FF2B5EF4-FFF2-40B4-BE49-F238E27FC236}">
                <a16:creationId xmlns:a16="http://schemas.microsoft.com/office/drawing/2014/main" id="{8D99B088-2D25-815D-B30C-D7A6C4D31E0B}"/>
              </a:ext>
            </a:extLst>
          </p:cNvPr>
          <p:cNvSpPr/>
          <p:nvPr/>
        </p:nvSpPr>
        <p:spPr>
          <a:xfrm>
            <a:off x="545282" y="439958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574" name="직사각형 573">
            <a:extLst>
              <a:ext uri="{FF2B5EF4-FFF2-40B4-BE49-F238E27FC236}">
                <a16:creationId xmlns:a16="http://schemas.microsoft.com/office/drawing/2014/main" id="{D3922F51-CA93-A304-0133-0BF80A84ABC4}"/>
              </a:ext>
            </a:extLst>
          </p:cNvPr>
          <p:cNvSpPr/>
          <p:nvPr/>
        </p:nvSpPr>
        <p:spPr>
          <a:xfrm>
            <a:off x="1283182" y="439958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575" name="직사각형 574">
            <a:extLst>
              <a:ext uri="{FF2B5EF4-FFF2-40B4-BE49-F238E27FC236}">
                <a16:creationId xmlns:a16="http://schemas.microsoft.com/office/drawing/2014/main" id="{03AE0DED-DF46-9A6B-9794-24F568E9C67F}"/>
              </a:ext>
            </a:extLst>
          </p:cNvPr>
          <p:cNvSpPr/>
          <p:nvPr/>
        </p:nvSpPr>
        <p:spPr>
          <a:xfrm>
            <a:off x="545282" y="30400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IPS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76" name="직사각형 575">
            <a:extLst>
              <a:ext uri="{FF2B5EF4-FFF2-40B4-BE49-F238E27FC236}">
                <a16:creationId xmlns:a16="http://schemas.microsoft.com/office/drawing/2014/main" id="{D3DF7B03-2597-377E-4AE0-FB07B0DF439C}"/>
              </a:ext>
            </a:extLst>
          </p:cNvPr>
          <p:cNvSpPr/>
          <p:nvPr/>
        </p:nvSpPr>
        <p:spPr>
          <a:xfrm>
            <a:off x="1283182" y="30400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DMZ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IPS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577" name="직선 연결선 576">
            <a:extLst>
              <a:ext uri="{FF2B5EF4-FFF2-40B4-BE49-F238E27FC236}">
                <a16:creationId xmlns:a16="http://schemas.microsoft.com/office/drawing/2014/main" id="{7387C254-7578-15C8-F046-2BC82E93A06D}"/>
              </a:ext>
            </a:extLst>
          </p:cNvPr>
          <p:cNvCxnSpPr>
            <a:cxnSpLocks/>
            <a:stCxn id="563" idx="1"/>
            <a:endCxn id="576" idx="3"/>
          </p:cNvCxnSpPr>
          <p:nvPr/>
        </p:nvCxnSpPr>
        <p:spPr>
          <a:xfrm flipH="1" flipV="1">
            <a:off x="1915667" y="3225109"/>
            <a:ext cx="696403" cy="84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38DEFB64-DC22-33C8-AAC2-B288A42C2FDE}"/>
              </a:ext>
            </a:extLst>
          </p:cNvPr>
          <p:cNvSpPr/>
          <p:nvPr/>
        </p:nvSpPr>
        <p:spPr>
          <a:xfrm>
            <a:off x="2612070" y="5192054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인터넷 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579" name="직사각형 578">
            <a:extLst>
              <a:ext uri="{FF2B5EF4-FFF2-40B4-BE49-F238E27FC236}">
                <a16:creationId xmlns:a16="http://schemas.microsoft.com/office/drawing/2014/main" id="{6A2E3BF7-48E6-5BC8-1199-8B448AB44085}"/>
              </a:ext>
            </a:extLst>
          </p:cNvPr>
          <p:cNvSpPr/>
          <p:nvPr/>
        </p:nvSpPr>
        <p:spPr>
          <a:xfrm>
            <a:off x="3349970" y="5192054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인터넷 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r>
              <a:rPr lang="ko-KR" altLang="en-US" sz="700" dirty="0">
                <a:solidFill>
                  <a:srgbClr val="00B050"/>
                </a:solidFill>
                <a:latin typeface="+mn-ea"/>
              </a:rPr>
              <a:t>스위치</a:t>
            </a:r>
          </a:p>
        </p:txBody>
      </p:sp>
      <p:sp>
        <p:nvSpPr>
          <p:cNvPr id="580" name="직사각형 579">
            <a:extLst>
              <a:ext uri="{FF2B5EF4-FFF2-40B4-BE49-F238E27FC236}">
                <a16:creationId xmlns:a16="http://schemas.microsoft.com/office/drawing/2014/main" id="{5DAA105B-4556-658F-DA7E-3B29B26F0A69}"/>
              </a:ext>
            </a:extLst>
          </p:cNvPr>
          <p:cNvSpPr/>
          <p:nvPr/>
        </p:nvSpPr>
        <p:spPr>
          <a:xfrm>
            <a:off x="601430" y="4990451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581" name="직사각형 580">
            <a:extLst>
              <a:ext uri="{FF2B5EF4-FFF2-40B4-BE49-F238E27FC236}">
                <a16:creationId xmlns:a16="http://schemas.microsoft.com/office/drawing/2014/main" id="{163875B9-217E-EA0C-11F2-30AE0A9164A7}"/>
              </a:ext>
            </a:extLst>
          </p:cNvPr>
          <p:cNvSpPr/>
          <p:nvPr/>
        </p:nvSpPr>
        <p:spPr>
          <a:xfrm>
            <a:off x="1054495" y="4990451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582" name="직사각형 581">
            <a:extLst>
              <a:ext uri="{FF2B5EF4-FFF2-40B4-BE49-F238E27FC236}">
                <a16:creationId xmlns:a16="http://schemas.microsoft.com/office/drawing/2014/main" id="{8A199D54-139B-D23E-6234-023BE2891E7B}"/>
              </a:ext>
            </a:extLst>
          </p:cNvPr>
          <p:cNvSpPr/>
          <p:nvPr/>
        </p:nvSpPr>
        <p:spPr>
          <a:xfrm>
            <a:off x="1502623" y="4990451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>
                <a:solidFill>
                  <a:srgbClr val="00B050"/>
                </a:solidFill>
                <a:latin typeface="+mn-ea"/>
              </a:rPr>
              <a:t>서버</a:t>
            </a:r>
            <a:endParaRPr lang="ko-KR" altLang="en-US" sz="900" dirty="0">
              <a:solidFill>
                <a:srgbClr val="00B050"/>
              </a:solidFill>
              <a:latin typeface="+mn-ea"/>
            </a:endParaRPr>
          </a:p>
        </p:txBody>
      </p:sp>
      <p:cxnSp>
        <p:nvCxnSpPr>
          <p:cNvPr id="583" name="직선 연결선 582">
            <a:extLst>
              <a:ext uri="{FF2B5EF4-FFF2-40B4-BE49-F238E27FC236}">
                <a16:creationId xmlns:a16="http://schemas.microsoft.com/office/drawing/2014/main" id="{7D9D2878-345B-239A-F410-EBBF492F5E5D}"/>
              </a:ext>
            </a:extLst>
          </p:cNvPr>
          <p:cNvCxnSpPr>
            <a:cxnSpLocks/>
            <a:stCxn id="573" idx="2"/>
            <a:endCxn id="580" idx="0"/>
          </p:cNvCxnSpPr>
          <p:nvPr/>
        </p:nvCxnSpPr>
        <p:spPr>
          <a:xfrm flipH="1">
            <a:off x="799712" y="4769746"/>
            <a:ext cx="61813" cy="22070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4" name="직선 연결선 583">
            <a:extLst>
              <a:ext uri="{FF2B5EF4-FFF2-40B4-BE49-F238E27FC236}">
                <a16:creationId xmlns:a16="http://schemas.microsoft.com/office/drawing/2014/main" id="{57B5CA87-AF42-9A82-422A-2512507F8EAE}"/>
              </a:ext>
            </a:extLst>
          </p:cNvPr>
          <p:cNvCxnSpPr>
            <a:cxnSpLocks/>
            <a:stCxn id="574" idx="2"/>
            <a:endCxn id="580" idx="0"/>
          </p:cNvCxnSpPr>
          <p:nvPr/>
        </p:nvCxnSpPr>
        <p:spPr>
          <a:xfrm flipH="1">
            <a:off x="799712" y="4769746"/>
            <a:ext cx="799713" cy="22070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5" name="직선 연결선 584">
            <a:extLst>
              <a:ext uri="{FF2B5EF4-FFF2-40B4-BE49-F238E27FC236}">
                <a16:creationId xmlns:a16="http://schemas.microsoft.com/office/drawing/2014/main" id="{DFE53A9C-7CCC-BA75-57EB-0E13737AE29E}"/>
              </a:ext>
            </a:extLst>
          </p:cNvPr>
          <p:cNvCxnSpPr>
            <a:cxnSpLocks/>
            <a:stCxn id="574" idx="2"/>
            <a:endCxn id="581" idx="0"/>
          </p:cNvCxnSpPr>
          <p:nvPr/>
        </p:nvCxnSpPr>
        <p:spPr>
          <a:xfrm flipH="1">
            <a:off x="1252777" y="4769746"/>
            <a:ext cx="346648" cy="22070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6" name="직선 연결선 585">
            <a:extLst>
              <a:ext uri="{FF2B5EF4-FFF2-40B4-BE49-F238E27FC236}">
                <a16:creationId xmlns:a16="http://schemas.microsoft.com/office/drawing/2014/main" id="{7E868FAD-931E-0FE7-D73B-0F45597EA67E}"/>
              </a:ext>
            </a:extLst>
          </p:cNvPr>
          <p:cNvCxnSpPr>
            <a:cxnSpLocks/>
            <a:stCxn id="573" idx="2"/>
            <a:endCxn id="581" idx="0"/>
          </p:cNvCxnSpPr>
          <p:nvPr/>
        </p:nvCxnSpPr>
        <p:spPr>
          <a:xfrm>
            <a:off x="861525" y="4769746"/>
            <a:ext cx="391252" cy="22070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7" name="직선 연결선 586">
            <a:extLst>
              <a:ext uri="{FF2B5EF4-FFF2-40B4-BE49-F238E27FC236}">
                <a16:creationId xmlns:a16="http://schemas.microsoft.com/office/drawing/2014/main" id="{347D9319-EA7D-8756-561F-E453591A624A}"/>
              </a:ext>
            </a:extLst>
          </p:cNvPr>
          <p:cNvCxnSpPr>
            <a:cxnSpLocks/>
            <a:stCxn id="573" idx="2"/>
            <a:endCxn id="582" idx="0"/>
          </p:cNvCxnSpPr>
          <p:nvPr/>
        </p:nvCxnSpPr>
        <p:spPr>
          <a:xfrm>
            <a:off x="861525" y="4769746"/>
            <a:ext cx="839380" cy="22070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8" name="직선 연결선 587">
            <a:extLst>
              <a:ext uri="{FF2B5EF4-FFF2-40B4-BE49-F238E27FC236}">
                <a16:creationId xmlns:a16="http://schemas.microsoft.com/office/drawing/2014/main" id="{BA5EF36F-EF5E-00F3-AA11-A88C4AD7A8C5}"/>
              </a:ext>
            </a:extLst>
          </p:cNvPr>
          <p:cNvCxnSpPr>
            <a:cxnSpLocks/>
            <a:stCxn id="574" idx="2"/>
            <a:endCxn id="582" idx="0"/>
          </p:cNvCxnSpPr>
          <p:nvPr/>
        </p:nvCxnSpPr>
        <p:spPr>
          <a:xfrm>
            <a:off x="1599425" y="4769746"/>
            <a:ext cx="101480" cy="220705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9" name="직사각형 588">
            <a:extLst>
              <a:ext uri="{FF2B5EF4-FFF2-40B4-BE49-F238E27FC236}">
                <a16:creationId xmlns:a16="http://schemas.microsoft.com/office/drawing/2014/main" id="{8D707249-855D-DBBE-1931-9CAF14AABD0E}"/>
              </a:ext>
            </a:extLst>
          </p:cNvPr>
          <p:cNvSpPr/>
          <p:nvPr/>
        </p:nvSpPr>
        <p:spPr>
          <a:xfrm>
            <a:off x="2436432" y="4375737"/>
            <a:ext cx="1657350" cy="190907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700">
              <a:latin typeface="+mn-ea"/>
            </a:endParaRPr>
          </a:p>
        </p:txBody>
      </p:sp>
      <p:sp>
        <p:nvSpPr>
          <p:cNvPr id="590" name="직사각형 589">
            <a:extLst>
              <a:ext uri="{FF2B5EF4-FFF2-40B4-BE49-F238E27FC236}">
                <a16:creationId xmlns:a16="http://schemas.microsoft.com/office/drawing/2014/main" id="{38E76E86-7041-D491-A1CC-C14EB8C5C178}"/>
              </a:ext>
            </a:extLst>
          </p:cNvPr>
          <p:cNvSpPr/>
          <p:nvPr/>
        </p:nvSpPr>
        <p:spPr>
          <a:xfrm>
            <a:off x="2439845" y="4375737"/>
            <a:ext cx="1657350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인터넷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84" name="직사각형 683">
            <a:extLst>
              <a:ext uri="{FF2B5EF4-FFF2-40B4-BE49-F238E27FC236}">
                <a16:creationId xmlns:a16="http://schemas.microsoft.com/office/drawing/2014/main" id="{7E39B664-9FB5-91DD-1972-4779E86AE0DF}"/>
              </a:ext>
            </a:extLst>
          </p:cNvPr>
          <p:cNvSpPr/>
          <p:nvPr/>
        </p:nvSpPr>
        <p:spPr>
          <a:xfrm>
            <a:off x="431659" y="2731872"/>
            <a:ext cx="1601327" cy="2796766"/>
          </a:xfrm>
          <a:prstGeom prst="rect">
            <a:avLst/>
          </a:prstGeom>
          <a:noFill/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691" name="직사각형 690">
            <a:extLst>
              <a:ext uri="{FF2B5EF4-FFF2-40B4-BE49-F238E27FC236}">
                <a16:creationId xmlns:a16="http://schemas.microsoft.com/office/drawing/2014/main" id="{97D2251A-B030-88EA-3C20-6F4FADC1B478}"/>
              </a:ext>
            </a:extLst>
          </p:cNvPr>
          <p:cNvSpPr/>
          <p:nvPr/>
        </p:nvSpPr>
        <p:spPr>
          <a:xfrm>
            <a:off x="431659" y="2731873"/>
            <a:ext cx="1601327" cy="211522"/>
          </a:xfrm>
          <a:prstGeom prst="rect">
            <a:avLst/>
          </a:prstGeom>
          <a:solidFill>
            <a:srgbClr val="D0A800"/>
          </a:solidFill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DMZ</a:t>
            </a: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92" name="직사각형 691">
            <a:extLst>
              <a:ext uri="{FF2B5EF4-FFF2-40B4-BE49-F238E27FC236}">
                <a16:creationId xmlns:a16="http://schemas.microsoft.com/office/drawing/2014/main" id="{2AD7D1D2-9E3E-834C-30D9-6ADA9ABA1CB7}"/>
              </a:ext>
            </a:extLst>
          </p:cNvPr>
          <p:cNvSpPr/>
          <p:nvPr/>
        </p:nvSpPr>
        <p:spPr>
          <a:xfrm>
            <a:off x="6202448" y="293283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내부망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693" name="직사각형 692">
            <a:extLst>
              <a:ext uri="{FF2B5EF4-FFF2-40B4-BE49-F238E27FC236}">
                <a16:creationId xmlns:a16="http://schemas.microsoft.com/office/drawing/2014/main" id="{EA2F14B9-7A46-4CC4-E928-7C973CA60048}"/>
              </a:ext>
            </a:extLst>
          </p:cNvPr>
          <p:cNvSpPr/>
          <p:nvPr/>
        </p:nvSpPr>
        <p:spPr>
          <a:xfrm>
            <a:off x="6940347" y="2932839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내부망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백본</a:t>
            </a:r>
          </a:p>
        </p:txBody>
      </p:sp>
      <p:sp>
        <p:nvSpPr>
          <p:cNvPr id="694" name="직사각형 693">
            <a:extLst>
              <a:ext uri="{FF2B5EF4-FFF2-40B4-BE49-F238E27FC236}">
                <a16:creationId xmlns:a16="http://schemas.microsoft.com/office/drawing/2014/main" id="{EE800863-F0D2-522A-0F8D-64C9CEFDF998}"/>
              </a:ext>
            </a:extLst>
          </p:cNvPr>
          <p:cNvSpPr/>
          <p:nvPr/>
        </p:nvSpPr>
        <p:spPr>
          <a:xfrm>
            <a:off x="6202448" y="338963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695" name="직사각형 694">
            <a:extLst>
              <a:ext uri="{FF2B5EF4-FFF2-40B4-BE49-F238E27FC236}">
                <a16:creationId xmlns:a16="http://schemas.microsoft.com/office/drawing/2014/main" id="{E8B84A45-1B18-ABE0-BFD7-C97412C2E53A}"/>
              </a:ext>
            </a:extLst>
          </p:cNvPr>
          <p:cNvSpPr/>
          <p:nvPr/>
        </p:nvSpPr>
        <p:spPr>
          <a:xfrm>
            <a:off x="6940347" y="338963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방화벽</a:t>
            </a:r>
          </a:p>
        </p:txBody>
      </p:sp>
      <p:sp>
        <p:nvSpPr>
          <p:cNvPr id="696" name="직사각형 695">
            <a:extLst>
              <a:ext uri="{FF2B5EF4-FFF2-40B4-BE49-F238E27FC236}">
                <a16:creationId xmlns:a16="http://schemas.microsoft.com/office/drawing/2014/main" id="{4519E3F7-401C-7A49-FC34-AC74EDF4D506}"/>
              </a:ext>
            </a:extLst>
          </p:cNvPr>
          <p:cNvSpPr/>
          <p:nvPr/>
        </p:nvSpPr>
        <p:spPr>
          <a:xfrm>
            <a:off x="6202448" y="38464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백본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97" name="직사각형 696">
            <a:extLst>
              <a:ext uri="{FF2B5EF4-FFF2-40B4-BE49-F238E27FC236}">
                <a16:creationId xmlns:a16="http://schemas.microsoft.com/office/drawing/2014/main" id="{3B3E11C4-D0D1-86A5-EDEB-42C9577CDD9B}"/>
              </a:ext>
            </a:extLst>
          </p:cNvPr>
          <p:cNvSpPr/>
          <p:nvPr/>
        </p:nvSpPr>
        <p:spPr>
          <a:xfrm>
            <a:off x="6940347" y="3846427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 err="1">
                <a:solidFill>
                  <a:schemeClr val="tx1"/>
                </a:solidFill>
                <a:latin typeface="+mn-ea"/>
              </a:rPr>
              <a:t>백본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98" name="직사각형 697">
            <a:extLst>
              <a:ext uri="{FF2B5EF4-FFF2-40B4-BE49-F238E27FC236}">
                <a16:creationId xmlns:a16="http://schemas.microsoft.com/office/drawing/2014/main" id="{873BE685-D402-0BB1-DAB7-CFC9CF0A26C0}"/>
              </a:ext>
            </a:extLst>
          </p:cNvPr>
          <p:cNvSpPr/>
          <p:nvPr/>
        </p:nvSpPr>
        <p:spPr>
          <a:xfrm>
            <a:off x="6202448" y="46821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L4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699" name="직사각형 698">
            <a:extLst>
              <a:ext uri="{FF2B5EF4-FFF2-40B4-BE49-F238E27FC236}">
                <a16:creationId xmlns:a16="http://schemas.microsoft.com/office/drawing/2014/main" id="{771D729F-3AB3-A87D-CEAE-B9A862B264DF}"/>
              </a:ext>
            </a:extLst>
          </p:cNvPr>
          <p:cNvSpPr/>
          <p:nvPr/>
        </p:nvSpPr>
        <p:spPr>
          <a:xfrm>
            <a:off x="6940347" y="4682181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L4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700" name="직사각형 699">
            <a:extLst>
              <a:ext uri="{FF2B5EF4-FFF2-40B4-BE49-F238E27FC236}">
                <a16:creationId xmlns:a16="http://schemas.microsoft.com/office/drawing/2014/main" id="{31954924-BBF9-65DD-EBFF-FEEBE25E29DE}"/>
              </a:ext>
            </a:extLst>
          </p:cNvPr>
          <p:cNvSpPr/>
          <p:nvPr/>
        </p:nvSpPr>
        <p:spPr>
          <a:xfrm>
            <a:off x="2644662" y="5782359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01" name="직사각형 700">
            <a:extLst>
              <a:ext uri="{FF2B5EF4-FFF2-40B4-BE49-F238E27FC236}">
                <a16:creationId xmlns:a16="http://schemas.microsoft.com/office/drawing/2014/main" id="{FAC2503A-ADF7-8924-8968-400F26B1A05A}"/>
              </a:ext>
            </a:extLst>
          </p:cNvPr>
          <p:cNvSpPr/>
          <p:nvPr/>
        </p:nvSpPr>
        <p:spPr>
          <a:xfrm>
            <a:off x="3097727" y="5782359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02" name="직사각형 701">
            <a:extLst>
              <a:ext uri="{FF2B5EF4-FFF2-40B4-BE49-F238E27FC236}">
                <a16:creationId xmlns:a16="http://schemas.microsoft.com/office/drawing/2014/main" id="{DBCE3235-DB1F-2D6F-10D7-C7C44C14CC07}"/>
              </a:ext>
            </a:extLst>
          </p:cNvPr>
          <p:cNvSpPr/>
          <p:nvPr/>
        </p:nvSpPr>
        <p:spPr>
          <a:xfrm>
            <a:off x="3545855" y="5782359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cxnSp>
        <p:nvCxnSpPr>
          <p:cNvPr id="703" name="직선 연결선 702">
            <a:extLst>
              <a:ext uri="{FF2B5EF4-FFF2-40B4-BE49-F238E27FC236}">
                <a16:creationId xmlns:a16="http://schemas.microsoft.com/office/drawing/2014/main" id="{DD751F9B-98F7-8EA1-9690-1F4C4FAD308A}"/>
              </a:ext>
            </a:extLst>
          </p:cNvPr>
          <p:cNvCxnSpPr>
            <a:cxnSpLocks/>
            <a:stCxn id="579" idx="2"/>
            <a:endCxn id="702" idx="0"/>
          </p:cNvCxnSpPr>
          <p:nvPr/>
        </p:nvCxnSpPr>
        <p:spPr>
          <a:xfrm>
            <a:off x="3666213" y="5562217"/>
            <a:ext cx="779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직선 연결선 703">
            <a:extLst>
              <a:ext uri="{FF2B5EF4-FFF2-40B4-BE49-F238E27FC236}">
                <a16:creationId xmlns:a16="http://schemas.microsoft.com/office/drawing/2014/main" id="{F0C1F2DF-8157-2C7D-CA0A-4DB8A7F70575}"/>
              </a:ext>
            </a:extLst>
          </p:cNvPr>
          <p:cNvCxnSpPr>
            <a:cxnSpLocks/>
            <a:stCxn id="579" idx="2"/>
            <a:endCxn id="701" idx="0"/>
          </p:cNvCxnSpPr>
          <p:nvPr/>
        </p:nvCxnSpPr>
        <p:spPr>
          <a:xfrm flipH="1">
            <a:off x="3296009" y="5562217"/>
            <a:ext cx="37020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5" name="직선 연결선 704">
            <a:extLst>
              <a:ext uri="{FF2B5EF4-FFF2-40B4-BE49-F238E27FC236}">
                <a16:creationId xmlns:a16="http://schemas.microsoft.com/office/drawing/2014/main" id="{22F78DD0-F3B6-D33D-1647-AAB051D9B388}"/>
              </a:ext>
            </a:extLst>
          </p:cNvPr>
          <p:cNvCxnSpPr>
            <a:cxnSpLocks/>
            <a:stCxn id="578" idx="2"/>
            <a:endCxn id="702" idx="0"/>
          </p:cNvCxnSpPr>
          <p:nvPr/>
        </p:nvCxnSpPr>
        <p:spPr>
          <a:xfrm>
            <a:off x="2928314" y="5562217"/>
            <a:ext cx="8158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6" name="직선 연결선 705">
            <a:extLst>
              <a:ext uri="{FF2B5EF4-FFF2-40B4-BE49-F238E27FC236}">
                <a16:creationId xmlns:a16="http://schemas.microsoft.com/office/drawing/2014/main" id="{DEDAAB37-2217-ED8F-2A05-66CDEE249C6A}"/>
              </a:ext>
            </a:extLst>
          </p:cNvPr>
          <p:cNvCxnSpPr>
            <a:cxnSpLocks/>
            <a:stCxn id="578" idx="2"/>
            <a:endCxn id="701" idx="0"/>
          </p:cNvCxnSpPr>
          <p:nvPr/>
        </p:nvCxnSpPr>
        <p:spPr>
          <a:xfrm>
            <a:off x="2928314" y="5562217"/>
            <a:ext cx="36769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7" name="직선 연결선 706">
            <a:extLst>
              <a:ext uri="{FF2B5EF4-FFF2-40B4-BE49-F238E27FC236}">
                <a16:creationId xmlns:a16="http://schemas.microsoft.com/office/drawing/2014/main" id="{0E2894FB-9258-997F-5DFB-C2CE42CA245B}"/>
              </a:ext>
            </a:extLst>
          </p:cNvPr>
          <p:cNvCxnSpPr>
            <a:cxnSpLocks/>
            <a:stCxn id="579" idx="2"/>
            <a:endCxn id="700" idx="0"/>
          </p:cNvCxnSpPr>
          <p:nvPr/>
        </p:nvCxnSpPr>
        <p:spPr>
          <a:xfrm flipH="1">
            <a:off x="2842944" y="5562217"/>
            <a:ext cx="823269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8" name="직선 연결선 707">
            <a:extLst>
              <a:ext uri="{FF2B5EF4-FFF2-40B4-BE49-F238E27FC236}">
                <a16:creationId xmlns:a16="http://schemas.microsoft.com/office/drawing/2014/main" id="{6EB86A80-3B63-544E-BBBB-B034D23EE6C4}"/>
              </a:ext>
            </a:extLst>
          </p:cNvPr>
          <p:cNvCxnSpPr>
            <a:cxnSpLocks/>
            <a:stCxn id="578" idx="2"/>
            <a:endCxn id="700" idx="0"/>
          </p:cNvCxnSpPr>
          <p:nvPr/>
        </p:nvCxnSpPr>
        <p:spPr>
          <a:xfrm flipH="1">
            <a:off x="2842944" y="5562217"/>
            <a:ext cx="85370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9" name="직사각형 708">
            <a:extLst>
              <a:ext uri="{FF2B5EF4-FFF2-40B4-BE49-F238E27FC236}">
                <a16:creationId xmlns:a16="http://schemas.microsoft.com/office/drawing/2014/main" id="{EF0DEC44-4ECD-348E-41BC-5214945801F1}"/>
              </a:ext>
            </a:extLst>
          </p:cNvPr>
          <p:cNvSpPr/>
          <p:nvPr/>
        </p:nvSpPr>
        <p:spPr>
          <a:xfrm>
            <a:off x="6202448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710" name="직사각형 709">
            <a:extLst>
              <a:ext uri="{FF2B5EF4-FFF2-40B4-BE49-F238E27FC236}">
                <a16:creationId xmlns:a16="http://schemas.microsoft.com/office/drawing/2014/main" id="{39199DEB-844E-8AB0-5D99-38B3DA116C0E}"/>
              </a:ext>
            </a:extLst>
          </p:cNvPr>
          <p:cNvSpPr/>
          <p:nvPr/>
        </p:nvSpPr>
        <p:spPr>
          <a:xfrm>
            <a:off x="6940347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ERPGW</a:t>
            </a:r>
          </a:p>
          <a:p>
            <a:pPr algn="ctr"/>
            <a:r>
              <a:rPr lang="ko-KR" altLang="en-US" sz="700" dirty="0" err="1">
                <a:solidFill>
                  <a:srgbClr val="00B050"/>
                </a:solidFill>
                <a:latin typeface="+mn-ea"/>
              </a:rPr>
              <a:t>서버팜</a:t>
            </a:r>
            <a:endParaRPr lang="en-US" altLang="ko-KR" sz="7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7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7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711" name="직사각형 710">
            <a:extLst>
              <a:ext uri="{FF2B5EF4-FFF2-40B4-BE49-F238E27FC236}">
                <a16:creationId xmlns:a16="http://schemas.microsoft.com/office/drawing/2014/main" id="{BDCEA6EF-6DBB-082B-B153-81265DD152EF}"/>
              </a:ext>
            </a:extLst>
          </p:cNvPr>
          <p:cNvSpPr/>
          <p:nvPr/>
        </p:nvSpPr>
        <p:spPr>
          <a:xfrm>
            <a:off x="6235039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12" name="직사각형 711">
            <a:extLst>
              <a:ext uri="{FF2B5EF4-FFF2-40B4-BE49-F238E27FC236}">
                <a16:creationId xmlns:a16="http://schemas.microsoft.com/office/drawing/2014/main" id="{56016EE2-8B15-F484-B580-575C92BE04B2}"/>
              </a:ext>
            </a:extLst>
          </p:cNvPr>
          <p:cNvSpPr/>
          <p:nvPr/>
        </p:nvSpPr>
        <p:spPr>
          <a:xfrm>
            <a:off x="6688104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13" name="직사각형 712">
            <a:extLst>
              <a:ext uri="{FF2B5EF4-FFF2-40B4-BE49-F238E27FC236}">
                <a16:creationId xmlns:a16="http://schemas.microsoft.com/office/drawing/2014/main" id="{83B439C2-AE5E-76BD-B93D-4BF02EA8E6E0}"/>
              </a:ext>
            </a:extLst>
          </p:cNvPr>
          <p:cNvSpPr/>
          <p:nvPr/>
        </p:nvSpPr>
        <p:spPr>
          <a:xfrm>
            <a:off x="7136232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cxnSp>
        <p:nvCxnSpPr>
          <p:cNvPr id="714" name="직선 연결선 713">
            <a:extLst>
              <a:ext uri="{FF2B5EF4-FFF2-40B4-BE49-F238E27FC236}">
                <a16:creationId xmlns:a16="http://schemas.microsoft.com/office/drawing/2014/main" id="{3D061C80-01D2-CD74-317E-57B30CCB50A9}"/>
              </a:ext>
            </a:extLst>
          </p:cNvPr>
          <p:cNvCxnSpPr>
            <a:cxnSpLocks/>
            <a:stCxn id="710" idx="2"/>
            <a:endCxn id="713" idx="0"/>
          </p:cNvCxnSpPr>
          <p:nvPr/>
        </p:nvCxnSpPr>
        <p:spPr>
          <a:xfrm>
            <a:off x="7256590" y="5507806"/>
            <a:ext cx="779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5" name="직선 연결선 714">
            <a:extLst>
              <a:ext uri="{FF2B5EF4-FFF2-40B4-BE49-F238E27FC236}">
                <a16:creationId xmlns:a16="http://schemas.microsoft.com/office/drawing/2014/main" id="{EF229258-BD12-EB79-89ED-70167DF56B0E}"/>
              </a:ext>
            </a:extLst>
          </p:cNvPr>
          <p:cNvCxnSpPr>
            <a:cxnSpLocks/>
            <a:stCxn id="710" idx="2"/>
            <a:endCxn id="712" idx="0"/>
          </p:cNvCxnSpPr>
          <p:nvPr/>
        </p:nvCxnSpPr>
        <p:spPr>
          <a:xfrm flipH="1">
            <a:off x="6886386" y="5507806"/>
            <a:ext cx="37020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" name="직선 연결선 715">
            <a:extLst>
              <a:ext uri="{FF2B5EF4-FFF2-40B4-BE49-F238E27FC236}">
                <a16:creationId xmlns:a16="http://schemas.microsoft.com/office/drawing/2014/main" id="{FA496250-F65E-FC3B-C758-BC26BB6720CB}"/>
              </a:ext>
            </a:extLst>
          </p:cNvPr>
          <p:cNvCxnSpPr>
            <a:cxnSpLocks/>
            <a:stCxn id="709" idx="2"/>
            <a:endCxn id="713" idx="0"/>
          </p:cNvCxnSpPr>
          <p:nvPr/>
        </p:nvCxnSpPr>
        <p:spPr>
          <a:xfrm>
            <a:off x="6518691" y="5507806"/>
            <a:ext cx="8158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" name="직선 연결선 716">
            <a:extLst>
              <a:ext uri="{FF2B5EF4-FFF2-40B4-BE49-F238E27FC236}">
                <a16:creationId xmlns:a16="http://schemas.microsoft.com/office/drawing/2014/main" id="{E061C954-E147-0FA9-C49A-9344D877F9A4}"/>
              </a:ext>
            </a:extLst>
          </p:cNvPr>
          <p:cNvCxnSpPr>
            <a:cxnSpLocks/>
            <a:stCxn id="709" idx="2"/>
            <a:endCxn id="712" idx="0"/>
          </p:cNvCxnSpPr>
          <p:nvPr/>
        </p:nvCxnSpPr>
        <p:spPr>
          <a:xfrm>
            <a:off x="6518691" y="5507806"/>
            <a:ext cx="36769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8" name="직선 연결선 717">
            <a:extLst>
              <a:ext uri="{FF2B5EF4-FFF2-40B4-BE49-F238E27FC236}">
                <a16:creationId xmlns:a16="http://schemas.microsoft.com/office/drawing/2014/main" id="{7F34FC28-547D-4C01-6C02-D4B79636AECE}"/>
              </a:ext>
            </a:extLst>
          </p:cNvPr>
          <p:cNvCxnSpPr>
            <a:cxnSpLocks/>
            <a:stCxn id="710" idx="2"/>
            <a:endCxn id="711" idx="0"/>
          </p:cNvCxnSpPr>
          <p:nvPr/>
        </p:nvCxnSpPr>
        <p:spPr>
          <a:xfrm flipH="1">
            <a:off x="6433321" y="5507806"/>
            <a:ext cx="823269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직선 연결선 718">
            <a:extLst>
              <a:ext uri="{FF2B5EF4-FFF2-40B4-BE49-F238E27FC236}">
                <a16:creationId xmlns:a16="http://schemas.microsoft.com/office/drawing/2014/main" id="{5F6E32A0-1AD0-B4B5-5BCD-BD909DB618CB}"/>
              </a:ext>
            </a:extLst>
          </p:cNvPr>
          <p:cNvCxnSpPr>
            <a:cxnSpLocks/>
            <a:stCxn id="709" idx="2"/>
            <a:endCxn id="711" idx="0"/>
          </p:cNvCxnSpPr>
          <p:nvPr/>
        </p:nvCxnSpPr>
        <p:spPr>
          <a:xfrm flipH="1">
            <a:off x="6433321" y="5507806"/>
            <a:ext cx="85370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0" name="직사각형 719">
            <a:extLst>
              <a:ext uri="{FF2B5EF4-FFF2-40B4-BE49-F238E27FC236}">
                <a16:creationId xmlns:a16="http://schemas.microsoft.com/office/drawing/2014/main" id="{8BC603D2-3542-A718-DD97-AF4ED20671F5}"/>
              </a:ext>
            </a:extLst>
          </p:cNvPr>
          <p:cNvSpPr/>
          <p:nvPr/>
        </p:nvSpPr>
        <p:spPr>
          <a:xfrm>
            <a:off x="6072894" y="4375737"/>
            <a:ext cx="1601327" cy="191076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700">
              <a:latin typeface="+mn-ea"/>
            </a:endParaRPr>
          </a:p>
        </p:txBody>
      </p:sp>
      <p:sp>
        <p:nvSpPr>
          <p:cNvPr id="721" name="직사각형 720">
            <a:extLst>
              <a:ext uri="{FF2B5EF4-FFF2-40B4-BE49-F238E27FC236}">
                <a16:creationId xmlns:a16="http://schemas.microsoft.com/office/drawing/2014/main" id="{4A348FB8-9A1B-4B84-464C-83F219664CEB}"/>
              </a:ext>
            </a:extLst>
          </p:cNvPr>
          <p:cNvSpPr/>
          <p:nvPr/>
        </p:nvSpPr>
        <p:spPr>
          <a:xfrm>
            <a:off x="6076307" y="4375737"/>
            <a:ext cx="1601327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ERP/GW </a:t>
            </a:r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내부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2" name="직사각형 721">
            <a:extLst>
              <a:ext uri="{FF2B5EF4-FFF2-40B4-BE49-F238E27FC236}">
                <a16:creationId xmlns:a16="http://schemas.microsoft.com/office/drawing/2014/main" id="{D1F61FBB-999C-EC5F-9865-E3D8E9DDBFF5}"/>
              </a:ext>
            </a:extLst>
          </p:cNvPr>
          <p:cNvSpPr/>
          <p:nvPr/>
        </p:nvSpPr>
        <p:spPr>
          <a:xfrm>
            <a:off x="4771025" y="255340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3" name="직사각형 722">
            <a:extLst>
              <a:ext uri="{FF2B5EF4-FFF2-40B4-BE49-F238E27FC236}">
                <a16:creationId xmlns:a16="http://schemas.microsoft.com/office/drawing/2014/main" id="{A094253A-53F3-D9CC-0FB4-B6F714BF1FF2}"/>
              </a:ext>
            </a:extLst>
          </p:cNvPr>
          <p:cNvSpPr/>
          <p:nvPr/>
        </p:nvSpPr>
        <p:spPr>
          <a:xfrm>
            <a:off x="4771025" y="289801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4" name="직사각형 723">
            <a:extLst>
              <a:ext uri="{FF2B5EF4-FFF2-40B4-BE49-F238E27FC236}">
                <a16:creationId xmlns:a16="http://schemas.microsoft.com/office/drawing/2014/main" id="{469DF6F8-5EAA-C098-9878-9D84954F2950}"/>
              </a:ext>
            </a:extLst>
          </p:cNvPr>
          <p:cNvSpPr/>
          <p:nvPr/>
        </p:nvSpPr>
        <p:spPr>
          <a:xfrm>
            <a:off x="5793852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5" name="직사각형 724">
            <a:extLst>
              <a:ext uri="{FF2B5EF4-FFF2-40B4-BE49-F238E27FC236}">
                <a16:creationId xmlns:a16="http://schemas.microsoft.com/office/drawing/2014/main" id="{81901AAC-E197-1887-B8A2-8A231D401032}"/>
              </a:ext>
            </a:extLst>
          </p:cNvPr>
          <p:cNvSpPr/>
          <p:nvPr/>
        </p:nvSpPr>
        <p:spPr>
          <a:xfrm>
            <a:off x="4214650" y="2250882"/>
            <a:ext cx="1795799" cy="172994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700">
              <a:latin typeface="+mn-ea"/>
            </a:endParaRPr>
          </a:p>
        </p:txBody>
      </p:sp>
      <p:sp>
        <p:nvSpPr>
          <p:cNvPr id="726" name="직사각형 725">
            <a:extLst>
              <a:ext uri="{FF2B5EF4-FFF2-40B4-BE49-F238E27FC236}">
                <a16:creationId xmlns:a16="http://schemas.microsoft.com/office/drawing/2014/main" id="{621F1FBB-97BA-861A-8045-1464361F9891}"/>
              </a:ext>
            </a:extLst>
          </p:cNvPr>
          <p:cNvSpPr/>
          <p:nvPr/>
        </p:nvSpPr>
        <p:spPr>
          <a:xfrm>
            <a:off x="4217400" y="2250881"/>
            <a:ext cx="1795799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망연계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7" name="직사각형 726">
            <a:extLst>
              <a:ext uri="{FF2B5EF4-FFF2-40B4-BE49-F238E27FC236}">
                <a16:creationId xmlns:a16="http://schemas.microsoft.com/office/drawing/2014/main" id="{950FB04E-847E-D903-978B-FCDC47F8FC5C}"/>
              </a:ext>
            </a:extLst>
          </p:cNvPr>
          <p:cNvSpPr/>
          <p:nvPr/>
        </p:nvSpPr>
        <p:spPr>
          <a:xfrm>
            <a:off x="5164406" y="255340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8" name="직사각형 727">
            <a:extLst>
              <a:ext uri="{FF2B5EF4-FFF2-40B4-BE49-F238E27FC236}">
                <a16:creationId xmlns:a16="http://schemas.microsoft.com/office/drawing/2014/main" id="{D83AD14C-8185-2B59-500E-9FB6158AAC96}"/>
              </a:ext>
            </a:extLst>
          </p:cNvPr>
          <p:cNvSpPr/>
          <p:nvPr/>
        </p:nvSpPr>
        <p:spPr>
          <a:xfrm>
            <a:off x="5164406" y="289801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+mn-ea"/>
              </a:rPr>
              <a:t>자료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전송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9" name="직사각형 728">
            <a:extLst>
              <a:ext uri="{FF2B5EF4-FFF2-40B4-BE49-F238E27FC236}">
                <a16:creationId xmlns:a16="http://schemas.microsoft.com/office/drawing/2014/main" id="{451CD884-66F7-C278-5EE5-6F8817A159F7}"/>
              </a:ext>
            </a:extLst>
          </p:cNvPr>
          <p:cNvSpPr/>
          <p:nvPr/>
        </p:nvSpPr>
        <p:spPr>
          <a:xfrm>
            <a:off x="4543560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0" name="직사각형 729">
            <a:extLst>
              <a:ext uri="{FF2B5EF4-FFF2-40B4-BE49-F238E27FC236}">
                <a16:creationId xmlns:a16="http://schemas.microsoft.com/office/drawing/2014/main" id="{2F12B1C8-0B8F-1AAB-3F46-86CCFE34E44C}"/>
              </a:ext>
            </a:extLst>
          </p:cNvPr>
          <p:cNvSpPr/>
          <p:nvPr/>
        </p:nvSpPr>
        <p:spPr>
          <a:xfrm>
            <a:off x="4771025" y="324261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1" name="직사각형 730">
            <a:extLst>
              <a:ext uri="{FF2B5EF4-FFF2-40B4-BE49-F238E27FC236}">
                <a16:creationId xmlns:a16="http://schemas.microsoft.com/office/drawing/2014/main" id="{0B74A509-7FDC-5C7B-C34C-FCD9776F8051}"/>
              </a:ext>
            </a:extLst>
          </p:cNvPr>
          <p:cNvSpPr/>
          <p:nvPr/>
        </p:nvSpPr>
        <p:spPr>
          <a:xfrm>
            <a:off x="5793852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2" name="직사각형 731">
            <a:extLst>
              <a:ext uri="{FF2B5EF4-FFF2-40B4-BE49-F238E27FC236}">
                <a16:creationId xmlns:a16="http://schemas.microsoft.com/office/drawing/2014/main" id="{F0E63121-2C4A-32B1-B7D3-C19A3A643DB3}"/>
              </a:ext>
            </a:extLst>
          </p:cNvPr>
          <p:cNvSpPr/>
          <p:nvPr/>
        </p:nvSpPr>
        <p:spPr>
          <a:xfrm>
            <a:off x="4771025" y="358722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3" name="직사각형 732">
            <a:extLst>
              <a:ext uri="{FF2B5EF4-FFF2-40B4-BE49-F238E27FC236}">
                <a16:creationId xmlns:a16="http://schemas.microsoft.com/office/drawing/2014/main" id="{66B41150-28F9-DBDF-2EBC-C65B1A8923A1}"/>
              </a:ext>
            </a:extLst>
          </p:cNvPr>
          <p:cNvSpPr/>
          <p:nvPr/>
        </p:nvSpPr>
        <p:spPr>
          <a:xfrm>
            <a:off x="5164406" y="3242619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4" name="직사각형 733">
            <a:extLst>
              <a:ext uri="{FF2B5EF4-FFF2-40B4-BE49-F238E27FC236}">
                <a16:creationId xmlns:a16="http://schemas.microsoft.com/office/drawing/2014/main" id="{8AFE57B7-E904-CB0C-1576-525E84C0E6FF}"/>
              </a:ext>
            </a:extLst>
          </p:cNvPr>
          <p:cNvSpPr/>
          <p:nvPr/>
        </p:nvSpPr>
        <p:spPr>
          <a:xfrm>
            <a:off x="5164406" y="3587224"/>
            <a:ext cx="294240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700" dirty="0" err="1">
                <a:solidFill>
                  <a:schemeClr val="tx1"/>
                </a:solidFill>
                <a:latin typeface="+mn-ea"/>
              </a:rPr>
              <a:t>스트</a:t>
            </a:r>
            <a:endParaRPr lang="en-US" altLang="ko-KR" sz="70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700">
                <a:solidFill>
                  <a:schemeClr val="tx1"/>
                </a:solidFill>
                <a:latin typeface="+mn-ea"/>
              </a:rPr>
              <a:t>리밍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5" name="직사각형 734">
            <a:extLst>
              <a:ext uri="{FF2B5EF4-FFF2-40B4-BE49-F238E27FC236}">
                <a16:creationId xmlns:a16="http://schemas.microsoft.com/office/drawing/2014/main" id="{CB898DB0-71DD-2223-F306-3F0877AEB163}"/>
              </a:ext>
            </a:extLst>
          </p:cNvPr>
          <p:cNvSpPr/>
          <p:nvPr/>
        </p:nvSpPr>
        <p:spPr>
          <a:xfrm>
            <a:off x="4543560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6" name="직사각형 735">
            <a:extLst>
              <a:ext uri="{FF2B5EF4-FFF2-40B4-BE49-F238E27FC236}">
                <a16:creationId xmlns:a16="http://schemas.microsoft.com/office/drawing/2014/main" id="{CA8EF565-6484-2263-6E00-6E87E918DBA8}"/>
              </a:ext>
            </a:extLst>
          </p:cNvPr>
          <p:cNvSpPr/>
          <p:nvPr/>
        </p:nvSpPr>
        <p:spPr>
          <a:xfrm>
            <a:off x="5555615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7" name="직사각형 736">
            <a:extLst>
              <a:ext uri="{FF2B5EF4-FFF2-40B4-BE49-F238E27FC236}">
                <a16:creationId xmlns:a16="http://schemas.microsoft.com/office/drawing/2014/main" id="{FC040E8E-4643-F034-E67C-16212B020BD2}"/>
              </a:ext>
            </a:extLst>
          </p:cNvPr>
          <p:cNvSpPr/>
          <p:nvPr/>
        </p:nvSpPr>
        <p:spPr>
          <a:xfrm>
            <a:off x="4311065" y="2898014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8" name="직사각형 737">
            <a:extLst>
              <a:ext uri="{FF2B5EF4-FFF2-40B4-BE49-F238E27FC236}">
                <a16:creationId xmlns:a16="http://schemas.microsoft.com/office/drawing/2014/main" id="{54A01916-52E2-EFB4-0A17-332158A890A4}"/>
              </a:ext>
            </a:extLst>
          </p:cNvPr>
          <p:cNvSpPr/>
          <p:nvPr/>
        </p:nvSpPr>
        <p:spPr>
          <a:xfrm>
            <a:off x="5555615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39" name="직사각형 738">
            <a:extLst>
              <a:ext uri="{FF2B5EF4-FFF2-40B4-BE49-F238E27FC236}">
                <a16:creationId xmlns:a16="http://schemas.microsoft.com/office/drawing/2014/main" id="{A181ACE8-9A4B-DC4B-5464-82B2F87E6A9A}"/>
              </a:ext>
            </a:extLst>
          </p:cNvPr>
          <p:cNvSpPr/>
          <p:nvPr/>
        </p:nvSpPr>
        <p:spPr>
          <a:xfrm>
            <a:off x="4311065" y="3242619"/>
            <a:ext cx="139096" cy="29445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>
                <a:solidFill>
                  <a:schemeClr val="tx1"/>
                </a:solidFill>
                <a:latin typeface="+mn-ea"/>
              </a:rPr>
              <a:t>FW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740" name="직선 연결선 739">
            <a:extLst>
              <a:ext uri="{FF2B5EF4-FFF2-40B4-BE49-F238E27FC236}">
                <a16:creationId xmlns:a16="http://schemas.microsoft.com/office/drawing/2014/main" id="{0CC8B6C4-46BF-875B-A9BC-728F3CDC385D}"/>
              </a:ext>
            </a:extLst>
          </p:cNvPr>
          <p:cNvCxnSpPr>
            <a:cxnSpLocks/>
            <a:stCxn id="737" idx="3"/>
            <a:endCxn id="729" idx="1"/>
          </p:cNvCxnSpPr>
          <p:nvPr/>
        </p:nvCxnSpPr>
        <p:spPr>
          <a:xfrm>
            <a:off x="4450161" y="3045242"/>
            <a:ext cx="9339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1" name="직선 연결선 740">
            <a:extLst>
              <a:ext uri="{FF2B5EF4-FFF2-40B4-BE49-F238E27FC236}">
                <a16:creationId xmlns:a16="http://schemas.microsoft.com/office/drawing/2014/main" id="{A33C5BC0-5EA1-8CBD-FC3A-DA6063406362}"/>
              </a:ext>
            </a:extLst>
          </p:cNvPr>
          <p:cNvCxnSpPr>
            <a:cxnSpLocks/>
            <a:stCxn id="739" idx="3"/>
            <a:endCxn id="735" idx="1"/>
          </p:cNvCxnSpPr>
          <p:nvPr/>
        </p:nvCxnSpPr>
        <p:spPr>
          <a:xfrm>
            <a:off x="4450161" y="3389847"/>
            <a:ext cx="9339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2" name="직선 연결선 741">
            <a:extLst>
              <a:ext uri="{FF2B5EF4-FFF2-40B4-BE49-F238E27FC236}">
                <a16:creationId xmlns:a16="http://schemas.microsoft.com/office/drawing/2014/main" id="{2D0AB536-4DF1-EE27-CFCF-9981097E2BAB}"/>
              </a:ext>
            </a:extLst>
          </p:cNvPr>
          <p:cNvCxnSpPr>
            <a:cxnSpLocks/>
            <a:stCxn id="735" idx="3"/>
            <a:endCxn id="732" idx="1"/>
          </p:cNvCxnSpPr>
          <p:nvPr/>
        </p:nvCxnSpPr>
        <p:spPr>
          <a:xfrm>
            <a:off x="4682657" y="3389847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3" name="직선 연결선 742">
            <a:extLst>
              <a:ext uri="{FF2B5EF4-FFF2-40B4-BE49-F238E27FC236}">
                <a16:creationId xmlns:a16="http://schemas.microsoft.com/office/drawing/2014/main" id="{BAB5A01D-360A-F3D9-156D-A6D48D839437}"/>
              </a:ext>
            </a:extLst>
          </p:cNvPr>
          <p:cNvCxnSpPr>
            <a:cxnSpLocks/>
            <a:stCxn id="735" idx="3"/>
            <a:endCxn id="730" idx="1"/>
          </p:cNvCxnSpPr>
          <p:nvPr/>
        </p:nvCxnSpPr>
        <p:spPr>
          <a:xfrm>
            <a:off x="4682657" y="3389847"/>
            <a:ext cx="883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4" name="직선 연결선 743">
            <a:extLst>
              <a:ext uri="{FF2B5EF4-FFF2-40B4-BE49-F238E27FC236}">
                <a16:creationId xmlns:a16="http://schemas.microsoft.com/office/drawing/2014/main" id="{8A90401F-225B-D42A-0C71-C2EC92BF945E}"/>
              </a:ext>
            </a:extLst>
          </p:cNvPr>
          <p:cNvCxnSpPr>
            <a:cxnSpLocks/>
            <a:stCxn id="735" idx="3"/>
            <a:endCxn id="723" idx="1"/>
          </p:cNvCxnSpPr>
          <p:nvPr/>
        </p:nvCxnSpPr>
        <p:spPr>
          <a:xfrm flipV="1">
            <a:off x="4682657" y="3045242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직선 연결선 744">
            <a:extLst>
              <a:ext uri="{FF2B5EF4-FFF2-40B4-BE49-F238E27FC236}">
                <a16:creationId xmlns:a16="http://schemas.microsoft.com/office/drawing/2014/main" id="{F75273C7-935C-5ECC-0C00-A55A9223A91F}"/>
              </a:ext>
            </a:extLst>
          </p:cNvPr>
          <p:cNvCxnSpPr>
            <a:cxnSpLocks/>
            <a:stCxn id="735" idx="3"/>
            <a:endCxn id="722" idx="1"/>
          </p:cNvCxnSpPr>
          <p:nvPr/>
        </p:nvCxnSpPr>
        <p:spPr>
          <a:xfrm flipV="1">
            <a:off x="4682657" y="2700637"/>
            <a:ext cx="88368" cy="68921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6" name="직선 연결선 745">
            <a:extLst>
              <a:ext uri="{FF2B5EF4-FFF2-40B4-BE49-F238E27FC236}">
                <a16:creationId xmlns:a16="http://schemas.microsoft.com/office/drawing/2014/main" id="{5FF189EF-2DD6-F699-3118-098E7918758A}"/>
              </a:ext>
            </a:extLst>
          </p:cNvPr>
          <p:cNvCxnSpPr>
            <a:cxnSpLocks/>
            <a:stCxn id="729" idx="3"/>
            <a:endCxn id="732" idx="1"/>
          </p:cNvCxnSpPr>
          <p:nvPr/>
        </p:nvCxnSpPr>
        <p:spPr>
          <a:xfrm>
            <a:off x="4682657" y="3045242"/>
            <a:ext cx="88368" cy="68921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7" name="직선 연결선 746">
            <a:extLst>
              <a:ext uri="{FF2B5EF4-FFF2-40B4-BE49-F238E27FC236}">
                <a16:creationId xmlns:a16="http://schemas.microsoft.com/office/drawing/2014/main" id="{8FA94CC0-ECDB-FC47-BFC7-26E41E4836E9}"/>
              </a:ext>
            </a:extLst>
          </p:cNvPr>
          <p:cNvCxnSpPr>
            <a:cxnSpLocks/>
            <a:stCxn id="729" idx="3"/>
            <a:endCxn id="730" idx="1"/>
          </p:cNvCxnSpPr>
          <p:nvPr/>
        </p:nvCxnSpPr>
        <p:spPr>
          <a:xfrm>
            <a:off x="4682657" y="3045242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직선 연결선 747">
            <a:extLst>
              <a:ext uri="{FF2B5EF4-FFF2-40B4-BE49-F238E27FC236}">
                <a16:creationId xmlns:a16="http://schemas.microsoft.com/office/drawing/2014/main" id="{B268755E-B66F-60D2-F0DA-DA88E4F83335}"/>
              </a:ext>
            </a:extLst>
          </p:cNvPr>
          <p:cNvCxnSpPr>
            <a:cxnSpLocks/>
            <a:stCxn id="729" idx="3"/>
            <a:endCxn id="723" idx="1"/>
          </p:cNvCxnSpPr>
          <p:nvPr/>
        </p:nvCxnSpPr>
        <p:spPr>
          <a:xfrm>
            <a:off x="4682657" y="3045242"/>
            <a:ext cx="883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9" name="직선 연결선 748">
            <a:extLst>
              <a:ext uri="{FF2B5EF4-FFF2-40B4-BE49-F238E27FC236}">
                <a16:creationId xmlns:a16="http://schemas.microsoft.com/office/drawing/2014/main" id="{459F68D4-A412-4C18-F23C-E47C3253AAB5}"/>
              </a:ext>
            </a:extLst>
          </p:cNvPr>
          <p:cNvCxnSpPr>
            <a:cxnSpLocks/>
            <a:stCxn id="729" idx="3"/>
            <a:endCxn id="722" idx="1"/>
          </p:cNvCxnSpPr>
          <p:nvPr/>
        </p:nvCxnSpPr>
        <p:spPr>
          <a:xfrm flipV="1">
            <a:off x="4682657" y="2700637"/>
            <a:ext cx="883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직선 연결선 749">
            <a:extLst>
              <a:ext uri="{FF2B5EF4-FFF2-40B4-BE49-F238E27FC236}">
                <a16:creationId xmlns:a16="http://schemas.microsoft.com/office/drawing/2014/main" id="{ABE9ED1E-4195-2976-6C55-42FF6628756E}"/>
              </a:ext>
            </a:extLst>
          </p:cNvPr>
          <p:cNvCxnSpPr>
            <a:cxnSpLocks/>
            <a:stCxn id="733" idx="3"/>
            <a:endCxn id="738" idx="1"/>
          </p:cNvCxnSpPr>
          <p:nvPr/>
        </p:nvCxnSpPr>
        <p:spPr>
          <a:xfrm>
            <a:off x="5458646" y="3389847"/>
            <a:ext cx="969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1" name="직선 연결선 750">
            <a:extLst>
              <a:ext uri="{FF2B5EF4-FFF2-40B4-BE49-F238E27FC236}">
                <a16:creationId xmlns:a16="http://schemas.microsoft.com/office/drawing/2014/main" id="{E702CFE6-1610-EDA9-FDF0-7D1AAA00AE50}"/>
              </a:ext>
            </a:extLst>
          </p:cNvPr>
          <p:cNvCxnSpPr>
            <a:cxnSpLocks/>
            <a:stCxn id="734" idx="3"/>
            <a:endCxn id="738" idx="1"/>
          </p:cNvCxnSpPr>
          <p:nvPr/>
        </p:nvCxnSpPr>
        <p:spPr>
          <a:xfrm flipV="1">
            <a:off x="5458646" y="3389847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2" name="직선 연결선 751">
            <a:extLst>
              <a:ext uri="{FF2B5EF4-FFF2-40B4-BE49-F238E27FC236}">
                <a16:creationId xmlns:a16="http://schemas.microsoft.com/office/drawing/2014/main" id="{B204BE26-11EE-5F96-DA7C-019883C7E7D4}"/>
              </a:ext>
            </a:extLst>
          </p:cNvPr>
          <p:cNvCxnSpPr>
            <a:cxnSpLocks/>
            <a:stCxn id="728" idx="3"/>
            <a:endCxn id="738" idx="1"/>
          </p:cNvCxnSpPr>
          <p:nvPr/>
        </p:nvCxnSpPr>
        <p:spPr>
          <a:xfrm>
            <a:off x="5458646" y="3045242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3" name="직선 연결선 752">
            <a:extLst>
              <a:ext uri="{FF2B5EF4-FFF2-40B4-BE49-F238E27FC236}">
                <a16:creationId xmlns:a16="http://schemas.microsoft.com/office/drawing/2014/main" id="{AFEFA057-1082-4E5F-522E-E0D3B03A9491}"/>
              </a:ext>
            </a:extLst>
          </p:cNvPr>
          <p:cNvCxnSpPr>
            <a:cxnSpLocks/>
            <a:stCxn id="727" idx="3"/>
            <a:endCxn id="738" idx="1"/>
          </p:cNvCxnSpPr>
          <p:nvPr/>
        </p:nvCxnSpPr>
        <p:spPr>
          <a:xfrm>
            <a:off x="5458646" y="2700637"/>
            <a:ext cx="96968" cy="68921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4" name="직선 연결선 753">
            <a:extLst>
              <a:ext uri="{FF2B5EF4-FFF2-40B4-BE49-F238E27FC236}">
                <a16:creationId xmlns:a16="http://schemas.microsoft.com/office/drawing/2014/main" id="{E9353961-A1E6-C35E-6A18-EF55A4848698}"/>
              </a:ext>
            </a:extLst>
          </p:cNvPr>
          <p:cNvCxnSpPr>
            <a:cxnSpLocks/>
            <a:stCxn id="733" idx="3"/>
            <a:endCxn id="736" idx="1"/>
          </p:cNvCxnSpPr>
          <p:nvPr/>
        </p:nvCxnSpPr>
        <p:spPr>
          <a:xfrm flipV="1">
            <a:off x="5458646" y="3045242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직선 연결선 754">
            <a:extLst>
              <a:ext uri="{FF2B5EF4-FFF2-40B4-BE49-F238E27FC236}">
                <a16:creationId xmlns:a16="http://schemas.microsoft.com/office/drawing/2014/main" id="{F80D2DC8-DBA9-73A3-C784-F810135CFD29}"/>
              </a:ext>
            </a:extLst>
          </p:cNvPr>
          <p:cNvCxnSpPr>
            <a:cxnSpLocks/>
            <a:stCxn id="734" idx="3"/>
            <a:endCxn id="736" idx="1"/>
          </p:cNvCxnSpPr>
          <p:nvPr/>
        </p:nvCxnSpPr>
        <p:spPr>
          <a:xfrm flipV="1">
            <a:off x="5458646" y="3045242"/>
            <a:ext cx="96968" cy="68921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6" name="직선 연결선 755">
            <a:extLst>
              <a:ext uri="{FF2B5EF4-FFF2-40B4-BE49-F238E27FC236}">
                <a16:creationId xmlns:a16="http://schemas.microsoft.com/office/drawing/2014/main" id="{F6B93056-6B05-0EF3-E252-DEAEB192C168}"/>
              </a:ext>
            </a:extLst>
          </p:cNvPr>
          <p:cNvCxnSpPr>
            <a:cxnSpLocks/>
            <a:stCxn id="728" idx="3"/>
            <a:endCxn id="736" idx="1"/>
          </p:cNvCxnSpPr>
          <p:nvPr/>
        </p:nvCxnSpPr>
        <p:spPr>
          <a:xfrm>
            <a:off x="5458646" y="3045242"/>
            <a:ext cx="969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7" name="직선 연결선 756">
            <a:extLst>
              <a:ext uri="{FF2B5EF4-FFF2-40B4-BE49-F238E27FC236}">
                <a16:creationId xmlns:a16="http://schemas.microsoft.com/office/drawing/2014/main" id="{12B8B831-5ED3-3378-BE7E-C5B63A38D502}"/>
              </a:ext>
            </a:extLst>
          </p:cNvPr>
          <p:cNvCxnSpPr>
            <a:cxnSpLocks/>
            <a:stCxn id="727" idx="3"/>
            <a:endCxn id="736" idx="1"/>
          </p:cNvCxnSpPr>
          <p:nvPr/>
        </p:nvCxnSpPr>
        <p:spPr>
          <a:xfrm>
            <a:off x="5458646" y="2700637"/>
            <a:ext cx="96968" cy="34460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8" name="직선 연결선 757">
            <a:extLst>
              <a:ext uri="{FF2B5EF4-FFF2-40B4-BE49-F238E27FC236}">
                <a16:creationId xmlns:a16="http://schemas.microsoft.com/office/drawing/2014/main" id="{5978954B-710C-FA2E-DF2F-1ED7EED3CA54}"/>
              </a:ext>
            </a:extLst>
          </p:cNvPr>
          <p:cNvCxnSpPr>
            <a:cxnSpLocks/>
            <a:stCxn id="738" idx="3"/>
            <a:endCxn id="731" idx="1"/>
          </p:cNvCxnSpPr>
          <p:nvPr/>
        </p:nvCxnSpPr>
        <p:spPr>
          <a:xfrm>
            <a:off x="5694711" y="3389847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9" name="직선 연결선 758">
            <a:extLst>
              <a:ext uri="{FF2B5EF4-FFF2-40B4-BE49-F238E27FC236}">
                <a16:creationId xmlns:a16="http://schemas.microsoft.com/office/drawing/2014/main" id="{EF98DA0F-8266-96FA-702C-7DB3BB5391B3}"/>
              </a:ext>
            </a:extLst>
          </p:cNvPr>
          <p:cNvCxnSpPr>
            <a:cxnSpLocks/>
            <a:stCxn id="736" idx="3"/>
            <a:endCxn id="724" idx="1"/>
          </p:cNvCxnSpPr>
          <p:nvPr/>
        </p:nvCxnSpPr>
        <p:spPr>
          <a:xfrm>
            <a:off x="5694711" y="3045242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0" name="직선 연결선 759">
            <a:extLst>
              <a:ext uri="{FF2B5EF4-FFF2-40B4-BE49-F238E27FC236}">
                <a16:creationId xmlns:a16="http://schemas.microsoft.com/office/drawing/2014/main" id="{B97D9354-D20B-B125-8E66-0AD84D771CD5}"/>
              </a:ext>
            </a:extLst>
          </p:cNvPr>
          <p:cNvCxnSpPr>
            <a:cxnSpLocks/>
            <a:stCxn id="730" idx="3"/>
            <a:endCxn id="733" idx="1"/>
          </p:cNvCxnSpPr>
          <p:nvPr/>
        </p:nvCxnSpPr>
        <p:spPr>
          <a:xfrm>
            <a:off x="5065265" y="3389847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1" name="직선 연결선 760">
            <a:extLst>
              <a:ext uri="{FF2B5EF4-FFF2-40B4-BE49-F238E27FC236}">
                <a16:creationId xmlns:a16="http://schemas.microsoft.com/office/drawing/2014/main" id="{FB66831A-25FD-1E20-8700-8B76B13F1945}"/>
              </a:ext>
            </a:extLst>
          </p:cNvPr>
          <p:cNvCxnSpPr>
            <a:cxnSpLocks/>
            <a:stCxn id="732" idx="3"/>
            <a:endCxn id="734" idx="1"/>
          </p:cNvCxnSpPr>
          <p:nvPr/>
        </p:nvCxnSpPr>
        <p:spPr>
          <a:xfrm>
            <a:off x="5065265" y="3734452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2" name="직선 연결선 761">
            <a:extLst>
              <a:ext uri="{FF2B5EF4-FFF2-40B4-BE49-F238E27FC236}">
                <a16:creationId xmlns:a16="http://schemas.microsoft.com/office/drawing/2014/main" id="{E7BFFC28-0D9F-DBA5-9209-EF8E56F655C5}"/>
              </a:ext>
            </a:extLst>
          </p:cNvPr>
          <p:cNvCxnSpPr>
            <a:cxnSpLocks/>
            <a:stCxn id="723" idx="3"/>
            <a:endCxn id="728" idx="1"/>
          </p:cNvCxnSpPr>
          <p:nvPr/>
        </p:nvCxnSpPr>
        <p:spPr>
          <a:xfrm>
            <a:off x="5065265" y="3045242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3" name="직선 연결선 762">
            <a:extLst>
              <a:ext uri="{FF2B5EF4-FFF2-40B4-BE49-F238E27FC236}">
                <a16:creationId xmlns:a16="http://schemas.microsoft.com/office/drawing/2014/main" id="{6FC32B50-1813-2048-4F8C-702B7D6E48F9}"/>
              </a:ext>
            </a:extLst>
          </p:cNvPr>
          <p:cNvCxnSpPr>
            <a:cxnSpLocks/>
            <a:stCxn id="722" idx="3"/>
            <a:endCxn id="727" idx="1"/>
          </p:cNvCxnSpPr>
          <p:nvPr/>
        </p:nvCxnSpPr>
        <p:spPr>
          <a:xfrm>
            <a:off x="5065265" y="2700637"/>
            <a:ext cx="9914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직선 연결선 763">
            <a:extLst>
              <a:ext uri="{FF2B5EF4-FFF2-40B4-BE49-F238E27FC236}">
                <a16:creationId xmlns:a16="http://schemas.microsoft.com/office/drawing/2014/main" id="{6F6F02EB-E319-E28B-8EED-B402D0664065}"/>
              </a:ext>
            </a:extLst>
          </p:cNvPr>
          <p:cNvCxnSpPr>
            <a:cxnSpLocks/>
            <a:stCxn id="564" idx="3"/>
          </p:cNvCxnSpPr>
          <p:nvPr/>
        </p:nvCxnSpPr>
        <p:spPr>
          <a:xfrm>
            <a:off x="3982456" y="3225957"/>
            <a:ext cx="232194" cy="1742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5" name="직선 연결선 764">
            <a:extLst>
              <a:ext uri="{FF2B5EF4-FFF2-40B4-BE49-F238E27FC236}">
                <a16:creationId xmlns:a16="http://schemas.microsoft.com/office/drawing/2014/main" id="{47F15E1E-B7E2-AB86-4EBD-C6F17E191E1F}"/>
              </a:ext>
            </a:extLst>
          </p:cNvPr>
          <p:cNvCxnSpPr>
            <a:cxnSpLocks/>
            <a:stCxn id="725" idx="3"/>
            <a:endCxn id="692" idx="1"/>
          </p:cNvCxnSpPr>
          <p:nvPr/>
        </p:nvCxnSpPr>
        <p:spPr>
          <a:xfrm>
            <a:off x="6010448" y="3115856"/>
            <a:ext cx="191999" cy="206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6" name="직사각형 765">
            <a:extLst>
              <a:ext uri="{FF2B5EF4-FFF2-40B4-BE49-F238E27FC236}">
                <a16:creationId xmlns:a16="http://schemas.microsoft.com/office/drawing/2014/main" id="{8052CE64-6EA9-3AE4-8E95-C907D373D21D}"/>
              </a:ext>
            </a:extLst>
          </p:cNvPr>
          <p:cNvSpPr/>
          <p:nvPr/>
        </p:nvSpPr>
        <p:spPr>
          <a:xfrm>
            <a:off x="7950168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모바일</a:t>
            </a:r>
            <a:endParaRPr lang="en-US" altLang="ko-KR" sz="9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9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767" name="직사각형 766">
            <a:extLst>
              <a:ext uri="{FF2B5EF4-FFF2-40B4-BE49-F238E27FC236}">
                <a16:creationId xmlns:a16="http://schemas.microsoft.com/office/drawing/2014/main" id="{E13DD8EF-D9B4-4A28-D31B-C2CD126A910F}"/>
              </a:ext>
            </a:extLst>
          </p:cNvPr>
          <p:cNvSpPr/>
          <p:nvPr/>
        </p:nvSpPr>
        <p:spPr>
          <a:xfrm>
            <a:off x="8688067" y="5137643"/>
            <a:ext cx="632486" cy="370163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모바일</a:t>
            </a:r>
            <a:endParaRPr lang="en-US" altLang="ko-KR" sz="9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rgbClr val="00B050"/>
                </a:solidFill>
                <a:latin typeface="+mn-ea"/>
              </a:rPr>
              <a:t>L2</a:t>
            </a:r>
            <a:endParaRPr lang="ko-KR" altLang="en-US" sz="9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768" name="직사각형 767">
            <a:extLst>
              <a:ext uri="{FF2B5EF4-FFF2-40B4-BE49-F238E27FC236}">
                <a16:creationId xmlns:a16="http://schemas.microsoft.com/office/drawing/2014/main" id="{C01675E2-0E71-4824-82AD-7507E3A622BE}"/>
              </a:ext>
            </a:extLst>
          </p:cNvPr>
          <p:cNvSpPr/>
          <p:nvPr/>
        </p:nvSpPr>
        <p:spPr>
          <a:xfrm>
            <a:off x="7982759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69" name="직사각형 768">
            <a:extLst>
              <a:ext uri="{FF2B5EF4-FFF2-40B4-BE49-F238E27FC236}">
                <a16:creationId xmlns:a16="http://schemas.microsoft.com/office/drawing/2014/main" id="{40DA140A-2429-8AE2-7EFB-36ECA3527BBB}"/>
              </a:ext>
            </a:extLst>
          </p:cNvPr>
          <p:cNvSpPr/>
          <p:nvPr/>
        </p:nvSpPr>
        <p:spPr>
          <a:xfrm>
            <a:off x="8435824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sp>
        <p:nvSpPr>
          <p:cNvPr id="770" name="직사각형 769">
            <a:extLst>
              <a:ext uri="{FF2B5EF4-FFF2-40B4-BE49-F238E27FC236}">
                <a16:creationId xmlns:a16="http://schemas.microsoft.com/office/drawing/2014/main" id="{3E1EEA6F-DD02-26DD-19C3-F29C8B425F5F}"/>
              </a:ext>
            </a:extLst>
          </p:cNvPr>
          <p:cNvSpPr/>
          <p:nvPr/>
        </p:nvSpPr>
        <p:spPr>
          <a:xfrm>
            <a:off x="8883952" y="5727948"/>
            <a:ext cx="396563" cy="26074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900" dirty="0">
                <a:solidFill>
                  <a:srgbClr val="00B050"/>
                </a:solidFill>
                <a:latin typeface="+mn-ea"/>
              </a:rPr>
              <a:t>서버</a:t>
            </a:r>
          </a:p>
        </p:txBody>
      </p:sp>
      <p:cxnSp>
        <p:nvCxnSpPr>
          <p:cNvPr id="771" name="직선 연결선 770">
            <a:extLst>
              <a:ext uri="{FF2B5EF4-FFF2-40B4-BE49-F238E27FC236}">
                <a16:creationId xmlns:a16="http://schemas.microsoft.com/office/drawing/2014/main" id="{93BB5072-BC7D-4816-7B15-D4E604C20E4F}"/>
              </a:ext>
            </a:extLst>
          </p:cNvPr>
          <p:cNvCxnSpPr>
            <a:cxnSpLocks/>
            <a:stCxn id="767" idx="2"/>
            <a:endCxn id="770" idx="0"/>
          </p:cNvCxnSpPr>
          <p:nvPr/>
        </p:nvCxnSpPr>
        <p:spPr>
          <a:xfrm>
            <a:off x="9004310" y="5507806"/>
            <a:ext cx="779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2" name="직선 연결선 771">
            <a:extLst>
              <a:ext uri="{FF2B5EF4-FFF2-40B4-BE49-F238E27FC236}">
                <a16:creationId xmlns:a16="http://schemas.microsoft.com/office/drawing/2014/main" id="{E503F102-5F46-8D1A-BC63-25F99C23AC5B}"/>
              </a:ext>
            </a:extLst>
          </p:cNvPr>
          <p:cNvCxnSpPr>
            <a:cxnSpLocks/>
            <a:stCxn id="767" idx="2"/>
            <a:endCxn id="769" idx="0"/>
          </p:cNvCxnSpPr>
          <p:nvPr/>
        </p:nvCxnSpPr>
        <p:spPr>
          <a:xfrm flipH="1">
            <a:off x="8634106" y="5507806"/>
            <a:ext cx="37020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직선 연결선 772">
            <a:extLst>
              <a:ext uri="{FF2B5EF4-FFF2-40B4-BE49-F238E27FC236}">
                <a16:creationId xmlns:a16="http://schemas.microsoft.com/office/drawing/2014/main" id="{12B34352-8614-B2CA-A0D5-4C4C03CD6B24}"/>
              </a:ext>
            </a:extLst>
          </p:cNvPr>
          <p:cNvCxnSpPr>
            <a:cxnSpLocks/>
            <a:stCxn id="766" idx="2"/>
            <a:endCxn id="770" idx="0"/>
          </p:cNvCxnSpPr>
          <p:nvPr/>
        </p:nvCxnSpPr>
        <p:spPr>
          <a:xfrm>
            <a:off x="8266411" y="5507806"/>
            <a:ext cx="815823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4" name="직선 연결선 773">
            <a:extLst>
              <a:ext uri="{FF2B5EF4-FFF2-40B4-BE49-F238E27FC236}">
                <a16:creationId xmlns:a16="http://schemas.microsoft.com/office/drawing/2014/main" id="{93613ED2-D7CC-A20C-AD95-BF20B993D8EE}"/>
              </a:ext>
            </a:extLst>
          </p:cNvPr>
          <p:cNvCxnSpPr>
            <a:cxnSpLocks/>
            <a:stCxn id="766" idx="2"/>
            <a:endCxn id="769" idx="0"/>
          </p:cNvCxnSpPr>
          <p:nvPr/>
        </p:nvCxnSpPr>
        <p:spPr>
          <a:xfrm>
            <a:off x="8266411" y="5507806"/>
            <a:ext cx="367695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5" name="직선 연결선 774">
            <a:extLst>
              <a:ext uri="{FF2B5EF4-FFF2-40B4-BE49-F238E27FC236}">
                <a16:creationId xmlns:a16="http://schemas.microsoft.com/office/drawing/2014/main" id="{E203D694-954B-63C7-7DA9-1C30C281AA66}"/>
              </a:ext>
            </a:extLst>
          </p:cNvPr>
          <p:cNvCxnSpPr>
            <a:cxnSpLocks/>
            <a:stCxn id="767" idx="2"/>
            <a:endCxn id="768" idx="0"/>
          </p:cNvCxnSpPr>
          <p:nvPr/>
        </p:nvCxnSpPr>
        <p:spPr>
          <a:xfrm flipH="1">
            <a:off x="8181041" y="5507806"/>
            <a:ext cx="823269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직선 연결선 775">
            <a:extLst>
              <a:ext uri="{FF2B5EF4-FFF2-40B4-BE49-F238E27FC236}">
                <a16:creationId xmlns:a16="http://schemas.microsoft.com/office/drawing/2014/main" id="{EC24F72F-7A16-22B3-5293-73DD701B54C6}"/>
              </a:ext>
            </a:extLst>
          </p:cNvPr>
          <p:cNvCxnSpPr>
            <a:cxnSpLocks/>
            <a:stCxn id="766" idx="2"/>
            <a:endCxn id="768" idx="0"/>
          </p:cNvCxnSpPr>
          <p:nvPr/>
        </p:nvCxnSpPr>
        <p:spPr>
          <a:xfrm flipH="1">
            <a:off x="8181041" y="5507806"/>
            <a:ext cx="85370" cy="220142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7" name="직사각형 776">
            <a:extLst>
              <a:ext uri="{FF2B5EF4-FFF2-40B4-BE49-F238E27FC236}">
                <a16:creationId xmlns:a16="http://schemas.microsoft.com/office/drawing/2014/main" id="{7008CF1C-A04D-A2B8-C24A-F2D8C1A4E426}"/>
              </a:ext>
            </a:extLst>
          </p:cNvPr>
          <p:cNvSpPr/>
          <p:nvPr/>
        </p:nvSpPr>
        <p:spPr>
          <a:xfrm>
            <a:off x="7820614" y="4375737"/>
            <a:ext cx="1601327" cy="1910763"/>
          </a:xfrm>
          <a:prstGeom prst="rect">
            <a:avLst/>
          </a:prstGeom>
          <a:noFill/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778" name="직사각형 777">
            <a:extLst>
              <a:ext uri="{FF2B5EF4-FFF2-40B4-BE49-F238E27FC236}">
                <a16:creationId xmlns:a16="http://schemas.microsoft.com/office/drawing/2014/main" id="{74751AA2-6CDC-48EF-50CB-A7D8FA4CC998}"/>
              </a:ext>
            </a:extLst>
          </p:cNvPr>
          <p:cNvSpPr/>
          <p:nvPr/>
        </p:nvSpPr>
        <p:spPr>
          <a:xfrm>
            <a:off x="7817201" y="4375737"/>
            <a:ext cx="1608153" cy="211522"/>
          </a:xfrm>
          <a:prstGeom prst="rect">
            <a:avLst/>
          </a:prstGeom>
          <a:solidFill>
            <a:srgbClr val="D0A800"/>
          </a:solidFill>
          <a:ln w="6350">
            <a:solidFill>
              <a:srgbClr val="D0A8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모바일 </a:t>
            </a:r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VMI</a:t>
            </a: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79" name="직사각형 778">
            <a:extLst>
              <a:ext uri="{FF2B5EF4-FFF2-40B4-BE49-F238E27FC236}">
                <a16:creationId xmlns:a16="http://schemas.microsoft.com/office/drawing/2014/main" id="{B71701D9-8D48-F44B-1A17-A68D444DE22D}"/>
              </a:ext>
            </a:extLst>
          </p:cNvPr>
          <p:cNvSpPr/>
          <p:nvPr/>
        </p:nvSpPr>
        <p:spPr>
          <a:xfrm>
            <a:off x="7992606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AOS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780" name="직사각형 779">
            <a:extLst>
              <a:ext uri="{FF2B5EF4-FFF2-40B4-BE49-F238E27FC236}">
                <a16:creationId xmlns:a16="http://schemas.microsoft.com/office/drawing/2014/main" id="{49170CB7-A906-5C8D-2E23-6D6C4958E542}"/>
              </a:ext>
            </a:extLst>
          </p:cNvPr>
          <p:cNvSpPr/>
          <p:nvPr/>
        </p:nvSpPr>
        <p:spPr>
          <a:xfrm>
            <a:off x="8202528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AOS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781" name="직사각형 780">
            <a:extLst>
              <a:ext uri="{FF2B5EF4-FFF2-40B4-BE49-F238E27FC236}">
                <a16:creationId xmlns:a16="http://schemas.microsoft.com/office/drawing/2014/main" id="{81228837-8894-FF0E-0AD1-24D59887FF18}"/>
              </a:ext>
            </a:extLst>
          </p:cNvPr>
          <p:cNvSpPr/>
          <p:nvPr/>
        </p:nvSpPr>
        <p:spPr>
          <a:xfrm>
            <a:off x="8440629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AOS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782" name="직사각형 781">
            <a:extLst>
              <a:ext uri="{FF2B5EF4-FFF2-40B4-BE49-F238E27FC236}">
                <a16:creationId xmlns:a16="http://schemas.microsoft.com/office/drawing/2014/main" id="{10797467-FCBB-5065-78FB-ABED6660F0A1}"/>
              </a:ext>
            </a:extLst>
          </p:cNvPr>
          <p:cNvSpPr/>
          <p:nvPr/>
        </p:nvSpPr>
        <p:spPr>
          <a:xfrm>
            <a:off x="8655593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4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ko-KR" altLang="en-US" sz="400" dirty="0">
                <a:solidFill>
                  <a:srgbClr val="00B0F0"/>
                </a:solidFill>
                <a:latin typeface="+mn-ea"/>
              </a:rPr>
              <a:t>세션</a:t>
            </a:r>
          </a:p>
        </p:txBody>
      </p:sp>
      <p:sp>
        <p:nvSpPr>
          <p:cNvPr id="783" name="직사각형 782">
            <a:extLst>
              <a:ext uri="{FF2B5EF4-FFF2-40B4-BE49-F238E27FC236}">
                <a16:creationId xmlns:a16="http://schemas.microsoft.com/office/drawing/2014/main" id="{93AA8510-E1BA-AE44-8146-DACBBD5F3C18}"/>
              </a:ext>
            </a:extLst>
          </p:cNvPr>
          <p:cNvSpPr/>
          <p:nvPr/>
        </p:nvSpPr>
        <p:spPr>
          <a:xfrm>
            <a:off x="8883952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4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ko-KR" altLang="en-US" sz="400" dirty="0">
                <a:solidFill>
                  <a:srgbClr val="00B0F0"/>
                </a:solidFill>
                <a:latin typeface="+mn-ea"/>
              </a:rPr>
              <a:t>통합</a:t>
            </a:r>
          </a:p>
        </p:txBody>
      </p:sp>
      <p:sp>
        <p:nvSpPr>
          <p:cNvPr id="784" name="직사각형 783">
            <a:extLst>
              <a:ext uri="{FF2B5EF4-FFF2-40B4-BE49-F238E27FC236}">
                <a16:creationId xmlns:a16="http://schemas.microsoft.com/office/drawing/2014/main" id="{1DF06F57-D925-C78E-D55A-592DE9D73B6E}"/>
              </a:ext>
            </a:extLst>
          </p:cNvPr>
          <p:cNvSpPr/>
          <p:nvPr/>
        </p:nvSpPr>
        <p:spPr>
          <a:xfrm>
            <a:off x="9098915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4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ko-KR" altLang="en-US" sz="400" dirty="0">
                <a:solidFill>
                  <a:srgbClr val="00B0F0"/>
                </a:solidFill>
                <a:latin typeface="+mn-ea"/>
              </a:rPr>
              <a:t>계정</a:t>
            </a:r>
          </a:p>
        </p:txBody>
      </p:sp>
      <p:sp>
        <p:nvSpPr>
          <p:cNvPr id="785" name="직사각형 784">
            <a:extLst>
              <a:ext uri="{FF2B5EF4-FFF2-40B4-BE49-F238E27FC236}">
                <a16:creationId xmlns:a16="http://schemas.microsoft.com/office/drawing/2014/main" id="{17CF80E0-2D04-E098-6E03-814ADA48685D}"/>
              </a:ext>
            </a:extLst>
          </p:cNvPr>
          <p:cNvSpPr/>
          <p:nvPr/>
        </p:nvSpPr>
        <p:spPr>
          <a:xfrm>
            <a:off x="6235039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786" name="직사각형 785">
            <a:extLst>
              <a:ext uri="{FF2B5EF4-FFF2-40B4-BE49-F238E27FC236}">
                <a16:creationId xmlns:a16="http://schemas.microsoft.com/office/drawing/2014/main" id="{FE3B6ADD-0509-064F-7C5B-25AD8DC7E027}"/>
              </a:ext>
            </a:extLst>
          </p:cNvPr>
          <p:cNvSpPr/>
          <p:nvPr/>
        </p:nvSpPr>
        <p:spPr>
          <a:xfrm>
            <a:off x="6450002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워커</a:t>
            </a:r>
          </a:p>
        </p:txBody>
      </p:sp>
      <p:sp>
        <p:nvSpPr>
          <p:cNvPr id="787" name="직사각형 786">
            <a:extLst>
              <a:ext uri="{FF2B5EF4-FFF2-40B4-BE49-F238E27FC236}">
                <a16:creationId xmlns:a16="http://schemas.microsoft.com/office/drawing/2014/main" id="{073358D4-EF14-B1FF-670F-112642CA067E}"/>
              </a:ext>
            </a:extLst>
          </p:cNvPr>
          <p:cNvSpPr/>
          <p:nvPr/>
        </p:nvSpPr>
        <p:spPr>
          <a:xfrm>
            <a:off x="6688104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FIDO</a:t>
            </a:r>
          </a:p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지문</a:t>
            </a:r>
          </a:p>
        </p:txBody>
      </p:sp>
      <p:sp>
        <p:nvSpPr>
          <p:cNvPr id="788" name="직사각형 787">
            <a:extLst>
              <a:ext uri="{FF2B5EF4-FFF2-40B4-BE49-F238E27FC236}">
                <a16:creationId xmlns:a16="http://schemas.microsoft.com/office/drawing/2014/main" id="{4FB407AB-44F6-7426-1EBE-8715A7E70091}"/>
              </a:ext>
            </a:extLst>
          </p:cNvPr>
          <p:cNvSpPr/>
          <p:nvPr/>
        </p:nvSpPr>
        <p:spPr>
          <a:xfrm>
            <a:off x="6908673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통합</a:t>
            </a:r>
            <a:endParaRPr lang="en-US" altLang="ko-KR" sz="500" dirty="0">
              <a:solidFill>
                <a:srgbClr val="00B0F0"/>
              </a:solidFill>
              <a:latin typeface="+mn-ea"/>
            </a:endParaRPr>
          </a:p>
          <a:p>
            <a:pPr algn="ctr"/>
            <a:r>
              <a:rPr lang="ko-KR" altLang="en-US" sz="500" dirty="0">
                <a:solidFill>
                  <a:srgbClr val="00B0F0"/>
                </a:solidFill>
                <a:latin typeface="+mn-ea"/>
              </a:rPr>
              <a:t>인증</a:t>
            </a:r>
          </a:p>
        </p:txBody>
      </p:sp>
      <p:sp>
        <p:nvSpPr>
          <p:cNvPr id="789" name="직사각형 788">
            <a:extLst>
              <a:ext uri="{FF2B5EF4-FFF2-40B4-BE49-F238E27FC236}">
                <a16:creationId xmlns:a16="http://schemas.microsoft.com/office/drawing/2014/main" id="{68392EA8-2BC2-360C-6F27-266F389EBDB5}"/>
              </a:ext>
            </a:extLst>
          </p:cNvPr>
          <p:cNvSpPr/>
          <p:nvPr/>
        </p:nvSpPr>
        <p:spPr>
          <a:xfrm>
            <a:off x="7142177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chemeClr val="tx1"/>
                </a:solidFill>
                <a:latin typeface="+mn-ea"/>
              </a:rPr>
              <a:t>DB</a:t>
            </a:r>
            <a:endParaRPr lang="ko-KR" altLang="en-US" sz="5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90" name="직사각형 789">
            <a:extLst>
              <a:ext uri="{FF2B5EF4-FFF2-40B4-BE49-F238E27FC236}">
                <a16:creationId xmlns:a16="http://schemas.microsoft.com/office/drawing/2014/main" id="{F9DE427D-2D3F-CC59-C7DF-7CB518E9EB26}"/>
              </a:ext>
            </a:extLst>
          </p:cNvPr>
          <p:cNvSpPr/>
          <p:nvPr/>
        </p:nvSpPr>
        <p:spPr>
          <a:xfrm>
            <a:off x="7362747" y="603711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chemeClr val="tx1"/>
                </a:solidFill>
                <a:latin typeface="+mn-ea"/>
              </a:rPr>
              <a:t>DB</a:t>
            </a:r>
            <a:endParaRPr lang="ko-KR" altLang="en-US" sz="5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91" name="직사각형 790">
            <a:extLst>
              <a:ext uri="{FF2B5EF4-FFF2-40B4-BE49-F238E27FC236}">
                <a16:creationId xmlns:a16="http://schemas.microsoft.com/office/drawing/2014/main" id="{833F0F7C-766F-77A9-D781-CA2DE2EF120E}"/>
              </a:ext>
            </a:extLst>
          </p:cNvPr>
          <p:cNvSpPr/>
          <p:nvPr/>
        </p:nvSpPr>
        <p:spPr>
          <a:xfrm>
            <a:off x="3311550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792" name="직사각형 791">
            <a:extLst>
              <a:ext uri="{FF2B5EF4-FFF2-40B4-BE49-F238E27FC236}">
                <a16:creationId xmlns:a16="http://schemas.microsoft.com/office/drawing/2014/main" id="{8CAC2DF5-CC77-A2DE-55DA-94F1DB236F9B}"/>
              </a:ext>
            </a:extLst>
          </p:cNvPr>
          <p:cNvSpPr/>
          <p:nvPr/>
        </p:nvSpPr>
        <p:spPr>
          <a:xfrm>
            <a:off x="3765623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793" name="직사각형 792">
            <a:extLst>
              <a:ext uri="{FF2B5EF4-FFF2-40B4-BE49-F238E27FC236}">
                <a16:creationId xmlns:a16="http://schemas.microsoft.com/office/drawing/2014/main" id="{88210DD9-2D4F-6DE5-ECBA-C848EDAB3079}"/>
              </a:ext>
            </a:extLst>
          </p:cNvPr>
          <p:cNvSpPr/>
          <p:nvPr/>
        </p:nvSpPr>
        <p:spPr>
          <a:xfrm>
            <a:off x="1507428" y="528968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AUTH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794" name="직사각형 793">
            <a:extLst>
              <a:ext uri="{FF2B5EF4-FFF2-40B4-BE49-F238E27FC236}">
                <a16:creationId xmlns:a16="http://schemas.microsoft.com/office/drawing/2014/main" id="{B5450C31-6E78-94D4-B5CB-DBA40483ED07}"/>
              </a:ext>
            </a:extLst>
          </p:cNvPr>
          <p:cNvSpPr/>
          <p:nvPr/>
        </p:nvSpPr>
        <p:spPr>
          <a:xfrm>
            <a:off x="1722391" y="528968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VMI</a:t>
            </a:r>
          </a:p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GW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cxnSp>
        <p:nvCxnSpPr>
          <p:cNvPr id="795" name="직선 연결선 794">
            <a:extLst>
              <a:ext uri="{FF2B5EF4-FFF2-40B4-BE49-F238E27FC236}">
                <a16:creationId xmlns:a16="http://schemas.microsoft.com/office/drawing/2014/main" id="{3518655C-794E-D191-A449-EC1161B4F2A1}"/>
              </a:ext>
            </a:extLst>
          </p:cNvPr>
          <p:cNvCxnSpPr>
            <a:cxnSpLocks/>
            <a:stCxn id="570" idx="2"/>
            <a:endCxn id="574" idx="0"/>
          </p:cNvCxnSpPr>
          <p:nvPr/>
        </p:nvCxnSpPr>
        <p:spPr>
          <a:xfrm>
            <a:off x="1599425" y="4314107"/>
            <a:ext cx="0" cy="85476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직선 연결선 795">
            <a:extLst>
              <a:ext uri="{FF2B5EF4-FFF2-40B4-BE49-F238E27FC236}">
                <a16:creationId xmlns:a16="http://schemas.microsoft.com/office/drawing/2014/main" id="{A4A21CFC-D435-0068-BE44-1807FBE6FCC6}"/>
              </a:ext>
            </a:extLst>
          </p:cNvPr>
          <p:cNvCxnSpPr>
            <a:cxnSpLocks/>
            <a:stCxn id="569" idx="2"/>
            <a:endCxn id="573" idx="0"/>
          </p:cNvCxnSpPr>
          <p:nvPr/>
        </p:nvCxnSpPr>
        <p:spPr>
          <a:xfrm>
            <a:off x="861525" y="4314107"/>
            <a:ext cx="0" cy="85476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7" name="직사각형 796">
            <a:extLst>
              <a:ext uri="{FF2B5EF4-FFF2-40B4-BE49-F238E27FC236}">
                <a16:creationId xmlns:a16="http://schemas.microsoft.com/office/drawing/2014/main" id="{FE53338F-D84B-9360-8A16-0B10E1F8EBD6}"/>
              </a:ext>
            </a:extLst>
          </p:cNvPr>
          <p:cNvSpPr/>
          <p:nvPr/>
        </p:nvSpPr>
        <p:spPr>
          <a:xfrm>
            <a:off x="874279" y="5605427"/>
            <a:ext cx="1141641" cy="63906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798" name="직사각형 797">
            <a:extLst>
              <a:ext uri="{FF2B5EF4-FFF2-40B4-BE49-F238E27FC236}">
                <a16:creationId xmlns:a16="http://schemas.microsoft.com/office/drawing/2014/main" id="{D32054AA-0009-E5C3-1420-4FCA4B522360}"/>
              </a:ext>
            </a:extLst>
          </p:cNvPr>
          <p:cNvSpPr/>
          <p:nvPr/>
        </p:nvSpPr>
        <p:spPr>
          <a:xfrm>
            <a:off x="874279" y="5605426"/>
            <a:ext cx="1144723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인터넷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 VDI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799" name="연결선: 꺾임 431">
            <a:extLst>
              <a:ext uri="{FF2B5EF4-FFF2-40B4-BE49-F238E27FC236}">
                <a16:creationId xmlns:a16="http://schemas.microsoft.com/office/drawing/2014/main" id="{D005522C-6355-5B8C-9652-F11C8EE02AD3}"/>
              </a:ext>
            </a:extLst>
          </p:cNvPr>
          <p:cNvCxnSpPr>
            <a:cxnSpLocks/>
          </p:cNvCxnSpPr>
          <p:nvPr/>
        </p:nvCxnSpPr>
        <p:spPr>
          <a:xfrm rot="10800000" flipV="1">
            <a:off x="2015920" y="3276975"/>
            <a:ext cx="596151" cy="2699002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0" name="직사각형 799">
            <a:extLst>
              <a:ext uri="{FF2B5EF4-FFF2-40B4-BE49-F238E27FC236}">
                <a16:creationId xmlns:a16="http://schemas.microsoft.com/office/drawing/2014/main" id="{E1E87A9C-B6DA-3380-4E96-DA476F9357B2}"/>
              </a:ext>
            </a:extLst>
          </p:cNvPr>
          <p:cNvSpPr/>
          <p:nvPr/>
        </p:nvSpPr>
        <p:spPr>
          <a:xfrm>
            <a:off x="8268383" y="3555223"/>
            <a:ext cx="1141641" cy="63906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801" name="직사각형 800">
            <a:extLst>
              <a:ext uri="{FF2B5EF4-FFF2-40B4-BE49-F238E27FC236}">
                <a16:creationId xmlns:a16="http://schemas.microsoft.com/office/drawing/2014/main" id="{8DE949DC-0454-4945-A1AE-636E1FC276DC}"/>
              </a:ext>
            </a:extLst>
          </p:cNvPr>
          <p:cNvSpPr/>
          <p:nvPr/>
        </p:nvSpPr>
        <p:spPr>
          <a:xfrm>
            <a:off x="8268383" y="3555222"/>
            <a:ext cx="1141641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운영 </a:t>
            </a:r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서버팜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2" name="직사각형 801">
            <a:extLst>
              <a:ext uri="{FF2B5EF4-FFF2-40B4-BE49-F238E27FC236}">
                <a16:creationId xmlns:a16="http://schemas.microsoft.com/office/drawing/2014/main" id="{116524FD-21FA-E8A9-48A4-CF5AE613CAB8}"/>
              </a:ext>
            </a:extLst>
          </p:cNvPr>
          <p:cNvSpPr/>
          <p:nvPr/>
        </p:nvSpPr>
        <p:spPr>
          <a:xfrm>
            <a:off x="8268383" y="2796631"/>
            <a:ext cx="1141641" cy="63906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803" name="직사각형 802">
            <a:extLst>
              <a:ext uri="{FF2B5EF4-FFF2-40B4-BE49-F238E27FC236}">
                <a16:creationId xmlns:a16="http://schemas.microsoft.com/office/drawing/2014/main" id="{B0479D03-5A5C-D039-79A1-1C288D830834}"/>
              </a:ext>
            </a:extLst>
          </p:cNvPr>
          <p:cNvSpPr/>
          <p:nvPr/>
        </p:nvSpPr>
        <p:spPr>
          <a:xfrm>
            <a:off x="8268383" y="2796630"/>
            <a:ext cx="1153558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내부망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 VDI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5" name="직사각형 804">
            <a:extLst>
              <a:ext uri="{FF2B5EF4-FFF2-40B4-BE49-F238E27FC236}">
                <a16:creationId xmlns:a16="http://schemas.microsoft.com/office/drawing/2014/main" id="{D37B49E2-2F4E-FDF4-A0D2-B5D6A047EF65}"/>
              </a:ext>
            </a:extLst>
          </p:cNvPr>
          <p:cNvSpPr/>
          <p:nvPr/>
        </p:nvSpPr>
        <p:spPr>
          <a:xfrm>
            <a:off x="8336055" y="308801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6" name="직사각형 805">
            <a:extLst>
              <a:ext uri="{FF2B5EF4-FFF2-40B4-BE49-F238E27FC236}">
                <a16:creationId xmlns:a16="http://schemas.microsoft.com/office/drawing/2014/main" id="{A7FB4B60-94DF-DCD1-C0C0-7E96440EE311}"/>
              </a:ext>
            </a:extLst>
          </p:cNvPr>
          <p:cNvSpPr/>
          <p:nvPr/>
        </p:nvSpPr>
        <p:spPr>
          <a:xfrm>
            <a:off x="8525435" y="308801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7" name="직사각형 806">
            <a:extLst>
              <a:ext uri="{FF2B5EF4-FFF2-40B4-BE49-F238E27FC236}">
                <a16:creationId xmlns:a16="http://schemas.microsoft.com/office/drawing/2014/main" id="{BBB3F8B2-74D9-93AE-C2B4-09F5E62D94B7}"/>
              </a:ext>
            </a:extLst>
          </p:cNvPr>
          <p:cNvSpPr/>
          <p:nvPr/>
        </p:nvSpPr>
        <p:spPr>
          <a:xfrm>
            <a:off x="8336055" y="3266595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8" name="직사각형 807">
            <a:extLst>
              <a:ext uri="{FF2B5EF4-FFF2-40B4-BE49-F238E27FC236}">
                <a16:creationId xmlns:a16="http://schemas.microsoft.com/office/drawing/2014/main" id="{55CC01E7-558F-261C-CB96-BCCF70A07B27}"/>
              </a:ext>
            </a:extLst>
          </p:cNvPr>
          <p:cNvSpPr/>
          <p:nvPr/>
        </p:nvSpPr>
        <p:spPr>
          <a:xfrm>
            <a:off x="8525435" y="3266595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09" name="직사각형 808">
            <a:extLst>
              <a:ext uri="{FF2B5EF4-FFF2-40B4-BE49-F238E27FC236}">
                <a16:creationId xmlns:a16="http://schemas.microsoft.com/office/drawing/2014/main" id="{344E4778-E116-600B-E6FD-AE8565AEE466}"/>
              </a:ext>
            </a:extLst>
          </p:cNvPr>
          <p:cNvSpPr/>
          <p:nvPr/>
        </p:nvSpPr>
        <p:spPr>
          <a:xfrm>
            <a:off x="8336055" y="384210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0" name="직사각형 809">
            <a:extLst>
              <a:ext uri="{FF2B5EF4-FFF2-40B4-BE49-F238E27FC236}">
                <a16:creationId xmlns:a16="http://schemas.microsoft.com/office/drawing/2014/main" id="{A5D0DD0A-1230-6981-1601-BA5DE55BF9B1}"/>
              </a:ext>
            </a:extLst>
          </p:cNvPr>
          <p:cNvSpPr/>
          <p:nvPr/>
        </p:nvSpPr>
        <p:spPr>
          <a:xfrm>
            <a:off x="8525435" y="384210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L2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1" name="직사각형 810">
            <a:extLst>
              <a:ext uri="{FF2B5EF4-FFF2-40B4-BE49-F238E27FC236}">
                <a16:creationId xmlns:a16="http://schemas.microsoft.com/office/drawing/2014/main" id="{069FED6A-1234-20E7-0F62-C58D89557691}"/>
              </a:ext>
            </a:extLst>
          </p:cNvPr>
          <p:cNvSpPr/>
          <p:nvPr/>
        </p:nvSpPr>
        <p:spPr>
          <a:xfrm>
            <a:off x="8336055" y="402068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L4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2" name="직사각형 811">
            <a:extLst>
              <a:ext uri="{FF2B5EF4-FFF2-40B4-BE49-F238E27FC236}">
                <a16:creationId xmlns:a16="http://schemas.microsoft.com/office/drawing/2014/main" id="{3047474C-7CBC-7132-807E-4C128CAF74AC}"/>
              </a:ext>
            </a:extLst>
          </p:cNvPr>
          <p:cNvSpPr/>
          <p:nvPr/>
        </p:nvSpPr>
        <p:spPr>
          <a:xfrm>
            <a:off x="8525435" y="402068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L2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3" name="직사각형 812">
            <a:extLst>
              <a:ext uri="{FF2B5EF4-FFF2-40B4-BE49-F238E27FC236}">
                <a16:creationId xmlns:a16="http://schemas.microsoft.com/office/drawing/2014/main" id="{F6EE27B4-9E98-BE7B-A5F2-5FE5A1EBAA22}"/>
              </a:ext>
            </a:extLst>
          </p:cNvPr>
          <p:cNvSpPr/>
          <p:nvPr/>
        </p:nvSpPr>
        <p:spPr>
          <a:xfrm>
            <a:off x="1605627" y="589373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4" name="직사각형 813">
            <a:extLst>
              <a:ext uri="{FF2B5EF4-FFF2-40B4-BE49-F238E27FC236}">
                <a16:creationId xmlns:a16="http://schemas.microsoft.com/office/drawing/2014/main" id="{DB3AD8C2-7C14-AF0E-7BCE-783B02BAE555}"/>
              </a:ext>
            </a:extLst>
          </p:cNvPr>
          <p:cNvSpPr/>
          <p:nvPr/>
        </p:nvSpPr>
        <p:spPr>
          <a:xfrm>
            <a:off x="1795007" y="5893736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5" name="직사각형 814">
            <a:extLst>
              <a:ext uri="{FF2B5EF4-FFF2-40B4-BE49-F238E27FC236}">
                <a16:creationId xmlns:a16="http://schemas.microsoft.com/office/drawing/2014/main" id="{A989C920-4E8E-595D-A817-CD413752676E}"/>
              </a:ext>
            </a:extLst>
          </p:cNvPr>
          <p:cNvSpPr/>
          <p:nvPr/>
        </p:nvSpPr>
        <p:spPr>
          <a:xfrm>
            <a:off x="1605627" y="607231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L3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6" name="직사각형 815">
            <a:extLst>
              <a:ext uri="{FF2B5EF4-FFF2-40B4-BE49-F238E27FC236}">
                <a16:creationId xmlns:a16="http://schemas.microsoft.com/office/drawing/2014/main" id="{FEDDF774-A6A2-A39C-8093-1B661EBC40CF}"/>
              </a:ext>
            </a:extLst>
          </p:cNvPr>
          <p:cNvSpPr/>
          <p:nvPr/>
        </p:nvSpPr>
        <p:spPr>
          <a:xfrm>
            <a:off x="1795007" y="6072314"/>
            <a:ext cx="139096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L7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17" name="직사각형 816">
            <a:extLst>
              <a:ext uri="{FF2B5EF4-FFF2-40B4-BE49-F238E27FC236}">
                <a16:creationId xmlns:a16="http://schemas.microsoft.com/office/drawing/2014/main" id="{E2F2BC01-C4EB-6B89-9F97-98222C382825}"/>
              </a:ext>
            </a:extLst>
          </p:cNvPr>
          <p:cNvSpPr/>
          <p:nvPr/>
        </p:nvSpPr>
        <p:spPr>
          <a:xfrm>
            <a:off x="8822178" y="3087717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18" name="직사각형 817">
            <a:extLst>
              <a:ext uri="{FF2B5EF4-FFF2-40B4-BE49-F238E27FC236}">
                <a16:creationId xmlns:a16="http://schemas.microsoft.com/office/drawing/2014/main" id="{A0AFFEE5-4C79-FFF6-D249-DC814EA99F3F}"/>
              </a:ext>
            </a:extLst>
          </p:cNvPr>
          <p:cNvSpPr/>
          <p:nvPr/>
        </p:nvSpPr>
        <p:spPr>
          <a:xfrm>
            <a:off x="8822178" y="3266595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19" name="직사각형 818">
            <a:extLst>
              <a:ext uri="{FF2B5EF4-FFF2-40B4-BE49-F238E27FC236}">
                <a16:creationId xmlns:a16="http://schemas.microsoft.com/office/drawing/2014/main" id="{DBFC282F-8FD6-2C0E-A481-531B81573775}"/>
              </a:ext>
            </a:extLst>
          </p:cNvPr>
          <p:cNvSpPr/>
          <p:nvPr/>
        </p:nvSpPr>
        <p:spPr>
          <a:xfrm>
            <a:off x="9079032" y="3087717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0" name="직사각형 819">
            <a:extLst>
              <a:ext uri="{FF2B5EF4-FFF2-40B4-BE49-F238E27FC236}">
                <a16:creationId xmlns:a16="http://schemas.microsoft.com/office/drawing/2014/main" id="{B28E2F88-D3B0-F175-206E-A5E77D966BC8}"/>
              </a:ext>
            </a:extLst>
          </p:cNvPr>
          <p:cNvSpPr/>
          <p:nvPr/>
        </p:nvSpPr>
        <p:spPr>
          <a:xfrm>
            <a:off x="9079032" y="3266595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1" name="직사각형 820">
            <a:extLst>
              <a:ext uri="{FF2B5EF4-FFF2-40B4-BE49-F238E27FC236}">
                <a16:creationId xmlns:a16="http://schemas.microsoft.com/office/drawing/2014/main" id="{EDEFEBE4-AA10-3E0C-A9C8-74C1E13C850A}"/>
              </a:ext>
            </a:extLst>
          </p:cNvPr>
          <p:cNvSpPr/>
          <p:nvPr/>
        </p:nvSpPr>
        <p:spPr>
          <a:xfrm>
            <a:off x="8822178" y="383344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2" name="직사각형 821">
            <a:extLst>
              <a:ext uri="{FF2B5EF4-FFF2-40B4-BE49-F238E27FC236}">
                <a16:creationId xmlns:a16="http://schemas.microsoft.com/office/drawing/2014/main" id="{9AA9DB33-FF8B-AE05-0CAE-B24954897015}"/>
              </a:ext>
            </a:extLst>
          </p:cNvPr>
          <p:cNvSpPr/>
          <p:nvPr/>
        </p:nvSpPr>
        <p:spPr>
          <a:xfrm>
            <a:off x="8822178" y="4012319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3" name="직사각형 822">
            <a:extLst>
              <a:ext uri="{FF2B5EF4-FFF2-40B4-BE49-F238E27FC236}">
                <a16:creationId xmlns:a16="http://schemas.microsoft.com/office/drawing/2014/main" id="{D7D06F04-45E2-6211-1597-0EC2F943E405}"/>
              </a:ext>
            </a:extLst>
          </p:cNvPr>
          <p:cNvSpPr/>
          <p:nvPr/>
        </p:nvSpPr>
        <p:spPr>
          <a:xfrm>
            <a:off x="9079032" y="383344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4" name="직사각형 823">
            <a:extLst>
              <a:ext uri="{FF2B5EF4-FFF2-40B4-BE49-F238E27FC236}">
                <a16:creationId xmlns:a16="http://schemas.microsoft.com/office/drawing/2014/main" id="{801885A6-29F7-21AE-561E-E9DB4095F322}"/>
              </a:ext>
            </a:extLst>
          </p:cNvPr>
          <p:cNvSpPr/>
          <p:nvPr/>
        </p:nvSpPr>
        <p:spPr>
          <a:xfrm>
            <a:off x="9079032" y="4012319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5" name="직사각형 824">
            <a:extLst>
              <a:ext uri="{FF2B5EF4-FFF2-40B4-BE49-F238E27FC236}">
                <a16:creationId xmlns:a16="http://schemas.microsoft.com/office/drawing/2014/main" id="{D5E19E51-2A6B-EF5F-9449-4A7F34FFF952}"/>
              </a:ext>
            </a:extLst>
          </p:cNvPr>
          <p:cNvSpPr/>
          <p:nvPr/>
        </p:nvSpPr>
        <p:spPr>
          <a:xfrm>
            <a:off x="1019314" y="589216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6" name="직사각형 825">
            <a:extLst>
              <a:ext uri="{FF2B5EF4-FFF2-40B4-BE49-F238E27FC236}">
                <a16:creationId xmlns:a16="http://schemas.microsoft.com/office/drawing/2014/main" id="{C70F9C39-E2BF-52A5-963F-9B5101075CB2}"/>
              </a:ext>
            </a:extLst>
          </p:cNvPr>
          <p:cNvSpPr/>
          <p:nvPr/>
        </p:nvSpPr>
        <p:spPr>
          <a:xfrm>
            <a:off x="1019314" y="6071038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7" name="직사각형 826">
            <a:extLst>
              <a:ext uri="{FF2B5EF4-FFF2-40B4-BE49-F238E27FC236}">
                <a16:creationId xmlns:a16="http://schemas.microsoft.com/office/drawing/2014/main" id="{5A8F7E55-8DA8-F9BE-C702-2150840CC45A}"/>
              </a:ext>
            </a:extLst>
          </p:cNvPr>
          <p:cNvSpPr/>
          <p:nvPr/>
        </p:nvSpPr>
        <p:spPr>
          <a:xfrm>
            <a:off x="1276168" y="5892161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28" name="직사각형 827">
            <a:extLst>
              <a:ext uri="{FF2B5EF4-FFF2-40B4-BE49-F238E27FC236}">
                <a16:creationId xmlns:a16="http://schemas.microsoft.com/office/drawing/2014/main" id="{BA6F6994-0D61-9B05-29E9-48FD0FC5DBE5}"/>
              </a:ext>
            </a:extLst>
          </p:cNvPr>
          <p:cNvSpPr/>
          <p:nvPr/>
        </p:nvSpPr>
        <p:spPr>
          <a:xfrm>
            <a:off x="1276168" y="6071038"/>
            <a:ext cx="196654" cy="1322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서버</a:t>
            </a:r>
          </a:p>
        </p:txBody>
      </p:sp>
      <p:sp>
        <p:nvSpPr>
          <p:cNvPr id="830" name="직사각형 829">
            <a:extLst>
              <a:ext uri="{FF2B5EF4-FFF2-40B4-BE49-F238E27FC236}">
                <a16:creationId xmlns:a16="http://schemas.microsoft.com/office/drawing/2014/main" id="{F9EF2AE9-69D6-5FE6-4951-A2D40E5D7C39}"/>
              </a:ext>
            </a:extLst>
          </p:cNvPr>
          <p:cNvSpPr/>
          <p:nvPr/>
        </p:nvSpPr>
        <p:spPr>
          <a:xfrm>
            <a:off x="601430" y="528968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워커</a:t>
            </a:r>
          </a:p>
        </p:txBody>
      </p:sp>
      <p:sp>
        <p:nvSpPr>
          <p:cNvPr id="831" name="직사각형 830">
            <a:extLst>
              <a:ext uri="{FF2B5EF4-FFF2-40B4-BE49-F238E27FC236}">
                <a16:creationId xmlns:a16="http://schemas.microsoft.com/office/drawing/2014/main" id="{7A27880E-DE79-24C6-71DB-A00DB3CF1C49}"/>
              </a:ext>
            </a:extLst>
          </p:cNvPr>
          <p:cNvSpPr/>
          <p:nvPr/>
        </p:nvSpPr>
        <p:spPr>
          <a:xfrm>
            <a:off x="819658" y="528968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워커</a:t>
            </a:r>
          </a:p>
        </p:txBody>
      </p:sp>
      <p:sp>
        <p:nvSpPr>
          <p:cNvPr id="832" name="직사각형 831">
            <a:extLst>
              <a:ext uri="{FF2B5EF4-FFF2-40B4-BE49-F238E27FC236}">
                <a16:creationId xmlns:a16="http://schemas.microsoft.com/office/drawing/2014/main" id="{00B3581D-E845-4B18-FD05-9EF599C2094F}"/>
              </a:ext>
            </a:extLst>
          </p:cNvPr>
          <p:cNvSpPr/>
          <p:nvPr/>
        </p:nvSpPr>
        <p:spPr>
          <a:xfrm>
            <a:off x="1050414" y="528968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워커</a:t>
            </a:r>
          </a:p>
        </p:txBody>
      </p:sp>
      <p:sp>
        <p:nvSpPr>
          <p:cNvPr id="833" name="직사각형 832">
            <a:extLst>
              <a:ext uri="{FF2B5EF4-FFF2-40B4-BE49-F238E27FC236}">
                <a16:creationId xmlns:a16="http://schemas.microsoft.com/office/drawing/2014/main" id="{BFB40549-2886-F662-3A5E-F25CA3674127}"/>
              </a:ext>
            </a:extLst>
          </p:cNvPr>
          <p:cNvSpPr/>
          <p:nvPr/>
        </p:nvSpPr>
        <p:spPr>
          <a:xfrm>
            <a:off x="1268642" y="5289686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워커</a:t>
            </a:r>
          </a:p>
        </p:txBody>
      </p:sp>
      <p:sp>
        <p:nvSpPr>
          <p:cNvPr id="834" name="직사각형 833">
            <a:extLst>
              <a:ext uri="{FF2B5EF4-FFF2-40B4-BE49-F238E27FC236}">
                <a16:creationId xmlns:a16="http://schemas.microsoft.com/office/drawing/2014/main" id="{CD5F66D7-8077-12F5-E25F-21446BC90524}"/>
              </a:ext>
            </a:extLst>
          </p:cNvPr>
          <p:cNvSpPr/>
          <p:nvPr/>
        </p:nvSpPr>
        <p:spPr>
          <a:xfrm>
            <a:off x="2864431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rgbClr val="00B0F0"/>
                </a:solidFill>
                <a:latin typeface="+mn-ea"/>
              </a:rPr>
              <a:t>DB</a:t>
            </a:r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835" name="직사각형 834">
            <a:extLst>
              <a:ext uri="{FF2B5EF4-FFF2-40B4-BE49-F238E27FC236}">
                <a16:creationId xmlns:a16="http://schemas.microsoft.com/office/drawing/2014/main" id="{E269C279-5C34-08C4-19C8-7A7DBC90A00D}"/>
              </a:ext>
            </a:extLst>
          </p:cNvPr>
          <p:cNvSpPr/>
          <p:nvPr/>
        </p:nvSpPr>
        <p:spPr>
          <a:xfrm>
            <a:off x="2641199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836" name="직사각형 835">
            <a:extLst>
              <a:ext uri="{FF2B5EF4-FFF2-40B4-BE49-F238E27FC236}">
                <a16:creationId xmlns:a16="http://schemas.microsoft.com/office/drawing/2014/main" id="{D5178099-6FCD-95C0-194C-201D845EE7F1}"/>
              </a:ext>
            </a:extLst>
          </p:cNvPr>
          <p:cNvSpPr/>
          <p:nvPr/>
        </p:nvSpPr>
        <p:spPr>
          <a:xfrm>
            <a:off x="3101187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837" name="직사각형 836">
            <a:extLst>
              <a:ext uri="{FF2B5EF4-FFF2-40B4-BE49-F238E27FC236}">
                <a16:creationId xmlns:a16="http://schemas.microsoft.com/office/drawing/2014/main" id="{D5CCDE63-4DCA-B590-E7F9-602368AF8973}"/>
              </a:ext>
            </a:extLst>
          </p:cNvPr>
          <p:cNvSpPr/>
          <p:nvPr/>
        </p:nvSpPr>
        <p:spPr>
          <a:xfrm>
            <a:off x="3550510" y="6071723"/>
            <a:ext cx="176794" cy="16159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500" dirty="0">
              <a:solidFill>
                <a:srgbClr val="00B0F0"/>
              </a:solidFill>
              <a:latin typeface="+mn-ea"/>
            </a:endParaRPr>
          </a:p>
        </p:txBody>
      </p:sp>
      <p:cxnSp>
        <p:nvCxnSpPr>
          <p:cNvPr id="838" name="직선 연결선 837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8130851" y="2389338"/>
            <a:ext cx="216000" cy="1758"/>
          </a:xfrm>
          <a:prstGeom prst="line">
            <a:avLst/>
          </a:prstGeom>
          <a:ln w="63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9" name="TextBox 838"/>
          <p:cNvSpPr txBox="1"/>
          <p:nvPr/>
        </p:nvSpPr>
        <p:spPr>
          <a:xfrm>
            <a:off x="8410843" y="1853289"/>
            <a:ext cx="750205" cy="62324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latin typeface="+mn-lt"/>
                <a:ea typeface="맑은 고딕" pitchFamily="50" charset="-127"/>
              </a:rPr>
              <a:t>: 1G Ethernet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ea typeface="맑은 고딕" pitchFamily="50" charset="-127"/>
              </a:rPr>
              <a:t>: 10G Ethernet</a:t>
            </a:r>
            <a:endParaRPr lang="ko-KR" altLang="en-US" sz="900" dirty="0"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dirty="0">
                <a:ea typeface="맑은 고딕" pitchFamily="50" charset="-127"/>
              </a:rPr>
              <a:t>: 40G Ethernet</a:t>
            </a:r>
            <a:endParaRPr lang="ko-KR" altLang="en-US" sz="900" dirty="0">
              <a:ea typeface="맑은 고딕" pitchFamily="50" charset="-127"/>
            </a:endParaRPr>
          </a:p>
        </p:txBody>
      </p:sp>
      <p:sp>
        <p:nvSpPr>
          <p:cNvPr id="840" name="직사각형 839">
            <a:extLst>
              <a:ext uri="{FF2B5EF4-FFF2-40B4-BE49-F238E27FC236}">
                <a16:creationId xmlns:a16="http://schemas.microsoft.com/office/drawing/2014/main" id="{00B3581D-E845-4B18-FD05-9EF599C2094F}"/>
              </a:ext>
            </a:extLst>
          </p:cNvPr>
          <p:cNvSpPr/>
          <p:nvPr/>
        </p:nvSpPr>
        <p:spPr>
          <a:xfrm>
            <a:off x="8589992" y="1642444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rgbClr val="00B0F0"/>
                </a:solidFill>
                <a:latin typeface="+mn-ea"/>
              </a:rPr>
              <a:t>가상</a:t>
            </a:r>
            <a:endParaRPr lang="en-US" altLang="ko-KR" sz="600" dirty="0">
              <a:solidFill>
                <a:srgbClr val="00B0F0"/>
              </a:solidFill>
              <a:latin typeface="+mn-ea"/>
            </a:endParaRPr>
          </a:p>
          <a:p>
            <a:pPr algn="ctr"/>
            <a:r>
              <a:rPr lang="ko-KR" altLang="en-US" sz="600" dirty="0">
                <a:solidFill>
                  <a:srgbClr val="00B0F0"/>
                </a:solidFill>
                <a:latin typeface="+mn-ea"/>
              </a:rPr>
              <a:t>서버</a:t>
            </a:r>
          </a:p>
        </p:txBody>
      </p:sp>
      <p:sp>
        <p:nvSpPr>
          <p:cNvPr id="841" name="직사각형 840">
            <a:extLst>
              <a:ext uri="{FF2B5EF4-FFF2-40B4-BE49-F238E27FC236}">
                <a16:creationId xmlns:a16="http://schemas.microsoft.com/office/drawing/2014/main" id="{851E5FC4-FD07-D30C-1970-E241291C4A02}"/>
              </a:ext>
            </a:extLst>
          </p:cNvPr>
          <p:cNvSpPr/>
          <p:nvPr/>
        </p:nvSpPr>
        <p:spPr>
          <a:xfrm>
            <a:off x="8122438" y="1639320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기존</a:t>
            </a:r>
            <a:endParaRPr lang="en-US" altLang="ko-KR" sz="6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600" dirty="0">
                <a:solidFill>
                  <a:schemeClr val="tx1"/>
                </a:solidFill>
                <a:latin typeface="+mn-ea"/>
              </a:rPr>
              <a:t>장비</a:t>
            </a:r>
          </a:p>
        </p:txBody>
      </p:sp>
      <p:sp>
        <p:nvSpPr>
          <p:cNvPr id="842" name="직사각형 841">
            <a:extLst>
              <a:ext uri="{FF2B5EF4-FFF2-40B4-BE49-F238E27FC236}">
                <a16:creationId xmlns:a16="http://schemas.microsoft.com/office/drawing/2014/main" id="{873BE685-D402-0BB1-DAB7-CFC9CF0A26C0}"/>
              </a:ext>
            </a:extLst>
          </p:cNvPr>
          <p:cNvSpPr/>
          <p:nvPr/>
        </p:nvSpPr>
        <p:spPr>
          <a:xfrm>
            <a:off x="8360361" y="1641036"/>
            <a:ext cx="180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600" dirty="0">
                <a:solidFill>
                  <a:srgbClr val="00B050"/>
                </a:solidFill>
                <a:latin typeface="+mn-ea"/>
              </a:rPr>
              <a:t>도입</a:t>
            </a:r>
            <a:endParaRPr lang="en-US" altLang="ko-KR" sz="600" dirty="0">
              <a:solidFill>
                <a:srgbClr val="00B050"/>
              </a:solidFill>
              <a:latin typeface="+mn-ea"/>
            </a:endParaRPr>
          </a:p>
          <a:p>
            <a:pPr algn="ctr"/>
            <a:r>
              <a:rPr lang="ko-KR" altLang="en-US" sz="600" dirty="0">
                <a:solidFill>
                  <a:srgbClr val="00B050"/>
                </a:solidFill>
                <a:latin typeface="+mn-ea"/>
              </a:rPr>
              <a:t>장비</a:t>
            </a:r>
          </a:p>
        </p:txBody>
      </p:sp>
      <p:cxnSp>
        <p:nvCxnSpPr>
          <p:cNvPr id="843" name="직선 연결선 842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8130851" y="2176898"/>
            <a:ext cx="216000" cy="1758"/>
          </a:xfrm>
          <a:prstGeom prst="line">
            <a:avLst/>
          </a:prstGeom>
          <a:ln w="63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4" name="직선 연결선 843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/>
          <p:nvPr/>
        </p:nvCxnSpPr>
        <p:spPr>
          <a:xfrm flipV="1">
            <a:off x="8130851" y="1964459"/>
            <a:ext cx="216000" cy="175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5" name="직사각형 844">
            <a:extLst>
              <a:ext uri="{FF2B5EF4-FFF2-40B4-BE49-F238E27FC236}">
                <a16:creationId xmlns:a16="http://schemas.microsoft.com/office/drawing/2014/main" id="{116524FD-21FA-E8A9-48A4-CF5AE613CAB8}"/>
              </a:ext>
            </a:extLst>
          </p:cNvPr>
          <p:cNvSpPr/>
          <p:nvPr/>
        </p:nvSpPr>
        <p:spPr>
          <a:xfrm>
            <a:off x="8041466" y="1559472"/>
            <a:ext cx="1419225" cy="1007117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1800">
              <a:latin typeface="+mn-ea"/>
            </a:endParaRPr>
          </a:p>
        </p:txBody>
      </p:sp>
      <p:sp>
        <p:nvSpPr>
          <p:cNvPr id="846" name="직사각형 845">
            <a:extLst>
              <a:ext uri="{FF2B5EF4-FFF2-40B4-BE49-F238E27FC236}">
                <a16:creationId xmlns:a16="http://schemas.microsoft.com/office/drawing/2014/main" id="{116524FD-21FA-E8A9-48A4-CF5AE613CAB8}"/>
              </a:ext>
            </a:extLst>
          </p:cNvPr>
          <p:cNvSpPr/>
          <p:nvPr/>
        </p:nvSpPr>
        <p:spPr>
          <a:xfrm>
            <a:off x="7820615" y="1559472"/>
            <a:ext cx="222866" cy="1007117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범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ctr"/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례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47" name="TextBox 846"/>
          <p:cNvSpPr txBox="1"/>
          <p:nvPr/>
        </p:nvSpPr>
        <p:spPr>
          <a:xfrm>
            <a:off x="8809963" y="1643880"/>
            <a:ext cx="557845" cy="1818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dirty="0">
                <a:latin typeface="+mn-lt"/>
                <a:ea typeface="맑은 고딕" pitchFamily="50" charset="-127"/>
              </a:rPr>
              <a:t>: </a:t>
            </a:r>
            <a:r>
              <a:rPr lang="ko-KR" altLang="en-US" sz="900" dirty="0">
                <a:latin typeface="+mn-lt"/>
                <a:ea typeface="맑은 고딕" pitchFamily="50" charset="-127"/>
              </a:rPr>
              <a:t>장비 구분</a:t>
            </a:r>
            <a:endParaRPr lang="ko-KR" altLang="en-US" sz="900" dirty="0">
              <a:ea typeface="맑은 고딕" pitchFamily="50" charset="-127"/>
            </a:endParaRPr>
          </a:p>
        </p:txBody>
      </p:sp>
      <p:sp>
        <p:nvSpPr>
          <p:cNvPr id="848" name="직사각형 847"/>
          <p:cNvSpPr/>
          <p:nvPr/>
        </p:nvSpPr>
        <p:spPr>
          <a:xfrm>
            <a:off x="329301" y="1468315"/>
            <a:ext cx="9232212" cy="4913435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2" name="직사각형 211">
            <a:extLst>
              <a:ext uri="{FF2B5EF4-FFF2-40B4-BE49-F238E27FC236}">
                <a16:creationId xmlns:a16="http://schemas.microsoft.com/office/drawing/2014/main" id="{8D707249-855D-DBBE-1931-9CAF14AABD0E}"/>
              </a:ext>
            </a:extLst>
          </p:cNvPr>
          <p:cNvSpPr/>
          <p:nvPr/>
        </p:nvSpPr>
        <p:spPr>
          <a:xfrm>
            <a:off x="433609" y="1494040"/>
            <a:ext cx="1027084" cy="1130448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ko-KR" altLang="en-US" sz="700">
              <a:latin typeface="+mn-ea"/>
            </a:endParaRPr>
          </a:p>
        </p:txBody>
      </p:sp>
      <p:sp>
        <p:nvSpPr>
          <p:cNvPr id="213" name="직사각형 212">
            <a:extLst>
              <a:ext uri="{FF2B5EF4-FFF2-40B4-BE49-F238E27FC236}">
                <a16:creationId xmlns:a16="http://schemas.microsoft.com/office/drawing/2014/main" id="{38E76E86-7041-D491-A1CC-C14EB8C5C178}"/>
              </a:ext>
            </a:extLst>
          </p:cNvPr>
          <p:cNvSpPr/>
          <p:nvPr/>
        </p:nvSpPr>
        <p:spPr>
          <a:xfrm>
            <a:off x="432167" y="1494039"/>
            <a:ext cx="1022442" cy="21152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모바일 사용자</a:t>
            </a:r>
          </a:p>
        </p:txBody>
      </p:sp>
      <p:grpSp>
        <p:nvGrpSpPr>
          <p:cNvPr id="7" name="그룹 6"/>
          <p:cNvGrpSpPr/>
          <p:nvPr/>
        </p:nvGrpSpPr>
        <p:grpSpPr>
          <a:xfrm rot="5400000">
            <a:off x="800416" y="1913756"/>
            <a:ext cx="525433" cy="336561"/>
            <a:chOff x="77756" y="1823468"/>
            <a:chExt cx="755291" cy="439615"/>
          </a:xfrm>
        </p:grpSpPr>
        <p:sp>
          <p:nvSpPr>
            <p:cNvPr id="3" name="모서리가 둥근 직사각형 2"/>
            <p:cNvSpPr/>
            <p:nvPr/>
          </p:nvSpPr>
          <p:spPr>
            <a:xfrm>
              <a:off x="77756" y="1823468"/>
              <a:ext cx="755291" cy="439615"/>
            </a:xfrm>
            <a:prstGeom prst="roundRect">
              <a:avLst>
                <a:gd name="adj" fmla="val 6917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ko-KR" altLang="en-US" sz="9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" name="타원 3"/>
            <p:cNvSpPr/>
            <p:nvPr/>
          </p:nvSpPr>
          <p:spPr>
            <a:xfrm>
              <a:off x="759900" y="2020416"/>
              <a:ext cx="45719" cy="4571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ko-KR" altLang="en-US" sz="9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120185" y="1863275"/>
              <a:ext cx="612000" cy="36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ko-KR" altLang="en-US" sz="900">
                <a:solidFill>
                  <a:schemeClr val="tx1"/>
                </a:solidFill>
                <a:latin typeface="+mn-ea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83" y="2003618"/>
            <a:ext cx="214086" cy="359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5541" y="2408001"/>
            <a:ext cx="72455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dirty="0">
                <a:latin typeface="+mn-lt"/>
                <a:ea typeface="맑은 고딕" pitchFamily="50" charset="-127"/>
              </a:rPr>
              <a:t>임직원 모바일</a:t>
            </a:r>
          </a:p>
        </p:txBody>
      </p:sp>
      <p:sp>
        <p:nvSpPr>
          <p:cNvPr id="220" name="구름 219"/>
          <p:cNvSpPr/>
          <p:nvPr/>
        </p:nvSpPr>
        <p:spPr>
          <a:xfrm>
            <a:off x="1590179" y="1900966"/>
            <a:ext cx="838831" cy="467076"/>
          </a:xfrm>
          <a:prstGeom prst="cloud">
            <a:avLst/>
          </a:prstGeom>
          <a:gradFill flip="none" rotWithShape="1">
            <a:gsLst>
              <a:gs pos="42000">
                <a:srgbClr val="5B9BD5">
                  <a:lumMod val="5000"/>
                  <a:lumOff val="95000"/>
                </a:srgbClr>
              </a:gs>
              <a:gs pos="92000">
                <a:srgbClr val="5B9BD5">
                  <a:lumMod val="40000"/>
                  <a:lumOff val="6000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인터넷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723922" y="4922517"/>
            <a:ext cx="1103003" cy="338554"/>
          </a:xfrm>
          <a:prstGeom prst="rect">
            <a:avLst/>
          </a:pr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2. 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모바일 사용자 </a:t>
            </a:r>
            <a:endParaRPr lang="en-US" altLang="ko-KR" sz="800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최초 접속</a:t>
            </a:r>
          </a:p>
        </p:txBody>
      </p:sp>
      <p:sp>
        <p:nvSpPr>
          <p:cNvPr id="222" name="직사각형 221"/>
          <p:cNvSpPr/>
          <p:nvPr/>
        </p:nvSpPr>
        <p:spPr>
          <a:xfrm>
            <a:off x="7708092" y="5916762"/>
            <a:ext cx="1103003" cy="338554"/>
          </a:xfrm>
          <a:prstGeom prst="rect">
            <a:avLst/>
          </a:pr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6. Android VM 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할당</a:t>
            </a:r>
          </a:p>
        </p:txBody>
      </p:sp>
      <p:sp>
        <p:nvSpPr>
          <p:cNvPr id="223" name="직사각형 222"/>
          <p:cNvSpPr/>
          <p:nvPr/>
        </p:nvSpPr>
        <p:spPr>
          <a:xfrm>
            <a:off x="1275800" y="1625905"/>
            <a:ext cx="1103003" cy="338554"/>
          </a:xfrm>
          <a:prstGeom prst="rect">
            <a:avLst/>
          </a:pr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1. VMI 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앱 실행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및 </a:t>
            </a:r>
            <a:endParaRPr lang="en-US" altLang="ko-KR" sz="800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사용자 인증</a:t>
            </a:r>
          </a:p>
        </p:txBody>
      </p:sp>
      <p:sp>
        <p:nvSpPr>
          <p:cNvPr id="224" name="직사각형 223"/>
          <p:cNvSpPr/>
          <p:nvPr/>
        </p:nvSpPr>
        <p:spPr>
          <a:xfrm>
            <a:off x="6519330" y="5532975"/>
            <a:ext cx="1103003" cy="338554"/>
          </a:xfrm>
          <a:prstGeom prst="rect">
            <a:avLst/>
          </a:pr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4. 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통합인증 및</a:t>
            </a:r>
            <a:br>
              <a:rPr lang="en-US" altLang="ko-KR" sz="800" dirty="0">
                <a:solidFill>
                  <a:schemeClr val="tx1"/>
                </a:solidFill>
                <a:latin typeface="+mn-ea"/>
              </a:rPr>
            </a:b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2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차 지문 인증 </a:t>
            </a:r>
          </a:p>
        </p:txBody>
      </p:sp>
      <p:sp>
        <p:nvSpPr>
          <p:cNvPr id="226" name="직사각형 225"/>
          <p:cNvSpPr/>
          <p:nvPr/>
        </p:nvSpPr>
        <p:spPr>
          <a:xfrm>
            <a:off x="8267706" y="5134329"/>
            <a:ext cx="1103003" cy="338554"/>
          </a:xfrm>
          <a:prstGeom prst="rect">
            <a:avLst/>
          </a:pr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3. VMI 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통합관리 및 </a:t>
            </a:r>
            <a:endParaRPr lang="en-US" altLang="ko-KR" sz="800" dirty="0">
              <a:solidFill>
                <a:schemeClr val="tx1"/>
              </a:solidFill>
              <a:latin typeface="+mn-ea"/>
            </a:endParaRPr>
          </a:p>
          <a:p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세션 관리</a:t>
            </a:r>
          </a:p>
        </p:txBody>
      </p:sp>
      <p:sp>
        <p:nvSpPr>
          <p:cNvPr id="10" name="원통 9"/>
          <p:cNvSpPr/>
          <p:nvPr/>
        </p:nvSpPr>
        <p:spPr>
          <a:xfrm>
            <a:off x="8762628" y="6248921"/>
            <a:ext cx="241682" cy="196952"/>
          </a:xfrm>
          <a:prstGeom prst="can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사용자</a:t>
            </a:r>
            <a:endParaRPr lang="en-US" altLang="ko-KR" sz="5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데이터</a:t>
            </a:r>
          </a:p>
        </p:txBody>
      </p:sp>
      <p:sp>
        <p:nvSpPr>
          <p:cNvPr id="227" name="원통 226"/>
          <p:cNvSpPr/>
          <p:nvPr/>
        </p:nvSpPr>
        <p:spPr>
          <a:xfrm>
            <a:off x="8494996" y="6248921"/>
            <a:ext cx="241682" cy="196952"/>
          </a:xfrm>
          <a:prstGeom prst="can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chemeClr val="tx1"/>
                </a:solidFill>
                <a:latin typeface="+mn-ea"/>
              </a:rPr>
              <a:t>APP</a:t>
            </a:r>
          </a:p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데이터</a:t>
            </a:r>
          </a:p>
        </p:txBody>
      </p:sp>
      <p:sp>
        <p:nvSpPr>
          <p:cNvPr id="228" name="원통 227"/>
          <p:cNvSpPr/>
          <p:nvPr/>
        </p:nvSpPr>
        <p:spPr>
          <a:xfrm>
            <a:off x="8227762" y="6248921"/>
            <a:ext cx="241682" cy="196952"/>
          </a:xfrm>
          <a:prstGeom prst="can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500" dirty="0">
                <a:solidFill>
                  <a:schemeClr val="tx1"/>
                </a:solidFill>
                <a:latin typeface="+mn-ea"/>
              </a:rPr>
              <a:t>APP</a:t>
            </a:r>
          </a:p>
          <a:p>
            <a:pPr algn="ctr"/>
            <a:r>
              <a:rPr lang="ko-KR" altLang="en-US" sz="500" dirty="0">
                <a:solidFill>
                  <a:schemeClr val="tx1"/>
                </a:solidFill>
                <a:latin typeface="+mn-ea"/>
              </a:rPr>
              <a:t>이미지</a:t>
            </a:r>
          </a:p>
        </p:txBody>
      </p:sp>
      <p:sp>
        <p:nvSpPr>
          <p:cNvPr id="230" name="직사각형 229"/>
          <p:cNvSpPr/>
          <p:nvPr/>
        </p:nvSpPr>
        <p:spPr>
          <a:xfrm>
            <a:off x="7708023" y="5536673"/>
            <a:ext cx="1103003" cy="338554"/>
          </a:xfrm>
          <a:prstGeom prst="rect">
            <a:avLst/>
          </a:pr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5. 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모바일 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APP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 실행 </a:t>
            </a:r>
          </a:p>
        </p:txBody>
      </p:sp>
      <p:sp>
        <p:nvSpPr>
          <p:cNvPr id="244" name="직사각형 243"/>
          <p:cNvSpPr/>
          <p:nvPr/>
        </p:nvSpPr>
        <p:spPr>
          <a:xfrm>
            <a:off x="1673946" y="1228374"/>
            <a:ext cx="560081" cy="32017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1" kern="0" noProof="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VMI</a:t>
            </a: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FQDN</a:t>
            </a:r>
            <a:endParaRPr kumimoji="0" lang="ko-KR" altLang="en-US" sz="9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45" name="직선 연결선 244">
            <a:extLst>
              <a:ext uri="{FF2B5EF4-FFF2-40B4-BE49-F238E27FC236}">
                <a16:creationId xmlns:a16="http://schemas.microsoft.com/office/drawing/2014/main" id="{ACFF242A-9C70-4202-5580-8C24479CF827}"/>
              </a:ext>
            </a:extLst>
          </p:cNvPr>
          <p:cNvCxnSpPr>
            <a:stCxn id="697" idx="3"/>
          </p:cNvCxnSpPr>
          <p:nvPr/>
        </p:nvCxnSpPr>
        <p:spPr>
          <a:xfrm flipV="1">
            <a:off x="7572833" y="4029669"/>
            <a:ext cx="693578" cy="184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947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데이터 백업 및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OS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백업 정책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15. </a:t>
            </a:r>
            <a:r>
              <a:rPr lang="ko-KR" altLang="en-US" dirty="0">
                <a:latin typeface="맑은 고딕" panose="020B0503020000020004" pitchFamily="50" charset="-127"/>
              </a:rPr>
              <a:t>백업</a:t>
            </a:r>
            <a:r>
              <a:rPr lang="en-US" altLang="ko-KR" dirty="0">
                <a:latin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</a:rPr>
              <a:t>관제 운영 정책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61324"/>
              </p:ext>
            </p:extLst>
          </p:nvPr>
        </p:nvGraphicFramePr>
        <p:xfrm>
          <a:off x="329301" y="1805902"/>
          <a:ext cx="9232214" cy="2194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857">
                  <a:extLst>
                    <a:ext uri="{9D8B030D-6E8A-4147-A177-3AD203B41FA5}">
                      <a16:colId xmlns:a16="http://schemas.microsoft.com/office/drawing/2014/main" val="3885306300"/>
                    </a:ext>
                  </a:extLst>
                </a:gridCol>
                <a:gridCol w="1072323">
                  <a:extLst>
                    <a:ext uri="{9D8B030D-6E8A-4147-A177-3AD203B41FA5}">
                      <a16:colId xmlns:a16="http://schemas.microsoft.com/office/drawing/2014/main" val="2701352130"/>
                    </a:ext>
                  </a:extLst>
                </a:gridCol>
                <a:gridCol w="1483472">
                  <a:extLst>
                    <a:ext uri="{9D8B030D-6E8A-4147-A177-3AD203B41FA5}">
                      <a16:colId xmlns:a16="http://schemas.microsoft.com/office/drawing/2014/main" val="1169476748"/>
                    </a:ext>
                  </a:extLst>
                </a:gridCol>
                <a:gridCol w="1779492">
                  <a:extLst>
                    <a:ext uri="{9D8B030D-6E8A-4147-A177-3AD203B41FA5}">
                      <a16:colId xmlns:a16="http://schemas.microsoft.com/office/drawing/2014/main" val="1499246999"/>
                    </a:ext>
                  </a:extLst>
                </a:gridCol>
                <a:gridCol w="1407556">
                  <a:extLst>
                    <a:ext uri="{9D8B030D-6E8A-4147-A177-3AD203B41FA5}">
                      <a16:colId xmlns:a16="http://schemas.microsoft.com/office/drawing/2014/main" val="2802476857"/>
                    </a:ext>
                  </a:extLst>
                </a:gridCol>
                <a:gridCol w="1905514">
                  <a:extLst>
                    <a:ext uri="{9D8B030D-6E8A-4147-A177-3AD203B41FA5}">
                      <a16:colId xmlns:a16="http://schemas.microsoft.com/office/drawing/2014/main" val="450553029"/>
                    </a:ext>
                  </a:extLst>
                </a:gridCol>
              </a:tblGrid>
              <a:tr h="36576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백업대상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백업정책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　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백업방식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보관주기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백업 수행 시기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19870"/>
                  </a:ext>
                </a:extLst>
              </a:tr>
              <a:tr h="45720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파일시스템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Day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Incremetal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매일 </a:t>
                      </a:r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20:00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630418"/>
                  </a:ext>
                </a:extLst>
              </a:tr>
              <a:tr h="4572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Week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매일 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20:00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422768"/>
                  </a:ext>
                </a:extLst>
              </a:tr>
              <a:tr h="45720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DBMS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Day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Full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매일 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03:00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3630"/>
                  </a:ext>
                </a:extLst>
              </a:tr>
              <a:tr h="45720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아카이브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바이너리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수시 백업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삭제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관제연동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매일 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20:00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807440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681512"/>
              </p:ext>
            </p:extLst>
          </p:nvPr>
        </p:nvGraphicFramePr>
        <p:xfrm>
          <a:off x="328613" y="4515768"/>
          <a:ext cx="9232901" cy="1341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867">
                  <a:extLst>
                    <a:ext uri="{9D8B030D-6E8A-4147-A177-3AD203B41FA5}">
                      <a16:colId xmlns:a16="http://schemas.microsoft.com/office/drawing/2014/main" val="4053741317"/>
                    </a:ext>
                  </a:extLst>
                </a:gridCol>
                <a:gridCol w="613209">
                  <a:extLst>
                    <a:ext uri="{9D8B030D-6E8A-4147-A177-3AD203B41FA5}">
                      <a16:colId xmlns:a16="http://schemas.microsoft.com/office/drawing/2014/main" val="3270482535"/>
                    </a:ext>
                  </a:extLst>
                </a:gridCol>
                <a:gridCol w="1815944">
                  <a:extLst>
                    <a:ext uri="{9D8B030D-6E8A-4147-A177-3AD203B41FA5}">
                      <a16:colId xmlns:a16="http://schemas.microsoft.com/office/drawing/2014/main" val="3560882878"/>
                    </a:ext>
                  </a:extLst>
                </a:gridCol>
                <a:gridCol w="1815944">
                  <a:extLst>
                    <a:ext uri="{9D8B030D-6E8A-4147-A177-3AD203B41FA5}">
                      <a16:colId xmlns:a16="http://schemas.microsoft.com/office/drawing/2014/main" val="4079302658"/>
                    </a:ext>
                  </a:extLst>
                </a:gridCol>
                <a:gridCol w="1436389">
                  <a:extLst>
                    <a:ext uri="{9D8B030D-6E8A-4147-A177-3AD203B41FA5}">
                      <a16:colId xmlns:a16="http://schemas.microsoft.com/office/drawing/2014/main" val="4171477155"/>
                    </a:ext>
                  </a:extLst>
                </a:gridCol>
                <a:gridCol w="1944548">
                  <a:extLst>
                    <a:ext uri="{9D8B030D-6E8A-4147-A177-3AD203B41FA5}">
                      <a16:colId xmlns:a16="http://schemas.microsoft.com/office/drawing/2014/main" val="4139771308"/>
                    </a:ext>
                  </a:extLst>
                </a:gridCol>
              </a:tblGrid>
              <a:tr h="44724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백업가능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보관주기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백업 수행 시기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8607"/>
                  </a:ext>
                </a:extLst>
              </a:tr>
              <a:tr h="447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windows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버전구분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없음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야간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01487"/>
                  </a:ext>
                </a:extLst>
              </a:tr>
              <a:tr h="447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버전구분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없음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야간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9930482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346908" y="1386724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데이터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백업 정책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46908" y="4129964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&lt;OS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이미지 백업 정책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3941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서버 및 네트워크 하드웨어 관제 운영 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Metric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15. </a:t>
            </a:r>
            <a:r>
              <a:rPr lang="ko-KR" altLang="en-US" dirty="0">
                <a:latin typeface="맑은 고딕" panose="020B0503020000020004" pitchFamily="50" charset="-127"/>
              </a:rPr>
              <a:t>백업</a:t>
            </a:r>
            <a:r>
              <a:rPr lang="en-US" altLang="ko-KR" dirty="0">
                <a:latin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</a:rPr>
              <a:t>관제 운영 정책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113781"/>
              </p:ext>
            </p:extLst>
          </p:nvPr>
        </p:nvGraphicFramePr>
        <p:xfrm>
          <a:off x="329301" y="1529679"/>
          <a:ext cx="9223773" cy="4844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936">
                  <a:extLst>
                    <a:ext uri="{9D8B030D-6E8A-4147-A177-3AD203B41FA5}">
                      <a16:colId xmlns:a16="http://schemas.microsoft.com/office/drawing/2014/main" val="3885306300"/>
                    </a:ext>
                  </a:extLst>
                </a:gridCol>
                <a:gridCol w="1700163">
                  <a:extLst>
                    <a:ext uri="{9D8B030D-6E8A-4147-A177-3AD203B41FA5}">
                      <a16:colId xmlns:a16="http://schemas.microsoft.com/office/drawing/2014/main" val="2701352130"/>
                    </a:ext>
                  </a:extLst>
                </a:gridCol>
                <a:gridCol w="1304021">
                  <a:extLst>
                    <a:ext uri="{9D8B030D-6E8A-4147-A177-3AD203B41FA5}">
                      <a16:colId xmlns:a16="http://schemas.microsoft.com/office/drawing/2014/main" val="1169476748"/>
                    </a:ext>
                  </a:extLst>
                </a:gridCol>
                <a:gridCol w="1304021">
                  <a:extLst>
                    <a:ext uri="{9D8B030D-6E8A-4147-A177-3AD203B41FA5}">
                      <a16:colId xmlns:a16="http://schemas.microsoft.com/office/drawing/2014/main" val="1499246999"/>
                    </a:ext>
                  </a:extLst>
                </a:gridCol>
                <a:gridCol w="1304021">
                  <a:extLst>
                    <a:ext uri="{9D8B030D-6E8A-4147-A177-3AD203B41FA5}">
                      <a16:colId xmlns:a16="http://schemas.microsoft.com/office/drawing/2014/main" val="2802476857"/>
                    </a:ext>
                  </a:extLst>
                </a:gridCol>
                <a:gridCol w="2440611">
                  <a:extLst>
                    <a:ext uri="{9D8B030D-6E8A-4147-A177-3AD203B41FA5}">
                      <a16:colId xmlns:a16="http://schemas.microsoft.com/office/drawing/2014/main" val="450553029"/>
                    </a:ext>
                  </a:extLst>
                </a:gridCol>
              </a:tblGrid>
              <a:tr h="1695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수집항목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수집항목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임계치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등급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알람도구 및 방법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19870"/>
                  </a:ext>
                </a:extLst>
              </a:tr>
              <a:tr h="169575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서버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매우위험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324482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807445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090904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물리 메모리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매우위험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548901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3094912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69646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SWAP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메모리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매우위험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608721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731955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859389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디스크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매우위험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8538585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5358849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865069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관심프로세스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3941403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상태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697506"/>
                  </a:ext>
                </a:extLst>
              </a:tr>
              <a:tr h="201786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네트워크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보안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(NMS)</a:t>
                      </a:r>
                      <a:b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SNMP v2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Config Backup </a:t>
                      </a:r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변경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변경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 / X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0868593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매우위험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218062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169133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240984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메모리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매우위험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776686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519993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065151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장비 온도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온도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99℃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매우위험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838805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90℃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위험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162831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80℃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630418"/>
                  </a:ext>
                </a:extLst>
              </a:tr>
              <a:tr h="1695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상태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422768"/>
                  </a:ext>
                </a:extLst>
              </a:tr>
              <a:tr h="2017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SNMP Trap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미확인 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미확인 상태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 / X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3630"/>
                  </a:ext>
                </a:extLst>
              </a:tr>
              <a:tr h="2017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장애 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Syslog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미확인 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미확인 상태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 / X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정보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953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인프라</a:t>
                      </a:r>
                      <a:r>
                        <a:rPr kumimoji="0" lang="en-US" altLang="ko-K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 </a:t>
                      </a: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맑은 고딕"/>
                          <a:cs typeface="+mn-cs"/>
                        </a:rPr>
                        <a:t>사업자 적용 필요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맑은 고딕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807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112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DB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모니터링 및 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APM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관제 운영 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Metric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15. </a:t>
            </a:r>
            <a:r>
              <a:rPr lang="ko-KR" altLang="en-US" dirty="0">
                <a:latin typeface="맑은 고딕" panose="020B0503020000020004" pitchFamily="50" charset="-127"/>
              </a:rPr>
              <a:t>백업</a:t>
            </a:r>
            <a:r>
              <a:rPr lang="en-US" altLang="ko-KR" dirty="0">
                <a:latin typeface="맑은 고딕" panose="020B0503020000020004" pitchFamily="50" charset="-127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</a:rPr>
              <a:t>관제 운영 정책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209648"/>
              </p:ext>
            </p:extLst>
          </p:nvPr>
        </p:nvGraphicFramePr>
        <p:xfrm>
          <a:off x="329301" y="1529678"/>
          <a:ext cx="9232213" cy="4852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007">
                  <a:extLst>
                    <a:ext uri="{9D8B030D-6E8A-4147-A177-3AD203B41FA5}">
                      <a16:colId xmlns:a16="http://schemas.microsoft.com/office/drawing/2014/main" val="3885306300"/>
                    </a:ext>
                  </a:extLst>
                </a:gridCol>
                <a:gridCol w="1699092">
                  <a:extLst>
                    <a:ext uri="{9D8B030D-6E8A-4147-A177-3AD203B41FA5}">
                      <a16:colId xmlns:a16="http://schemas.microsoft.com/office/drawing/2014/main" val="2701352130"/>
                    </a:ext>
                  </a:extLst>
                </a:gridCol>
                <a:gridCol w="1306090">
                  <a:extLst>
                    <a:ext uri="{9D8B030D-6E8A-4147-A177-3AD203B41FA5}">
                      <a16:colId xmlns:a16="http://schemas.microsoft.com/office/drawing/2014/main" val="1169476748"/>
                    </a:ext>
                  </a:extLst>
                </a:gridCol>
                <a:gridCol w="1306090">
                  <a:extLst>
                    <a:ext uri="{9D8B030D-6E8A-4147-A177-3AD203B41FA5}">
                      <a16:colId xmlns:a16="http://schemas.microsoft.com/office/drawing/2014/main" val="1499246999"/>
                    </a:ext>
                  </a:extLst>
                </a:gridCol>
                <a:gridCol w="1306090">
                  <a:extLst>
                    <a:ext uri="{9D8B030D-6E8A-4147-A177-3AD203B41FA5}">
                      <a16:colId xmlns:a16="http://schemas.microsoft.com/office/drawing/2014/main" val="2802476857"/>
                    </a:ext>
                  </a:extLst>
                </a:gridCol>
                <a:gridCol w="2442844">
                  <a:extLst>
                    <a:ext uri="{9D8B030D-6E8A-4147-A177-3AD203B41FA5}">
                      <a16:colId xmlns:a16="http://schemas.microsoft.com/office/drawing/2014/main" val="450553029"/>
                    </a:ext>
                  </a:extLst>
                </a:gridCol>
              </a:tblGrid>
              <a:tr h="30063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수집항목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수집항목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임계치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등급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알람도구 및 방법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019870"/>
                  </a:ext>
                </a:extLst>
              </a:tr>
              <a:tr h="35011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</a:p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모니터링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CPU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Critical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663357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Warning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262822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Instance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Active_Session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Critical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490590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Warning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09451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Locked_Session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Critical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6875932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Warning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902884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Tablespace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사용율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Critical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445959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85%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Warning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Sherpa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3242993"/>
                  </a:ext>
                </a:extLst>
              </a:tr>
              <a:tr h="35011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APM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Error_Process_Down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Jennifer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831346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Error_Service_Queuing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Jennifer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975708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Error_System_CPU_High_Longtime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Jennifer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733369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Error_Process_CPU_High_Longtime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Jennifer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0939599"/>
                  </a:ext>
                </a:extLst>
              </a:tr>
              <a:tr h="3501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Error_DB_Connection_Fail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작동 유무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On/Off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경고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Jennifer / Agent</a:t>
                      </a:r>
                    </a:p>
                  </a:txBody>
                  <a:tcPr marL="90000" marR="90000" marT="0" marB="0"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19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5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16.1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방안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(DB to DB)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16. </a:t>
            </a:r>
            <a:r>
              <a:rPr lang="ko-KR" altLang="en-US" dirty="0" err="1">
                <a:latin typeface="맑은 고딕" panose="020B0503020000020004" pitchFamily="50" charset="-127"/>
              </a:rPr>
              <a:t>통합연계</a:t>
            </a:r>
            <a:r>
              <a:rPr lang="ko-KR" altLang="en-US" dirty="0">
                <a:latin typeface="맑은 고딕" panose="020B0503020000020004" pitchFamily="50" charset="-127"/>
              </a:rPr>
              <a:t> 지원시스템</a:t>
            </a:r>
            <a:endParaRPr lang="ko-KR" altLang="en-US" dirty="0"/>
          </a:p>
        </p:txBody>
      </p:sp>
      <p:sp>
        <p:nvSpPr>
          <p:cNvPr id="6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421149" y="1259771"/>
            <a:ext cx="9360000" cy="547200"/>
          </a:xfrm>
        </p:spPr>
        <p:txBody>
          <a:bodyPr/>
          <a:lstStyle/>
          <a:p>
            <a:pPr fontAlgn="base" latinLnBrk="0">
              <a:lnSpc>
                <a:spcPct val="100000"/>
              </a:lnSpc>
              <a:spcBef>
                <a:spcPts val="200"/>
              </a:spcBef>
            </a:pPr>
            <a:r>
              <a:rPr lang="en-US" altLang="ko-KR" sz="1200" dirty="0">
                <a:solidFill>
                  <a:srgbClr val="000000"/>
                </a:solidFill>
              </a:rPr>
              <a:t>- </a:t>
            </a:r>
            <a:r>
              <a:rPr lang="ko-KR" altLang="en-US" sz="1200" dirty="0">
                <a:solidFill>
                  <a:srgbClr val="000000"/>
                </a:solidFill>
              </a:rPr>
              <a:t>배치 처리 방식으로 대부분 </a:t>
            </a:r>
            <a:r>
              <a:rPr lang="ko-KR" altLang="en-US" sz="1200" dirty="0" err="1">
                <a:solidFill>
                  <a:srgbClr val="000000"/>
                </a:solidFill>
              </a:rPr>
              <a:t>송신측에서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</a:rPr>
              <a:t>수신측으로</a:t>
            </a:r>
            <a:r>
              <a:rPr lang="ko-KR" altLang="en-US" sz="1200" dirty="0">
                <a:solidFill>
                  <a:srgbClr val="000000"/>
                </a:solidFill>
              </a:rPr>
              <a:t> 정보를 </a:t>
            </a:r>
            <a:r>
              <a:rPr lang="ko-KR" altLang="en-US" sz="1200" dirty="0" err="1">
                <a:solidFill>
                  <a:srgbClr val="000000"/>
                </a:solidFill>
              </a:rPr>
              <a:t>전달할때</a:t>
            </a:r>
            <a:r>
              <a:rPr lang="ko-KR" altLang="en-US" sz="1200" dirty="0">
                <a:solidFill>
                  <a:srgbClr val="000000"/>
                </a:solidFill>
              </a:rPr>
              <a:t> 사용</a:t>
            </a:r>
            <a:r>
              <a:rPr lang="en-US" altLang="ko-KR" sz="1200" dirty="0">
                <a:solidFill>
                  <a:srgbClr val="000000"/>
                </a:solidFill>
              </a:rPr>
              <a:t> </a:t>
            </a:r>
          </a:p>
          <a:p>
            <a:pPr fontAlgn="base" latinLnBrk="0">
              <a:lnSpc>
                <a:spcPct val="100000"/>
              </a:lnSpc>
              <a:spcBef>
                <a:spcPts val="200"/>
              </a:spcBef>
            </a:pPr>
            <a:r>
              <a:rPr lang="en-US" altLang="ko-KR" sz="1200" dirty="0">
                <a:solidFill>
                  <a:srgbClr val="000000"/>
                </a:solidFill>
              </a:rPr>
              <a:t>- </a:t>
            </a:r>
            <a:r>
              <a:rPr lang="ko-KR" altLang="en-US" sz="1200" dirty="0" err="1">
                <a:solidFill>
                  <a:srgbClr val="000000"/>
                </a:solidFill>
              </a:rPr>
              <a:t>수신측의</a:t>
            </a:r>
            <a:r>
              <a:rPr lang="ko-KR" altLang="en-US" sz="1200" dirty="0">
                <a:solidFill>
                  <a:srgbClr val="000000"/>
                </a:solidFill>
              </a:rPr>
              <a:t> 데이터를 조회하는 용으로도 사용가능</a:t>
            </a:r>
            <a:r>
              <a:rPr lang="en-US" altLang="ko-KR" sz="1200" dirty="0">
                <a:solidFill>
                  <a:srgbClr val="000000"/>
                </a:solidFill>
              </a:rPr>
              <a:t>.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endParaRPr lang="ko-KR" altLang="en-US" sz="1200" dirty="0"/>
          </a:p>
        </p:txBody>
      </p:sp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3969367" y="2651862"/>
            <a:ext cx="2184400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8" name="Rectangle 49"/>
          <p:cNvSpPr>
            <a:spLocks noChangeArrowheads="1"/>
          </p:cNvSpPr>
          <p:nvPr/>
        </p:nvSpPr>
        <p:spPr bwMode="auto">
          <a:xfrm>
            <a:off x="4082079" y="2699487"/>
            <a:ext cx="1981200" cy="1316037"/>
          </a:xfrm>
          <a:prstGeom prst="rect">
            <a:avLst/>
          </a:prstGeom>
          <a:solidFill>
            <a:srgbClr val="FFFFFF"/>
          </a:solidFill>
          <a:ln w="19050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000" b="1">
                <a:latin typeface="Malgun Gothic" panose="020B0503020000020004" pitchFamily="50" charset="-127"/>
                <a:ea typeface="Malgun Gothic" panose="020B0503020000020004" pitchFamily="50" charset="-127"/>
              </a:rPr>
              <a:t>Integration Server</a:t>
            </a:r>
            <a:endParaRPr lang="ko-KR" altLang="en-US" sz="1000" b="1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4169392" y="3185262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879886" y="2651862"/>
            <a:ext cx="230940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79890" y="2651862"/>
            <a:ext cx="264361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779890" y="2342324"/>
            <a:ext cx="2643612" cy="198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송신시스템</a:t>
            </a: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en-US" altLang="ko-KR" sz="900" b="1">
                <a:latin typeface="Malgun Gothic" panose="020B0503020000020004" pitchFamily="50" charset="-127"/>
                <a:ea typeface="Malgun Gothic" panose="020B0503020000020004" pitchFamily="50" charset="-127"/>
              </a:rPr>
              <a:t>DB</a:t>
            </a: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6879886" y="2342324"/>
            <a:ext cx="2309402" cy="212622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수신시스템</a:t>
            </a: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en-US" altLang="ko-KR" sz="900" b="1">
                <a:latin typeface="Malgun Gothic" panose="020B0503020000020004" pitchFamily="50" charset="-127"/>
                <a:ea typeface="Malgun Gothic" panose="020B0503020000020004" pitchFamily="50" charset="-127"/>
              </a:rPr>
              <a:t>DB</a:t>
            </a: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3969367" y="2343911"/>
            <a:ext cx="2184400" cy="19685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EAI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7" name="순서도: 자기 디스크 16"/>
          <p:cNvSpPr/>
          <p:nvPr/>
        </p:nvSpPr>
        <p:spPr>
          <a:xfrm>
            <a:off x="2317894" y="3093187"/>
            <a:ext cx="585787" cy="387350"/>
          </a:xfrm>
          <a:prstGeom prst="flowChartMagneticDisk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  <a:r>
              <a:rPr lang="ko-KR" altLang="en-US" sz="900" b="1" dirty="0">
                <a:solidFill>
                  <a:schemeClr val="bg1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테이블</a:t>
            </a:r>
          </a:p>
        </p:txBody>
      </p:sp>
      <p:sp>
        <p:nvSpPr>
          <p:cNvPr id="18" name="순서도: 처리 17"/>
          <p:cNvSpPr/>
          <p:nvPr/>
        </p:nvSpPr>
        <p:spPr>
          <a:xfrm>
            <a:off x="901307" y="2757120"/>
            <a:ext cx="1116059" cy="197569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업무 </a:t>
            </a: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Application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9" name="순서도: 자기 디스크 18"/>
          <p:cNvSpPr/>
          <p:nvPr/>
        </p:nvSpPr>
        <p:spPr>
          <a:xfrm>
            <a:off x="1123672" y="3100324"/>
            <a:ext cx="668338" cy="366712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8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원본</a:t>
            </a:r>
            <a:endParaRPr lang="en-US" altLang="ko-KR" sz="8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ko-KR" altLang="en-US" sz="8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업무테이블</a:t>
            </a:r>
            <a:endParaRPr lang="en-US" altLang="ko-KR" sz="8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cxnSp>
        <p:nvCxnSpPr>
          <p:cNvPr id="20" name="직선 화살표 연결선 19"/>
          <p:cNvCxnSpPr>
            <a:stCxn id="19" idx="1"/>
            <a:endCxn id="18" idx="2"/>
          </p:cNvCxnSpPr>
          <p:nvPr/>
        </p:nvCxnSpPr>
        <p:spPr>
          <a:xfrm flipV="1">
            <a:off x="1457841" y="2954689"/>
            <a:ext cx="1496" cy="145635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>
            <a:stCxn id="19" idx="4"/>
            <a:endCxn id="17" idx="2"/>
          </p:cNvCxnSpPr>
          <p:nvPr/>
        </p:nvCxnSpPr>
        <p:spPr>
          <a:xfrm>
            <a:off x="1792010" y="3283680"/>
            <a:ext cx="525884" cy="3182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44"/>
          <p:cNvSpPr>
            <a:spLocks noChangeArrowheads="1"/>
          </p:cNvSpPr>
          <p:nvPr/>
        </p:nvSpPr>
        <p:spPr bwMode="gray">
          <a:xfrm>
            <a:off x="5436217" y="2931262"/>
            <a:ext cx="896937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900" b="1">
                <a:solidFill>
                  <a:schemeClr val="bg1"/>
                </a:solidFill>
              </a:rPr>
              <a:t>JDBC Adapter</a:t>
            </a:r>
          </a:p>
        </p:txBody>
      </p:sp>
      <p:pic>
        <p:nvPicPr>
          <p:cNvPr id="23" name="Picture 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779" y="3207487"/>
            <a:ext cx="268288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순서도: 처리 23"/>
          <p:cNvSpPr/>
          <p:nvPr/>
        </p:nvSpPr>
        <p:spPr>
          <a:xfrm>
            <a:off x="5169517" y="3190024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</a:p>
        </p:txBody>
      </p:sp>
      <p:sp>
        <p:nvSpPr>
          <p:cNvPr id="25" name="TextBox 27"/>
          <p:cNvSpPr txBox="1">
            <a:spLocks noChangeArrowheads="1"/>
          </p:cNvSpPr>
          <p:nvPr/>
        </p:nvSpPr>
        <p:spPr bwMode="auto">
          <a:xfrm>
            <a:off x="1724938" y="2978887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</a:p>
        </p:txBody>
      </p:sp>
      <p:sp>
        <p:nvSpPr>
          <p:cNvPr id="26" name="TextBox 28"/>
          <p:cNvSpPr txBox="1">
            <a:spLocks noChangeArrowheads="1"/>
          </p:cNvSpPr>
          <p:nvPr/>
        </p:nvSpPr>
        <p:spPr bwMode="auto">
          <a:xfrm>
            <a:off x="3509730" y="2977300"/>
            <a:ext cx="3349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</a:t>
            </a:r>
          </a:p>
        </p:txBody>
      </p:sp>
      <p:sp>
        <p:nvSpPr>
          <p:cNvPr id="27" name="TextBox 29"/>
          <p:cNvSpPr txBox="1">
            <a:spLocks noChangeArrowheads="1"/>
          </p:cNvSpPr>
          <p:nvPr/>
        </p:nvSpPr>
        <p:spPr bwMode="auto">
          <a:xfrm>
            <a:off x="6138058" y="3321836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</a:t>
            </a:r>
          </a:p>
        </p:txBody>
      </p:sp>
      <p:sp>
        <p:nvSpPr>
          <p:cNvPr id="28" name="TextBox 33"/>
          <p:cNvSpPr txBox="1">
            <a:spLocks noChangeArrowheads="1"/>
          </p:cNvSpPr>
          <p:nvPr/>
        </p:nvSpPr>
        <p:spPr bwMode="auto">
          <a:xfrm>
            <a:off x="6166467" y="3033804"/>
            <a:ext cx="3349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</a:t>
            </a:r>
          </a:p>
        </p:txBody>
      </p:sp>
      <p:pic>
        <p:nvPicPr>
          <p:cNvPr id="29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954" y="3201137"/>
            <a:ext cx="250825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순서도: 자기 디스크 29"/>
          <p:cNvSpPr/>
          <p:nvPr/>
        </p:nvSpPr>
        <p:spPr>
          <a:xfrm>
            <a:off x="7106898" y="3131287"/>
            <a:ext cx="585788" cy="385762"/>
          </a:xfrm>
          <a:prstGeom prst="flowChartMagneticDisk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900" b="1">
                <a:solidFill>
                  <a:schemeClr val="bg1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  <a:r>
              <a:rPr lang="ko-KR" altLang="en-US" sz="900" b="1">
                <a:solidFill>
                  <a:schemeClr val="bg1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테이블</a:t>
            </a:r>
          </a:p>
        </p:txBody>
      </p:sp>
      <p:sp>
        <p:nvSpPr>
          <p:cNvPr id="31" name="Rectangle 44"/>
          <p:cNvSpPr>
            <a:spLocks noChangeArrowheads="1"/>
          </p:cNvSpPr>
          <p:nvPr/>
        </p:nvSpPr>
        <p:spPr bwMode="gray">
          <a:xfrm>
            <a:off x="3993179" y="2937612"/>
            <a:ext cx="898525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900" b="1">
                <a:solidFill>
                  <a:schemeClr val="bg1"/>
                </a:solidFill>
              </a:rPr>
              <a:t>JDBC Adapter</a:t>
            </a:r>
          </a:p>
        </p:txBody>
      </p:sp>
      <p:sp>
        <p:nvSpPr>
          <p:cNvPr id="32" name="순서도: 처리 31"/>
          <p:cNvSpPr/>
          <p:nvPr/>
        </p:nvSpPr>
        <p:spPr>
          <a:xfrm>
            <a:off x="7991030" y="2757171"/>
            <a:ext cx="1005216" cy="23322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업무 </a:t>
            </a: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Application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3" name="순서도: 자기 디스크 32"/>
          <p:cNvSpPr/>
          <p:nvPr/>
        </p:nvSpPr>
        <p:spPr>
          <a:xfrm>
            <a:off x="8150977" y="3145670"/>
            <a:ext cx="668337" cy="366712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8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원본</a:t>
            </a:r>
            <a:endParaRPr lang="en-US" altLang="ko-KR" sz="8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ko-KR" altLang="en-US" sz="8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업무테이블</a:t>
            </a:r>
            <a:endParaRPr lang="en-US" altLang="ko-KR" sz="8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cxnSp>
        <p:nvCxnSpPr>
          <p:cNvPr id="34" name="직선 화살표 연결선 33"/>
          <p:cNvCxnSpPr>
            <a:stCxn id="33" idx="1"/>
            <a:endCxn id="32" idx="2"/>
          </p:cNvCxnSpPr>
          <p:nvPr/>
        </p:nvCxnSpPr>
        <p:spPr>
          <a:xfrm flipV="1">
            <a:off x="8485146" y="2990396"/>
            <a:ext cx="8492" cy="155274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/>
          <p:nvPr/>
        </p:nvCxnSpPr>
        <p:spPr>
          <a:xfrm flipV="1">
            <a:off x="2916381" y="3262404"/>
            <a:ext cx="1253011" cy="21276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>
            <a:endCxn id="8" idx="1"/>
          </p:cNvCxnSpPr>
          <p:nvPr/>
        </p:nvCxnSpPr>
        <p:spPr>
          <a:xfrm>
            <a:off x="2916381" y="3357505"/>
            <a:ext cx="1165698" cy="1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>
          <a:xfrm>
            <a:off x="779891" y="4319372"/>
            <a:ext cx="2643611" cy="171968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송신 데이터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I/F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테이블에 생성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8" name="직사각형 75"/>
          <p:cNvSpPr>
            <a:spLocks noChangeArrowheads="1"/>
          </p:cNvSpPr>
          <p:nvPr/>
        </p:nvSpPr>
        <p:spPr bwMode="auto">
          <a:xfrm>
            <a:off x="435144" y="1848504"/>
            <a:ext cx="7554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DB to DB </a:t>
            </a:r>
            <a:r>
              <a:rPr lang="ko-KR" altLang="en-US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패턴</a:t>
            </a:r>
            <a:endParaRPr lang="en-US" altLang="ko-KR" sz="18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9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346095" y="1806970"/>
            <a:ext cx="9345401" cy="4376623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cxnSp>
        <p:nvCxnSpPr>
          <p:cNvPr id="40" name="직선 화살표 연결선 39"/>
          <p:cNvCxnSpPr/>
          <p:nvPr/>
        </p:nvCxnSpPr>
        <p:spPr>
          <a:xfrm flipV="1">
            <a:off x="6089150" y="3283680"/>
            <a:ext cx="790736" cy="1884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/>
          <p:nvPr/>
        </p:nvCxnSpPr>
        <p:spPr>
          <a:xfrm>
            <a:off x="6089150" y="3636079"/>
            <a:ext cx="1286008" cy="32258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모서리가 둥근 직사각형 41"/>
          <p:cNvSpPr/>
          <p:nvPr/>
        </p:nvSpPr>
        <p:spPr>
          <a:xfrm>
            <a:off x="7568488" y="3712312"/>
            <a:ext cx="751558" cy="2968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</a:rPr>
              <a:t>수신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ko-KR" altLang="en-US" sz="800" dirty="0">
                <a:solidFill>
                  <a:schemeClr val="tx1"/>
                </a:solidFill>
              </a:rPr>
              <a:t>프로시저</a:t>
            </a:r>
          </a:p>
        </p:txBody>
      </p:sp>
      <p:cxnSp>
        <p:nvCxnSpPr>
          <p:cNvPr id="43" name="직선 화살표 연결선 42"/>
          <p:cNvCxnSpPr>
            <a:stCxn id="42" idx="1"/>
          </p:cNvCxnSpPr>
          <p:nvPr/>
        </p:nvCxnSpPr>
        <p:spPr>
          <a:xfrm flipH="1" flipV="1">
            <a:off x="6089150" y="3509033"/>
            <a:ext cx="1479338" cy="35171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29"/>
          <p:cNvSpPr txBox="1">
            <a:spLocks noChangeArrowheads="1"/>
          </p:cNvSpPr>
          <p:nvPr/>
        </p:nvSpPr>
        <p:spPr bwMode="auto">
          <a:xfrm>
            <a:off x="7752024" y="3331814"/>
            <a:ext cx="335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</a:p>
        </p:txBody>
      </p:sp>
      <p:sp>
        <p:nvSpPr>
          <p:cNvPr id="45" name="TextBox 29"/>
          <p:cNvSpPr txBox="1">
            <a:spLocks noChangeArrowheads="1"/>
          </p:cNvSpPr>
          <p:nvPr/>
        </p:nvSpPr>
        <p:spPr bwMode="auto">
          <a:xfrm>
            <a:off x="6939224" y="3820159"/>
            <a:ext cx="335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⑥</a:t>
            </a:r>
          </a:p>
        </p:txBody>
      </p:sp>
      <p:sp>
        <p:nvSpPr>
          <p:cNvPr id="46" name="TextBox 28"/>
          <p:cNvSpPr txBox="1">
            <a:spLocks noChangeArrowheads="1"/>
          </p:cNvSpPr>
          <p:nvPr/>
        </p:nvSpPr>
        <p:spPr bwMode="auto">
          <a:xfrm>
            <a:off x="3500656" y="3338267"/>
            <a:ext cx="335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⑦</a:t>
            </a:r>
          </a:p>
        </p:txBody>
      </p:sp>
      <p:cxnSp>
        <p:nvCxnSpPr>
          <p:cNvPr id="47" name="직선 화살표 연결선 46"/>
          <p:cNvCxnSpPr>
            <a:stCxn id="30" idx="4"/>
            <a:endCxn id="33" idx="2"/>
          </p:cNvCxnSpPr>
          <p:nvPr/>
        </p:nvCxnSpPr>
        <p:spPr>
          <a:xfrm>
            <a:off x="7692686" y="3324168"/>
            <a:ext cx="458291" cy="4858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모서리가 둥근 직사각형 47"/>
          <p:cNvSpPr/>
          <p:nvPr/>
        </p:nvSpPr>
        <p:spPr>
          <a:xfrm>
            <a:off x="1340416" y="3663099"/>
            <a:ext cx="1164532" cy="3849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</a:rPr>
              <a:t>송신 후처리</a:t>
            </a:r>
            <a:r>
              <a:rPr lang="en-US" altLang="ko-KR" sz="800" dirty="0">
                <a:solidFill>
                  <a:schemeClr val="tx1"/>
                </a:solidFill>
              </a:rPr>
              <a:t> </a:t>
            </a:r>
            <a:r>
              <a:rPr lang="ko-KR" altLang="en-US" sz="800" dirty="0">
                <a:solidFill>
                  <a:schemeClr val="tx1"/>
                </a:solidFill>
              </a:rPr>
              <a:t>프로시저</a:t>
            </a:r>
            <a:endParaRPr lang="en-US" altLang="ko-KR" sz="800" dirty="0">
              <a:solidFill>
                <a:schemeClr val="tx1"/>
              </a:solidFill>
            </a:endParaRPr>
          </a:p>
        </p:txBody>
      </p:sp>
      <p:cxnSp>
        <p:nvCxnSpPr>
          <p:cNvPr id="49" name="직선 화살표 연결선 48"/>
          <p:cNvCxnSpPr>
            <a:stCxn id="48" idx="3"/>
          </p:cNvCxnSpPr>
          <p:nvPr/>
        </p:nvCxnSpPr>
        <p:spPr>
          <a:xfrm flipV="1">
            <a:off x="2504948" y="3588885"/>
            <a:ext cx="1576213" cy="26668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직사각형 49"/>
          <p:cNvSpPr/>
          <p:nvPr/>
        </p:nvSpPr>
        <p:spPr>
          <a:xfrm>
            <a:off x="3803292" y="4300175"/>
            <a:ext cx="2698138" cy="174557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송신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I/F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데이터 조회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수신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I/F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테이블에 저장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수신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I/F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프로시저 호출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7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처리 결과 회신 저장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7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송신 후처리 프로시저 호출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필요시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6728071" y="4366010"/>
            <a:ext cx="2736783" cy="174557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altLang="ko-KR" sz="1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28600" indent="-228600" eaLnBrk="1" hangingPunct="1">
              <a:lnSpc>
                <a:spcPct val="150000"/>
              </a:lnSpc>
              <a:buFont typeface="+mj-ea"/>
              <a:buAutoNum type="circleNumDbPlain" startAt="5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업무 테이블 저장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(I/F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프로시저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  <a:buFontTx/>
              <a:buAutoNum type="circleNumDbPlain" startAt="5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처리 결과 회신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ko-KR" altLang="en-US" sz="11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수신시스템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프로시저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  <a:buFontTx/>
              <a:buAutoNum type="circleNumDbPlain" startAt="5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>
              <a:lnSpc>
                <a:spcPct val="150000"/>
              </a:lnSpc>
              <a:buFontTx/>
              <a:buAutoNum type="circleNumDbPlain" startAt="5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>
              <a:lnSpc>
                <a:spcPct val="150000"/>
              </a:lnSpc>
              <a:buFontTx/>
              <a:buAutoNum type="circleNumDbPlain" startAt="5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>
              <a:lnSpc>
                <a:spcPct val="150000"/>
              </a:lnSpc>
              <a:buFontTx/>
              <a:buAutoNum type="circleNumDbPlain" startAt="5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>
              <a:lnSpc>
                <a:spcPct val="150000"/>
              </a:lnSpc>
              <a:buFontTx/>
              <a:buAutoNum type="circleNumDbPlain" startAt="5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52" name="TextBox 28"/>
          <p:cNvSpPr txBox="1">
            <a:spLocks noChangeArrowheads="1"/>
          </p:cNvSpPr>
          <p:nvPr/>
        </p:nvSpPr>
        <p:spPr bwMode="auto">
          <a:xfrm>
            <a:off x="3500656" y="3649501"/>
            <a:ext cx="335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⑧</a:t>
            </a:r>
          </a:p>
        </p:txBody>
      </p:sp>
      <p:sp>
        <p:nvSpPr>
          <p:cNvPr id="53" name="직사각형 52"/>
          <p:cNvSpPr/>
          <p:nvPr/>
        </p:nvSpPr>
        <p:spPr>
          <a:xfrm>
            <a:off x="809773" y="4216739"/>
            <a:ext cx="1132054" cy="32050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sz="12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처리 절차</a:t>
            </a:r>
            <a:endParaRPr lang="en-US" altLang="ko-KR" sz="1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846937" y="3578793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필요시</a:t>
            </a:r>
          </a:p>
        </p:txBody>
      </p:sp>
    </p:spTree>
    <p:extLst>
      <p:ext uri="{BB962C8B-B14F-4D97-AF65-F5344CB8AC3E}">
        <p14:creationId xmlns:p14="http://schemas.microsoft.com/office/powerpoint/2010/main" val="3375340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16.2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방안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en-US" altLang="ko-KR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Webservice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to </a:t>
            </a:r>
            <a:r>
              <a:rPr lang="en-US" altLang="ko-KR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Webservice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16. </a:t>
            </a:r>
            <a:r>
              <a:rPr lang="ko-KR" altLang="en-US" dirty="0" err="1">
                <a:latin typeface="맑은 고딕" panose="020B0503020000020004" pitchFamily="50" charset="-127"/>
              </a:rPr>
              <a:t>통합연계</a:t>
            </a:r>
            <a:r>
              <a:rPr lang="ko-KR" altLang="en-US" dirty="0">
                <a:latin typeface="맑은 고딕" panose="020B0503020000020004" pitchFamily="50" charset="-127"/>
              </a:rPr>
              <a:t> 지원시스템</a:t>
            </a:r>
            <a:endParaRPr lang="ko-KR" altLang="en-US" dirty="0"/>
          </a:p>
        </p:txBody>
      </p:sp>
      <p:sp>
        <p:nvSpPr>
          <p:cNvPr id="6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421149" y="1352904"/>
            <a:ext cx="9360000" cy="5472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altLang="ko-KR" dirty="0">
                <a:solidFill>
                  <a:srgbClr val="000000"/>
                </a:solidFill>
              </a:rPr>
              <a:t>- </a:t>
            </a:r>
            <a:r>
              <a:rPr lang="ko-KR" altLang="en-US" dirty="0">
                <a:solidFill>
                  <a:srgbClr val="000000"/>
                </a:solidFill>
              </a:rPr>
              <a:t>대내 시스템에 실시간으로 데이터를 조회 또는 등록 하는 용으로 사용 </a:t>
            </a:r>
            <a:endParaRPr lang="en-US" altLang="ko-KR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altLang="ko-KR" dirty="0">
                <a:solidFill>
                  <a:srgbClr val="000000"/>
                </a:solidFill>
              </a:rPr>
              <a:t>- </a:t>
            </a:r>
            <a:r>
              <a:rPr lang="ko-KR" altLang="en-US" dirty="0">
                <a:solidFill>
                  <a:srgbClr val="000000"/>
                </a:solidFill>
              </a:rPr>
              <a:t>기본적으로 연계시스템을 통해 서비스 처리하여야하나 업무 성격상 직접 연계할 사유가 있는 경우는 직접</a:t>
            </a:r>
            <a:endParaRPr lang="en-US" altLang="ko-KR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ko-KR" altLang="en-US" dirty="0">
                <a:solidFill>
                  <a:srgbClr val="000000"/>
                </a:solidFill>
              </a:rPr>
              <a:t>  연계로 검토 후 적용</a:t>
            </a:r>
            <a:r>
              <a:rPr lang="ko-KR" altLang="en-US" sz="1200" dirty="0">
                <a:solidFill>
                  <a:srgbClr val="000000"/>
                </a:solidFill>
              </a:rPr>
              <a:t> </a:t>
            </a:r>
            <a:endParaRPr lang="ko-KR" altLang="en-US" sz="1200" dirty="0"/>
          </a:p>
        </p:txBody>
      </p:sp>
      <p:sp>
        <p:nvSpPr>
          <p:cNvPr id="7" name="Rectangle 36"/>
          <p:cNvSpPr>
            <a:spLocks noChangeArrowheads="1"/>
          </p:cNvSpPr>
          <p:nvPr/>
        </p:nvSpPr>
        <p:spPr bwMode="auto">
          <a:xfrm>
            <a:off x="3739581" y="3061181"/>
            <a:ext cx="2872830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8" name="Rectangle 49"/>
          <p:cNvSpPr>
            <a:spLocks noChangeArrowheads="1"/>
          </p:cNvSpPr>
          <p:nvPr/>
        </p:nvSpPr>
        <p:spPr bwMode="auto">
          <a:xfrm>
            <a:off x="4097489" y="3108806"/>
            <a:ext cx="2251075" cy="1316037"/>
          </a:xfrm>
          <a:prstGeom prst="rect">
            <a:avLst/>
          </a:prstGeom>
          <a:solidFill>
            <a:srgbClr val="FFFFFF"/>
          </a:solidFill>
          <a:ln w="19050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000" b="1">
                <a:latin typeface="Malgun Gothic" panose="020B0503020000020004" pitchFamily="50" charset="-127"/>
                <a:ea typeface="Malgun Gothic" panose="020B0503020000020004" pitchFamily="50" charset="-127"/>
              </a:rPr>
              <a:t>Integration Server</a:t>
            </a:r>
            <a:endParaRPr lang="ko-KR" altLang="en-US" sz="1000" b="1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9" name="순서도: 처리 8"/>
          <p:cNvSpPr/>
          <p:nvPr/>
        </p:nvSpPr>
        <p:spPr>
          <a:xfrm>
            <a:off x="4236147" y="3594581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895297" y="3061181"/>
            <a:ext cx="230940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795301" y="3061181"/>
            <a:ext cx="264361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795301" y="2751642"/>
            <a:ext cx="2643612" cy="202079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송신시스템</a:t>
            </a: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en-US" altLang="ko-KR" sz="900" b="1">
                <a:latin typeface="Malgun Gothic" panose="020B0503020000020004" pitchFamily="50" charset="-127"/>
                <a:ea typeface="Malgun Gothic" panose="020B0503020000020004" pitchFamily="50" charset="-127"/>
              </a:rPr>
              <a:t>DB</a:t>
            </a: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6895297" y="2751643"/>
            <a:ext cx="2309402" cy="212622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수신시스템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3732091" y="2753230"/>
            <a:ext cx="2880320" cy="20858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EAI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6" name="Rectangle 44"/>
          <p:cNvSpPr>
            <a:spLocks noChangeArrowheads="1"/>
          </p:cNvSpPr>
          <p:nvPr/>
        </p:nvSpPr>
        <p:spPr bwMode="gray">
          <a:xfrm>
            <a:off x="5244259" y="3340581"/>
            <a:ext cx="896937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ko-KR" sz="900" b="1" dirty="0">
                <a:solidFill>
                  <a:schemeClr val="bg1"/>
                </a:solidFill>
              </a:rPr>
              <a:t>Web Service</a:t>
            </a:r>
          </a:p>
        </p:txBody>
      </p:sp>
      <p:pic>
        <p:nvPicPr>
          <p:cNvPr id="17" name="Picture 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534" y="3616806"/>
            <a:ext cx="268288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순서도: 처리 17"/>
          <p:cNvSpPr/>
          <p:nvPr/>
        </p:nvSpPr>
        <p:spPr>
          <a:xfrm>
            <a:off x="5236272" y="3599343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</a:p>
        </p:txBody>
      </p:sp>
      <p:sp>
        <p:nvSpPr>
          <p:cNvPr id="19" name="TextBox 28"/>
          <p:cNvSpPr txBox="1">
            <a:spLocks noChangeArrowheads="1"/>
          </p:cNvSpPr>
          <p:nvPr/>
        </p:nvSpPr>
        <p:spPr bwMode="auto">
          <a:xfrm>
            <a:off x="6627353" y="3492187"/>
            <a:ext cx="3349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</a:t>
            </a:r>
          </a:p>
        </p:txBody>
      </p:sp>
      <p:sp>
        <p:nvSpPr>
          <p:cNvPr id="20" name="TextBox 29"/>
          <p:cNvSpPr txBox="1">
            <a:spLocks noChangeArrowheads="1"/>
          </p:cNvSpPr>
          <p:nvPr/>
        </p:nvSpPr>
        <p:spPr bwMode="auto">
          <a:xfrm>
            <a:off x="3012011" y="3784601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</a:t>
            </a:r>
          </a:p>
        </p:txBody>
      </p:sp>
      <p:sp>
        <p:nvSpPr>
          <p:cNvPr id="21" name="TextBox 33"/>
          <p:cNvSpPr txBox="1">
            <a:spLocks noChangeArrowheads="1"/>
          </p:cNvSpPr>
          <p:nvPr/>
        </p:nvSpPr>
        <p:spPr bwMode="auto">
          <a:xfrm>
            <a:off x="6614034" y="3893031"/>
            <a:ext cx="3349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</a:t>
            </a:r>
          </a:p>
        </p:txBody>
      </p:sp>
      <p:pic>
        <p:nvPicPr>
          <p:cNvPr id="22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09" y="3610456"/>
            <a:ext cx="250825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44"/>
          <p:cNvSpPr>
            <a:spLocks noChangeArrowheads="1"/>
          </p:cNvSpPr>
          <p:nvPr/>
        </p:nvSpPr>
        <p:spPr bwMode="gray">
          <a:xfrm>
            <a:off x="4201718" y="3346931"/>
            <a:ext cx="898525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ko-KR" sz="900" b="1" dirty="0">
                <a:solidFill>
                  <a:schemeClr val="bg1"/>
                </a:solidFill>
              </a:rPr>
              <a:t>Web Service</a:t>
            </a:r>
          </a:p>
        </p:txBody>
      </p:sp>
      <p:cxnSp>
        <p:nvCxnSpPr>
          <p:cNvPr id="24" name="직선 화살표 연결선 23"/>
          <p:cNvCxnSpPr>
            <a:stCxn id="30" idx="3"/>
          </p:cNvCxnSpPr>
          <p:nvPr/>
        </p:nvCxnSpPr>
        <p:spPr>
          <a:xfrm flipV="1">
            <a:off x="2672653" y="3671723"/>
            <a:ext cx="1512150" cy="1059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795302" y="4728691"/>
            <a:ext cx="2643611" cy="139167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①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웹서비스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호출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6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346908" y="2055131"/>
            <a:ext cx="9345401" cy="4142151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cxnSp>
        <p:nvCxnSpPr>
          <p:cNvPr id="27" name="직선 화살표 연결선 26"/>
          <p:cNvCxnSpPr>
            <a:endCxn id="34" idx="1"/>
          </p:cNvCxnSpPr>
          <p:nvPr/>
        </p:nvCxnSpPr>
        <p:spPr>
          <a:xfrm>
            <a:off x="6141196" y="3742453"/>
            <a:ext cx="1432258" cy="9952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825184" y="4626058"/>
            <a:ext cx="1132054" cy="32050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sz="12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처리 절차</a:t>
            </a:r>
            <a:endParaRPr lang="en-US" altLang="ko-KR" sz="1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9" name="직사각형 28"/>
          <p:cNvSpPr>
            <a:spLocks noChangeArrowheads="1"/>
          </p:cNvSpPr>
          <p:nvPr/>
        </p:nvSpPr>
        <p:spPr bwMode="auto">
          <a:xfrm>
            <a:off x="491731" y="2272433"/>
            <a:ext cx="7554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ko-KR" sz="1800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WebService</a:t>
            </a:r>
            <a: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to </a:t>
            </a:r>
            <a:r>
              <a:rPr lang="en-US" altLang="ko-KR" sz="1800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WebService</a:t>
            </a:r>
            <a: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패턴</a:t>
            </a:r>
            <a: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대내</a:t>
            </a:r>
            <a: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</p:txBody>
      </p:sp>
      <p:sp>
        <p:nvSpPr>
          <p:cNvPr id="30" name="순서도: 처리 29"/>
          <p:cNvSpPr/>
          <p:nvPr/>
        </p:nvSpPr>
        <p:spPr>
          <a:xfrm>
            <a:off x="1553465" y="3496569"/>
            <a:ext cx="1119188" cy="35242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업무</a:t>
            </a: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Application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1" name="순서도: 자기 디스크 30"/>
          <p:cNvSpPr/>
          <p:nvPr/>
        </p:nvSpPr>
        <p:spPr>
          <a:xfrm>
            <a:off x="1775026" y="4065173"/>
            <a:ext cx="668337" cy="366712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연계 </a:t>
            </a: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ko-KR" altLang="en-US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이력 테이블</a:t>
            </a: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cxnSp>
        <p:nvCxnSpPr>
          <p:cNvPr id="32" name="직선 화살표 연결선 31"/>
          <p:cNvCxnSpPr>
            <a:stCxn id="31" idx="4"/>
            <a:endCxn id="8" idx="1"/>
          </p:cNvCxnSpPr>
          <p:nvPr/>
        </p:nvCxnSpPr>
        <p:spPr>
          <a:xfrm flipV="1">
            <a:off x="2443363" y="3766825"/>
            <a:ext cx="1654126" cy="481704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997913" y="4134516"/>
            <a:ext cx="335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</a:p>
        </p:txBody>
      </p:sp>
      <p:sp>
        <p:nvSpPr>
          <p:cNvPr id="34" name="순서도: 처리 33"/>
          <p:cNvSpPr/>
          <p:nvPr/>
        </p:nvSpPr>
        <p:spPr>
          <a:xfrm>
            <a:off x="7573454" y="3576192"/>
            <a:ext cx="958074" cy="35242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업무</a:t>
            </a: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Application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5" name="순서도: 자기 디스크 34"/>
          <p:cNvSpPr/>
          <p:nvPr/>
        </p:nvSpPr>
        <p:spPr>
          <a:xfrm>
            <a:off x="7548515" y="4044803"/>
            <a:ext cx="983013" cy="366712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원본</a:t>
            </a: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ko-KR" altLang="en-US" sz="9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업무테이블</a:t>
            </a: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cxnSp>
        <p:nvCxnSpPr>
          <p:cNvPr id="36" name="직선 화살표 연결선 35"/>
          <p:cNvCxnSpPr>
            <a:stCxn id="35" idx="1"/>
            <a:endCxn id="34" idx="2"/>
          </p:cNvCxnSpPr>
          <p:nvPr/>
        </p:nvCxnSpPr>
        <p:spPr>
          <a:xfrm flipV="1">
            <a:off x="8040022" y="3928617"/>
            <a:ext cx="12469" cy="116186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27"/>
          <p:cNvSpPr txBox="1">
            <a:spLocks noChangeArrowheads="1"/>
          </p:cNvSpPr>
          <p:nvPr/>
        </p:nvSpPr>
        <p:spPr bwMode="auto">
          <a:xfrm>
            <a:off x="3026162" y="3412885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</a:p>
        </p:txBody>
      </p:sp>
      <p:cxnSp>
        <p:nvCxnSpPr>
          <p:cNvPr id="38" name="직선 화살표 연결선 37"/>
          <p:cNvCxnSpPr>
            <a:stCxn id="8" idx="1"/>
          </p:cNvCxnSpPr>
          <p:nvPr/>
        </p:nvCxnSpPr>
        <p:spPr>
          <a:xfrm flipH="1" flipV="1">
            <a:off x="2723979" y="3766824"/>
            <a:ext cx="1373510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/>
          <p:nvPr/>
        </p:nvCxnSpPr>
        <p:spPr>
          <a:xfrm flipH="1" flipV="1">
            <a:off x="6130618" y="3856609"/>
            <a:ext cx="1373510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/>
          <p:cNvSpPr/>
          <p:nvPr/>
        </p:nvSpPr>
        <p:spPr>
          <a:xfrm>
            <a:off x="6866601" y="4685783"/>
            <a:ext cx="2698138" cy="135767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③ 연계 데이터 처리 결과 회신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3660083" y="4703321"/>
            <a:ext cx="2681103" cy="14170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②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수신시스템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1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Webservice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호출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④ 연계 데이터 처리 결과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회신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⑤ 연계 데이터 처리 이력 등록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3255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16.3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방안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(FTP)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16. </a:t>
            </a:r>
            <a:r>
              <a:rPr lang="ko-KR" altLang="en-US" dirty="0" err="1">
                <a:latin typeface="맑은 고딕" panose="020B0503020000020004" pitchFamily="50" charset="-127"/>
              </a:rPr>
              <a:t>통합연계</a:t>
            </a:r>
            <a:r>
              <a:rPr lang="ko-KR" altLang="en-US" dirty="0">
                <a:latin typeface="맑은 고딕" panose="020B0503020000020004" pitchFamily="50" charset="-127"/>
              </a:rPr>
              <a:t> 지원시스템</a:t>
            </a:r>
            <a:endParaRPr lang="ko-KR" altLang="en-US" dirty="0"/>
          </a:p>
        </p:txBody>
      </p:sp>
      <p:sp>
        <p:nvSpPr>
          <p:cNvPr id="6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421149" y="1344438"/>
            <a:ext cx="9360000" cy="5472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altLang="ko-KR" dirty="0">
                <a:solidFill>
                  <a:srgbClr val="000000"/>
                </a:solidFill>
              </a:rPr>
              <a:t>- </a:t>
            </a:r>
            <a:r>
              <a:rPr lang="ko-KR" altLang="en-US" dirty="0">
                <a:solidFill>
                  <a:srgbClr val="000000"/>
                </a:solidFill>
              </a:rPr>
              <a:t>파일데이터를 전송하는 방식</a:t>
            </a:r>
            <a:r>
              <a:rPr lang="en-US" altLang="ko-KR" dirty="0">
                <a:solidFill>
                  <a:srgbClr val="000000"/>
                </a:solidFill>
              </a:rPr>
              <a:t>. </a:t>
            </a:r>
            <a:r>
              <a:rPr lang="en-US" altLang="ko-KR" dirty="0">
                <a:latin typeface="맑은 고딕 (본문)"/>
              </a:rPr>
              <a:t>(ex : </a:t>
            </a:r>
            <a:r>
              <a:rPr lang="ko-KR" altLang="en-US" dirty="0">
                <a:latin typeface="맑은 고딕 (본문)"/>
              </a:rPr>
              <a:t>대용량 자료 </a:t>
            </a:r>
            <a:r>
              <a:rPr lang="en-US" altLang="ko-KR" dirty="0" err="1">
                <a:latin typeface="맑은 고딕 (본문)"/>
              </a:rPr>
              <a:t>sam</a:t>
            </a:r>
            <a:r>
              <a:rPr lang="en-US" altLang="ko-KR" dirty="0">
                <a:latin typeface="맑은 고딕 (본문)"/>
              </a:rPr>
              <a:t> </a:t>
            </a:r>
            <a:r>
              <a:rPr lang="ko-KR" altLang="en-US" dirty="0">
                <a:latin typeface="맑은 고딕 (본문)"/>
              </a:rPr>
              <a:t>파일</a:t>
            </a:r>
            <a:r>
              <a:rPr lang="en-US" altLang="ko-KR" dirty="0">
                <a:latin typeface="맑은 고딕 (본문)"/>
              </a:rPr>
              <a:t>, Binary</a:t>
            </a:r>
            <a:r>
              <a:rPr lang="ko-KR" altLang="en-US" dirty="0">
                <a:latin typeface="맑은 고딕 (본문)"/>
              </a:rPr>
              <a:t> 파일</a:t>
            </a:r>
            <a:r>
              <a:rPr lang="en-US" altLang="ko-KR" dirty="0">
                <a:latin typeface="맑은 고딕 (본문)"/>
              </a:rPr>
              <a:t>)</a:t>
            </a:r>
            <a:endParaRPr lang="ko-KR" altLang="en-US" sz="1200" dirty="0"/>
          </a:p>
        </p:txBody>
      </p:sp>
      <p:sp>
        <p:nvSpPr>
          <p:cNvPr id="7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346908" y="1730470"/>
            <a:ext cx="9345401" cy="4330159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8" name="Rectangle 36"/>
          <p:cNvSpPr>
            <a:spLocks noChangeArrowheads="1"/>
          </p:cNvSpPr>
          <p:nvPr/>
        </p:nvSpPr>
        <p:spPr bwMode="auto">
          <a:xfrm>
            <a:off x="3664346" y="2565604"/>
            <a:ext cx="2872830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9" name="Rectangle 49"/>
          <p:cNvSpPr>
            <a:spLocks noChangeArrowheads="1"/>
          </p:cNvSpPr>
          <p:nvPr/>
        </p:nvSpPr>
        <p:spPr bwMode="auto">
          <a:xfrm>
            <a:off x="4022254" y="2613229"/>
            <a:ext cx="2251075" cy="1316037"/>
          </a:xfrm>
          <a:prstGeom prst="rect">
            <a:avLst/>
          </a:prstGeom>
          <a:solidFill>
            <a:srgbClr val="FFFFFF"/>
          </a:solidFill>
          <a:ln w="19050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000" b="1">
                <a:latin typeface="Malgun Gothic" panose="020B0503020000020004" pitchFamily="50" charset="-127"/>
                <a:ea typeface="Malgun Gothic" panose="020B0503020000020004" pitchFamily="50" charset="-127"/>
              </a:rPr>
              <a:t>Integration Server</a:t>
            </a:r>
            <a:endParaRPr lang="ko-KR" altLang="en-US" sz="1000" b="1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4160912" y="3099004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820062" y="2565604"/>
            <a:ext cx="230940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20066" y="2565604"/>
            <a:ext cx="264361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720066" y="2256066"/>
            <a:ext cx="2643612" cy="198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sz="900" dirty="0">
                <a:latin typeface="Malgun Gothic" panose="020B0503020000020004" pitchFamily="50" charset="-127"/>
              </a:rPr>
              <a:t>송신 서버 </a:t>
            </a:r>
            <a:r>
              <a:rPr lang="en-US" altLang="ko-KR" sz="900" dirty="0">
                <a:latin typeface="Malgun Gothic" panose="020B0503020000020004" pitchFamily="50" charset="-127"/>
              </a:rPr>
              <a:t>(FTP)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6820062" y="2256066"/>
            <a:ext cx="2309402" cy="212622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수신 서버 </a:t>
            </a: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(FTP)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3656856" y="2257653"/>
            <a:ext cx="2880320" cy="20858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EAI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7" name="Rectangle 44"/>
          <p:cNvSpPr>
            <a:spLocks noChangeArrowheads="1"/>
          </p:cNvSpPr>
          <p:nvPr/>
        </p:nvSpPr>
        <p:spPr bwMode="gray">
          <a:xfrm>
            <a:off x="5169024" y="2845004"/>
            <a:ext cx="896937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ko-KR" sz="900" b="1" dirty="0">
                <a:solidFill>
                  <a:schemeClr val="bg1"/>
                </a:solidFill>
              </a:rPr>
              <a:t>FTP</a:t>
            </a:r>
          </a:p>
        </p:txBody>
      </p:sp>
      <p:pic>
        <p:nvPicPr>
          <p:cNvPr id="18" name="Picture 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99" y="3121229"/>
            <a:ext cx="268288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순서도: 처리 18"/>
          <p:cNvSpPr/>
          <p:nvPr/>
        </p:nvSpPr>
        <p:spPr>
          <a:xfrm>
            <a:off x="5161037" y="3103766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</a:p>
        </p:txBody>
      </p:sp>
      <p:sp>
        <p:nvSpPr>
          <p:cNvPr id="20" name="TextBox 28"/>
          <p:cNvSpPr txBox="1">
            <a:spLocks noChangeArrowheads="1"/>
          </p:cNvSpPr>
          <p:nvPr/>
        </p:nvSpPr>
        <p:spPr bwMode="auto">
          <a:xfrm>
            <a:off x="6552118" y="2996610"/>
            <a:ext cx="3349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</a:t>
            </a:r>
          </a:p>
        </p:txBody>
      </p:sp>
      <p:sp>
        <p:nvSpPr>
          <p:cNvPr id="21" name="TextBox 29"/>
          <p:cNvSpPr txBox="1">
            <a:spLocks noChangeArrowheads="1"/>
          </p:cNvSpPr>
          <p:nvPr/>
        </p:nvSpPr>
        <p:spPr bwMode="auto">
          <a:xfrm>
            <a:off x="2936776" y="3289024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</a:t>
            </a:r>
          </a:p>
        </p:txBody>
      </p:sp>
      <p:sp>
        <p:nvSpPr>
          <p:cNvPr id="22" name="TextBox 33"/>
          <p:cNvSpPr txBox="1">
            <a:spLocks noChangeArrowheads="1"/>
          </p:cNvSpPr>
          <p:nvPr/>
        </p:nvSpPr>
        <p:spPr bwMode="auto">
          <a:xfrm>
            <a:off x="6538799" y="3397454"/>
            <a:ext cx="3349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</a:t>
            </a:r>
          </a:p>
        </p:txBody>
      </p:sp>
      <p:pic>
        <p:nvPicPr>
          <p:cNvPr id="23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74" y="3114879"/>
            <a:ext cx="250825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44"/>
          <p:cNvSpPr>
            <a:spLocks noChangeArrowheads="1"/>
          </p:cNvSpPr>
          <p:nvPr/>
        </p:nvSpPr>
        <p:spPr bwMode="gray">
          <a:xfrm>
            <a:off x="4126483" y="2851354"/>
            <a:ext cx="898525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ko-KR" sz="900" b="1" dirty="0">
                <a:solidFill>
                  <a:schemeClr val="bg1"/>
                </a:solidFill>
              </a:rPr>
              <a:t>FTP</a:t>
            </a:r>
          </a:p>
        </p:txBody>
      </p:sp>
      <p:cxnSp>
        <p:nvCxnSpPr>
          <p:cNvPr id="25" name="직선 화살표 연결선 24"/>
          <p:cNvCxnSpPr/>
          <p:nvPr/>
        </p:nvCxnSpPr>
        <p:spPr>
          <a:xfrm flipV="1">
            <a:off x="2597418" y="3176146"/>
            <a:ext cx="1512150" cy="1059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720067" y="4233114"/>
            <a:ext cx="2643611" cy="1733549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r>
              <a:rPr lang="ko-KR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①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송신 시스템 파일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Read</a:t>
            </a: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cxnSp>
        <p:nvCxnSpPr>
          <p:cNvPr id="27" name="직선 화살표 연결선 26"/>
          <p:cNvCxnSpPr/>
          <p:nvPr/>
        </p:nvCxnSpPr>
        <p:spPr>
          <a:xfrm>
            <a:off x="6065961" y="3246876"/>
            <a:ext cx="1432258" cy="9952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3743468" y="4213917"/>
            <a:ext cx="2698138" cy="174557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수신 시스템 파일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Write</a:t>
            </a:r>
          </a:p>
          <a:p>
            <a:pPr marL="0" indent="0">
              <a:lnSpc>
                <a:spcPct val="150000"/>
              </a:lnSpc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④ 송신 완료 파일 백업 및 이름 변경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749949" y="4130481"/>
            <a:ext cx="1132054" cy="32050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sz="12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처리 절차</a:t>
            </a:r>
            <a:endParaRPr lang="en-US" altLang="ko-KR" sz="1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0" name="TextBox 27"/>
          <p:cNvSpPr txBox="1">
            <a:spLocks noChangeArrowheads="1"/>
          </p:cNvSpPr>
          <p:nvPr/>
        </p:nvSpPr>
        <p:spPr bwMode="auto">
          <a:xfrm>
            <a:off x="2950927" y="2917308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</a:p>
        </p:txBody>
      </p:sp>
      <p:cxnSp>
        <p:nvCxnSpPr>
          <p:cNvPr id="31" name="직선 화살표 연결선 30"/>
          <p:cNvCxnSpPr>
            <a:stCxn id="9" idx="1"/>
          </p:cNvCxnSpPr>
          <p:nvPr/>
        </p:nvCxnSpPr>
        <p:spPr>
          <a:xfrm flipH="1" flipV="1">
            <a:off x="2648744" y="3271247"/>
            <a:ext cx="1373510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 flipH="1" flipV="1">
            <a:off x="6055383" y="3361032"/>
            <a:ext cx="1373510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6622339" y="4190206"/>
            <a:ext cx="2698138" cy="174557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③ 파일 처리 결과 회신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4" name="직사각형 75"/>
          <p:cNvSpPr>
            <a:spLocks noChangeArrowheads="1"/>
          </p:cNvSpPr>
          <p:nvPr/>
        </p:nvSpPr>
        <p:spPr bwMode="auto">
          <a:xfrm>
            <a:off x="494432" y="1816444"/>
            <a:ext cx="7554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FTP to FTP </a:t>
            </a:r>
            <a:r>
              <a:rPr lang="ko-KR" altLang="en-US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패턴</a:t>
            </a:r>
            <a:endParaRPr lang="en-US" altLang="ko-KR" sz="18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1546514" y="2667517"/>
            <a:ext cx="911225" cy="1243013"/>
          </a:xfrm>
          <a:prstGeom prst="roundRect">
            <a:avLst>
              <a:gd name="adj" fmla="val 5443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5994" tIns="45712" rIns="35994" bIns="45712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0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Source System</a:t>
            </a:r>
          </a:p>
          <a:p>
            <a:pPr algn="ctr" eaLnBrk="1" hangingPunct="1">
              <a:defRPr/>
            </a:pPr>
            <a:endParaRPr lang="ko-KR" altLang="en-US" sz="10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6" name="순서도: 자기 디스크 35"/>
          <p:cNvSpPr/>
          <p:nvPr/>
        </p:nvSpPr>
        <p:spPr bwMode="gray">
          <a:xfrm>
            <a:off x="1779876" y="3053280"/>
            <a:ext cx="466725" cy="458787"/>
          </a:xfrm>
          <a:prstGeom prst="flowChartMagneticDisk">
            <a:avLst/>
          </a:prstGeom>
          <a:solidFill>
            <a:schemeClr val="accent5">
              <a:lumMod val="9000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92042" tIns="46022" rIns="92042" bIns="46022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800" b="1">
                <a:solidFill>
                  <a:srgbClr val="10253F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Shared</a:t>
            </a:r>
          </a:p>
          <a:p>
            <a:pPr algn="ctr" eaLnBrk="1" hangingPunct="1">
              <a:defRPr/>
            </a:pPr>
            <a:r>
              <a:rPr lang="en-US" altLang="ko-KR" sz="800" b="1">
                <a:solidFill>
                  <a:srgbClr val="10253F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Folder</a:t>
            </a:r>
            <a:endParaRPr lang="ko-KR" altLang="en-US" sz="800" b="1">
              <a:solidFill>
                <a:srgbClr val="10253F"/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7570167" y="2678456"/>
            <a:ext cx="911225" cy="1243013"/>
          </a:xfrm>
          <a:prstGeom prst="roundRect">
            <a:avLst>
              <a:gd name="adj" fmla="val 5443"/>
            </a:avLst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5994" tIns="45712" rIns="35994" bIns="45712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000" b="1">
                <a:latin typeface="Malgun Gothic" panose="020B0503020000020004" pitchFamily="50" charset="-127"/>
                <a:ea typeface="Malgun Gothic" panose="020B0503020000020004" pitchFamily="50" charset="-127"/>
              </a:rPr>
              <a:t>Target System</a:t>
            </a:r>
          </a:p>
          <a:p>
            <a:pPr algn="ctr" eaLnBrk="1" hangingPunct="1">
              <a:defRPr/>
            </a:pPr>
            <a:endParaRPr lang="ko-KR" altLang="en-US" sz="1000" b="1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8" name="순서도: 자기 디스크 37"/>
          <p:cNvSpPr/>
          <p:nvPr/>
        </p:nvSpPr>
        <p:spPr bwMode="gray">
          <a:xfrm>
            <a:off x="7797179" y="3156294"/>
            <a:ext cx="466725" cy="457200"/>
          </a:xfrm>
          <a:prstGeom prst="flowChartMagneticDisk">
            <a:avLst/>
          </a:prstGeom>
          <a:solidFill>
            <a:schemeClr val="accent5">
              <a:lumMod val="90000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wrap="none" lIns="92042" tIns="46022" rIns="92042" bIns="46022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800" b="1">
                <a:solidFill>
                  <a:srgbClr val="10253F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Shared</a:t>
            </a:r>
          </a:p>
          <a:p>
            <a:pPr algn="ctr" eaLnBrk="1" hangingPunct="1">
              <a:defRPr/>
            </a:pPr>
            <a:r>
              <a:rPr lang="en-US" altLang="ko-KR" sz="800" b="1">
                <a:solidFill>
                  <a:srgbClr val="10253F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Folder</a:t>
            </a:r>
            <a:endParaRPr lang="ko-KR" altLang="en-US" sz="800" b="1">
              <a:solidFill>
                <a:srgbClr val="10253F"/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9425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16.4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방안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en-US" altLang="ko-KR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Webservice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to DB)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16. </a:t>
            </a:r>
            <a:r>
              <a:rPr lang="ko-KR" altLang="en-US" dirty="0" err="1">
                <a:latin typeface="맑은 고딕" panose="020B0503020000020004" pitchFamily="50" charset="-127"/>
              </a:rPr>
              <a:t>통합연계</a:t>
            </a:r>
            <a:r>
              <a:rPr lang="ko-KR" altLang="en-US" dirty="0">
                <a:latin typeface="맑은 고딕" panose="020B0503020000020004" pitchFamily="50" charset="-127"/>
              </a:rPr>
              <a:t> 지원시스템</a:t>
            </a:r>
            <a:endParaRPr lang="ko-KR" altLang="en-US" dirty="0"/>
          </a:p>
        </p:txBody>
      </p:sp>
      <p:sp>
        <p:nvSpPr>
          <p:cNvPr id="6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421149" y="1352904"/>
            <a:ext cx="9360000" cy="5472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altLang="ko-KR" dirty="0">
                <a:solidFill>
                  <a:srgbClr val="000000"/>
                </a:solidFill>
              </a:rPr>
              <a:t>- </a:t>
            </a:r>
            <a:r>
              <a:rPr lang="ko-KR" altLang="en-US" dirty="0">
                <a:solidFill>
                  <a:srgbClr val="000000"/>
                </a:solidFill>
              </a:rPr>
              <a:t>파일데이터를 전송하는 방식</a:t>
            </a:r>
            <a:r>
              <a:rPr lang="en-US" altLang="ko-KR" dirty="0">
                <a:solidFill>
                  <a:srgbClr val="000000"/>
                </a:solidFill>
              </a:rPr>
              <a:t>. </a:t>
            </a:r>
            <a:r>
              <a:rPr lang="en-US" altLang="ko-KR" dirty="0">
                <a:latin typeface="맑은 고딕 (본문)"/>
              </a:rPr>
              <a:t>(ex : </a:t>
            </a:r>
            <a:r>
              <a:rPr lang="ko-KR" altLang="en-US" dirty="0">
                <a:latin typeface="맑은 고딕 (본문)"/>
              </a:rPr>
              <a:t>대용량 자료 </a:t>
            </a:r>
            <a:r>
              <a:rPr lang="en-US" altLang="ko-KR" dirty="0" err="1">
                <a:latin typeface="맑은 고딕 (본문)"/>
              </a:rPr>
              <a:t>sam</a:t>
            </a:r>
            <a:r>
              <a:rPr lang="en-US" altLang="ko-KR" dirty="0">
                <a:latin typeface="맑은 고딕 (본문)"/>
              </a:rPr>
              <a:t> </a:t>
            </a:r>
            <a:r>
              <a:rPr lang="ko-KR" altLang="en-US" dirty="0">
                <a:latin typeface="맑은 고딕 (본문)"/>
              </a:rPr>
              <a:t>파일</a:t>
            </a:r>
            <a:r>
              <a:rPr lang="en-US" altLang="ko-KR" dirty="0">
                <a:latin typeface="맑은 고딕 (본문)"/>
              </a:rPr>
              <a:t>, Binary</a:t>
            </a:r>
            <a:r>
              <a:rPr lang="ko-KR" altLang="en-US" dirty="0">
                <a:latin typeface="맑은 고딕 (본문)"/>
              </a:rPr>
              <a:t> 파일</a:t>
            </a:r>
            <a:r>
              <a:rPr lang="en-US" altLang="ko-KR" dirty="0">
                <a:latin typeface="맑은 고딕 (본문)"/>
              </a:rPr>
              <a:t>)</a:t>
            </a:r>
            <a:endParaRPr lang="ko-KR" altLang="en-US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lang="ko-KR" altLang="en-US" sz="1200" dirty="0"/>
          </a:p>
        </p:txBody>
      </p:sp>
      <p:sp>
        <p:nvSpPr>
          <p:cNvPr id="7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346908" y="1738936"/>
            <a:ext cx="9345401" cy="4330159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8" name="Rectangle 36"/>
          <p:cNvSpPr>
            <a:spLocks noChangeArrowheads="1"/>
          </p:cNvSpPr>
          <p:nvPr/>
        </p:nvSpPr>
        <p:spPr bwMode="auto">
          <a:xfrm>
            <a:off x="3664346" y="2608253"/>
            <a:ext cx="2872830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9" name="Rectangle 49"/>
          <p:cNvSpPr>
            <a:spLocks noChangeArrowheads="1"/>
          </p:cNvSpPr>
          <p:nvPr/>
        </p:nvSpPr>
        <p:spPr bwMode="auto">
          <a:xfrm>
            <a:off x="4022254" y="2655878"/>
            <a:ext cx="2251075" cy="1316037"/>
          </a:xfrm>
          <a:prstGeom prst="rect">
            <a:avLst/>
          </a:prstGeom>
          <a:solidFill>
            <a:srgbClr val="FFFFFF"/>
          </a:solidFill>
          <a:ln w="19050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000" b="1">
                <a:latin typeface="Malgun Gothic" panose="020B0503020000020004" pitchFamily="50" charset="-127"/>
                <a:ea typeface="Malgun Gothic" panose="020B0503020000020004" pitchFamily="50" charset="-127"/>
              </a:rPr>
              <a:t>Integration Server</a:t>
            </a:r>
            <a:endParaRPr lang="ko-KR" altLang="en-US" sz="1000" b="1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0" name="순서도: 처리 9"/>
          <p:cNvSpPr/>
          <p:nvPr/>
        </p:nvSpPr>
        <p:spPr>
          <a:xfrm>
            <a:off x="4160912" y="3141653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>
              <a:defRPr/>
            </a:pP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>
              <a:defRPr/>
            </a:pP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Provider Service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820062" y="2608253"/>
            <a:ext cx="230940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20066" y="2608253"/>
            <a:ext cx="2643612" cy="14906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defRPr/>
            </a:pPr>
            <a:endParaRPr lang="en-US" altLang="ko-KR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720066" y="2298715"/>
            <a:ext cx="2643612" cy="198000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sz="9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송신시스템</a:t>
            </a: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en-US" altLang="ko-KR" sz="9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WAS</a:t>
            </a: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6820062" y="2298715"/>
            <a:ext cx="2309402" cy="212622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r>
              <a:rPr lang="ko-KR" altLang="en-US" sz="9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수신시스템</a:t>
            </a: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en-US" altLang="ko-KR" sz="9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DB</a:t>
            </a:r>
            <a:r>
              <a:rPr lang="en-US" altLang="ko-KR" sz="9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ko-KR" altLang="en-US" sz="9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3656856" y="2300302"/>
            <a:ext cx="2880320" cy="20858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44563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EAI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7" name="Rectangle 44"/>
          <p:cNvSpPr>
            <a:spLocks noChangeArrowheads="1"/>
          </p:cNvSpPr>
          <p:nvPr/>
        </p:nvSpPr>
        <p:spPr bwMode="gray">
          <a:xfrm>
            <a:off x="5169024" y="2887653"/>
            <a:ext cx="896937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ko-KR" sz="900" b="1" dirty="0">
                <a:solidFill>
                  <a:schemeClr val="bg1"/>
                </a:solidFill>
              </a:rPr>
              <a:t>JDBC Adapter</a:t>
            </a:r>
          </a:p>
        </p:txBody>
      </p:sp>
      <p:pic>
        <p:nvPicPr>
          <p:cNvPr id="18" name="Picture 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99" y="3163878"/>
            <a:ext cx="268288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순서도: 처리 18"/>
          <p:cNvSpPr/>
          <p:nvPr/>
        </p:nvSpPr>
        <p:spPr>
          <a:xfrm>
            <a:off x="5161037" y="3146415"/>
            <a:ext cx="881062" cy="52705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</a:p>
        </p:txBody>
      </p:sp>
      <p:sp>
        <p:nvSpPr>
          <p:cNvPr id="20" name="TextBox 28"/>
          <p:cNvSpPr txBox="1">
            <a:spLocks noChangeArrowheads="1"/>
          </p:cNvSpPr>
          <p:nvPr/>
        </p:nvSpPr>
        <p:spPr bwMode="auto">
          <a:xfrm>
            <a:off x="6552118" y="3039259"/>
            <a:ext cx="3349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②</a:t>
            </a:r>
          </a:p>
        </p:txBody>
      </p:sp>
      <p:sp>
        <p:nvSpPr>
          <p:cNvPr id="21" name="TextBox 33"/>
          <p:cNvSpPr txBox="1">
            <a:spLocks noChangeArrowheads="1"/>
          </p:cNvSpPr>
          <p:nvPr/>
        </p:nvSpPr>
        <p:spPr bwMode="auto">
          <a:xfrm>
            <a:off x="6538799" y="3440103"/>
            <a:ext cx="3349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③</a:t>
            </a:r>
          </a:p>
        </p:txBody>
      </p:sp>
      <p:pic>
        <p:nvPicPr>
          <p:cNvPr id="22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74" y="3157528"/>
            <a:ext cx="250825" cy="21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44"/>
          <p:cNvSpPr>
            <a:spLocks noChangeArrowheads="1"/>
          </p:cNvSpPr>
          <p:nvPr/>
        </p:nvSpPr>
        <p:spPr bwMode="gray">
          <a:xfrm>
            <a:off x="4126483" y="2894003"/>
            <a:ext cx="898525" cy="18415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prstShdw prst="shdw17" dist="17961" dir="2700000">
              <a:srgbClr val="001F7A"/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ko-KR" sz="900" b="1" dirty="0">
                <a:solidFill>
                  <a:schemeClr val="bg1"/>
                </a:solidFill>
              </a:rPr>
              <a:t>Web Service</a:t>
            </a:r>
          </a:p>
        </p:txBody>
      </p:sp>
      <p:cxnSp>
        <p:nvCxnSpPr>
          <p:cNvPr id="24" name="직선 화살표 연결선 23"/>
          <p:cNvCxnSpPr/>
          <p:nvPr/>
        </p:nvCxnSpPr>
        <p:spPr>
          <a:xfrm flipV="1">
            <a:off x="2597418" y="3218795"/>
            <a:ext cx="1512150" cy="1059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720067" y="4275763"/>
            <a:ext cx="2643611" cy="171968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①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웹서비스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호출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⑥ 처리 결과 저장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1" hangingPunct="1">
              <a:lnSpc>
                <a:spcPct val="150000"/>
              </a:lnSpc>
              <a:buFontTx/>
              <a:buAutoNum type="circleNumDbPlain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cxnSp>
        <p:nvCxnSpPr>
          <p:cNvPr id="26" name="직선 화살표 연결선 25"/>
          <p:cNvCxnSpPr>
            <a:endCxn id="34" idx="2"/>
          </p:cNvCxnSpPr>
          <p:nvPr/>
        </p:nvCxnSpPr>
        <p:spPr>
          <a:xfrm>
            <a:off x="6065961" y="3289525"/>
            <a:ext cx="1182996" cy="1022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3743468" y="4256566"/>
            <a:ext cx="2698138" cy="174557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데이터 입력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/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조회 실행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circleNumDbPlain" startAt="2"/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수신 프로시저 호출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749949" y="4173130"/>
            <a:ext cx="1132054" cy="32050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sz="12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처리 절차</a:t>
            </a:r>
            <a:endParaRPr lang="en-US" altLang="ko-KR" sz="12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9" name="TextBox 27"/>
          <p:cNvSpPr txBox="1">
            <a:spLocks noChangeArrowheads="1"/>
          </p:cNvSpPr>
          <p:nvPr/>
        </p:nvSpPr>
        <p:spPr bwMode="auto">
          <a:xfrm>
            <a:off x="2950927" y="2959957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①</a:t>
            </a:r>
          </a:p>
        </p:txBody>
      </p:sp>
      <p:cxnSp>
        <p:nvCxnSpPr>
          <p:cNvPr id="30" name="직선 화살표 연결선 29"/>
          <p:cNvCxnSpPr/>
          <p:nvPr/>
        </p:nvCxnSpPr>
        <p:spPr>
          <a:xfrm flipH="1" flipV="1">
            <a:off x="2648744" y="3403680"/>
            <a:ext cx="1373510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/>
          <p:nvPr/>
        </p:nvCxnSpPr>
        <p:spPr>
          <a:xfrm>
            <a:off x="6065961" y="3431041"/>
            <a:ext cx="1043296" cy="4233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/>
          <p:cNvSpPr/>
          <p:nvPr/>
        </p:nvSpPr>
        <p:spPr>
          <a:xfrm>
            <a:off x="6622339" y="4232855"/>
            <a:ext cx="2698138" cy="1745576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171450" indent="-1714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6858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>
              <a:lnSpc>
                <a:spcPct val="150000"/>
              </a:lnSpc>
              <a:defRPr/>
            </a:pP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④ 업무 테이블 저장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0" indent="0">
              <a:lnSpc>
                <a:spcPct val="150000"/>
              </a:lnSpc>
              <a:defRPr/>
            </a:pPr>
            <a:r>
              <a:rPr lang="ko-KR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⑤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데이터 처리 결과 회신</a:t>
            </a:r>
            <a:endParaRPr lang="en-US" altLang="ko-KR" sz="11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3" name="직사각형 76"/>
          <p:cNvSpPr>
            <a:spLocks noChangeArrowheads="1"/>
          </p:cNvSpPr>
          <p:nvPr/>
        </p:nvSpPr>
        <p:spPr bwMode="auto">
          <a:xfrm>
            <a:off x="334963" y="1819505"/>
            <a:ext cx="7554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ko-KR" sz="1800" b="1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WebService</a:t>
            </a:r>
            <a:r>
              <a:rPr lang="en-US" altLang="ko-KR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to DB </a:t>
            </a:r>
            <a:r>
              <a:rPr lang="ko-KR" altLang="en-US" sz="18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패턴</a:t>
            </a:r>
            <a:endParaRPr lang="en-US" altLang="ko-KR" sz="18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4" name="순서도: 자기 디스크 33"/>
          <p:cNvSpPr/>
          <p:nvPr/>
        </p:nvSpPr>
        <p:spPr>
          <a:xfrm>
            <a:off x="7248957" y="3097666"/>
            <a:ext cx="585788" cy="385762"/>
          </a:xfrm>
          <a:prstGeom prst="flowChartMagneticDisk">
            <a:avLst/>
          </a:prstGeom>
          <a:solidFill>
            <a:schemeClr val="tx2">
              <a:lumMod val="75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900" b="1">
                <a:solidFill>
                  <a:schemeClr val="bg1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I/F</a:t>
            </a:r>
            <a:r>
              <a:rPr lang="ko-KR" altLang="en-US" sz="900" b="1">
                <a:solidFill>
                  <a:schemeClr val="bg1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테이블</a:t>
            </a:r>
          </a:p>
        </p:txBody>
      </p:sp>
      <p:sp>
        <p:nvSpPr>
          <p:cNvPr id="35" name="순서도: 처리 34"/>
          <p:cNvSpPr/>
          <p:nvPr/>
        </p:nvSpPr>
        <p:spPr>
          <a:xfrm>
            <a:off x="8288372" y="3078616"/>
            <a:ext cx="614363" cy="35242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업무</a:t>
            </a: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Application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36" name="순서도: 자기 디스크 35"/>
          <p:cNvSpPr/>
          <p:nvPr/>
        </p:nvSpPr>
        <p:spPr>
          <a:xfrm>
            <a:off x="8261385" y="3685041"/>
            <a:ext cx="668337" cy="366712"/>
          </a:xfrm>
          <a:prstGeom prst="flowChartMagneticDisk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원본</a:t>
            </a: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업무테이블</a:t>
            </a: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cxnSp>
        <p:nvCxnSpPr>
          <p:cNvPr id="37" name="직선 화살표 연결선 36"/>
          <p:cNvCxnSpPr>
            <a:stCxn id="36" idx="1"/>
            <a:endCxn id="35" idx="2"/>
          </p:cNvCxnSpPr>
          <p:nvPr/>
        </p:nvCxnSpPr>
        <p:spPr>
          <a:xfrm flipV="1">
            <a:off x="8596347" y="3431041"/>
            <a:ext cx="0" cy="25400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37"/>
          <p:cNvSpPr/>
          <p:nvPr/>
        </p:nvSpPr>
        <p:spPr>
          <a:xfrm>
            <a:off x="7109257" y="3710416"/>
            <a:ext cx="751558" cy="2968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</a:rPr>
              <a:t>수신</a:t>
            </a:r>
            <a:endParaRPr lang="en-US" altLang="ko-KR" sz="800" dirty="0">
              <a:solidFill>
                <a:schemeClr val="tx1"/>
              </a:solidFill>
            </a:endParaRPr>
          </a:p>
          <a:p>
            <a:pPr algn="ctr"/>
            <a:r>
              <a:rPr lang="ko-KR" altLang="en-US" sz="800" dirty="0">
                <a:solidFill>
                  <a:schemeClr val="tx1"/>
                </a:solidFill>
              </a:rPr>
              <a:t>프로시저</a:t>
            </a:r>
          </a:p>
        </p:txBody>
      </p:sp>
      <p:sp>
        <p:nvSpPr>
          <p:cNvPr id="39" name="TextBox 29"/>
          <p:cNvSpPr txBox="1">
            <a:spLocks noChangeArrowheads="1"/>
          </p:cNvSpPr>
          <p:nvPr/>
        </p:nvSpPr>
        <p:spPr bwMode="auto">
          <a:xfrm>
            <a:off x="7857117" y="3580820"/>
            <a:ext cx="334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④</a:t>
            </a:r>
          </a:p>
        </p:txBody>
      </p:sp>
      <p:cxnSp>
        <p:nvCxnSpPr>
          <p:cNvPr id="40" name="직선 화살표 연결선 39"/>
          <p:cNvCxnSpPr/>
          <p:nvPr/>
        </p:nvCxnSpPr>
        <p:spPr>
          <a:xfrm>
            <a:off x="7860888" y="3854432"/>
            <a:ext cx="400497" cy="4415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/>
          <p:nvPr/>
        </p:nvCxnSpPr>
        <p:spPr>
          <a:xfrm>
            <a:off x="6042099" y="3554716"/>
            <a:ext cx="1043582" cy="414010"/>
          </a:xfrm>
          <a:prstGeom prst="straightConnector1">
            <a:avLst/>
          </a:prstGeom>
          <a:ln w="12700">
            <a:solidFill>
              <a:schemeClr val="tx1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29"/>
          <p:cNvSpPr txBox="1">
            <a:spLocks noChangeArrowheads="1"/>
          </p:cNvSpPr>
          <p:nvPr/>
        </p:nvSpPr>
        <p:spPr bwMode="auto">
          <a:xfrm>
            <a:off x="6542352" y="3783752"/>
            <a:ext cx="335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⑤</a:t>
            </a:r>
          </a:p>
        </p:txBody>
      </p:sp>
      <p:sp>
        <p:nvSpPr>
          <p:cNvPr id="43" name="순서도: 처리 42"/>
          <p:cNvSpPr/>
          <p:nvPr/>
        </p:nvSpPr>
        <p:spPr>
          <a:xfrm>
            <a:off x="1505694" y="3097666"/>
            <a:ext cx="1119188" cy="352425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defRPr/>
            </a:pPr>
            <a:r>
              <a:rPr lang="ko-KR" altLang="en-US" sz="900">
                <a:latin typeface="Malgun Gothic" panose="020B0503020000020004" pitchFamily="50" charset="-127"/>
                <a:ea typeface="Malgun Gothic" panose="020B0503020000020004" pitchFamily="50" charset="-127"/>
              </a:rPr>
              <a:t>업무</a:t>
            </a:r>
            <a:endParaRPr lang="en-US" altLang="ko-KR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algn="ctr" eaLnBrk="1" hangingPunct="1">
              <a:defRPr/>
            </a:pPr>
            <a:r>
              <a:rPr lang="en-US" altLang="ko-KR" sz="900">
                <a:latin typeface="Malgun Gothic" panose="020B0503020000020004" pitchFamily="50" charset="-127"/>
                <a:ea typeface="Malgun Gothic" panose="020B0503020000020004" pitchFamily="50" charset="-127"/>
              </a:rPr>
              <a:t>Application</a:t>
            </a:r>
            <a:endParaRPr lang="ko-KR" altLang="en-US" sz="90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44" name="TextBox 29"/>
          <p:cNvSpPr txBox="1">
            <a:spLocks noChangeArrowheads="1"/>
          </p:cNvSpPr>
          <p:nvPr/>
        </p:nvSpPr>
        <p:spPr bwMode="auto">
          <a:xfrm>
            <a:off x="2950927" y="3483428"/>
            <a:ext cx="3353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1200" b="1" dirty="0">
                <a:solidFill>
                  <a:srgbClr val="FF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17884566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47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16.5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적용 기준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16. </a:t>
            </a:r>
            <a:r>
              <a:rPr lang="ko-KR" altLang="en-US" dirty="0" err="1">
                <a:latin typeface="맑은 고딕" panose="020B0503020000020004" pitchFamily="50" charset="-127"/>
              </a:rPr>
              <a:t>통합연계</a:t>
            </a:r>
            <a:r>
              <a:rPr lang="ko-KR" altLang="en-US" dirty="0">
                <a:latin typeface="맑은 고딕" panose="020B0503020000020004" pitchFamily="50" charset="-127"/>
              </a:rPr>
              <a:t> 지원시스템</a:t>
            </a:r>
            <a:endParaRPr lang="ko-KR" altLang="en-US" dirty="0"/>
          </a:p>
        </p:txBody>
      </p:sp>
      <p:sp>
        <p:nvSpPr>
          <p:cNvPr id="6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421149" y="1327498"/>
            <a:ext cx="9360000" cy="5472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US" altLang="ko-KR" dirty="0">
                <a:solidFill>
                  <a:srgbClr val="000000"/>
                </a:solidFill>
              </a:rPr>
              <a:t>- </a:t>
            </a:r>
            <a:r>
              <a:rPr lang="ko-KR" altLang="en-US" dirty="0">
                <a:solidFill>
                  <a:srgbClr val="000000"/>
                </a:solidFill>
              </a:rPr>
              <a:t>연계 시스템 적용 기준은 업무 시스템간 자료 연계</a:t>
            </a:r>
            <a:r>
              <a:rPr lang="en-US" altLang="ko-KR" dirty="0">
                <a:solidFill>
                  <a:srgbClr val="000000"/>
                </a:solidFill>
              </a:rPr>
              <a:t>, </a:t>
            </a:r>
            <a:r>
              <a:rPr lang="ko-KR" altLang="en-US" dirty="0">
                <a:solidFill>
                  <a:srgbClr val="000000"/>
                </a:solidFill>
              </a:rPr>
              <a:t>서버간 자료 연계 </a:t>
            </a:r>
            <a:r>
              <a:rPr lang="en-US" altLang="ko-KR" dirty="0">
                <a:solidFill>
                  <a:srgbClr val="000000"/>
                </a:solidFill>
              </a:rPr>
              <a:t>, WAS</a:t>
            </a:r>
            <a:r>
              <a:rPr lang="ko-KR" altLang="en-US" dirty="0">
                <a:solidFill>
                  <a:srgbClr val="000000"/>
                </a:solidFill>
              </a:rPr>
              <a:t>의 서로 다른 컨테이너 간 자료의  </a:t>
            </a:r>
            <a:r>
              <a:rPr lang="en-US" altLang="ko-KR" dirty="0" err="1">
                <a:solidFill>
                  <a:srgbClr val="000000"/>
                </a:solidFill>
              </a:rPr>
              <a:t>Webservice</a:t>
            </a:r>
            <a:r>
              <a:rPr lang="en-US" altLang="ko-KR" dirty="0">
                <a:solidFill>
                  <a:srgbClr val="000000"/>
                </a:solidFill>
              </a:rPr>
              <a:t> </a:t>
            </a:r>
            <a:r>
              <a:rPr lang="ko-KR" altLang="en-US" dirty="0">
                <a:solidFill>
                  <a:srgbClr val="000000"/>
                </a:solidFill>
              </a:rPr>
              <a:t>호출일 경우와 </a:t>
            </a:r>
            <a:r>
              <a:rPr lang="en-US" altLang="ko-KR" dirty="0">
                <a:solidFill>
                  <a:srgbClr val="000000"/>
                </a:solidFill>
              </a:rPr>
              <a:t> </a:t>
            </a:r>
            <a:r>
              <a:rPr lang="ko-KR" altLang="en-US" dirty="0">
                <a:solidFill>
                  <a:srgbClr val="000000"/>
                </a:solidFill>
              </a:rPr>
              <a:t>같은 </a:t>
            </a:r>
            <a:r>
              <a:rPr lang="en-US" altLang="ko-KR" dirty="0">
                <a:solidFill>
                  <a:srgbClr val="000000"/>
                </a:solidFill>
              </a:rPr>
              <a:t>DBMS</a:t>
            </a:r>
            <a:r>
              <a:rPr lang="ko-KR" altLang="en-US" dirty="0">
                <a:solidFill>
                  <a:srgbClr val="000000"/>
                </a:solidFill>
              </a:rPr>
              <a:t>의 서로 다른 인스턴스</a:t>
            </a:r>
            <a:r>
              <a:rPr lang="en-US" altLang="ko-KR" dirty="0">
                <a:solidFill>
                  <a:srgbClr val="000000"/>
                </a:solidFill>
              </a:rPr>
              <a:t>(</a:t>
            </a:r>
            <a:r>
              <a:rPr lang="ko-KR" altLang="en-US" dirty="0">
                <a:solidFill>
                  <a:srgbClr val="000000"/>
                </a:solidFill>
              </a:rPr>
              <a:t>서로 다른 인스턴스에서 </a:t>
            </a:r>
            <a:r>
              <a:rPr lang="en-US" altLang="ko-KR" dirty="0">
                <a:solidFill>
                  <a:srgbClr val="000000"/>
                </a:solidFill>
              </a:rPr>
              <a:t>JOIN </a:t>
            </a:r>
            <a:r>
              <a:rPr lang="ko-KR" altLang="en-US" dirty="0">
                <a:solidFill>
                  <a:srgbClr val="000000"/>
                </a:solidFill>
              </a:rPr>
              <a:t>시 </a:t>
            </a:r>
            <a:r>
              <a:rPr lang="en-US" altLang="ko-KR" dirty="0">
                <a:solidFill>
                  <a:srgbClr val="000000"/>
                </a:solidFill>
              </a:rPr>
              <a:t>DB Link </a:t>
            </a:r>
            <a:r>
              <a:rPr lang="ko-KR" altLang="en-US" dirty="0">
                <a:solidFill>
                  <a:srgbClr val="000000"/>
                </a:solidFill>
              </a:rPr>
              <a:t>사용 불가로 연계로 처리</a:t>
            </a:r>
            <a:r>
              <a:rPr lang="en-US" altLang="ko-KR" dirty="0">
                <a:solidFill>
                  <a:srgbClr val="000000"/>
                </a:solidFill>
              </a:rPr>
              <a:t>)/</a:t>
            </a:r>
            <a:r>
              <a:rPr lang="ko-KR" altLang="en-US" dirty="0">
                <a:solidFill>
                  <a:srgbClr val="000000"/>
                </a:solidFill>
              </a:rPr>
              <a:t>이기종 </a:t>
            </a:r>
            <a:r>
              <a:rPr lang="en-US" altLang="ko-KR" dirty="0">
                <a:solidFill>
                  <a:srgbClr val="000000"/>
                </a:solidFill>
              </a:rPr>
              <a:t>DBMS</a:t>
            </a:r>
            <a:r>
              <a:rPr lang="ko-KR" altLang="en-US" dirty="0">
                <a:solidFill>
                  <a:srgbClr val="000000"/>
                </a:solidFill>
              </a:rPr>
              <a:t>일 경우 연계 구성일 경우 적용</a:t>
            </a:r>
            <a:endParaRPr lang="ko-KR" altLang="en-US" dirty="0"/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lang="ko-KR" altLang="en-US" sz="1200" dirty="0"/>
          </a:p>
        </p:txBody>
      </p:sp>
      <p:sp>
        <p:nvSpPr>
          <p:cNvPr id="7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730" y="2498353"/>
            <a:ext cx="3100767" cy="229667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8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469268" y="1879915"/>
            <a:ext cx="8928992" cy="4434861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776536" y="1977045"/>
            <a:ext cx="5767032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en-US" altLang="ko-KR" sz="10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ERP </a:t>
            </a:r>
            <a:r>
              <a:rPr kumimoji="1" lang="ko-KR" altLang="en-US" sz="10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시스템</a:t>
            </a:r>
            <a:r>
              <a:rPr kumimoji="1" lang="en-US" altLang="ko-KR" sz="10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endParaRPr kumimoji="1" lang="ko-KR" altLang="en-US" sz="1000" b="1" i="0" u="none" strike="noStrike" kern="1200" cap="none" spc="-100" normalizeH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0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776535" y="2253086"/>
            <a:ext cx="5767033" cy="3917675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072681" y="4251607"/>
            <a:ext cx="864096" cy="22050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서버간연계</a:t>
            </a:r>
            <a:r>
              <a:rPr lang="ko-KR" altLang="en-US" sz="8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12" name="꺾인 연결선 11"/>
          <p:cNvCxnSpPr>
            <a:endCxn id="11" idx="1"/>
          </p:cNvCxnSpPr>
          <p:nvPr/>
        </p:nvCxnSpPr>
        <p:spPr>
          <a:xfrm rot="5400000" flipH="1" flipV="1">
            <a:off x="1713862" y="4198124"/>
            <a:ext cx="195085" cy="522554"/>
          </a:xfrm>
          <a:prstGeom prst="bentConnector2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꺾인 연결선 12"/>
          <p:cNvCxnSpPr>
            <a:endCxn id="11" idx="3"/>
          </p:cNvCxnSpPr>
          <p:nvPr/>
        </p:nvCxnSpPr>
        <p:spPr>
          <a:xfrm rot="16200000" flipV="1">
            <a:off x="3082227" y="4216409"/>
            <a:ext cx="199199" cy="490097"/>
          </a:xfrm>
          <a:prstGeom prst="bentConnector2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 bwMode="auto">
          <a:xfrm>
            <a:off x="4303755" y="4634143"/>
            <a:ext cx="1985023" cy="1202018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800" b="0" i="0" u="none" strike="noStrike" kern="1200" cap="none" spc="-10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00053" y="4388826"/>
            <a:ext cx="1988726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DBMS Server (Oracle)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순서도: 자기 디스크 16"/>
          <p:cNvSpPr/>
          <p:nvPr/>
        </p:nvSpPr>
        <p:spPr>
          <a:xfrm>
            <a:off x="4453596" y="5200878"/>
            <a:ext cx="670699" cy="254606"/>
          </a:xfrm>
          <a:prstGeom prst="flowChartMagneticDisk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시설관리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40128" y="4748866"/>
            <a:ext cx="66264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시설관리 인스턴스</a:t>
            </a:r>
          </a:p>
        </p:txBody>
      </p:sp>
      <p:sp>
        <p:nvSpPr>
          <p:cNvPr id="19" name="순서도: 자기 디스크 18"/>
          <p:cNvSpPr/>
          <p:nvPr/>
        </p:nvSpPr>
        <p:spPr>
          <a:xfrm>
            <a:off x="5530729" y="5200878"/>
            <a:ext cx="670699" cy="254606"/>
          </a:xfrm>
          <a:prstGeom prst="flowChartMagneticDisk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재무회계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78284" y="4759170"/>
            <a:ext cx="66264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ERP</a:t>
            </a:r>
          </a:p>
          <a:p>
            <a:pPr algn="ctr"/>
            <a:r>
              <a:rPr lang="ko-KR" alt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인스턴스</a:t>
            </a:r>
          </a:p>
        </p:txBody>
      </p:sp>
      <p:sp>
        <p:nvSpPr>
          <p:cNvPr id="21" name="왼쪽/오른쪽 화살표 20"/>
          <p:cNvSpPr/>
          <p:nvPr/>
        </p:nvSpPr>
        <p:spPr>
          <a:xfrm>
            <a:off x="5120268" y="5239460"/>
            <a:ext cx="418513" cy="208687"/>
          </a:xfrm>
          <a:prstGeom prst="left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2">
                    <a:lumMod val="50000"/>
                  </a:schemeClr>
                </a:solidFill>
              </a:rPr>
              <a:t>연계</a:t>
            </a:r>
          </a:p>
        </p:txBody>
      </p:sp>
      <p:sp>
        <p:nvSpPr>
          <p:cNvPr id="22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4215630" y="4330595"/>
            <a:ext cx="2165930" cy="1581012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23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6969224" y="4363751"/>
            <a:ext cx="2305767" cy="1818043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24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2731" y="2322446"/>
            <a:ext cx="3100766" cy="224959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solidFill>
              <a:schemeClr val="tx2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ERP Server</a:t>
            </a:r>
            <a:endParaRPr lang="ko-KR" altLang="en-US"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90" y="2642713"/>
            <a:ext cx="742622" cy="271362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구매</a:t>
            </a:r>
            <a:r>
              <a:rPr lang="en-US" altLang="ko-KR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.</a:t>
            </a:r>
            <a:r>
              <a:rPr lang="ko-KR" altLang="en-US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자재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26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919" y="2972977"/>
            <a:ext cx="1983876" cy="262569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전략경영</a:t>
            </a:r>
            <a:r>
              <a:rPr kumimoji="0" lang="en-US" altLang="ko-KR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-</a:t>
            </a: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예산</a:t>
            </a:r>
            <a:r>
              <a:rPr kumimoji="0" lang="en-US" altLang="ko-KR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/</a:t>
            </a: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관리회계</a:t>
            </a:r>
          </a:p>
        </p:txBody>
      </p:sp>
      <p:sp>
        <p:nvSpPr>
          <p:cNvPr id="27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1898" y="2970518"/>
            <a:ext cx="806122" cy="276108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재무관리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4136" y="3320415"/>
            <a:ext cx="2901476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Web Application Server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135" y="3568411"/>
            <a:ext cx="2901477" cy="109880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711434" y="3690598"/>
            <a:ext cx="1521376" cy="24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1" lang="ko-KR" altLang="en-US" sz="8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재무관리 </a:t>
            </a:r>
            <a:r>
              <a:rPr kumimoji="1" lang="en-US" altLang="ko-KR" sz="8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WAS </a:t>
            </a:r>
            <a:r>
              <a:rPr kumimoji="1" lang="ko-KR" altLang="en-US" sz="8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컨테이너</a:t>
            </a:r>
            <a:endParaRPr kumimoji="1" lang="ko-KR" altLang="en-US" sz="800" b="1" i="0" u="none" strike="noStrike" kern="1200" cap="none" spc="-100" normalizeH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706243" y="4346519"/>
            <a:ext cx="1531758" cy="24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rtlCol="0">
            <a:spAutoFit/>
          </a:bodyPr>
          <a:lstStyle/>
          <a:p>
            <a:pPr lvl="0" algn="ctr" defTabSz="914400" fontAlgn="base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defRPr/>
            </a:pPr>
            <a:r>
              <a:rPr kumimoji="1" lang="ko-KR" altLang="en-US" sz="8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인사관리</a:t>
            </a:r>
            <a:r>
              <a:rPr kumimoji="1" lang="en-US" altLang="ko-KR" sz="8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 WAS </a:t>
            </a:r>
            <a:r>
              <a:rPr kumimoji="1" lang="ko-KR" altLang="en-US" sz="8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컨테이너</a:t>
            </a:r>
            <a:endParaRPr kumimoji="1" lang="ko-KR" altLang="en-US" sz="800" b="1" i="0" u="none" strike="noStrike" kern="1200" cap="none" spc="-100" normalizeH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32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0047" y="2640112"/>
            <a:ext cx="667234" cy="271362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900" b="1" kern="0" noProof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경영관리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33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1121" y="2639475"/>
            <a:ext cx="742622" cy="271362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총무관리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34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378" y="2636874"/>
            <a:ext cx="667234" cy="271362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900" b="1" kern="0" noProof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인사관리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35" name="직사각형 34"/>
          <p:cNvSpPr/>
          <p:nvPr/>
        </p:nvSpPr>
        <p:spPr bwMode="auto">
          <a:xfrm>
            <a:off x="914440" y="5346141"/>
            <a:ext cx="1374264" cy="53658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700" b="0" i="0" u="none" strike="noStrike" kern="1200" cap="none" spc="-10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6977306" y="4268356"/>
            <a:ext cx="2297686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solidFill>
                  <a:schemeClr val="bg1">
                    <a:lumMod val="50000"/>
                  </a:schemeClr>
                </a:solidFill>
              </a:rPr>
              <a:t>사내 포털</a:t>
            </a:r>
            <a:r>
              <a:rPr lang="en-US" altLang="ko-KR" sz="1000" b="1" dirty="0">
                <a:solidFill>
                  <a:schemeClr val="bg1">
                    <a:lumMod val="50000"/>
                  </a:schemeClr>
                </a:solidFill>
              </a:rPr>
              <a:t>_</a:t>
            </a:r>
            <a:r>
              <a:rPr lang="ko-KR" altLang="en-US" sz="1000" b="1" dirty="0">
                <a:solidFill>
                  <a:schemeClr val="bg1">
                    <a:lumMod val="50000"/>
                  </a:schemeClr>
                </a:solidFill>
              </a:rPr>
              <a:t>그룹웨어 시스템</a:t>
            </a:r>
          </a:p>
        </p:txBody>
      </p:sp>
      <p:sp>
        <p:nvSpPr>
          <p:cNvPr id="37" name="직사각형 36"/>
          <p:cNvSpPr/>
          <p:nvPr/>
        </p:nvSpPr>
        <p:spPr bwMode="auto">
          <a:xfrm>
            <a:off x="7430737" y="5344585"/>
            <a:ext cx="1388770" cy="669763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800" b="0" i="0" u="none" strike="noStrike" kern="1200" cap="none" spc="-10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430737" y="5090641"/>
            <a:ext cx="1388770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DBMS Server (Maria)</a:t>
            </a:r>
            <a:endParaRPr lang="ko-KR" alt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9" name="순서도: 자기 디스크 38"/>
          <p:cNvSpPr/>
          <p:nvPr/>
        </p:nvSpPr>
        <p:spPr>
          <a:xfrm>
            <a:off x="7554834" y="5481414"/>
            <a:ext cx="1192666" cy="254606"/>
          </a:xfrm>
          <a:prstGeom prst="flowChartMagneticDisk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사내 포털 그룹웨어</a:t>
            </a:r>
          </a:p>
        </p:txBody>
      </p:sp>
      <p:sp>
        <p:nvSpPr>
          <p:cNvPr id="40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4752" y="4651003"/>
            <a:ext cx="963974" cy="262569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사내포털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4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626" y="4649019"/>
            <a:ext cx="963974" cy="262569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그룹웨어</a:t>
            </a:r>
          </a:p>
        </p:txBody>
      </p:sp>
      <p:sp>
        <p:nvSpPr>
          <p:cNvPr id="42" name="왼쪽/오른쪽 화살표 41"/>
          <p:cNvSpPr/>
          <p:nvPr/>
        </p:nvSpPr>
        <p:spPr>
          <a:xfrm>
            <a:off x="6543560" y="2535827"/>
            <a:ext cx="418513" cy="208687"/>
          </a:xfrm>
          <a:prstGeom prst="left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연계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87830" y="3938513"/>
            <a:ext cx="132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b="1" dirty="0" err="1">
                <a:solidFill>
                  <a:srgbClr val="C00000"/>
                </a:solidFill>
                <a:latin typeface="+mj-ea"/>
                <a:ea typeface="+mj-ea"/>
              </a:rPr>
              <a:t>Aplication</a:t>
            </a:r>
            <a:r>
              <a:rPr lang="en-US" altLang="ko-KR" sz="900" b="1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>
                <a:solidFill>
                  <a:srgbClr val="C00000"/>
                </a:solidFill>
                <a:latin typeface="+mj-ea"/>
                <a:ea typeface="+mj-ea"/>
              </a:rPr>
              <a:t>간 연계</a:t>
            </a:r>
            <a:endParaRPr lang="en-US" altLang="ko-KR" sz="9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900" b="1" dirty="0">
                <a:solidFill>
                  <a:srgbClr val="C00000"/>
                </a:solidFill>
                <a:latin typeface="+mj-ea"/>
                <a:ea typeface="+mj-ea"/>
              </a:rPr>
              <a:t>(</a:t>
            </a:r>
            <a:r>
              <a:rPr lang="en-US" altLang="ko-KR" sz="900" b="1" dirty="0" err="1">
                <a:solidFill>
                  <a:srgbClr val="C00000"/>
                </a:solidFill>
                <a:latin typeface="+mj-ea"/>
                <a:ea typeface="+mj-ea"/>
              </a:rPr>
              <a:t>Webservice</a:t>
            </a:r>
            <a:r>
              <a:rPr lang="en-US" altLang="ko-KR" sz="900" b="1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  <a:r>
              <a:rPr lang="ko-KR" altLang="en-US" sz="900" b="1" dirty="0" err="1">
                <a:solidFill>
                  <a:srgbClr val="C00000"/>
                </a:solidFill>
                <a:latin typeface="+mj-ea"/>
                <a:ea typeface="+mj-ea"/>
              </a:rPr>
              <a:t>일경우</a:t>
            </a:r>
            <a:r>
              <a:rPr lang="en-US" altLang="ko-KR" sz="900" b="1" dirty="0">
                <a:solidFill>
                  <a:srgbClr val="C00000"/>
                </a:solidFill>
                <a:latin typeface="+mj-ea"/>
                <a:ea typeface="+mj-ea"/>
              </a:rPr>
              <a:t>)</a:t>
            </a:r>
            <a:r>
              <a:rPr lang="ko-KR" altLang="en-US" sz="900" b="1" dirty="0">
                <a:solidFill>
                  <a:srgbClr val="C00000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530133" y="4874617"/>
            <a:ext cx="8386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00" b="1" dirty="0">
                <a:solidFill>
                  <a:srgbClr val="C00000"/>
                </a:solidFill>
              </a:rPr>
              <a:t>서버</a:t>
            </a:r>
            <a:r>
              <a:rPr lang="en-US" altLang="ko-KR" sz="900" b="1" dirty="0">
                <a:solidFill>
                  <a:srgbClr val="C00000"/>
                </a:solidFill>
              </a:rPr>
              <a:t> </a:t>
            </a:r>
            <a:r>
              <a:rPr lang="ko-KR" altLang="en-US" sz="900" b="1" dirty="0">
                <a:solidFill>
                  <a:srgbClr val="C00000"/>
                </a:solidFill>
              </a:rPr>
              <a:t>간 연계 </a:t>
            </a:r>
          </a:p>
        </p:txBody>
      </p:sp>
      <p:sp>
        <p:nvSpPr>
          <p:cNvPr id="45" name="위쪽/아래쪽 화살표 44"/>
          <p:cNvSpPr/>
          <p:nvPr/>
        </p:nvSpPr>
        <p:spPr>
          <a:xfrm>
            <a:off x="2328583" y="4861644"/>
            <a:ext cx="232580" cy="43459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연계</a:t>
            </a:r>
          </a:p>
        </p:txBody>
      </p:sp>
      <p:sp>
        <p:nvSpPr>
          <p:cNvPr id="46" name="위쪽/아래쪽 화살표 45"/>
          <p:cNvSpPr/>
          <p:nvPr/>
        </p:nvSpPr>
        <p:spPr>
          <a:xfrm>
            <a:off x="2416164" y="3935969"/>
            <a:ext cx="232580" cy="43459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/>
              <a:t>연계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740933" y="5534075"/>
            <a:ext cx="12025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rgbClr val="C00000"/>
                </a:solidFill>
              </a:rPr>
              <a:t>DB</a:t>
            </a:r>
            <a:r>
              <a:rPr lang="ko-KR" altLang="en-US" sz="900" b="1" dirty="0">
                <a:solidFill>
                  <a:srgbClr val="C00000"/>
                </a:solidFill>
              </a:rPr>
              <a:t>인스턴스 간 연계 </a:t>
            </a:r>
          </a:p>
        </p:txBody>
      </p:sp>
      <p:sp>
        <p:nvSpPr>
          <p:cNvPr id="48" name="왼쪽/오른쪽 화살표 47"/>
          <p:cNvSpPr/>
          <p:nvPr/>
        </p:nvSpPr>
        <p:spPr>
          <a:xfrm>
            <a:off x="6524439" y="4730601"/>
            <a:ext cx="418513" cy="208687"/>
          </a:xfrm>
          <a:prstGeom prst="left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연계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576126" y="5004706"/>
            <a:ext cx="323165" cy="105253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900" b="1" dirty="0">
                <a:solidFill>
                  <a:srgbClr val="C00000"/>
                </a:solidFill>
              </a:rPr>
              <a:t>이기종 </a:t>
            </a:r>
            <a:r>
              <a:rPr lang="en-US" altLang="ko-KR" sz="900" b="1" dirty="0">
                <a:solidFill>
                  <a:srgbClr val="C00000"/>
                </a:solidFill>
              </a:rPr>
              <a:t>DBMS </a:t>
            </a:r>
            <a:r>
              <a:rPr lang="ko-KR" altLang="en-US" sz="900" b="1" dirty="0">
                <a:solidFill>
                  <a:srgbClr val="C00000"/>
                </a:solidFill>
              </a:rPr>
              <a:t>연계</a:t>
            </a:r>
          </a:p>
        </p:txBody>
      </p:sp>
      <p:sp>
        <p:nvSpPr>
          <p:cNvPr id="50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914440" y="5126194"/>
            <a:ext cx="1374264" cy="224959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solidFill>
              <a:schemeClr val="tx2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건설관리</a:t>
            </a: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Server</a:t>
            </a:r>
            <a:endParaRPr lang="ko-KR" altLang="en-US"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791" y="5467351"/>
            <a:ext cx="742622" cy="271362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건설관리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52" name="직사각형 51"/>
          <p:cNvSpPr/>
          <p:nvPr/>
        </p:nvSpPr>
        <p:spPr bwMode="auto">
          <a:xfrm>
            <a:off x="2610610" y="5354094"/>
            <a:ext cx="1374264" cy="53658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700" b="0" i="0" u="none" strike="noStrike" kern="1200" cap="none" spc="-10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3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10610" y="5134147"/>
            <a:ext cx="1374264" cy="224959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solidFill>
              <a:schemeClr val="tx2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시설관리</a:t>
            </a: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Server</a:t>
            </a:r>
            <a:endParaRPr lang="ko-KR" altLang="en-US"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5961" y="5475304"/>
            <a:ext cx="742622" cy="271362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시설관리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55" name="직사각형 424">
            <a:extLst>
              <a:ext uri="{FF2B5EF4-FFF2-40B4-BE49-F238E27FC236}">
                <a16:creationId xmlns:a16="http://schemas.microsoft.com/office/drawing/2014/main" id="{FBFA5BA3-2B7A-462C-997B-7144F41EC425}"/>
              </a:ext>
            </a:extLst>
          </p:cNvPr>
          <p:cNvSpPr/>
          <p:nvPr/>
        </p:nvSpPr>
        <p:spPr bwMode="auto">
          <a:xfrm>
            <a:off x="6981144" y="2217724"/>
            <a:ext cx="2305767" cy="1810786"/>
          </a:xfrm>
          <a:prstGeom prst="rect">
            <a:avLst/>
          </a:prstGeom>
          <a:noFill/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</p:spPr>
        <p:txBody>
          <a:bodyPr lIns="36000" tIns="36000" rIns="36000" bIns="36000" rtlCol="0" anchor="ctr"/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</a:pPr>
            <a:endParaRPr lang="ko-KR" altLang="en-US" sz="1000" kern="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56" name="TextBox 55"/>
          <p:cNvSpPr txBox="1"/>
          <p:nvPr/>
        </p:nvSpPr>
        <p:spPr bwMode="auto">
          <a:xfrm>
            <a:off x="6989226" y="1977045"/>
            <a:ext cx="2297686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solidFill>
                  <a:schemeClr val="bg1">
                    <a:lumMod val="50000"/>
                  </a:schemeClr>
                </a:solidFill>
              </a:rPr>
              <a:t>RMS</a:t>
            </a:r>
            <a:endParaRPr lang="ko-KR" altLang="en-US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1616" y="2317829"/>
            <a:ext cx="963974" cy="262569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객실</a:t>
            </a:r>
            <a:r>
              <a:rPr lang="en-US" altLang="ko-KR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/</a:t>
            </a:r>
            <a:r>
              <a:rPr lang="ko-KR" altLang="en-US" sz="900" b="1" kern="0" dirty="0">
                <a:solidFill>
                  <a:schemeClr val="bg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숙박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58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5490" y="2315845"/>
            <a:ext cx="963974" cy="262569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골프</a:t>
            </a:r>
          </a:p>
        </p:txBody>
      </p:sp>
      <p:sp>
        <p:nvSpPr>
          <p:cNvPr id="59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1616" y="2630901"/>
            <a:ext cx="963974" cy="262569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스키</a:t>
            </a:r>
          </a:p>
        </p:txBody>
      </p:sp>
      <p:sp>
        <p:nvSpPr>
          <p:cNvPr id="60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5490" y="2628917"/>
            <a:ext cx="963974" cy="262569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테마파크</a:t>
            </a:r>
          </a:p>
        </p:txBody>
      </p:sp>
      <p:sp>
        <p:nvSpPr>
          <p:cNvPr id="6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7258" y="2938067"/>
            <a:ext cx="963974" cy="262569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영업지원</a:t>
            </a:r>
          </a:p>
        </p:txBody>
      </p:sp>
      <p:sp>
        <p:nvSpPr>
          <p:cNvPr id="62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132" y="2936083"/>
            <a:ext cx="963974" cy="262569"/>
          </a:xfrm>
          <a:prstGeom prst="rect">
            <a:avLst/>
          </a:prstGeom>
          <a:solidFill>
            <a:srgbClr val="C8C8C8"/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900" b="1" i="0" u="none" strike="noStrike" kern="0" cap="none" normalizeH="0" baseline="0" noProof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영업회계</a:t>
            </a:r>
            <a:endParaRPr kumimoji="0" lang="ko-KR" altLang="en-US" sz="900" b="1" i="0" u="none" strike="noStrike" kern="0" cap="none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616975" y="2771708"/>
            <a:ext cx="323165" cy="115672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900" b="1" dirty="0">
                <a:solidFill>
                  <a:srgbClr val="C00000"/>
                </a:solidFill>
              </a:rPr>
              <a:t>업무시스템 간 </a:t>
            </a:r>
            <a:r>
              <a:rPr lang="en-US" altLang="ko-KR" sz="900" b="1" dirty="0">
                <a:solidFill>
                  <a:srgbClr val="C00000"/>
                </a:solidFill>
              </a:rPr>
              <a:t> </a:t>
            </a:r>
            <a:r>
              <a:rPr lang="ko-KR" altLang="en-US" sz="900" b="1" dirty="0">
                <a:solidFill>
                  <a:srgbClr val="C00000"/>
                </a:solidFill>
              </a:rPr>
              <a:t>연계</a:t>
            </a:r>
          </a:p>
        </p:txBody>
      </p:sp>
    </p:spTree>
    <p:extLst>
      <p:ext uri="{BB962C8B-B14F-4D97-AF65-F5344CB8AC3E}">
        <p14:creationId xmlns:p14="http://schemas.microsoft.com/office/powerpoint/2010/main" val="24008894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16.6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구성도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</a:rPr>
              <a:t>16. </a:t>
            </a:r>
            <a:r>
              <a:rPr lang="ko-KR" altLang="en-US" dirty="0" err="1">
                <a:latin typeface="맑은 고딕" panose="020B0503020000020004" pitchFamily="50" charset="-127"/>
              </a:rPr>
              <a:t>통합연계</a:t>
            </a:r>
            <a:r>
              <a:rPr lang="ko-KR" altLang="en-US" dirty="0">
                <a:latin typeface="맑은 고딕" panose="020B0503020000020004" pitchFamily="50" charset="-127"/>
              </a:rPr>
              <a:t> 지원시스템</a:t>
            </a:r>
            <a:endParaRPr lang="ko-KR" altLang="en-US" dirty="0"/>
          </a:p>
        </p:txBody>
      </p:sp>
      <p:sp>
        <p:nvSpPr>
          <p:cNvPr id="65" name="슬라이드 번호 개체 틀 3"/>
          <p:cNvSpPr txBox="1">
            <a:spLocks/>
          </p:cNvSpPr>
          <p:nvPr/>
        </p:nvSpPr>
        <p:spPr>
          <a:xfrm>
            <a:off x="3998283" y="6193180"/>
            <a:ext cx="251463" cy="122165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b="1" kern="120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defRPr>
            </a:lvl1pPr>
            <a:lvl2pPr marL="429768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59536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289304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19072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148840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578608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008376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438144" algn="l" defTabSz="859536" rtl="0" eaLnBrk="1" latinLnBrk="0" hangingPunct="1"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66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566" y="5375843"/>
            <a:ext cx="1279414" cy="41615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67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807" y="3238446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68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3807" y="3232932"/>
            <a:ext cx="1398014" cy="190521"/>
          </a:xfrm>
          <a:prstGeom prst="roundRect">
            <a:avLst>
              <a:gd name="adj" fmla="val 0"/>
            </a:avLst>
          </a:prstGeom>
          <a:solidFill>
            <a:srgbClr val="97A9D9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시설관리</a:t>
            </a:r>
          </a:p>
        </p:txBody>
      </p:sp>
      <p:sp>
        <p:nvSpPr>
          <p:cNvPr id="69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97" y="3454009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7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예산</a:t>
            </a:r>
          </a:p>
        </p:txBody>
      </p:sp>
      <p:sp>
        <p:nvSpPr>
          <p:cNvPr id="70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366" y="3454009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매출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7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2734" y="3454009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7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고객</a:t>
            </a:r>
          </a:p>
        </p:txBody>
      </p:sp>
      <p:sp>
        <p:nvSpPr>
          <p:cNvPr id="72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595" y="2580216"/>
            <a:ext cx="1865212" cy="65391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73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02595" y="2574704"/>
            <a:ext cx="1865212" cy="190521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9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ERP</a:t>
            </a:r>
            <a:endParaRPr lang="ko-KR" altLang="en-US" sz="9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786" y="2795781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6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구매</a:t>
            </a:r>
            <a:r>
              <a:rPr lang="en-US" altLang="ko-KR" sz="6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.</a:t>
            </a:r>
            <a:r>
              <a:rPr lang="ko-KR" altLang="en-US" sz="6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자재</a:t>
            </a:r>
            <a:endParaRPr kumimoji="0" lang="ko-KR" altLang="en-US" sz="6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75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2155" y="2795781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6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경영관리</a:t>
            </a:r>
            <a:endParaRPr kumimoji="0" lang="ko-KR" altLang="en-US" sz="6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76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1523" y="2795781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600" b="1" i="0" u="none" strike="noStrike" kern="0" cap="none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총무관리</a:t>
            </a:r>
            <a:endParaRPr kumimoji="0" lang="ko-KR" altLang="en-US" sz="6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77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7262" y="2805164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6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인사관리</a:t>
            </a:r>
          </a:p>
        </p:txBody>
      </p:sp>
      <p:sp>
        <p:nvSpPr>
          <p:cNvPr id="78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5058" y="3009333"/>
            <a:ext cx="869321" cy="153928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6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전략경영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245" y="3004635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6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재무관리</a:t>
            </a:r>
          </a:p>
        </p:txBody>
      </p:sp>
      <p:sp>
        <p:nvSpPr>
          <p:cNvPr id="80" name="직사각형 79"/>
          <p:cNvSpPr/>
          <p:nvPr/>
        </p:nvSpPr>
        <p:spPr>
          <a:xfrm>
            <a:off x="430537" y="5798028"/>
            <a:ext cx="605376" cy="4285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</a:rPr>
              <a:t>기타 시스템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1032853" y="5798043"/>
            <a:ext cx="6995809" cy="428510"/>
          </a:xfrm>
          <a:prstGeom prst="rect">
            <a:avLst/>
          </a:prstGeom>
          <a:noFill/>
          <a:ln w="63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361" y="58936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파일서버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83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8887" y="58936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내부회계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84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540" y="58936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ECM</a:t>
            </a:r>
          </a:p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(</a:t>
            </a: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쉐어포인트</a:t>
            </a: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)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85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130" y="58936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SSO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86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3720" y="58936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넷헬퍼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87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515" y="58936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사내전화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88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899" y="58936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메신저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89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8489" y="5899915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E-</a:t>
            </a: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감사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90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0079" y="5899915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MAIL</a:t>
            </a:r>
          </a:p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(</a:t>
            </a: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업무망</a:t>
            </a: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)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9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669" y="5899915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법무정보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92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5869" y="5899915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리모트뷰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93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771" y="5899916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업무</a:t>
            </a: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VDI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8021839" y="1295400"/>
            <a:ext cx="1503160" cy="1752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>
                <a:solidFill>
                  <a:schemeClr val="bg1">
                    <a:lumMod val="95000"/>
                  </a:schemeClr>
                </a:solidFill>
              </a:rPr>
              <a:t>외부망</a:t>
            </a:r>
            <a:endParaRPr lang="ko-KR" altLang="en-US" sz="9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8031185" y="1470632"/>
            <a:ext cx="1486992" cy="4748879"/>
          </a:xfrm>
          <a:prstGeom prst="rect">
            <a:avLst/>
          </a:prstGeom>
          <a:noFill/>
          <a:ln w="63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직사각형 95"/>
          <p:cNvSpPr/>
          <p:nvPr/>
        </p:nvSpPr>
        <p:spPr>
          <a:xfrm>
            <a:off x="430538" y="1302440"/>
            <a:ext cx="6370451" cy="4492223"/>
          </a:xfrm>
          <a:prstGeom prst="rect">
            <a:avLst/>
          </a:prstGeom>
          <a:noFill/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직사각형 96"/>
          <p:cNvSpPr/>
          <p:nvPr/>
        </p:nvSpPr>
        <p:spPr>
          <a:xfrm>
            <a:off x="5514111" y="5175079"/>
            <a:ext cx="1286869" cy="212452"/>
          </a:xfrm>
          <a:prstGeom prst="rect">
            <a:avLst/>
          </a:prstGeom>
          <a:solidFill>
            <a:schemeClr val="accent4">
              <a:lumMod val="50000"/>
            </a:schemeClr>
          </a:solidFill>
          <a:ln w="63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>
                <a:solidFill>
                  <a:schemeClr val="bg1"/>
                </a:solidFill>
              </a:rPr>
              <a:t>모바일 망</a:t>
            </a:r>
          </a:p>
        </p:txBody>
      </p:sp>
      <p:sp>
        <p:nvSpPr>
          <p:cNvPr id="98" name="직사각형 97"/>
          <p:cNvSpPr/>
          <p:nvPr/>
        </p:nvSpPr>
        <p:spPr>
          <a:xfrm>
            <a:off x="6800990" y="1481053"/>
            <a:ext cx="1220849" cy="4313611"/>
          </a:xfrm>
          <a:prstGeom prst="rect">
            <a:avLst/>
          </a:prstGeom>
          <a:noFill/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006" y="1720403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en-US" altLang="ko-KR" sz="7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NTS</a:t>
            </a:r>
          </a:p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(</a:t>
            </a: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국세청</a:t>
            </a: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)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0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005" y="2114452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en-US" altLang="ko-KR" sz="7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ALIO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7130" y="2501059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GPKI</a:t>
            </a:r>
          </a:p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(</a:t>
            </a: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대량정보유통</a:t>
            </a: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)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2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003" y="293713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ETS</a:t>
            </a:r>
          </a:p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(</a:t>
            </a: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수입인지</a:t>
            </a: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)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3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002" y="3373218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en-US" altLang="ko-KR" sz="7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RPA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4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4410" y="4123134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algn="ctr"/>
            <a:r>
              <a:rPr lang="en-US" altLang="ko-KR" sz="800" b="1" dirty="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VAN (KICC)</a:t>
            </a:r>
            <a:endParaRPr lang="ko-KR" altLang="en-US" sz="800" b="1" dirty="0"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sp>
        <p:nvSpPr>
          <p:cNvPr id="105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0880" y="3770954"/>
            <a:ext cx="510725" cy="250009"/>
          </a:xfrm>
          <a:prstGeom prst="rect">
            <a:avLst/>
          </a:prstGeom>
          <a:solidFill>
            <a:srgbClr val="FF0000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noProof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위하고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6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3941" y="4589854"/>
            <a:ext cx="510725" cy="250009"/>
          </a:xfrm>
          <a:prstGeom prst="rect">
            <a:avLst/>
          </a:prstGeom>
          <a:solidFill>
            <a:srgbClr val="FF0000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noProof="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상생결제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7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3072" y="5468956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en-US" altLang="ko-KR" sz="7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MOB</a:t>
            </a:r>
          </a:p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(</a:t>
            </a:r>
            <a:r>
              <a:rPr lang="ko-KR" altLang="en-US" sz="7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모바일앱</a:t>
            </a:r>
            <a:r>
              <a:rPr lang="en-US" altLang="ko-KR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)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8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197" y="2517941"/>
            <a:ext cx="510725" cy="250009"/>
          </a:xfrm>
          <a:prstGeom prst="rect">
            <a:avLst/>
          </a:prstGeom>
          <a:solidFill>
            <a:srgbClr val="C8C8C8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홈페이지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09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310" y="3009888"/>
            <a:ext cx="510725" cy="250009"/>
          </a:xfrm>
          <a:prstGeom prst="rect">
            <a:avLst/>
          </a:prstGeom>
          <a:solidFill>
            <a:srgbClr val="FF0000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건설관리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pic>
        <p:nvPicPr>
          <p:cNvPr id="110" name="그림 109">
            <a:extLst>
              <a:ext uri="{FF2B5EF4-FFF2-40B4-BE49-F238E27FC236}">
                <a16:creationId xmlns:a16="http://schemas.microsoft.com/office/drawing/2014/main" id="{A2024334-52E8-4B2A-9EC6-F7F01C03C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60" y="1923591"/>
            <a:ext cx="1409025" cy="4047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7749A257-3370-444A-ADED-E818952F429D}"/>
              </a:ext>
            </a:extLst>
          </p:cNvPr>
          <p:cNvGrpSpPr/>
          <p:nvPr/>
        </p:nvGrpSpPr>
        <p:grpSpPr>
          <a:xfrm>
            <a:off x="4504144" y="3326485"/>
            <a:ext cx="1869582" cy="570021"/>
            <a:chOff x="600144" y="2200154"/>
            <a:chExt cx="2277934" cy="673057"/>
          </a:xfrm>
        </p:grpSpPr>
        <p:pic>
          <p:nvPicPr>
            <p:cNvPr id="203" name="그림 202">
              <a:extLst>
                <a:ext uri="{FF2B5EF4-FFF2-40B4-BE49-F238E27FC236}">
                  <a16:creationId xmlns:a16="http://schemas.microsoft.com/office/drawing/2014/main" id="{3355CDED-903B-4D1A-9BC6-39E6E8210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5292" y="2200154"/>
              <a:ext cx="2272786" cy="673057"/>
            </a:xfrm>
            <a:prstGeom prst="rect">
              <a:avLst/>
            </a:prstGeom>
          </p:spPr>
        </p:pic>
        <p:grpSp>
          <p:nvGrpSpPr>
            <p:cNvPr id="204" name="그룹 203">
              <a:extLst>
                <a:ext uri="{FF2B5EF4-FFF2-40B4-BE49-F238E27FC236}">
                  <a16:creationId xmlns:a16="http://schemas.microsoft.com/office/drawing/2014/main" id="{143558DF-C36A-4788-8B60-5B57692C55A0}"/>
                </a:ext>
              </a:extLst>
            </p:cNvPr>
            <p:cNvGrpSpPr/>
            <p:nvPr/>
          </p:nvGrpSpPr>
          <p:grpSpPr>
            <a:xfrm>
              <a:off x="600144" y="2357104"/>
              <a:ext cx="2264624" cy="509794"/>
              <a:chOff x="424658" y="2153458"/>
              <a:chExt cx="2264624" cy="509794"/>
            </a:xfrm>
          </p:grpSpPr>
          <p:sp>
            <p:nvSpPr>
              <p:cNvPr id="205" name="직사각형 204">
                <a:extLst>
                  <a:ext uri="{FF2B5EF4-FFF2-40B4-BE49-F238E27FC236}">
                    <a16:creationId xmlns:a16="http://schemas.microsoft.com/office/drawing/2014/main" id="{7FF864B9-278B-44EB-91D1-504379181687}"/>
                  </a:ext>
                </a:extLst>
              </p:cNvPr>
              <p:cNvSpPr/>
              <p:nvPr/>
            </p:nvSpPr>
            <p:spPr>
              <a:xfrm>
                <a:off x="1496616" y="2535089"/>
                <a:ext cx="216024" cy="1231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6" name="직사각형 205">
                <a:extLst>
                  <a:ext uri="{FF2B5EF4-FFF2-40B4-BE49-F238E27FC236}">
                    <a16:creationId xmlns:a16="http://schemas.microsoft.com/office/drawing/2014/main" id="{7AE8B77F-1827-4575-9530-A17D83387C75}"/>
                  </a:ext>
                </a:extLst>
              </p:cNvPr>
              <p:cNvSpPr/>
              <p:nvPr/>
            </p:nvSpPr>
            <p:spPr>
              <a:xfrm>
                <a:off x="1208584" y="2535089"/>
                <a:ext cx="216024" cy="1231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7" name="직사각형 206">
                <a:extLst>
                  <a:ext uri="{FF2B5EF4-FFF2-40B4-BE49-F238E27FC236}">
                    <a16:creationId xmlns:a16="http://schemas.microsoft.com/office/drawing/2014/main" id="{8B80BCB0-2446-40FD-9B0E-30064468681B}"/>
                  </a:ext>
                </a:extLst>
              </p:cNvPr>
              <p:cNvSpPr/>
              <p:nvPr/>
            </p:nvSpPr>
            <p:spPr>
              <a:xfrm>
                <a:off x="2576736" y="2218875"/>
                <a:ext cx="112546" cy="20201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8" name="직사각형 207">
                <a:extLst>
                  <a:ext uri="{FF2B5EF4-FFF2-40B4-BE49-F238E27FC236}">
                    <a16:creationId xmlns:a16="http://schemas.microsoft.com/office/drawing/2014/main" id="{8F731DDE-60B3-453B-A81A-C8F619BC3F06}"/>
                  </a:ext>
                </a:extLst>
              </p:cNvPr>
              <p:cNvSpPr/>
              <p:nvPr/>
            </p:nvSpPr>
            <p:spPr>
              <a:xfrm>
                <a:off x="2077264" y="2540061"/>
                <a:ext cx="216024" cy="1231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9" name="직사각형 208">
                <a:extLst>
                  <a:ext uri="{FF2B5EF4-FFF2-40B4-BE49-F238E27FC236}">
                    <a16:creationId xmlns:a16="http://schemas.microsoft.com/office/drawing/2014/main" id="{31016AE0-2980-4C45-A2FF-AAAB430D61AA}"/>
                  </a:ext>
                </a:extLst>
              </p:cNvPr>
              <p:cNvSpPr/>
              <p:nvPr/>
            </p:nvSpPr>
            <p:spPr>
              <a:xfrm>
                <a:off x="1789232" y="2540061"/>
                <a:ext cx="216024" cy="1231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0" name="직사각형 209">
                <a:extLst>
                  <a:ext uri="{FF2B5EF4-FFF2-40B4-BE49-F238E27FC236}">
                    <a16:creationId xmlns:a16="http://schemas.microsoft.com/office/drawing/2014/main" id="{93AE914B-71B0-4771-BB42-E2B810AC0F39}"/>
                  </a:ext>
                </a:extLst>
              </p:cNvPr>
              <p:cNvSpPr/>
              <p:nvPr/>
            </p:nvSpPr>
            <p:spPr>
              <a:xfrm>
                <a:off x="424658" y="2153458"/>
                <a:ext cx="112546" cy="20201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1" name="직사각형 210">
                <a:extLst>
                  <a:ext uri="{FF2B5EF4-FFF2-40B4-BE49-F238E27FC236}">
                    <a16:creationId xmlns:a16="http://schemas.microsoft.com/office/drawing/2014/main" id="{E34CDC25-F9A8-42E0-9CC9-06756B507D65}"/>
                  </a:ext>
                </a:extLst>
              </p:cNvPr>
              <p:cNvSpPr/>
              <p:nvPr/>
            </p:nvSpPr>
            <p:spPr>
              <a:xfrm>
                <a:off x="424658" y="2363204"/>
                <a:ext cx="112546" cy="20201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64BA2218-4537-47B7-8263-DD9612F71A33}"/>
              </a:ext>
            </a:extLst>
          </p:cNvPr>
          <p:cNvGrpSpPr/>
          <p:nvPr/>
        </p:nvGrpSpPr>
        <p:grpSpPr>
          <a:xfrm>
            <a:off x="4517639" y="1569742"/>
            <a:ext cx="1867880" cy="925251"/>
            <a:chOff x="7041232" y="2192486"/>
            <a:chExt cx="2275860" cy="1092498"/>
          </a:xfrm>
        </p:grpSpPr>
        <p:pic>
          <p:nvPicPr>
            <p:cNvPr id="196" name="그림 195">
              <a:extLst>
                <a:ext uri="{FF2B5EF4-FFF2-40B4-BE49-F238E27FC236}">
                  <a16:creationId xmlns:a16="http://schemas.microsoft.com/office/drawing/2014/main" id="{A70B3BF4-B20B-4188-B64C-9FE09C5C8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44306" y="2192486"/>
              <a:ext cx="2272786" cy="1092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직사각형 196">
              <a:extLst>
                <a:ext uri="{FF2B5EF4-FFF2-40B4-BE49-F238E27FC236}">
                  <a16:creationId xmlns:a16="http://schemas.microsoft.com/office/drawing/2014/main" id="{098F396F-5300-4E04-BBCB-570B3FC85460}"/>
                </a:ext>
              </a:extLst>
            </p:cNvPr>
            <p:cNvSpPr/>
            <p:nvPr/>
          </p:nvSpPr>
          <p:spPr>
            <a:xfrm>
              <a:off x="7041232" y="2422521"/>
              <a:ext cx="112546" cy="202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직사각형 197">
              <a:extLst>
                <a:ext uri="{FF2B5EF4-FFF2-40B4-BE49-F238E27FC236}">
                  <a16:creationId xmlns:a16="http://schemas.microsoft.com/office/drawing/2014/main" id="{6B8FC6B0-A75D-42DD-AC5A-CE971763E3D7}"/>
                </a:ext>
              </a:extLst>
            </p:cNvPr>
            <p:cNvSpPr/>
            <p:nvPr/>
          </p:nvSpPr>
          <p:spPr>
            <a:xfrm>
              <a:off x="7041232" y="2632267"/>
              <a:ext cx="112546" cy="202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직사각형 198">
              <a:extLst>
                <a:ext uri="{FF2B5EF4-FFF2-40B4-BE49-F238E27FC236}">
                  <a16:creationId xmlns:a16="http://schemas.microsoft.com/office/drawing/2014/main" id="{00E3B99F-A2D1-45EB-A838-8D0E5A366278}"/>
                </a:ext>
              </a:extLst>
            </p:cNvPr>
            <p:cNvSpPr/>
            <p:nvPr/>
          </p:nvSpPr>
          <p:spPr>
            <a:xfrm>
              <a:off x="7041232" y="2842013"/>
              <a:ext cx="112546" cy="202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직사각형 199">
              <a:extLst>
                <a:ext uri="{FF2B5EF4-FFF2-40B4-BE49-F238E27FC236}">
                  <a16:creationId xmlns:a16="http://schemas.microsoft.com/office/drawing/2014/main" id="{77B79765-B6FC-42B8-81FD-AAF15DC94AA7}"/>
                </a:ext>
              </a:extLst>
            </p:cNvPr>
            <p:cNvSpPr/>
            <p:nvPr/>
          </p:nvSpPr>
          <p:spPr>
            <a:xfrm>
              <a:off x="7041232" y="3051760"/>
              <a:ext cx="112546" cy="202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직사각형 200">
              <a:extLst>
                <a:ext uri="{FF2B5EF4-FFF2-40B4-BE49-F238E27FC236}">
                  <a16:creationId xmlns:a16="http://schemas.microsoft.com/office/drawing/2014/main" id="{5177A69D-5936-4E60-9983-FCAA31CF63FD}"/>
                </a:ext>
              </a:extLst>
            </p:cNvPr>
            <p:cNvSpPr/>
            <p:nvPr/>
          </p:nvSpPr>
          <p:spPr>
            <a:xfrm>
              <a:off x="8409384" y="3154356"/>
              <a:ext cx="216024" cy="1231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직사각형 201">
              <a:extLst>
                <a:ext uri="{FF2B5EF4-FFF2-40B4-BE49-F238E27FC236}">
                  <a16:creationId xmlns:a16="http://schemas.microsoft.com/office/drawing/2014/main" id="{E1BF3498-B759-4E3C-AC4D-CC46F42D695D}"/>
                </a:ext>
              </a:extLst>
            </p:cNvPr>
            <p:cNvSpPr/>
            <p:nvPr/>
          </p:nvSpPr>
          <p:spPr>
            <a:xfrm>
              <a:off x="8121352" y="3154356"/>
              <a:ext cx="216024" cy="1231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3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5404" y="2587584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14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25404" y="2575031"/>
            <a:ext cx="1398014" cy="190521"/>
          </a:xfrm>
          <a:prstGeom prst="roundRect">
            <a:avLst>
              <a:gd name="adj" fmla="val 0"/>
            </a:avLst>
          </a:prstGeom>
          <a:solidFill>
            <a:srgbClr val="97A9D9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경영분석</a:t>
            </a:r>
          </a:p>
        </p:txBody>
      </p:sp>
      <p:sp>
        <p:nvSpPr>
          <p:cNvPr id="115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7204" y="2803148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7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경영정보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16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0364" y="2803148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ko-KR" altLang="en-US" sz="700" b="1" i="0" u="none" strike="noStrike" kern="0" cap="none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임원정보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17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24" y="4301441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18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0224" y="4295927"/>
            <a:ext cx="1398014" cy="190521"/>
          </a:xfrm>
          <a:prstGeom prst="roundRect">
            <a:avLst>
              <a:gd name="adj" fmla="val 0"/>
            </a:avLst>
          </a:prstGeom>
          <a:solidFill>
            <a:srgbClr val="97A9D9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전략경영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성과</a:t>
            </a:r>
          </a:p>
        </p:txBody>
      </p:sp>
      <p:sp>
        <p:nvSpPr>
          <p:cNvPr id="119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370" y="4812769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20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3370" y="4807255"/>
            <a:ext cx="1398014" cy="190521"/>
          </a:xfrm>
          <a:prstGeom prst="roundRect">
            <a:avLst>
              <a:gd name="adj" fmla="val 0"/>
            </a:avLst>
          </a:prstGeom>
          <a:solidFill>
            <a:srgbClr val="97A9D9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800" b="1">
                <a:latin typeface="맑은 고딕" panose="020B0503020000020004" pitchFamily="50" charset="-127"/>
              </a:rPr>
              <a:t>안전</a:t>
            </a:r>
            <a:r>
              <a:rPr lang="en-US" altLang="ko-KR" sz="800" b="1">
                <a:latin typeface="맑은 고딕" panose="020B0503020000020004" pitchFamily="50" charset="-127"/>
              </a:rPr>
              <a:t>_</a:t>
            </a:r>
            <a:r>
              <a:rPr lang="ko-KR" altLang="en-US" sz="800" b="1">
                <a:latin typeface="맑은 고딕" panose="020B0503020000020004" pitchFamily="50" charset="-127"/>
              </a:rPr>
              <a:t>보건</a:t>
            </a:r>
            <a:endParaRPr lang="ko-KR" altLang="en-US" sz="800" b="1" dirty="0">
              <a:latin typeface="맑은 고딕" panose="020B0503020000020004" pitchFamily="50" charset="-127"/>
            </a:endParaRPr>
          </a:p>
        </p:txBody>
      </p:sp>
      <p:sp>
        <p:nvSpPr>
          <p:cNvPr id="12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3940" y="4993391"/>
            <a:ext cx="510725" cy="250009"/>
          </a:xfrm>
          <a:prstGeom prst="rect">
            <a:avLst/>
          </a:prstGeom>
          <a:solidFill>
            <a:srgbClr val="FF0000"/>
          </a:solidFill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schemeClr val="bg1"/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G2B</a:t>
            </a:r>
          </a:p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>
                <a:solidFill>
                  <a:schemeClr val="bg1"/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(</a:t>
            </a:r>
            <a:r>
              <a:rPr lang="ko-KR" altLang="en-US" sz="700" b="1" kern="0" dirty="0">
                <a:solidFill>
                  <a:schemeClr val="bg1"/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나라장터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22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5600" y="3321252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23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45600" y="3315738"/>
            <a:ext cx="1398014" cy="190521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800" b="1" dirty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EAI Server </a:t>
            </a:r>
            <a:endParaRPr lang="ko-KR" altLang="en-US" sz="800" b="1" dirty="0">
              <a:solidFill>
                <a:schemeClr val="bg1">
                  <a:lumMod val="9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BDE09AC6-7EE3-4AB1-B531-BE5F1D1749BD}"/>
              </a:ext>
            </a:extLst>
          </p:cNvPr>
          <p:cNvGrpSpPr/>
          <p:nvPr/>
        </p:nvGrpSpPr>
        <p:grpSpPr>
          <a:xfrm>
            <a:off x="6456500" y="3922886"/>
            <a:ext cx="593738" cy="266877"/>
            <a:chOff x="2676498" y="2876923"/>
            <a:chExt cx="723422" cy="315117"/>
          </a:xfrm>
        </p:grpSpPr>
        <p:sp>
          <p:nvSpPr>
            <p:cNvPr id="194" name="구름 193">
              <a:extLst>
                <a:ext uri="{FF2B5EF4-FFF2-40B4-BE49-F238E27FC236}">
                  <a16:creationId xmlns:a16="http://schemas.microsoft.com/office/drawing/2014/main" id="{F2FE168E-BA39-4B61-A28A-0EA8D1C57A1A}"/>
                </a:ext>
              </a:extLst>
            </p:cNvPr>
            <p:cNvSpPr/>
            <p:nvPr/>
          </p:nvSpPr>
          <p:spPr>
            <a:xfrm>
              <a:off x="2676498" y="2876923"/>
              <a:ext cx="723422" cy="315117"/>
            </a:xfrm>
            <a:prstGeom prst="cloud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A0E9A418-119F-41AD-8BAE-81347131C8D3}"/>
                </a:ext>
              </a:extLst>
            </p:cNvPr>
            <p:cNvSpPr txBox="1"/>
            <p:nvPr/>
          </p:nvSpPr>
          <p:spPr>
            <a:xfrm>
              <a:off x="2776870" y="2936702"/>
              <a:ext cx="55335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800" b="1" dirty="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망 연계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7199994" y="3935265"/>
            <a:ext cx="510469" cy="208528"/>
          </a:xfrm>
          <a:prstGeom prst="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</a:rPr>
              <a:t>API Gateway</a:t>
            </a:r>
          </a:p>
          <a:p>
            <a:pPr algn="ctr"/>
            <a:r>
              <a:rPr lang="en-US" altLang="ko-KR" sz="800" b="1" dirty="0">
                <a:solidFill>
                  <a:schemeClr val="bg1"/>
                </a:solidFill>
              </a:rPr>
              <a:t>Server</a:t>
            </a:r>
            <a:endParaRPr lang="ko-KR" altLang="en-US" sz="800" b="1" dirty="0">
              <a:solidFill>
                <a:schemeClr val="bg1"/>
              </a:solidFill>
            </a:endParaRPr>
          </a:p>
        </p:txBody>
      </p:sp>
      <p:cxnSp>
        <p:nvCxnSpPr>
          <p:cNvPr id="126" name="직선 화살표 연결선 125">
            <a:extLst>
              <a:ext uri="{FF2B5EF4-FFF2-40B4-BE49-F238E27FC236}">
                <a16:creationId xmlns:a16="http://schemas.microsoft.com/office/drawing/2014/main" id="{ACA8EC34-AF79-40CA-A1CC-8B6AE2220896}"/>
              </a:ext>
            </a:extLst>
          </p:cNvPr>
          <p:cNvCxnSpPr>
            <a:cxnSpLocks/>
            <a:endCxn id="125" idx="1"/>
          </p:cNvCxnSpPr>
          <p:nvPr/>
        </p:nvCxnSpPr>
        <p:spPr>
          <a:xfrm flipV="1">
            <a:off x="7022452" y="4039530"/>
            <a:ext cx="177542" cy="27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1898" y="4327870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28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01898" y="4322357"/>
            <a:ext cx="1398014" cy="190521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8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endParaRPr lang="ko-KR" altLang="en-US" sz="8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9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3070" y="4541324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ko-KR" altLang="en-US" sz="600" b="1" kern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서버팜</a:t>
            </a:r>
            <a:r>
              <a:rPr lang="ko-KR" altLang="en-US" sz="6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 </a:t>
            </a:r>
            <a:r>
              <a:rPr lang="en-US" altLang="ko-KR" sz="600" b="1" kern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L4</a:t>
            </a:r>
            <a:endParaRPr kumimoji="0" lang="ko-KR" altLang="en-US" sz="6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30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729" y="4549363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kumimoji="0" lang="en-US" altLang="ko-KR" sz="700" b="1" i="0" u="none" strike="noStrike" kern="0" cap="none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FW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sp>
        <p:nvSpPr>
          <p:cNvPr id="131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0097" y="4549363"/>
            <a:ext cx="413651" cy="155835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cs typeface="Arial" pitchFamily="34" charset="0"/>
                <a:sym typeface="Monotype Sorts"/>
              </a:rPr>
              <a:t>BB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cxnSp>
        <p:nvCxnSpPr>
          <p:cNvPr id="132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90" idx="2"/>
            <a:endCxn id="127" idx="1"/>
          </p:cNvCxnSpPr>
          <p:nvPr/>
        </p:nvCxnSpPr>
        <p:spPr>
          <a:xfrm rot="16200000" flipH="1">
            <a:off x="3865972" y="3890812"/>
            <a:ext cx="804544" cy="46730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9596" y="3544295"/>
            <a:ext cx="632428" cy="144746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 err="1">
                <a:solidFill>
                  <a:schemeClr val="accent5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webMethods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cxnSp>
        <p:nvCxnSpPr>
          <p:cNvPr id="134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72" idx="1"/>
            <a:endCxn id="184" idx="3"/>
          </p:cNvCxnSpPr>
          <p:nvPr/>
        </p:nvCxnSpPr>
        <p:spPr>
          <a:xfrm rot="10800000" flipV="1">
            <a:off x="4146546" y="2907174"/>
            <a:ext cx="356051" cy="58816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5" idx="3"/>
            <a:endCxn id="99" idx="1"/>
          </p:cNvCxnSpPr>
          <p:nvPr/>
        </p:nvCxnSpPr>
        <p:spPr>
          <a:xfrm flipV="1">
            <a:off x="7710463" y="1845407"/>
            <a:ext cx="861543" cy="219412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5" idx="3"/>
            <a:endCxn id="105" idx="1"/>
          </p:cNvCxnSpPr>
          <p:nvPr/>
        </p:nvCxnSpPr>
        <p:spPr>
          <a:xfrm flipV="1">
            <a:off x="7710463" y="3895958"/>
            <a:ext cx="860417" cy="14357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endCxn id="106" idx="1"/>
          </p:cNvCxnSpPr>
          <p:nvPr/>
        </p:nvCxnSpPr>
        <p:spPr>
          <a:xfrm>
            <a:off x="7058841" y="4509235"/>
            <a:ext cx="1505100" cy="20562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BDE09AC6-7EE3-4AB1-B531-BE5F1D1749BD}"/>
              </a:ext>
            </a:extLst>
          </p:cNvPr>
          <p:cNvGrpSpPr/>
          <p:nvPr/>
        </p:nvGrpSpPr>
        <p:grpSpPr>
          <a:xfrm>
            <a:off x="6465598" y="4389877"/>
            <a:ext cx="593738" cy="266877"/>
            <a:chOff x="2676498" y="2876923"/>
            <a:chExt cx="723422" cy="315117"/>
          </a:xfrm>
        </p:grpSpPr>
        <p:sp>
          <p:nvSpPr>
            <p:cNvPr id="192" name="구름 191">
              <a:extLst>
                <a:ext uri="{FF2B5EF4-FFF2-40B4-BE49-F238E27FC236}">
                  <a16:creationId xmlns:a16="http://schemas.microsoft.com/office/drawing/2014/main" id="{F2FE168E-BA39-4B61-A28A-0EA8D1C57A1A}"/>
                </a:ext>
              </a:extLst>
            </p:cNvPr>
            <p:cNvSpPr/>
            <p:nvPr/>
          </p:nvSpPr>
          <p:spPr>
            <a:xfrm>
              <a:off x="2676498" y="2876923"/>
              <a:ext cx="723422" cy="315117"/>
            </a:xfrm>
            <a:prstGeom prst="cloud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A0E9A418-119F-41AD-8BAE-81347131C8D3}"/>
                </a:ext>
              </a:extLst>
            </p:cNvPr>
            <p:cNvSpPr txBox="1"/>
            <p:nvPr/>
          </p:nvSpPr>
          <p:spPr>
            <a:xfrm>
              <a:off x="2756033" y="2936702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800" b="1" dirty="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전용회선</a:t>
              </a:r>
            </a:p>
          </p:txBody>
        </p:sp>
      </p:grpSp>
      <p:sp>
        <p:nvSpPr>
          <p:cNvPr id="139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769" y="5276106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40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2769" y="5270592"/>
            <a:ext cx="1398014" cy="190521"/>
          </a:xfrm>
          <a:prstGeom prst="roundRect">
            <a:avLst>
              <a:gd name="adj" fmla="val 0"/>
            </a:avLst>
          </a:prstGeom>
          <a:solidFill>
            <a:srgbClr val="97A9D9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ESG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1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endCxn id="160" idx="2"/>
          </p:cNvCxnSpPr>
          <p:nvPr/>
        </p:nvCxnSpPr>
        <p:spPr>
          <a:xfrm rot="16200000" flipV="1">
            <a:off x="3307242" y="5377152"/>
            <a:ext cx="650269" cy="3624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47" y="2033217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43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27147" y="2027704"/>
            <a:ext cx="1398014" cy="190521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800" b="1" dirty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ETL Server </a:t>
            </a:r>
            <a:endParaRPr lang="ko-KR" altLang="en-US" sz="800" b="1" dirty="0">
              <a:solidFill>
                <a:schemeClr val="bg1">
                  <a:lumMod val="9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4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142" y="2256260"/>
            <a:ext cx="632428" cy="144746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noProof="0" dirty="0" err="1">
                <a:solidFill>
                  <a:schemeClr val="accent5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Infomatica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cxnSp>
        <p:nvCxnSpPr>
          <p:cNvPr id="145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42" idx="2"/>
            <a:endCxn id="114" idx="0"/>
          </p:cNvCxnSpPr>
          <p:nvPr/>
        </p:nvCxnSpPr>
        <p:spPr>
          <a:xfrm rot="5400000">
            <a:off x="3353245" y="2502121"/>
            <a:ext cx="144078" cy="174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73" idx="1"/>
            <a:endCxn id="114" idx="3"/>
          </p:cNvCxnSpPr>
          <p:nvPr/>
        </p:nvCxnSpPr>
        <p:spPr>
          <a:xfrm rot="10800000" flipV="1">
            <a:off x="4123419" y="2669964"/>
            <a:ext cx="379177" cy="32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꺾인 연결선 146"/>
          <p:cNvCxnSpPr>
            <a:stCxn id="110" idx="3"/>
            <a:endCxn id="143" idx="1"/>
          </p:cNvCxnSpPr>
          <p:nvPr/>
        </p:nvCxnSpPr>
        <p:spPr>
          <a:xfrm flipV="1">
            <a:off x="2231385" y="2122964"/>
            <a:ext cx="495762" cy="302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꺾인 연결선 147"/>
          <p:cNvCxnSpPr>
            <a:stCxn id="189" idx="3"/>
            <a:endCxn id="176" idx="1"/>
          </p:cNvCxnSpPr>
          <p:nvPr/>
        </p:nvCxnSpPr>
        <p:spPr>
          <a:xfrm flipV="1">
            <a:off x="2256697" y="3535239"/>
            <a:ext cx="492979" cy="23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꺾인 연결선 148"/>
          <p:cNvCxnSpPr>
            <a:stCxn id="210" idx="1"/>
            <a:endCxn id="143" idx="3"/>
          </p:cNvCxnSpPr>
          <p:nvPr/>
        </p:nvCxnSpPr>
        <p:spPr>
          <a:xfrm rot="10800000">
            <a:off x="4125161" y="2122964"/>
            <a:ext cx="378983" cy="1421987"/>
          </a:xfrm>
          <a:prstGeom prst="bentConnector3">
            <a:avLst>
              <a:gd name="adj1" fmla="val 6440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꺾인 연결선 149"/>
          <p:cNvCxnSpPr>
            <a:endCxn id="143" idx="0"/>
          </p:cNvCxnSpPr>
          <p:nvPr/>
        </p:nvCxnSpPr>
        <p:spPr>
          <a:xfrm rot="10800000" flipV="1">
            <a:off x="3426155" y="1681635"/>
            <a:ext cx="1116632" cy="3460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꺾인 연결선 150"/>
          <p:cNvCxnSpPr>
            <a:stCxn id="117" idx="3"/>
            <a:endCxn id="170" idx="1"/>
          </p:cNvCxnSpPr>
          <p:nvPr/>
        </p:nvCxnSpPr>
        <p:spPr>
          <a:xfrm flipV="1">
            <a:off x="2228238" y="3717536"/>
            <a:ext cx="513568" cy="782773"/>
          </a:xfrm>
          <a:prstGeom prst="bentConnector3">
            <a:avLst>
              <a:gd name="adj1" fmla="val 6328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endCxn id="109" idx="1"/>
          </p:cNvCxnSpPr>
          <p:nvPr/>
        </p:nvCxnSpPr>
        <p:spPr>
          <a:xfrm rot="5400000" flipH="1" flipV="1">
            <a:off x="6674094" y="3373743"/>
            <a:ext cx="761066" cy="28336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7" idx="2"/>
            <a:endCxn id="97" idx="0"/>
          </p:cNvCxnSpPr>
          <p:nvPr/>
        </p:nvCxnSpPr>
        <p:spPr>
          <a:xfrm rot="16200000" flipH="1">
            <a:off x="5454489" y="4472022"/>
            <a:ext cx="449473" cy="95664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endCxn id="108" idx="1"/>
          </p:cNvCxnSpPr>
          <p:nvPr/>
        </p:nvCxnSpPr>
        <p:spPr>
          <a:xfrm rot="5400000" flipH="1" flipV="1">
            <a:off x="6390123" y="3165769"/>
            <a:ext cx="1294897" cy="2492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5" idx="3"/>
            <a:endCxn id="101" idx="1"/>
          </p:cNvCxnSpPr>
          <p:nvPr/>
        </p:nvCxnSpPr>
        <p:spPr>
          <a:xfrm flipV="1">
            <a:off x="7710463" y="2626063"/>
            <a:ext cx="866667" cy="14134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endCxn id="104" idx="1"/>
          </p:cNvCxnSpPr>
          <p:nvPr/>
        </p:nvCxnSpPr>
        <p:spPr>
          <a:xfrm flipV="1">
            <a:off x="7058841" y="4248139"/>
            <a:ext cx="1525569" cy="26109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endCxn id="121" idx="1"/>
          </p:cNvCxnSpPr>
          <p:nvPr/>
        </p:nvCxnSpPr>
        <p:spPr>
          <a:xfrm>
            <a:off x="7058841" y="4509235"/>
            <a:ext cx="1505099" cy="60916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직선 화살표 연결선 157">
            <a:extLst>
              <a:ext uri="{FF2B5EF4-FFF2-40B4-BE49-F238E27FC236}">
                <a16:creationId xmlns:a16="http://schemas.microsoft.com/office/drawing/2014/main" id="{ACA8EC34-AF79-40CA-A1CC-8B6AE2220896}"/>
              </a:ext>
            </a:extLst>
          </p:cNvPr>
          <p:cNvCxnSpPr>
            <a:cxnSpLocks/>
            <a:stCxn id="127" idx="3"/>
            <a:endCxn id="192" idx="2"/>
          </p:cNvCxnSpPr>
          <p:nvPr/>
        </p:nvCxnSpPr>
        <p:spPr>
          <a:xfrm flipV="1">
            <a:off x="5899912" y="4523316"/>
            <a:ext cx="567527" cy="3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47404" y="4646405"/>
            <a:ext cx="1398014" cy="190521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800" b="1" dirty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DBMS Server </a:t>
            </a:r>
            <a:endParaRPr lang="ko-KR" altLang="en-US" sz="800" b="1" dirty="0">
              <a:solidFill>
                <a:schemeClr val="bg1">
                  <a:lumMod val="9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0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2159" y="4835491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61" name="원통 160"/>
          <p:cNvSpPr/>
          <p:nvPr/>
        </p:nvSpPr>
        <p:spPr>
          <a:xfrm>
            <a:off x="2993335" y="4932665"/>
            <a:ext cx="936953" cy="204381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ERP DB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D913492-32D5-4114-838F-A06CA625ADFE}"/>
              </a:ext>
            </a:extLst>
          </p:cNvPr>
          <p:cNvSpPr txBox="1"/>
          <p:nvPr/>
        </p:nvSpPr>
        <p:spPr>
          <a:xfrm>
            <a:off x="3510695" y="5365852"/>
            <a:ext cx="490998" cy="169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t>직접 연결</a:t>
            </a:r>
          </a:p>
        </p:txBody>
      </p:sp>
      <p:cxnSp>
        <p:nvCxnSpPr>
          <p:cNvPr id="163" name="꺾인 연결선 162"/>
          <p:cNvCxnSpPr>
            <a:stCxn id="122" idx="2"/>
            <a:endCxn id="159" idx="0"/>
          </p:cNvCxnSpPr>
          <p:nvPr/>
        </p:nvCxnSpPr>
        <p:spPr>
          <a:xfrm rot="16200000" flipH="1">
            <a:off x="2981801" y="4181794"/>
            <a:ext cx="927417" cy="180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692" y="3767450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65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50692" y="3761937"/>
            <a:ext cx="1398014" cy="190521"/>
          </a:xfrm>
          <a:prstGeom prst="roundRect">
            <a:avLst>
              <a:gd name="adj" fmla="val 0"/>
            </a:avLst>
          </a:prstGeom>
          <a:solidFill>
            <a:srgbClr val="FF0000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800" b="1" dirty="0">
                <a:solidFill>
                  <a:schemeClr val="bg1">
                    <a:lumMod val="9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EAI Monitoring Server </a:t>
            </a:r>
            <a:endParaRPr lang="ko-KR" altLang="en-US" sz="800" b="1" dirty="0">
              <a:solidFill>
                <a:schemeClr val="bg1">
                  <a:lumMod val="9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6" name="Rectangle 78">
            <a:extLst>
              <a:ext uri="{FF2B5EF4-FFF2-40B4-BE49-F238E27FC236}">
                <a16:creationId xmlns:a16="http://schemas.microsoft.com/office/drawing/2014/main" id="{FA1DEC8B-BBB8-7650-75CC-054086134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840" y="3977304"/>
            <a:ext cx="632428" cy="144746"/>
          </a:xfrm>
          <a:prstGeom prst="rect">
            <a:avLst/>
          </a:prstGeom>
          <a:solidFill>
            <a:srgbClr val="C8C8C8"/>
          </a:solidFill>
          <a:ln w="9525">
            <a:noFill/>
            <a:round/>
            <a:headEnd/>
            <a:tailEnd type="none" w="sm" len="sm"/>
          </a:ln>
          <a:effectLst>
            <a:innerShdw>
              <a:srgbClr val="4F81BD">
                <a:lumMod val="60000"/>
                <a:lumOff val="40000"/>
              </a:srgbClr>
            </a:innerShdw>
          </a:effectLst>
        </p:spPr>
        <p:txBody>
          <a:bodyPr lIns="0" tIns="0" rIns="0" bIns="0" anchor="ctr"/>
          <a:lstStyle/>
          <a:p>
            <a:pPr marL="0" marR="0" lvl="1" indent="0" algn="ctr" defTabSz="1474988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140000"/>
              <a:buFontTx/>
              <a:buNone/>
              <a:tabLst>
                <a:tab pos="5648325" algn="l"/>
              </a:tabLst>
              <a:defRPr/>
            </a:pPr>
            <a:r>
              <a:rPr lang="en-US" altLang="ko-KR" sz="700" b="1" kern="0" dirty="0" err="1">
                <a:solidFill>
                  <a:schemeClr val="accent5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  <a:sym typeface="Monotype Sorts"/>
              </a:rPr>
              <a:t>WeasyM</a:t>
            </a:r>
            <a:endParaRPr kumimoji="0" lang="ko-KR" altLang="en-US" sz="700" b="1" i="0" u="none" strike="noStrike" kern="0" cap="none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  <a:sym typeface="Monotype Sorts"/>
            </a:endParaRPr>
          </a:p>
        </p:txBody>
      </p:sp>
      <p:cxnSp>
        <p:nvCxnSpPr>
          <p:cNvPr id="167" name="꺾인 연결선 166"/>
          <p:cNvCxnSpPr>
            <a:stCxn id="165" idx="3"/>
            <a:endCxn id="169" idx="1"/>
          </p:cNvCxnSpPr>
          <p:nvPr/>
        </p:nvCxnSpPr>
        <p:spPr>
          <a:xfrm flipV="1">
            <a:off x="2248706" y="3635018"/>
            <a:ext cx="491874" cy="22217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직사각형 167"/>
          <p:cNvSpPr/>
          <p:nvPr/>
        </p:nvSpPr>
        <p:spPr>
          <a:xfrm>
            <a:off x="2740581" y="3382586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9" name="직사각형 168"/>
          <p:cNvSpPr/>
          <p:nvPr/>
        </p:nvSpPr>
        <p:spPr>
          <a:xfrm>
            <a:off x="2740580" y="3607058"/>
            <a:ext cx="64271" cy="55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직사각형 169"/>
          <p:cNvSpPr/>
          <p:nvPr/>
        </p:nvSpPr>
        <p:spPr>
          <a:xfrm>
            <a:off x="2741806" y="3690081"/>
            <a:ext cx="97085" cy="54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직사각형 170"/>
          <p:cNvSpPr/>
          <p:nvPr/>
        </p:nvSpPr>
        <p:spPr>
          <a:xfrm>
            <a:off x="2961046" y="2057468"/>
            <a:ext cx="123456" cy="82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직사각형 171"/>
          <p:cNvSpPr/>
          <p:nvPr/>
        </p:nvSpPr>
        <p:spPr>
          <a:xfrm>
            <a:off x="3749061" y="2048855"/>
            <a:ext cx="104081" cy="97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3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8" idx="0"/>
            <a:endCxn id="194" idx="2"/>
          </p:cNvCxnSpPr>
          <p:nvPr/>
        </p:nvCxnSpPr>
        <p:spPr>
          <a:xfrm rot="5400000" flipH="1" flipV="1">
            <a:off x="5696607" y="3560623"/>
            <a:ext cx="266032" cy="125743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AutoShape 292">
            <a:extLst>
              <a:ext uri="{FF2B5EF4-FFF2-40B4-BE49-F238E27FC236}">
                <a16:creationId xmlns:a16="http://schemas.microsoft.com/office/drawing/2014/main" id="{3E72DFD2-191A-8249-DE29-D7E3CA3DB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142" y="2787633"/>
            <a:ext cx="1398014" cy="39773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lIns="36000" tIns="36000" rIns="36000" bIns="36000" anchor="t"/>
          <a:lstStyle/>
          <a:p>
            <a:pPr lvl="0" indent="-84138" defTabSz="1330325" eaLnBrk="0" fontAlgn="auto" latinLnBrk="0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kumimoji="0" lang="ko-KR" altLang="en-US" sz="800" kern="0" spc="-100" dirty="0">
              <a:solidFill>
                <a:sysClr val="windowText" lastClr="000000">
                  <a:lumMod val="85000"/>
                  <a:lumOff val="15000"/>
                </a:sysClr>
              </a:solidFill>
              <a:effectLst>
                <a:glow rad="101600">
                  <a:schemeClr val="bg1"/>
                </a:glo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Gill Sans"/>
            </a:endParaRPr>
          </a:p>
        </p:txBody>
      </p:sp>
      <p:sp>
        <p:nvSpPr>
          <p:cNvPr id="175" name="직사각형 82">
            <a:extLst>
              <a:ext uri="{FF2B5EF4-FFF2-40B4-BE49-F238E27FC236}">
                <a16:creationId xmlns:a16="http://schemas.microsoft.com/office/drawing/2014/main" id="{4D618DA8-8FF6-D89B-49FE-42358D8766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6142" y="2782119"/>
            <a:ext cx="1398014" cy="190521"/>
          </a:xfrm>
          <a:prstGeom prst="roundRect">
            <a:avLst>
              <a:gd name="adj" fmla="val 0"/>
            </a:avLst>
          </a:prstGeom>
          <a:solidFill>
            <a:srgbClr val="97A9D9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사내포털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그룹웨어</a:t>
            </a:r>
          </a:p>
        </p:txBody>
      </p:sp>
      <p:sp>
        <p:nvSpPr>
          <p:cNvPr id="176" name="직사각형 175"/>
          <p:cNvSpPr/>
          <p:nvPr/>
        </p:nvSpPr>
        <p:spPr>
          <a:xfrm>
            <a:off x="2749676" y="3504615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7" name="꺾인 연결선 176"/>
          <p:cNvCxnSpPr>
            <a:stCxn id="175" idx="3"/>
            <a:endCxn id="168" idx="1"/>
          </p:cNvCxnSpPr>
          <p:nvPr/>
        </p:nvCxnSpPr>
        <p:spPr>
          <a:xfrm>
            <a:off x="2244156" y="2877380"/>
            <a:ext cx="496425" cy="53583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5" idx="3"/>
            <a:endCxn id="100" idx="1"/>
          </p:cNvCxnSpPr>
          <p:nvPr/>
        </p:nvCxnSpPr>
        <p:spPr>
          <a:xfrm flipV="1">
            <a:off x="7710463" y="2239457"/>
            <a:ext cx="861542" cy="180007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5" idx="3"/>
            <a:endCxn id="102" idx="1"/>
          </p:cNvCxnSpPr>
          <p:nvPr/>
        </p:nvCxnSpPr>
        <p:spPr>
          <a:xfrm flipV="1">
            <a:off x="7710463" y="3062143"/>
            <a:ext cx="861540" cy="97738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25" idx="3"/>
            <a:endCxn id="103" idx="1"/>
          </p:cNvCxnSpPr>
          <p:nvPr/>
        </p:nvCxnSpPr>
        <p:spPr>
          <a:xfrm flipV="1">
            <a:off x="7710463" y="3498223"/>
            <a:ext cx="861540" cy="5413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직사각형 180"/>
          <p:cNvSpPr/>
          <p:nvPr/>
        </p:nvSpPr>
        <p:spPr>
          <a:xfrm>
            <a:off x="6794166" y="1300021"/>
            <a:ext cx="1227673" cy="17523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>
                <a:solidFill>
                  <a:schemeClr val="bg1">
                    <a:lumMod val="95000"/>
                  </a:schemeClr>
                </a:solidFill>
              </a:rPr>
              <a:t>인터넷망</a:t>
            </a:r>
            <a:endParaRPr lang="ko-KR" altLang="en-US" sz="9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82" name="연결선: 꺾임 232">
            <a:extLst>
              <a:ext uri="{FF2B5EF4-FFF2-40B4-BE49-F238E27FC236}">
                <a16:creationId xmlns:a16="http://schemas.microsoft.com/office/drawing/2014/main" id="{ED72C737-8D5C-4241-A3E4-267C37A588FD}"/>
              </a:ext>
            </a:extLst>
          </p:cNvPr>
          <p:cNvCxnSpPr>
            <a:cxnSpLocks/>
            <a:stCxn id="199" idx="1"/>
            <a:endCxn id="183" idx="3"/>
          </p:cNvCxnSpPr>
          <p:nvPr/>
        </p:nvCxnSpPr>
        <p:spPr>
          <a:xfrm rot="10800000" flipV="1">
            <a:off x="4144273" y="2205379"/>
            <a:ext cx="373367" cy="1189052"/>
          </a:xfrm>
          <a:prstGeom prst="bentConnector3">
            <a:avLst>
              <a:gd name="adj1" fmla="val 2624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직사각형 182"/>
          <p:cNvSpPr/>
          <p:nvPr/>
        </p:nvSpPr>
        <p:spPr>
          <a:xfrm>
            <a:off x="4032316" y="3363807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4" name="직사각형 183"/>
          <p:cNvSpPr/>
          <p:nvPr/>
        </p:nvSpPr>
        <p:spPr>
          <a:xfrm>
            <a:off x="4034589" y="3464715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5" name="꺾인 연결선 184"/>
          <p:cNvCxnSpPr>
            <a:stCxn id="211" idx="1"/>
          </p:cNvCxnSpPr>
          <p:nvPr/>
        </p:nvCxnSpPr>
        <p:spPr>
          <a:xfrm rot="10800000">
            <a:off x="4125422" y="3630156"/>
            <a:ext cx="378723" cy="9243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꺾인 연결선 185"/>
          <p:cNvCxnSpPr>
            <a:stCxn id="188" idx="3"/>
            <a:endCxn id="187" idx="1"/>
          </p:cNvCxnSpPr>
          <p:nvPr/>
        </p:nvCxnSpPr>
        <p:spPr>
          <a:xfrm>
            <a:off x="2230123" y="2249907"/>
            <a:ext cx="512730" cy="1074127"/>
          </a:xfrm>
          <a:prstGeom prst="bentConnector3">
            <a:avLst>
              <a:gd name="adj1" fmla="val 6996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직사각형 186"/>
          <p:cNvSpPr/>
          <p:nvPr/>
        </p:nvSpPr>
        <p:spPr>
          <a:xfrm>
            <a:off x="2742853" y="3293409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" name="직사각형 187"/>
          <p:cNvSpPr/>
          <p:nvPr/>
        </p:nvSpPr>
        <p:spPr>
          <a:xfrm>
            <a:off x="2118167" y="2219282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9" name="직사각형 188"/>
          <p:cNvSpPr/>
          <p:nvPr/>
        </p:nvSpPr>
        <p:spPr>
          <a:xfrm>
            <a:off x="2144741" y="3506964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0" name="직사각형 189"/>
          <p:cNvSpPr/>
          <p:nvPr/>
        </p:nvSpPr>
        <p:spPr>
          <a:xfrm>
            <a:off x="3978611" y="3660946"/>
            <a:ext cx="111956" cy="61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1" name="직사각형 190"/>
          <p:cNvSpPr/>
          <p:nvPr/>
        </p:nvSpPr>
        <p:spPr>
          <a:xfrm>
            <a:off x="423714" y="1302426"/>
            <a:ext cx="6379798" cy="176835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>
                <a:solidFill>
                  <a:schemeClr val="bg1"/>
                </a:solidFill>
              </a:rPr>
              <a:t>업무망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24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556" y="1020967"/>
            <a:ext cx="8599669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algn="l" eaLnBrk="1" latin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AutoNum type="arabicPeriod"/>
            </a:pPr>
            <a:endParaRPr lang="en-US" altLang="ko-KR" sz="1200" b="1" dirty="0">
              <a:latin typeface="+mn-ea"/>
              <a:ea typeface="+mn-ea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11.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네트워크 구성도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…………………….………………………………………………………………………………………………………….   19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컴퓨팅 설계 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.…………………….………………………………………………………………………………………………………….   20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13. ERP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구성도     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…………………….………………………………………………………………………………………………….…….   29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14.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모바일 구성도   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…………………….………………………………………………………………………………………………………….   30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15.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백업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관제 운영 정책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……………….……………………………………………………………………………………….………………….  31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16.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통합연계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지원시스템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……………….………………………………………………………………………………………………………….   34</a:t>
            </a:r>
          </a:p>
          <a:p>
            <a:pPr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 S/W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………………..…………………………………………………………………………………………………………………….   40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17.1 ERP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………………..……………………………………………………………………………………..……………………..….   40</a:t>
            </a:r>
          </a:p>
          <a:p>
            <a:pPr lvl="1"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17.2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외부메일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………………..…………………………………………………………………………………………..………..….   42</a:t>
            </a:r>
          </a:p>
          <a:p>
            <a:pPr lvl="1"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17.3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그룹웨어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내부메일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………………..…………………………………………………………………………………….….   43</a:t>
            </a:r>
          </a:p>
          <a:p>
            <a:pPr lvl="1"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17.4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건설관리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시설관리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성과관리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……..……………………………………………………………………………….….   45</a:t>
            </a:r>
          </a:p>
          <a:p>
            <a:pPr lvl="1"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17.5 VMI(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모바일업무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)/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기록물관리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……..……………………………………………………………………………….….   48</a:t>
            </a:r>
          </a:p>
          <a:p>
            <a:pPr lvl="1" latinLnBrk="1"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17.6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통합인증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SSO/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모바일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FIDO/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전자인장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.…………………………………………………………………………..….   51</a:t>
            </a:r>
          </a:p>
          <a:p>
            <a:pPr latinLnBrk="1">
              <a:lnSpc>
                <a:spcPct val="150000"/>
              </a:lnSpc>
            </a:pP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 bwMode="auto">
          <a:xfrm>
            <a:off x="4148826" y="850702"/>
            <a:ext cx="680349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ko-KR" altLang="en-US" u="sng" dirty="0"/>
              <a:t>목  차</a:t>
            </a:r>
          </a:p>
        </p:txBody>
      </p:sp>
    </p:spTree>
    <p:extLst>
      <p:ext uri="{BB962C8B-B14F-4D97-AF65-F5344CB8AC3E}">
        <p14:creationId xmlns:p14="http://schemas.microsoft.com/office/powerpoint/2010/main" val="108478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17.1 ERP </a:t>
            </a:r>
            <a:r>
              <a:rPr lang="ko-KR" altLang="en-US" dirty="0"/>
              <a:t>서버</a:t>
            </a:r>
            <a:r>
              <a:rPr lang="en-US" altLang="ko-KR" dirty="0"/>
              <a:t>(1/2)</a:t>
            </a:r>
          </a:p>
          <a:p>
            <a:endParaRPr lang="en-US" altLang="ko-KR" dirty="0"/>
          </a:p>
          <a:p>
            <a:r>
              <a:rPr lang="en-US" altLang="ko-KR" dirty="0"/>
              <a:t>ERP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/>
              <a:t>인터넷</a:t>
            </a:r>
            <a:r>
              <a:rPr lang="en-US" altLang="ko-KR" dirty="0"/>
              <a:t>(4)</a:t>
            </a:r>
            <a:endParaRPr lang="ko-KR" altLang="en-US" dirty="0"/>
          </a:p>
        </p:txBody>
      </p:sp>
      <p:graphicFrame>
        <p:nvGraphicFramePr>
          <p:cNvPr id="19" name="개체 18"/>
          <p:cNvGraphicFramePr>
            <a:graphicFrameLocks noChangeAspect="1"/>
          </p:cNvGraphicFramePr>
          <p:nvPr>
            <p:extLst/>
          </p:nvPr>
        </p:nvGraphicFramePr>
        <p:xfrm>
          <a:off x="329300" y="1710695"/>
          <a:ext cx="64865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워크시트" r:id="rId3" imgW="6486477" imgH="1895418" progId="Excel.Sheet.12">
                  <p:embed/>
                </p:oleObj>
              </mc:Choice>
              <mc:Fallback>
                <p:oleObj name="워크시트" r:id="rId3" imgW="6486477" imgH="1895418" progId="Excel.Sheet.12">
                  <p:embed/>
                  <p:pic>
                    <p:nvPicPr>
                      <p:cNvPr id="19" name="개체 1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710695"/>
                        <a:ext cx="64865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개체 20"/>
          <p:cNvGraphicFramePr>
            <a:graphicFrameLocks noChangeAspect="1"/>
          </p:cNvGraphicFramePr>
          <p:nvPr>
            <p:extLst/>
          </p:nvPr>
        </p:nvGraphicFramePr>
        <p:xfrm>
          <a:off x="329300" y="4152844"/>
          <a:ext cx="81057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워크시트" r:id="rId5" imgW="8105887" imgH="1895418" progId="Excel.Sheet.12">
                  <p:embed/>
                </p:oleObj>
              </mc:Choice>
              <mc:Fallback>
                <p:oleObj name="워크시트" r:id="rId5" imgW="8105887" imgH="1895418" progId="Excel.Sheet.12">
                  <p:embed/>
                  <p:pic>
                    <p:nvPicPr>
                      <p:cNvPr id="21" name="개체 2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9300" y="4152844"/>
                        <a:ext cx="81057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내용 개체 틀 2"/>
          <p:cNvSpPr txBox="1">
            <a:spLocks/>
          </p:cNvSpPr>
          <p:nvPr/>
        </p:nvSpPr>
        <p:spPr bwMode="auto">
          <a:xfrm>
            <a:off x="329300" y="374530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ERP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내부망</a:t>
            </a:r>
            <a:r>
              <a:rPr lang="en-US" altLang="ko-KR" dirty="0"/>
              <a:t>(5)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5181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17.1 ERP </a:t>
            </a:r>
            <a:r>
              <a:rPr lang="ko-KR" altLang="en-US" dirty="0"/>
              <a:t>서버</a:t>
            </a:r>
            <a:r>
              <a:rPr lang="en-US" altLang="ko-KR" dirty="0"/>
              <a:t>(1/2)</a:t>
            </a:r>
          </a:p>
          <a:p>
            <a:endParaRPr lang="en-US" altLang="ko-KR" dirty="0"/>
          </a:p>
          <a:p>
            <a:r>
              <a:rPr lang="en-US" altLang="ko-KR" dirty="0"/>
              <a:t>ERP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DB(2)</a:t>
            </a:r>
            <a:endParaRPr lang="ko-KR" altLang="en-US" dirty="0"/>
          </a:p>
        </p:txBody>
      </p:sp>
      <p:sp>
        <p:nvSpPr>
          <p:cNvPr id="22" name="내용 개체 틀 2"/>
          <p:cNvSpPr txBox="1">
            <a:spLocks/>
          </p:cNvSpPr>
          <p:nvPr/>
        </p:nvSpPr>
        <p:spPr bwMode="auto">
          <a:xfrm>
            <a:off x="329300" y="374530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ERP &gt; </a:t>
            </a:r>
            <a:r>
              <a:rPr lang="ko-KR" altLang="en-US" dirty="0"/>
              <a:t>개발 </a:t>
            </a:r>
            <a:r>
              <a:rPr lang="en-US" altLang="ko-KR" dirty="0"/>
              <a:t>&gt; </a:t>
            </a:r>
            <a:r>
              <a:rPr lang="ko-KR" altLang="en-US" dirty="0" err="1"/>
              <a:t>스크랩핑</a:t>
            </a:r>
            <a:r>
              <a:rPr lang="en-US" altLang="ko-KR" dirty="0"/>
              <a:t>(1) Proxy(1) EDS</a:t>
            </a:r>
            <a:r>
              <a:rPr lang="ko-KR" altLang="en-US" dirty="0" err="1"/>
              <a:t>형상배포</a:t>
            </a:r>
            <a:r>
              <a:rPr lang="en-US" altLang="ko-KR" dirty="0"/>
              <a:t>(1) WEB(1) WAS(1) DB(1)</a:t>
            </a:r>
            <a:endParaRPr lang="ko-KR" altLang="en-US" dirty="0"/>
          </a:p>
        </p:txBody>
      </p:sp>
      <p:graphicFrame>
        <p:nvGraphicFramePr>
          <p:cNvPr id="5" name="개체 4"/>
          <p:cNvGraphicFramePr>
            <a:graphicFrameLocks noChangeAspect="1"/>
          </p:cNvGraphicFramePr>
          <p:nvPr>
            <p:extLst/>
          </p:nvPr>
        </p:nvGraphicFramePr>
        <p:xfrm>
          <a:off x="329300" y="1710695"/>
          <a:ext cx="3248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워크시트" r:id="rId3" imgW="3248041" imgH="1895418" progId="Excel.Sheet.12">
                  <p:embed/>
                </p:oleObj>
              </mc:Choice>
              <mc:Fallback>
                <p:oleObj name="워크시트" r:id="rId3" imgW="3248041" imgH="1895418" progId="Excel.Sheet.12">
                  <p:embed/>
                  <p:pic>
                    <p:nvPicPr>
                      <p:cNvPr id="5" name="개체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710695"/>
                        <a:ext cx="3248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/>
          <p:cNvGraphicFramePr>
            <a:graphicFrameLocks noChangeAspect="1"/>
          </p:cNvGraphicFramePr>
          <p:nvPr>
            <p:extLst/>
          </p:nvPr>
        </p:nvGraphicFramePr>
        <p:xfrm>
          <a:off x="78675" y="4152900"/>
          <a:ext cx="9725025" cy="210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워크시트" r:id="rId5" imgW="9724913" imgH="2104997" progId="Excel.Sheet.12">
                  <p:embed/>
                </p:oleObj>
              </mc:Choice>
              <mc:Fallback>
                <p:oleObj name="워크시트" r:id="rId5" imgW="9724913" imgH="2104997" progId="Excel.Sheet.12">
                  <p:embed/>
                  <p:pic>
                    <p:nvPicPr>
                      <p:cNvPr id="11" name="개체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675" y="4152900"/>
                        <a:ext cx="9725025" cy="2105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6282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17.2 </a:t>
            </a:r>
            <a:r>
              <a:rPr lang="ko-KR" altLang="en-US" dirty="0" err="1"/>
              <a:t>외부메일</a:t>
            </a:r>
            <a:r>
              <a:rPr lang="en-US" altLang="ko-KR" dirty="0"/>
              <a:t> </a:t>
            </a:r>
            <a:r>
              <a:rPr lang="ko-KR" altLang="en-US" dirty="0"/>
              <a:t>서버</a:t>
            </a:r>
            <a:r>
              <a:rPr lang="en-US" altLang="ko-KR" dirty="0"/>
              <a:t>(1/1)</a:t>
            </a:r>
          </a:p>
          <a:p>
            <a:endParaRPr lang="en-US" altLang="ko-KR" dirty="0"/>
          </a:p>
          <a:p>
            <a:r>
              <a:rPr lang="ko-KR" altLang="en-US" dirty="0" err="1"/>
              <a:t>외부메일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DMZ</a:t>
            </a:r>
            <a:r>
              <a:rPr lang="ko-KR" altLang="en-US" dirty="0"/>
              <a:t> </a:t>
            </a:r>
            <a:r>
              <a:rPr lang="en-US" altLang="ko-KR" dirty="0"/>
              <a:t>&gt; Worker(3)</a:t>
            </a:r>
            <a:endParaRPr lang="ko-KR" altLang="en-US" dirty="0"/>
          </a:p>
          <a:p>
            <a:endParaRPr lang="en-US" altLang="ko-KR" dirty="0"/>
          </a:p>
          <a:p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329300" y="1688526"/>
          <a:ext cx="4867275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워크시트" r:id="rId3" imgW="4867451" imgH="1685840" progId="Excel.Sheet.12">
                  <p:embed/>
                </p:oleObj>
              </mc:Choice>
              <mc:Fallback>
                <p:oleObj name="워크시트" r:id="rId3" imgW="4867451" imgH="1685840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688526"/>
                        <a:ext cx="4867275" cy="168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/>
          </p:nvPr>
        </p:nvGraphicFramePr>
        <p:xfrm>
          <a:off x="329300" y="4130675"/>
          <a:ext cx="48672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워크시트" r:id="rId5" imgW="4867451" imgH="1895418" progId="Excel.Sheet.12">
                  <p:embed/>
                </p:oleObj>
              </mc:Choice>
              <mc:Fallback>
                <p:oleObj name="워크시트" r:id="rId5" imgW="4867451" imgH="1895418" progId="Excel.Sheet.12">
                  <p:embed/>
                  <p:pic>
                    <p:nvPicPr>
                      <p:cNvPr id="8" name="개체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9300" y="4130675"/>
                        <a:ext cx="48672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9300" y="374530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/>
              <a:t>외부메일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DMZ &gt; DB(3)                                                   </a:t>
            </a:r>
            <a:r>
              <a:rPr lang="ko-KR" altLang="en-US" dirty="0" err="1"/>
              <a:t>외부메일</a:t>
            </a:r>
            <a:r>
              <a:rPr lang="ko-KR" altLang="en-US" dirty="0"/>
              <a:t> </a:t>
            </a:r>
            <a:r>
              <a:rPr lang="en-US" altLang="ko-KR" dirty="0"/>
              <a:t>&gt; </a:t>
            </a:r>
            <a:r>
              <a:rPr lang="ko-KR" altLang="en-US" dirty="0"/>
              <a:t>개발 </a:t>
            </a:r>
            <a:r>
              <a:rPr lang="en-US" altLang="ko-KR" dirty="0"/>
              <a:t>&gt; Worker(1) DB(1)</a:t>
            </a:r>
            <a:endParaRPr lang="ko-KR" altLang="en-US" dirty="0"/>
          </a:p>
        </p:txBody>
      </p:sp>
      <p:graphicFrame>
        <p:nvGraphicFramePr>
          <p:cNvPr id="11" name="개체 10"/>
          <p:cNvGraphicFramePr>
            <a:graphicFrameLocks noChangeAspect="1"/>
          </p:cNvGraphicFramePr>
          <p:nvPr>
            <p:extLst/>
          </p:nvPr>
        </p:nvGraphicFramePr>
        <p:xfrm>
          <a:off x="6305050" y="4130675"/>
          <a:ext cx="3248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워크시트" r:id="rId7" imgW="3248041" imgH="1895418" progId="Excel.Sheet.12">
                  <p:embed/>
                </p:oleObj>
              </mc:Choice>
              <mc:Fallback>
                <p:oleObj name="워크시트" r:id="rId7" imgW="3248041" imgH="1895418" progId="Excel.Sheet.12">
                  <p:embed/>
                  <p:pic>
                    <p:nvPicPr>
                      <p:cNvPr id="11" name="개체 10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05050" y="4130675"/>
                        <a:ext cx="3248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1183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17.3 </a:t>
            </a:r>
            <a:r>
              <a:rPr lang="ko-KR" altLang="en-US" dirty="0"/>
              <a:t>그룹웨어 </a:t>
            </a:r>
            <a:r>
              <a:rPr lang="ko-KR" altLang="en-US" dirty="0" err="1"/>
              <a:t>내부메일</a:t>
            </a:r>
            <a:r>
              <a:rPr lang="en-US" altLang="ko-KR" dirty="0"/>
              <a:t> </a:t>
            </a:r>
            <a:r>
              <a:rPr lang="ko-KR" altLang="en-US" dirty="0"/>
              <a:t>서버</a:t>
            </a:r>
            <a:r>
              <a:rPr lang="en-US" altLang="ko-KR" dirty="0"/>
              <a:t>(1/2)</a:t>
            </a:r>
          </a:p>
          <a:p>
            <a:endParaRPr lang="en-US" altLang="ko-KR" dirty="0"/>
          </a:p>
          <a:p>
            <a:r>
              <a:rPr lang="ko-KR" altLang="en-US" dirty="0" err="1"/>
              <a:t>외부메일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Worker(5)</a:t>
            </a:r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329300" y="1674522"/>
          <a:ext cx="8105775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워크시트" r:id="rId3" imgW="8105887" imgH="1685840" progId="Excel.Sheet.12">
                  <p:embed/>
                </p:oleObj>
              </mc:Choice>
              <mc:Fallback>
                <p:oleObj name="워크시트" r:id="rId3" imgW="8105887" imgH="1685840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674522"/>
                        <a:ext cx="8105775" cy="168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/>
          </p:nvPr>
        </p:nvGraphicFramePr>
        <p:xfrm>
          <a:off x="329300" y="4130096"/>
          <a:ext cx="810577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워크시트" r:id="rId5" imgW="8105887" imgH="1905014" progId="Excel.Sheet.12">
                  <p:embed/>
                </p:oleObj>
              </mc:Choice>
              <mc:Fallback>
                <p:oleObj name="워크시트" r:id="rId5" imgW="8105887" imgH="1905014" progId="Excel.Sheet.12">
                  <p:embed/>
                  <p:pic>
                    <p:nvPicPr>
                      <p:cNvPr id="8" name="개체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9300" y="4130096"/>
                        <a:ext cx="8105775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9299" y="3694521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/>
              <a:t>외부메일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en-US" altLang="ko-KR" dirty="0"/>
              <a:t> &gt; DB(3) </a:t>
            </a:r>
            <a:r>
              <a:rPr lang="ko-KR" altLang="en-US" dirty="0" err="1"/>
              <a:t>문서유통</a:t>
            </a:r>
            <a:r>
              <a:rPr lang="en-US" altLang="ko-KR" dirty="0"/>
              <a:t>(1) Repository(1)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540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17.3 </a:t>
            </a:r>
            <a:r>
              <a:rPr lang="ko-KR" altLang="en-US" dirty="0"/>
              <a:t>그룹웨어 </a:t>
            </a:r>
            <a:r>
              <a:rPr lang="ko-KR" altLang="en-US" dirty="0" err="1"/>
              <a:t>내부메일</a:t>
            </a:r>
            <a:r>
              <a:rPr lang="en-US" altLang="ko-KR" dirty="0"/>
              <a:t> </a:t>
            </a:r>
            <a:r>
              <a:rPr lang="ko-KR" altLang="en-US" dirty="0"/>
              <a:t>서버</a:t>
            </a:r>
            <a:r>
              <a:rPr lang="en-US" altLang="ko-KR" dirty="0"/>
              <a:t>(2/2)</a:t>
            </a:r>
          </a:p>
          <a:p>
            <a:endParaRPr lang="en-US" altLang="ko-KR" dirty="0"/>
          </a:p>
          <a:p>
            <a:r>
              <a:rPr lang="ko-KR" altLang="en-US" dirty="0"/>
              <a:t>그룹웨어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DMZ</a:t>
            </a:r>
            <a:r>
              <a:rPr lang="ko-KR" altLang="en-US" dirty="0"/>
              <a:t> </a:t>
            </a:r>
            <a:r>
              <a:rPr lang="en-US" altLang="ko-KR" dirty="0"/>
              <a:t>&gt; Proxy(1)</a:t>
            </a:r>
            <a:endParaRPr lang="ko-KR" altLang="en-US" dirty="0"/>
          </a:p>
          <a:p>
            <a:endParaRPr lang="en-US" altLang="ko-KR" dirty="0"/>
          </a:p>
          <a:p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329300" y="1700213"/>
          <a:ext cx="162877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워크시트" r:id="rId3" imgW="1628631" imgH="1905014" progId="Excel.Sheet.12">
                  <p:embed/>
                </p:oleObj>
              </mc:Choice>
              <mc:Fallback>
                <p:oleObj name="워크시트" r:id="rId3" imgW="1628631" imgH="1905014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700213"/>
                        <a:ext cx="1628775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/>
          </p:nvPr>
        </p:nvGraphicFramePr>
        <p:xfrm>
          <a:off x="328638" y="4149971"/>
          <a:ext cx="81057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워크시트" r:id="rId5" imgW="8105887" imgH="1895418" progId="Excel.Sheet.12">
                  <p:embed/>
                </p:oleObj>
              </mc:Choice>
              <mc:Fallback>
                <p:oleObj name="워크시트" r:id="rId5" imgW="8105887" imgH="1895418" progId="Excel.Sheet.12">
                  <p:embed/>
                  <p:pic>
                    <p:nvPicPr>
                      <p:cNvPr id="8" name="개체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8638" y="4149971"/>
                        <a:ext cx="81057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8" y="3743391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그룹웨어</a:t>
            </a:r>
            <a:r>
              <a:rPr lang="en-US" altLang="ko-KR" dirty="0"/>
              <a:t> &gt; </a:t>
            </a:r>
            <a:r>
              <a:rPr lang="ko-KR" altLang="en-US" dirty="0"/>
              <a:t>개발 </a:t>
            </a:r>
            <a:r>
              <a:rPr lang="en-US" altLang="ko-KR" dirty="0"/>
              <a:t>&gt; Worker(1) DB(1) </a:t>
            </a:r>
            <a:r>
              <a:rPr lang="ko-KR" altLang="en-US" dirty="0" err="1"/>
              <a:t>문서유통</a:t>
            </a:r>
            <a:r>
              <a:rPr lang="en-US" altLang="ko-KR" dirty="0"/>
              <a:t>(1) Repository(1) Proxy(1)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179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17.4 </a:t>
            </a:r>
            <a:r>
              <a:rPr lang="ko-KR" altLang="en-US" dirty="0"/>
              <a:t>건설관리</a:t>
            </a:r>
            <a:r>
              <a:rPr lang="en-US" altLang="ko-KR" dirty="0"/>
              <a:t>/</a:t>
            </a:r>
            <a:r>
              <a:rPr lang="ko-KR" altLang="en-US" dirty="0"/>
              <a:t>시설관리</a:t>
            </a:r>
            <a:r>
              <a:rPr lang="en-US" altLang="ko-KR" dirty="0"/>
              <a:t>/</a:t>
            </a:r>
            <a:r>
              <a:rPr lang="ko-KR" altLang="en-US" dirty="0"/>
              <a:t>성과관리 서버</a:t>
            </a:r>
            <a:r>
              <a:rPr lang="en-US" altLang="ko-KR" dirty="0"/>
              <a:t>(1/3)</a:t>
            </a:r>
          </a:p>
          <a:p>
            <a:endParaRPr lang="en-US" altLang="ko-KR" dirty="0"/>
          </a:p>
          <a:p>
            <a:r>
              <a:rPr lang="ko-KR" altLang="en-US" dirty="0"/>
              <a:t>건설관리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DMZ</a:t>
            </a:r>
            <a:r>
              <a:rPr lang="ko-KR" altLang="en-US" dirty="0"/>
              <a:t> </a:t>
            </a:r>
            <a:r>
              <a:rPr lang="en-US" altLang="ko-KR" dirty="0"/>
              <a:t>&gt; WEB(1) WAS(1)</a:t>
            </a:r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329300" y="1768475"/>
          <a:ext cx="3248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워크시트" r:id="rId3" imgW="3248041" imgH="1895418" progId="Excel.Sheet.12">
                  <p:embed/>
                </p:oleObj>
              </mc:Choice>
              <mc:Fallback>
                <p:oleObj name="워크시트" r:id="rId3" imgW="3248041" imgH="1895418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768475"/>
                        <a:ext cx="3248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/>
          </p:nvPr>
        </p:nvGraphicFramePr>
        <p:xfrm>
          <a:off x="337263" y="4323234"/>
          <a:ext cx="48672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워크시트" r:id="rId5" imgW="4867451" imgH="1895418" progId="Excel.Sheet.12">
                  <p:embed/>
                </p:oleObj>
              </mc:Choice>
              <mc:Fallback>
                <p:oleObj name="워크시트" r:id="rId5" imgW="4867451" imgH="1895418" progId="Excel.Sheet.12">
                  <p:embed/>
                  <p:pic>
                    <p:nvPicPr>
                      <p:cNvPr id="8" name="개체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7263" y="4323234"/>
                        <a:ext cx="48672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8" y="386086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건설관리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WEB(1) WAS(1) DB(1)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0283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17.4 </a:t>
            </a:r>
            <a:r>
              <a:rPr lang="ko-KR" altLang="en-US" dirty="0"/>
              <a:t>건설관리</a:t>
            </a:r>
            <a:r>
              <a:rPr lang="en-US" altLang="ko-KR" dirty="0"/>
              <a:t>/</a:t>
            </a:r>
            <a:r>
              <a:rPr lang="ko-KR" altLang="en-US" dirty="0"/>
              <a:t>시설관리</a:t>
            </a:r>
            <a:r>
              <a:rPr lang="en-US" altLang="ko-KR" dirty="0"/>
              <a:t>/</a:t>
            </a:r>
            <a:r>
              <a:rPr lang="ko-KR" altLang="en-US" dirty="0"/>
              <a:t>성과관리 서버</a:t>
            </a:r>
            <a:r>
              <a:rPr lang="en-US" altLang="ko-KR" dirty="0"/>
              <a:t>(2/3)</a:t>
            </a:r>
          </a:p>
          <a:p>
            <a:endParaRPr lang="en-US" altLang="ko-KR" dirty="0"/>
          </a:p>
          <a:p>
            <a:r>
              <a:rPr lang="ko-KR" altLang="en-US" dirty="0"/>
              <a:t>시설관리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WEB(1) WAS(1) DB(1)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8" y="386086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성과관리 </a:t>
            </a:r>
            <a:r>
              <a:rPr lang="en-US" altLang="ko-KR" dirty="0"/>
              <a:t>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WEB(1) WAS(1)</a:t>
            </a:r>
            <a:endParaRPr lang="ko-KR" altLang="en-US" dirty="0"/>
          </a:p>
        </p:txBody>
      </p:sp>
      <p:graphicFrame>
        <p:nvGraphicFramePr>
          <p:cNvPr id="7" name="개체 6"/>
          <p:cNvGraphicFramePr>
            <a:graphicFrameLocks noChangeAspect="1"/>
          </p:cNvGraphicFramePr>
          <p:nvPr>
            <p:extLst/>
          </p:nvPr>
        </p:nvGraphicFramePr>
        <p:xfrm>
          <a:off x="328638" y="1765525"/>
          <a:ext cx="48672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워크시트" r:id="rId3" imgW="4867451" imgH="1895418" progId="Excel.Sheet.12">
                  <p:embed/>
                </p:oleObj>
              </mc:Choice>
              <mc:Fallback>
                <p:oleObj name="워크시트" r:id="rId3" imgW="4867451" imgH="1895418" progId="Excel.Sheet.12">
                  <p:embed/>
                  <p:pic>
                    <p:nvPicPr>
                      <p:cNvPr id="7" name="개체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638" y="1765525"/>
                        <a:ext cx="48672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/>
          <p:cNvGraphicFramePr>
            <a:graphicFrameLocks noChangeAspect="1"/>
          </p:cNvGraphicFramePr>
          <p:nvPr>
            <p:extLst/>
          </p:nvPr>
        </p:nvGraphicFramePr>
        <p:xfrm>
          <a:off x="328638" y="4266929"/>
          <a:ext cx="3248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워크시트" r:id="rId5" imgW="3248041" imgH="1895418" progId="Excel.Sheet.12">
                  <p:embed/>
                </p:oleObj>
              </mc:Choice>
              <mc:Fallback>
                <p:oleObj name="워크시트" r:id="rId5" imgW="3248041" imgH="1895418" progId="Excel.Sheet.12">
                  <p:embed/>
                  <p:pic>
                    <p:nvPicPr>
                      <p:cNvPr id="11" name="개체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8638" y="4266929"/>
                        <a:ext cx="3248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4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17.4 </a:t>
            </a:r>
            <a:r>
              <a:rPr lang="ko-KR" altLang="en-US" dirty="0"/>
              <a:t>건설관리</a:t>
            </a:r>
            <a:r>
              <a:rPr lang="en-US" altLang="ko-KR" dirty="0"/>
              <a:t>/</a:t>
            </a:r>
            <a:r>
              <a:rPr lang="ko-KR" altLang="en-US" dirty="0"/>
              <a:t>시설관리</a:t>
            </a:r>
            <a:r>
              <a:rPr lang="en-US" altLang="ko-KR" dirty="0"/>
              <a:t>/</a:t>
            </a:r>
            <a:r>
              <a:rPr lang="ko-KR" altLang="en-US" dirty="0"/>
              <a:t>성과관리 서버</a:t>
            </a:r>
            <a:r>
              <a:rPr lang="en-US" altLang="ko-KR" dirty="0"/>
              <a:t>(3/3)</a:t>
            </a:r>
          </a:p>
          <a:p>
            <a:endParaRPr lang="en-US" altLang="ko-KR" dirty="0"/>
          </a:p>
          <a:p>
            <a:r>
              <a:rPr lang="ko-KR" altLang="en-US" dirty="0"/>
              <a:t>건설관리</a:t>
            </a:r>
            <a:r>
              <a:rPr lang="en-US" altLang="ko-KR" dirty="0"/>
              <a:t> &gt; </a:t>
            </a:r>
            <a:r>
              <a:rPr lang="ko-KR" altLang="en-US" dirty="0"/>
              <a:t>개발 </a:t>
            </a:r>
            <a:r>
              <a:rPr lang="en-US" altLang="ko-KR" dirty="0"/>
              <a:t>&gt; </a:t>
            </a:r>
            <a:r>
              <a:rPr lang="ko-KR" altLang="en-US" dirty="0"/>
              <a:t>외부</a:t>
            </a:r>
            <a:r>
              <a:rPr lang="en-US" altLang="ko-KR" dirty="0"/>
              <a:t>WEB(2) </a:t>
            </a:r>
            <a:r>
              <a:rPr lang="ko-KR" altLang="en-US" dirty="0"/>
              <a:t>외부</a:t>
            </a:r>
            <a:r>
              <a:rPr lang="en-US" altLang="ko-KR" dirty="0"/>
              <a:t>WAS(2) DB(1)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8" y="386086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시설관리 </a:t>
            </a:r>
            <a:r>
              <a:rPr lang="en-US" altLang="ko-KR" dirty="0"/>
              <a:t>&gt; </a:t>
            </a:r>
            <a:r>
              <a:rPr lang="ko-KR" altLang="en-US" dirty="0"/>
              <a:t>개발 </a:t>
            </a:r>
            <a:r>
              <a:rPr lang="en-US" altLang="ko-KR" dirty="0"/>
              <a:t>&gt; WEB(1) WAS(1) DB(1)                                       </a:t>
            </a:r>
            <a:r>
              <a:rPr lang="ko-KR" altLang="en-US" dirty="0"/>
              <a:t>성과관리 </a:t>
            </a:r>
            <a:r>
              <a:rPr lang="en-US" altLang="ko-KR" dirty="0"/>
              <a:t>&gt; </a:t>
            </a:r>
            <a:r>
              <a:rPr lang="ko-KR" altLang="en-US" dirty="0"/>
              <a:t>개발 </a:t>
            </a:r>
            <a:r>
              <a:rPr lang="en-US" altLang="ko-KR" dirty="0"/>
              <a:t>&gt; WEB(1) WAS(1)          </a:t>
            </a:r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328638" y="1762361"/>
          <a:ext cx="81057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워크시트" r:id="rId3" imgW="8105887" imgH="1895418" progId="Excel.Sheet.12">
                  <p:embed/>
                </p:oleObj>
              </mc:Choice>
              <mc:Fallback>
                <p:oleObj name="워크시트" r:id="rId3" imgW="8105887" imgH="1895418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638" y="1762361"/>
                        <a:ext cx="81057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개체 12"/>
          <p:cNvGraphicFramePr>
            <a:graphicFrameLocks noChangeAspect="1"/>
          </p:cNvGraphicFramePr>
          <p:nvPr>
            <p:extLst/>
          </p:nvPr>
        </p:nvGraphicFramePr>
        <p:xfrm>
          <a:off x="328638" y="4320070"/>
          <a:ext cx="48672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워크시트" r:id="rId5" imgW="4867451" imgH="1895418" progId="Excel.Sheet.12">
                  <p:embed/>
                </p:oleObj>
              </mc:Choice>
              <mc:Fallback>
                <p:oleObj name="워크시트" r:id="rId5" imgW="4867451" imgH="1895418" progId="Excel.Sheet.12">
                  <p:embed/>
                  <p:pic>
                    <p:nvPicPr>
                      <p:cNvPr id="13" name="개체 1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8638" y="4320070"/>
                        <a:ext cx="48672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개체 14"/>
          <p:cNvGraphicFramePr>
            <a:graphicFrameLocks noChangeAspect="1"/>
          </p:cNvGraphicFramePr>
          <p:nvPr>
            <p:extLst/>
          </p:nvPr>
        </p:nvGraphicFramePr>
        <p:xfrm>
          <a:off x="6304888" y="4320070"/>
          <a:ext cx="3248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워크시트" r:id="rId7" imgW="3248041" imgH="1895418" progId="Excel.Sheet.12">
                  <p:embed/>
                </p:oleObj>
              </mc:Choice>
              <mc:Fallback>
                <p:oleObj name="워크시트" r:id="rId7" imgW="3248041" imgH="1895418" progId="Excel.Sheet.12">
                  <p:embed/>
                  <p:pic>
                    <p:nvPicPr>
                      <p:cNvPr id="15" name="개체 1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304888" y="4320070"/>
                        <a:ext cx="3248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7673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17.5 VMI(</a:t>
            </a:r>
            <a:r>
              <a:rPr lang="ko-KR" altLang="en-US" dirty="0" err="1"/>
              <a:t>모바일업무</a:t>
            </a:r>
            <a:r>
              <a:rPr lang="en-US" altLang="ko-KR" dirty="0"/>
              <a:t>)/</a:t>
            </a:r>
            <a:r>
              <a:rPr lang="ko-KR" altLang="en-US" dirty="0" err="1"/>
              <a:t>기록물관리</a:t>
            </a:r>
            <a:r>
              <a:rPr lang="en-US" altLang="ko-KR" dirty="0"/>
              <a:t> </a:t>
            </a:r>
            <a:r>
              <a:rPr lang="ko-KR" altLang="en-US" dirty="0"/>
              <a:t>서버</a:t>
            </a:r>
            <a:r>
              <a:rPr lang="en-US" altLang="ko-KR" dirty="0"/>
              <a:t>(1/3)</a:t>
            </a:r>
          </a:p>
          <a:p>
            <a:endParaRPr lang="en-US" altLang="ko-KR" dirty="0"/>
          </a:p>
          <a:p>
            <a:r>
              <a:rPr lang="en-US" altLang="ko-KR" dirty="0"/>
              <a:t>VMI &gt; </a:t>
            </a:r>
            <a:r>
              <a:rPr lang="ko-KR" altLang="en-US" dirty="0"/>
              <a:t>운영 </a:t>
            </a:r>
            <a:r>
              <a:rPr lang="en-US" altLang="ko-KR" dirty="0"/>
              <a:t>&gt; DMZ</a:t>
            </a:r>
            <a:r>
              <a:rPr lang="ko-KR" altLang="en-US" dirty="0"/>
              <a:t> </a:t>
            </a:r>
            <a:r>
              <a:rPr lang="en-US" altLang="ko-KR" dirty="0"/>
              <a:t>&gt; </a:t>
            </a:r>
            <a:r>
              <a:rPr lang="ko-KR" altLang="en-US" dirty="0"/>
              <a:t>사용자 인증</a:t>
            </a:r>
            <a:r>
              <a:rPr lang="en-US" altLang="ko-KR" dirty="0"/>
              <a:t>(1)</a:t>
            </a:r>
            <a:r>
              <a:rPr lang="ko-KR" altLang="en-US" dirty="0"/>
              <a:t> </a:t>
            </a:r>
            <a:r>
              <a:rPr lang="en-US" altLang="ko-KR" dirty="0"/>
              <a:t>Gateway(1)</a:t>
            </a:r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329300" y="1771650"/>
          <a:ext cx="3248025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워크시트" r:id="rId3" imgW="3248041" imgH="1685840" progId="Excel.Sheet.12">
                  <p:embed/>
                </p:oleObj>
              </mc:Choice>
              <mc:Fallback>
                <p:oleObj name="워크시트" r:id="rId3" imgW="3248041" imgH="1685840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771650"/>
                        <a:ext cx="3248025" cy="168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/>
          </p:nvPr>
        </p:nvGraphicFramePr>
        <p:xfrm>
          <a:off x="329300" y="4043542"/>
          <a:ext cx="8105775" cy="211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워크시트" r:id="rId5" imgW="8105887" imgH="2114593" progId="Excel.Sheet.12">
                  <p:embed/>
                </p:oleObj>
              </mc:Choice>
              <mc:Fallback>
                <p:oleObj name="워크시트" r:id="rId5" imgW="8105887" imgH="2114593" progId="Excel.Sheet.12">
                  <p:embed/>
                  <p:pic>
                    <p:nvPicPr>
                      <p:cNvPr id="8" name="개체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9300" y="4043542"/>
                        <a:ext cx="8105775" cy="211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8" y="3609158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VMI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</a:t>
            </a:r>
            <a:r>
              <a:rPr lang="ko-KR" altLang="en-US" dirty="0"/>
              <a:t>통합관리</a:t>
            </a:r>
            <a:r>
              <a:rPr lang="en-US" altLang="ko-KR" dirty="0"/>
              <a:t>(1) </a:t>
            </a:r>
            <a:r>
              <a:rPr lang="ko-KR" altLang="en-US" dirty="0"/>
              <a:t>계정관리</a:t>
            </a:r>
            <a:r>
              <a:rPr lang="en-US" altLang="ko-KR" dirty="0"/>
              <a:t>(1) </a:t>
            </a:r>
            <a:r>
              <a:rPr lang="ko-KR" altLang="en-US" dirty="0" err="1"/>
              <a:t>세션관리</a:t>
            </a:r>
            <a:r>
              <a:rPr lang="en-US" altLang="ko-KR" dirty="0"/>
              <a:t>(1) </a:t>
            </a:r>
            <a:r>
              <a:rPr lang="ko-KR" altLang="en-US" dirty="0" err="1"/>
              <a:t>가상서버</a:t>
            </a:r>
            <a:r>
              <a:rPr lang="en-US" altLang="ko-KR" dirty="0"/>
              <a:t>(10) Proxy(1)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9266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17.5 VMI(</a:t>
            </a:r>
            <a:r>
              <a:rPr lang="ko-KR" altLang="en-US" dirty="0" err="1"/>
              <a:t>모바일업무</a:t>
            </a:r>
            <a:r>
              <a:rPr lang="en-US" altLang="ko-KR" dirty="0"/>
              <a:t>)/</a:t>
            </a:r>
            <a:r>
              <a:rPr lang="ko-KR" altLang="en-US" dirty="0" err="1"/>
              <a:t>기록물관리</a:t>
            </a:r>
            <a:r>
              <a:rPr lang="en-US" altLang="ko-KR" dirty="0"/>
              <a:t> </a:t>
            </a:r>
            <a:r>
              <a:rPr lang="ko-KR" altLang="en-US" dirty="0"/>
              <a:t>서버</a:t>
            </a:r>
            <a:r>
              <a:rPr lang="en-US" altLang="ko-KR" dirty="0"/>
              <a:t>(2/3)</a:t>
            </a:r>
          </a:p>
          <a:p>
            <a:endParaRPr lang="en-US" altLang="ko-KR" dirty="0"/>
          </a:p>
          <a:p>
            <a:r>
              <a:rPr lang="en-US" altLang="ko-KR" dirty="0"/>
              <a:t>VMI &gt; </a:t>
            </a:r>
            <a:r>
              <a:rPr lang="ko-KR" altLang="en-US" dirty="0"/>
              <a:t>운영 </a:t>
            </a:r>
            <a:r>
              <a:rPr lang="en-US" altLang="ko-KR" dirty="0"/>
              <a:t>&gt; DMZ</a:t>
            </a:r>
            <a:r>
              <a:rPr lang="ko-KR" altLang="en-US" dirty="0"/>
              <a:t> </a:t>
            </a:r>
            <a:r>
              <a:rPr lang="en-US" altLang="ko-KR" dirty="0"/>
              <a:t>&gt; </a:t>
            </a:r>
            <a:r>
              <a:rPr lang="ko-KR" altLang="en-US" dirty="0"/>
              <a:t>사용자 인증</a:t>
            </a:r>
            <a:r>
              <a:rPr lang="en-US" altLang="ko-KR" dirty="0"/>
              <a:t>(1)</a:t>
            </a:r>
            <a:r>
              <a:rPr lang="ko-KR" altLang="en-US" dirty="0"/>
              <a:t> </a:t>
            </a:r>
            <a:r>
              <a:rPr lang="en-US" altLang="ko-KR" dirty="0"/>
              <a:t>/ Gateway(1)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8" y="3794259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VMI &gt; </a:t>
            </a:r>
            <a:r>
              <a:rPr lang="ko-KR" altLang="en-US" dirty="0"/>
              <a:t>개발 </a:t>
            </a:r>
            <a:r>
              <a:rPr lang="en-US" altLang="ko-KR" dirty="0"/>
              <a:t>&gt; </a:t>
            </a:r>
            <a:r>
              <a:rPr lang="ko-KR" altLang="en-US" dirty="0"/>
              <a:t>인증</a:t>
            </a:r>
            <a:r>
              <a:rPr lang="en-US" altLang="ko-KR" dirty="0"/>
              <a:t>(1) Gateway(1) IMS(1)</a:t>
            </a:r>
            <a:endParaRPr lang="ko-KR" altLang="en-US" dirty="0"/>
          </a:p>
        </p:txBody>
      </p:sp>
      <p:graphicFrame>
        <p:nvGraphicFramePr>
          <p:cNvPr id="7" name="개체 6"/>
          <p:cNvGraphicFramePr>
            <a:graphicFrameLocks noChangeAspect="1"/>
          </p:cNvGraphicFramePr>
          <p:nvPr>
            <p:extLst/>
          </p:nvPr>
        </p:nvGraphicFramePr>
        <p:xfrm>
          <a:off x="328638" y="1683477"/>
          <a:ext cx="48672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워크시트" r:id="rId3" imgW="4867451" imgH="1895418" progId="Excel.Sheet.12">
                  <p:embed/>
                </p:oleObj>
              </mc:Choice>
              <mc:Fallback>
                <p:oleObj name="워크시트" r:id="rId3" imgW="4867451" imgH="1895418" progId="Excel.Sheet.12">
                  <p:embed/>
                  <p:pic>
                    <p:nvPicPr>
                      <p:cNvPr id="7" name="개체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638" y="1683477"/>
                        <a:ext cx="48672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/>
          <p:cNvGraphicFramePr>
            <a:graphicFrameLocks noChangeAspect="1"/>
          </p:cNvGraphicFramePr>
          <p:nvPr>
            <p:extLst/>
          </p:nvPr>
        </p:nvGraphicFramePr>
        <p:xfrm>
          <a:off x="328638" y="4184650"/>
          <a:ext cx="4867275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워크시트" r:id="rId5" imgW="4867451" imgH="1685840" progId="Excel.Sheet.12">
                  <p:embed/>
                </p:oleObj>
              </mc:Choice>
              <mc:Fallback>
                <p:oleObj name="워크시트" r:id="rId5" imgW="4867451" imgH="1685840" progId="Excel.Sheet.12">
                  <p:embed/>
                  <p:pic>
                    <p:nvPicPr>
                      <p:cNvPr id="11" name="개체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8638" y="4184650"/>
                        <a:ext cx="4867275" cy="168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132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정의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1.1.1.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아키텍처란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- "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전체적인 구조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(Structure)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와 그 구성요소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(Component)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그 상호관계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(Inter-Relationship)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설계 산출물이다”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1.1.2.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설계와 아키텍처의 관계</a:t>
            </a:r>
            <a:endParaRPr lang="en-US" altLang="ko-KR" sz="12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             -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아키텍쳐는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설계이다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그러나 모든 설계가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아키텍쳐는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아니다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.</a:t>
            </a: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              - 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각 구성요소에 대한 설계는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아키텍쳐에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입각하여 이루어져야  한다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1.1.3. 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Framework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와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아키텍쳐의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관계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              - Framework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은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아키텍쳐의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구조 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(Structure) 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부문이다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1.1.4. 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차세대 시스템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아키텍쳐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정의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              - 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차세대 시스템의 구축 방향을 제시하는 상위 수준의 설계로서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차세대 시스템의 주요 구조와 구성요소 및 관련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업무시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                </a:t>
            </a:r>
            <a:r>
              <a:rPr lang="ko-KR" altLang="en-US" sz="1200" kern="0" dirty="0" err="1">
                <a:solidFill>
                  <a:srgbClr val="000000"/>
                </a:solidFill>
                <a:latin typeface="+mn-ea"/>
              </a:rPr>
              <a:t>스템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 간의 인터페이스에 대한 상위 수준의 설계로서 부문별 설계의 지침이다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.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>
                <a:latin typeface="맑은 고딕" panose="020B0503020000020004" pitchFamily="50" charset="-127"/>
              </a:rPr>
              <a:t>아키텍처 정의서 개요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89861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17.5 VMI(</a:t>
            </a:r>
            <a:r>
              <a:rPr lang="ko-KR" altLang="en-US" dirty="0" err="1"/>
              <a:t>모바일업무</a:t>
            </a:r>
            <a:r>
              <a:rPr lang="en-US" altLang="ko-KR" dirty="0"/>
              <a:t>)/</a:t>
            </a:r>
            <a:r>
              <a:rPr lang="ko-KR" altLang="en-US" dirty="0" err="1"/>
              <a:t>기록물관리</a:t>
            </a:r>
            <a:r>
              <a:rPr lang="en-US" altLang="ko-KR" dirty="0"/>
              <a:t> </a:t>
            </a:r>
            <a:r>
              <a:rPr lang="ko-KR" altLang="en-US" dirty="0"/>
              <a:t>서버</a:t>
            </a:r>
            <a:r>
              <a:rPr lang="en-US" altLang="ko-KR" dirty="0"/>
              <a:t>(3/3)</a:t>
            </a:r>
          </a:p>
          <a:p>
            <a:endParaRPr lang="en-US" altLang="ko-KR" dirty="0"/>
          </a:p>
          <a:p>
            <a:r>
              <a:rPr lang="en-US" altLang="ko-KR" dirty="0"/>
              <a:t>VMI &gt; </a:t>
            </a:r>
            <a:r>
              <a:rPr lang="ko-KR" altLang="en-US" dirty="0"/>
              <a:t>개발 </a:t>
            </a:r>
            <a:r>
              <a:rPr lang="en-US" altLang="ko-KR" dirty="0"/>
              <a:t>&gt; </a:t>
            </a:r>
            <a:r>
              <a:rPr lang="ko-KR" altLang="en-US" dirty="0"/>
              <a:t>계정관리</a:t>
            </a:r>
            <a:r>
              <a:rPr lang="en-US" altLang="ko-KR" dirty="0"/>
              <a:t>(1) </a:t>
            </a:r>
            <a:r>
              <a:rPr lang="ko-KR" altLang="en-US" dirty="0" err="1"/>
              <a:t>세션관리</a:t>
            </a:r>
            <a:r>
              <a:rPr lang="en-US" altLang="ko-KR" dirty="0"/>
              <a:t>(1) </a:t>
            </a:r>
            <a:r>
              <a:rPr lang="ko-KR" altLang="en-US" dirty="0"/>
              <a:t>개발</a:t>
            </a:r>
            <a:r>
              <a:rPr lang="en-US" altLang="ko-KR" dirty="0"/>
              <a:t>(1)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8" y="4030115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/>
              <a:t>기록물관리</a:t>
            </a:r>
            <a:r>
              <a:rPr lang="en-US" altLang="ko-KR" dirty="0"/>
              <a:t> &gt; </a:t>
            </a:r>
            <a:r>
              <a:rPr lang="ko-KR" altLang="en-US" dirty="0"/>
              <a:t>개발 </a:t>
            </a:r>
            <a:r>
              <a:rPr lang="en-US" altLang="ko-KR" dirty="0"/>
              <a:t>&gt; AP(1) DB(1)</a:t>
            </a:r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328638" y="1790700"/>
          <a:ext cx="4867275" cy="210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워크시트" r:id="rId3" imgW="4867451" imgH="2104997" progId="Excel.Sheet.12">
                  <p:embed/>
                </p:oleObj>
              </mc:Choice>
              <mc:Fallback>
                <p:oleObj name="워크시트" r:id="rId3" imgW="4867451" imgH="2104997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638" y="1790700"/>
                        <a:ext cx="4867275" cy="2105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개체 14"/>
          <p:cNvGraphicFramePr>
            <a:graphicFrameLocks noChangeAspect="1"/>
          </p:cNvGraphicFramePr>
          <p:nvPr>
            <p:extLst/>
          </p:nvPr>
        </p:nvGraphicFramePr>
        <p:xfrm>
          <a:off x="329908" y="4473575"/>
          <a:ext cx="3248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워크시트" r:id="rId5" imgW="3248041" imgH="1895418" progId="Excel.Sheet.12">
                  <p:embed/>
                </p:oleObj>
              </mc:Choice>
              <mc:Fallback>
                <p:oleObj name="워크시트" r:id="rId5" imgW="3248041" imgH="1895418" progId="Excel.Sheet.12">
                  <p:embed/>
                  <p:pic>
                    <p:nvPicPr>
                      <p:cNvPr id="15" name="개체 1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9908" y="4473575"/>
                        <a:ext cx="3248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193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17.6 </a:t>
            </a:r>
            <a:r>
              <a:rPr lang="ko-KR" altLang="en-US" dirty="0"/>
              <a:t>통합인증</a:t>
            </a:r>
            <a:r>
              <a:rPr lang="en-US" altLang="ko-KR" dirty="0"/>
              <a:t>SSO/</a:t>
            </a:r>
            <a:r>
              <a:rPr lang="ko-KR" altLang="en-US" dirty="0"/>
              <a:t>모바일</a:t>
            </a:r>
            <a:r>
              <a:rPr lang="en-US" altLang="ko-KR" dirty="0"/>
              <a:t>FIDO/</a:t>
            </a:r>
            <a:r>
              <a:rPr lang="ko-KR" altLang="en-US" dirty="0" err="1"/>
              <a:t>전자인장</a:t>
            </a:r>
            <a:r>
              <a:rPr lang="ko-KR" altLang="en-US" dirty="0"/>
              <a:t> 서버</a:t>
            </a:r>
            <a:r>
              <a:rPr lang="en-US" altLang="ko-KR" dirty="0"/>
              <a:t>(1/4)</a:t>
            </a:r>
          </a:p>
          <a:p>
            <a:endParaRPr lang="en-US" altLang="ko-KR" dirty="0"/>
          </a:p>
          <a:p>
            <a:r>
              <a:rPr lang="ko-KR" altLang="en-US" dirty="0"/>
              <a:t>통합인증</a:t>
            </a:r>
            <a:r>
              <a:rPr lang="en-US" altLang="ko-KR" dirty="0"/>
              <a:t>SSO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WEB(2) WAS(2) DB(2)</a:t>
            </a:r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78263" y="1758950"/>
          <a:ext cx="9725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워크시트" r:id="rId3" imgW="9724913" imgH="1895418" progId="Excel.Sheet.12">
                  <p:embed/>
                </p:oleObj>
              </mc:Choice>
              <mc:Fallback>
                <p:oleObj name="워크시트" r:id="rId3" imgW="9724913" imgH="1895418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263" y="1758950"/>
                        <a:ext cx="9725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/>
          </p:nvPr>
        </p:nvGraphicFramePr>
        <p:xfrm>
          <a:off x="78263" y="4270375"/>
          <a:ext cx="16287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워크시트" r:id="rId5" imgW="1628631" imgH="1895418" progId="Excel.Sheet.12">
                  <p:embed/>
                </p:oleObj>
              </mc:Choice>
              <mc:Fallback>
                <p:oleObj name="워크시트" r:id="rId5" imgW="1628631" imgH="1895418" progId="Excel.Sheet.12">
                  <p:embed/>
                  <p:pic>
                    <p:nvPicPr>
                      <p:cNvPr id="8" name="개체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263" y="4270375"/>
                        <a:ext cx="16287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7" y="384181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통합인증</a:t>
            </a:r>
            <a:r>
              <a:rPr lang="en-US" altLang="ko-KR" dirty="0"/>
              <a:t>SSO &gt; </a:t>
            </a:r>
            <a:r>
              <a:rPr lang="ko-KR" altLang="en-US" dirty="0"/>
              <a:t>운영 </a:t>
            </a:r>
            <a:r>
              <a:rPr lang="en-US" altLang="ko-KR" dirty="0"/>
              <a:t>&gt; DMZ &gt; Proxy(1)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7751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17.6 </a:t>
            </a:r>
            <a:r>
              <a:rPr lang="ko-KR" altLang="en-US" dirty="0"/>
              <a:t>통합인증</a:t>
            </a:r>
            <a:r>
              <a:rPr lang="en-US" altLang="ko-KR" dirty="0"/>
              <a:t>SSO/</a:t>
            </a:r>
            <a:r>
              <a:rPr lang="ko-KR" altLang="en-US" dirty="0"/>
              <a:t>모바일</a:t>
            </a:r>
            <a:r>
              <a:rPr lang="en-US" altLang="ko-KR" dirty="0"/>
              <a:t>FIDO/</a:t>
            </a:r>
            <a:r>
              <a:rPr lang="ko-KR" altLang="en-US" dirty="0" err="1"/>
              <a:t>전자인장</a:t>
            </a:r>
            <a:r>
              <a:rPr lang="ko-KR" altLang="en-US" dirty="0"/>
              <a:t> 서버</a:t>
            </a:r>
            <a:r>
              <a:rPr lang="en-US" altLang="ko-KR" dirty="0"/>
              <a:t>(2/4)</a:t>
            </a:r>
          </a:p>
          <a:p>
            <a:endParaRPr lang="en-US" altLang="ko-KR" dirty="0"/>
          </a:p>
          <a:p>
            <a:r>
              <a:rPr lang="ko-KR" altLang="en-US" dirty="0"/>
              <a:t>통합인증</a:t>
            </a:r>
            <a:r>
              <a:rPr lang="en-US" altLang="ko-KR" dirty="0"/>
              <a:t>SSO &gt; </a:t>
            </a:r>
            <a:r>
              <a:rPr lang="ko-KR" altLang="en-US" dirty="0"/>
              <a:t>개발 </a:t>
            </a:r>
            <a:r>
              <a:rPr lang="en-US" altLang="ko-KR" dirty="0"/>
              <a:t>&gt; WEB(1) WAS(1) DB(1) Proxy(1)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7" y="384181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/>
              <a:t>이차인증</a:t>
            </a:r>
            <a:r>
              <a:rPr lang="en-US" altLang="ko-KR" dirty="0"/>
              <a:t>FIDO &gt; </a:t>
            </a:r>
            <a:r>
              <a:rPr lang="ko-KR" altLang="en-US" dirty="0"/>
              <a:t>운영 </a:t>
            </a:r>
            <a:r>
              <a:rPr lang="en-US" altLang="ko-KR" dirty="0"/>
              <a:t>&gt; DMZ &gt; WEB(2)</a:t>
            </a:r>
            <a:endParaRPr lang="ko-KR" altLang="en-US" dirty="0"/>
          </a:p>
        </p:txBody>
      </p:sp>
      <p:graphicFrame>
        <p:nvGraphicFramePr>
          <p:cNvPr id="7" name="개체 6"/>
          <p:cNvGraphicFramePr>
            <a:graphicFrameLocks noChangeAspect="1"/>
          </p:cNvGraphicFramePr>
          <p:nvPr>
            <p:extLst/>
          </p:nvPr>
        </p:nvGraphicFramePr>
        <p:xfrm>
          <a:off x="328637" y="1772047"/>
          <a:ext cx="64865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워크시트" r:id="rId3" imgW="6486477" imgH="1895418" progId="Excel.Sheet.12">
                  <p:embed/>
                </p:oleObj>
              </mc:Choice>
              <mc:Fallback>
                <p:oleObj name="워크시트" r:id="rId3" imgW="6486477" imgH="1895418" progId="Excel.Sheet.12">
                  <p:embed/>
                  <p:pic>
                    <p:nvPicPr>
                      <p:cNvPr id="7" name="개체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637" y="1772047"/>
                        <a:ext cx="64865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/>
          <p:cNvGraphicFramePr>
            <a:graphicFrameLocks noChangeAspect="1"/>
          </p:cNvGraphicFramePr>
          <p:nvPr>
            <p:extLst/>
          </p:nvPr>
        </p:nvGraphicFramePr>
        <p:xfrm>
          <a:off x="328637" y="4310706"/>
          <a:ext cx="3248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워크시트" r:id="rId5" imgW="3248041" imgH="1895418" progId="Excel.Sheet.12">
                  <p:embed/>
                </p:oleObj>
              </mc:Choice>
              <mc:Fallback>
                <p:oleObj name="워크시트" r:id="rId5" imgW="3248041" imgH="1895418" progId="Excel.Sheet.12">
                  <p:embed/>
                  <p:pic>
                    <p:nvPicPr>
                      <p:cNvPr id="11" name="개체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8637" y="4310706"/>
                        <a:ext cx="3248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1605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17.6 </a:t>
            </a:r>
            <a:r>
              <a:rPr lang="ko-KR" altLang="en-US" dirty="0"/>
              <a:t>통합인증</a:t>
            </a:r>
            <a:r>
              <a:rPr lang="en-US" altLang="ko-KR" dirty="0"/>
              <a:t>SSO/</a:t>
            </a:r>
            <a:r>
              <a:rPr lang="ko-KR" altLang="en-US" dirty="0"/>
              <a:t>모바일</a:t>
            </a:r>
            <a:r>
              <a:rPr lang="en-US" altLang="ko-KR" dirty="0"/>
              <a:t>FIDO/</a:t>
            </a:r>
            <a:r>
              <a:rPr lang="ko-KR" altLang="en-US" dirty="0" err="1"/>
              <a:t>전자인장</a:t>
            </a:r>
            <a:r>
              <a:rPr lang="ko-KR" altLang="en-US" dirty="0"/>
              <a:t> 서버</a:t>
            </a:r>
            <a:r>
              <a:rPr lang="en-US" altLang="ko-KR" dirty="0"/>
              <a:t>(3/4)</a:t>
            </a:r>
          </a:p>
          <a:p>
            <a:endParaRPr lang="en-US" altLang="ko-KR" dirty="0"/>
          </a:p>
          <a:p>
            <a:r>
              <a:rPr lang="ko-KR" altLang="en-US" dirty="0" err="1"/>
              <a:t>이차인증</a:t>
            </a:r>
            <a:r>
              <a:rPr lang="en-US" altLang="ko-KR" dirty="0"/>
              <a:t>FIDO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WEB(2) WAS(2) DB(2)</a:t>
            </a:r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328637" y="3841817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 err="1"/>
              <a:t>이차인증</a:t>
            </a:r>
            <a:r>
              <a:rPr lang="en-US" altLang="ko-KR" dirty="0"/>
              <a:t>FIDO &gt; </a:t>
            </a:r>
            <a:r>
              <a:rPr lang="ko-KR" altLang="en-US" dirty="0"/>
              <a:t>개발</a:t>
            </a:r>
            <a:r>
              <a:rPr lang="en-US" altLang="ko-KR" dirty="0"/>
              <a:t> &gt; EWEB(1) WEB(1) WAS(1) DB(1)</a:t>
            </a:r>
            <a:endParaRPr lang="ko-KR" altLang="en-US" dirty="0"/>
          </a:p>
        </p:txBody>
      </p:sp>
      <p:graphicFrame>
        <p:nvGraphicFramePr>
          <p:cNvPr id="6" name="개체 5"/>
          <p:cNvGraphicFramePr>
            <a:graphicFrameLocks noChangeAspect="1"/>
          </p:cNvGraphicFramePr>
          <p:nvPr>
            <p:extLst/>
          </p:nvPr>
        </p:nvGraphicFramePr>
        <p:xfrm>
          <a:off x="78261" y="1772047"/>
          <a:ext cx="97250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워크시트" r:id="rId3" imgW="9724913" imgH="1895418" progId="Excel.Sheet.12">
                  <p:embed/>
                </p:oleObj>
              </mc:Choice>
              <mc:Fallback>
                <p:oleObj name="워크시트" r:id="rId3" imgW="9724913" imgH="1895418" progId="Excel.Sheet.12">
                  <p:embed/>
                  <p:pic>
                    <p:nvPicPr>
                      <p:cNvPr id="6" name="개체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261" y="1772047"/>
                        <a:ext cx="97250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개체 9"/>
          <p:cNvGraphicFramePr>
            <a:graphicFrameLocks noChangeAspect="1"/>
          </p:cNvGraphicFramePr>
          <p:nvPr>
            <p:extLst/>
          </p:nvPr>
        </p:nvGraphicFramePr>
        <p:xfrm>
          <a:off x="328637" y="4270375"/>
          <a:ext cx="648652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워크시트" r:id="rId5" imgW="6486477" imgH="1895418" progId="Excel.Sheet.12">
                  <p:embed/>
                </p:oleObj>
              </mc:Choice>
              <mc:Fallback>
                <p:oleObj name="워크시트" r:id="rId5" imgW="6486477" imgH="1895418" progId="Excel.Sheet.12">
                  <p:embed/>
                  <p:pic>
                    <p:nvPicPr>
                      <p:cNvPr id="10" name="개체 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8637" y="4270375"/>
                        <a:ext cx="648652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367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17. </a:t>
            </a:r>
            <a:r>
              <a:rPr lang="en-US" altLang="ko-KR" dirty="0">
                <a:latin typeface="맑은 고딕" panose="020B0503020000020004" pitchFamily="50" charset="-127"/>
              </a:rPr>
              <a:t>S/W </a:t>
            </a:r>
            <a:r>
              <a:rPr lang="ko-KR" altLang="en-US" dirty="0">
                <a:latin typeface="맑은 고딕" panose="020B0503020000020004" pitchFamily="50" charset="-127"/>
              </a:rPr>
              <a:t>아키텍처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17. SW </a:t>
            </a:r>
            <a:r>
              <a:rPr lang="ko-KR" altLang="en-US" dirty="0"/>
              <a:t>아키텍처 </a:t>
            </a:r>
            <a:r>
              <a:rPr lang="en-US" altLang="ko-KR" dirty="0"/>
              <a:t>&gt; 17.6 </a:t>
            </a:r>
            <a:r>
              <a:rPr lang="ko-KR" altLang="en-US" dirty="0"/>
              <a:t>통합인증</a:t>
            </a:r>
            <a:r>
              <a:rPr lang="en-US" altLang="ko-KR" dirty="0"/>
              <a:t>SSO/</a:t>
            </a:r>
            <a:r>
              <a:rPr lang="ko-KR" altLang="en-US" dirty="0"/>
              <a:t>모바일</a:t>
            </a:r>
            <a:r>
              <a:rPr lang="en-US" altLang="ko-KR" dirty="0"/>
              <a:t>FIDO/</a:t>
            </a:r>
            <a:r>
              <a:rPr lang="ko-KR" altLang="en-US" dirty="0" err="1"/>
              <a:t>전자인장</a:t>
            </a:r>
            <a:r>
              <a:rPr lang="ko-KR" altLang="en-US" dirty="0"/>
              <a:t> 서버</a:t>
            </a:r>
            <a:r>
              <a:rPr lang="en-US" altLang="ko-KR" dirty="0"/>
              <a:t>(4/4)</a:t>
            </a:r>
          </a:p>
          <a:p>
            <a:endParaRPr lang="en-US" altLang="ko-KR" dirty="0"/>
          </a:p>
          <a:p>
            <a:r>
              <a:rPr lang="ko-KR" altLang="en-US" dirty="0" err="1"/>
              <a:t>전자인장</a:t>
            </a:r>
            <a:r>
              <a:rPr lang="en-US" altLang="ko-KR" dirty="0"/>
              <a:t> &gt; </a:t>
            </a:r>
            <a:r>
              <a:rPr lang="ko-KR" altLang="en-US" dirty="0"/>
              <a:t>운영 </a:t>
            </a:r>
            <a:r>
              <a:rPr lang="en-US" altLang="ko-KR" dirty="0"/>
              <a:t>&gt; 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  <a:r>
              <a:rPr lang="en-US" altLang="ko-KR" dirty="0"/>
              <a:t>&gt; WEB(1) WAS/</a:t>
            </a:r>
            <a:r>
              <a:rPr lang="ko-KR" altLang="en-US" dirty="0" err="1"/>
              <a:t>문서변환</a:t>
            </a:r>
            <a:r>
              <a:rPr lang="en-US" altLang="ko-KR" dirty="0"/>
              <a:t>(1) DB(1)</a:t>
            </a:r>
            <a:endParaRPr lang="ko-KR" altLang="en-US" dirty="0"/>
          </a:p>
        </p:txBody>
      </p:sp>
      <p:graphicFrame>
        <p:nvGraphicFramePr>
          <p:cNvPr id="7" name="개체 6"/>
          <p:cNvGraphicFramePr>
            <a:graphicFrameLocks noChangeAspect="1"/>
          </p:cNvGraphicFramePr>
          <p:nvPr>
            <p:extLst/>
          </p:nvPr>
        </p:nvGraphicFramePr>
        <p:xfrm>
          <a:off x="329300" y="1755775"/>
          <a:ext cx="4867275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워크시트" r:id="rId3" imgW="4867451" imgH="1895418" progId="Excel.Sheet.12">
                  <p:embed/>
                </p:oleObj>
              </mc:Choice>
              <mc:Fallback>
                <p:oleObj name="워크시트" r:id="rId3" imgW="4867451" imgH="1895418" progId="Excel.Sheet.12">
                  <p:embed/>
                  <p:pic>
                    <p:nvPicPr>
                      <p:cNvPr id="7" name="개체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300" y="1755775"/>
                        <a:ext cx="4867275" cy="189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7565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필요성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defTabSz="190500" eaLnBrk="0" hangingPunct="0">
              <a:spcBef>
                <a:spcPts val="600"/>
              </a:spcBef>
              <a:buSzPct val="100000"/>
              <a:tabLst>
                <a:tab pos="228600" algn="l"/>
              </a:tabLst>
              <a:defRPr/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- </a:t>
            </a:r>
            <a:r>
              <a:rPr lang="en-US" altLang="ko-KR" sz="10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lang="ko-KR" altLang="en-US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시스템 전체적으로 업무적</a:t>
            </a:r>
            <a:r>
              <a:rPr lang="en-US" altLang="ko-KR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lang="ko-KR" altLang="en-US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기술적 측면에서 체계적으로 잘 정의된 아키텍처 수립은 프로젝트 성공에 필수적으로 필요한 작업이며</a:t>
            </a:r>
            <a:r>
              <a:rPr lang="en-US" altLang="ko-KR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, </a:t>
            </a:r>
            <a:r>
              <a:rPr lang="ko-KR" altLang="en-US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특히 </a:t>
            </a:r>
            <a:endParaRPr lang="en-US" altLang="ko-KR" sz="11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lvl="0" defTabSz="190500" eaLnBrk="0" hangingPunct="0">
              <a:spcBef>
                <a:spcPts val="600"/>
              </a:spcBef>
              <a:buSzPct val="100000"/>
              <a:tabLst>
                <a:tab pos="228600" algn="l"/>
              </a:tabLst>
              <a:defRPr/>
            </a:pPr>
            <a:r>
              <a:rPr lang="en-US" altLang="ko-KR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       </a:t>
            </a:r>
            <a:r>
              <a:rPr lang="ko-KR" altLang="en-US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이렇게 정의된 아키텍처 정의에</a:t>
            </a:r>
            <a:r>
              <a:rPr lang="en-US" altLang="ko-KR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lang="ko-KR" altLang="en-US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대한 프로젝트 </a:t>
            </a:r>
            <a:r>
              <a:rPr lang="ko-KR" altLang="en-US" sz="1100" kern="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수행요원의</a:t>
            </a:r>
            <a:r>
              <a:rPr lang="ko-KR" altLang="en-US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충분한 이해가 프로젝트 성공에 반드시 선제적으로 필요합니다</a:t>
            </a:r>
            <a:r>
              <a:rPr lang="en-US" altLang="ko-KR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  <a:r>
              <a:rPr lang="ko-KR" altLang="en-US" sz="11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</a:t>
            </a:r>
            <a:endParaRPr lang="ko-KR" altLang="en-US" sz="11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>
                <a:latin typeface="맑은 고딕" panose="020B0503020000020004" pitchFamily="50" charset="-127"/>
              </a:rPr>
              <a:t>아키텍처 정의서 개요</a:t>
            </a:r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632520" y="2341410"/>
            <a:ext cx="8640960" cy="3420740"/>
            <a:chOff x="679173" y="2341410"/>
            <a:chExt cx="8640960" cy="3420740"/>
          </a:xfrm>
        </p:grpSpPr>
        <p:sp>
          <p:nvSpPr>
            <p:cNvPr id="24" name="Rectangle 4"/>
            <p:cNvSpPr>
              <a:spLocks noChangeArrowheads="1"/>
            </p:cNvSpPr>
            <p:nvPr/>
          </p:nvSpPr>
          <p:spPr bwMode="gray">
            <a:xfrm>
              <a:off x="679173" y="2730349"/>
              <a:ext cx="1800200" cy="2644452"/>
            </a:xfrm>
            <a:prstGeom prst="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solidFill>
                <a:srgbClr val="4F81BD">
                  <a:lumMod val="75000"/>
                </a:srgbClr>
              </a:solidFill>
              <a:prstDash val="solid"/>
              <a:headEnd/>
              <a:tailEnd/>
            </a:ln>
            <a:effectLst/>
          </p:spPr>
          <p:txBody>
            <a:bodyPr wrap="none" tIns="0" bIns="0" anchor="ctr"/>
            <a:lstStyle/>
            <a:p>
              <a:pPr marL="85725" marR="0" lvl="0" indent="-85725" algn="ctr" defTabSz="266700" eaLnBrk="0" fontAlgn="auto" latinLnBrk="1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90000"/>
                <a:buFont typeface="Wingdings" pitchFamily="2" charset="2"/>
                <a:buNone/>
                <a:tabLst>
                  <a:tab pos="88900" algn="l"/>
                </a:tabLst>
                <a:defRPr/>
              </a:pPr>
              <a:r>
                <a:rPr kumimoji="1" lang="ko-KR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아키텍처 정의 </a:t>
              </a:r>
              <a:endParaRPr kumimoji="1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85725" marR="0" lvl="0" indent="-85725" algn="ctr" defTabSz="266700" eaLnBrk="0" fontAlgn="auto" latinLnBrk="1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90000"/>
                <a:buFont typeface="Wingdings" pitchFamily="2" charset="2"/>
                <a:buNone/>
                <a:tabLst>
                  <a:tab pos="88900" algn="l"/>
                </a:tabLst>
                <a:defRPr/>
              </a:pPr>
              <a:r>
                <a:rPr kumimoji="1" lang="ko-KR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및 </a:t>
              </a:r>
              <a:endParaRPr kumimoji="1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85725" marR="0" lvl="0" indent="-85725" algn="ctr" defTabSz="266700" eaLnBrk="0" fontAlgn="auto" latinLnBrk="1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90000"/>
                <a:buFont typeface="Wingdings" pitchFamily="2" charset="2"/>
                <a:buNone/>
                <a:tabLst>
                  <a:tab pos="88900" algn="l"/>
                </a:tabLst>
                <a:defRPr/>
              </a:pPr>
              <a:r>
                <a:rPr kumimoji="1" lang="ko-KR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수립의 필요성</a:t>
              </a:r>
            </a:p>
          </p:txBody>
        </p:sp>
        <p:sp>
          <p:nvSpPr>
            <p:cNvPr id="25" name="Text Box 6"/>
            <p:cNvSpPr txBox="1">
              <a:spLocks noChangeArrowheads="1"/>
            </p:cNvSpPr>
            <p:nvPr/>
          </p:nvSpPr>
          <p:spPr bwMode="gray">
            <a:xfrm>
              <a:off x="3775517" y="2341410"/>
              <a:ext cx="5544616" cy="388938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 typeface="Monotype Sorts" pitchFamily="2" charset="2"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전체 시스템의 구조를 체계화 하여 통합화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/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구조화를 가능케 함 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6" name="Text Box 7"/>
            <p:cNvSpPr txBox="1">
              <a:spLocks noChangeArrowheads="1"/>
            </p:cNvSpPr>
            <p:nvPr/>
          </p:nvSpPr>
          <p:spPr bwMode="gray">
            <a:xfrm>
              <a:off x="3775517" y="2782512"/>
              <a:ext cx="5544616" cy="38735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 typeface="Monotype Sorts" pitchFamily="2" charset="2"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개발 선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/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후행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병행 관계를 명확하게 파악 하는데 도움을 줌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gray">
            <a:xfrm>
              <a:off x="3775517" y="3214560"/>
              <a:ext cx="5544616" cy="388938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최적의 의사결정을 할 수 있도록 함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8" name="Text Box 9"/>
            <p:cNvSpPr txBox="1">
              <a:spLocks noChangeArrowheads="1"/>
            </p:cNvSpPr>
            <p:nvPr/>
          </p:nvSpPr>
          <p:spPr bwMode="gray">
            <a:xfrm>
              <a:off x="3775517" y="3646608"/>
              <a:ext cx="5544616" cy="388938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설계 관련 의사결정과 의사소통에 도움을 줌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9" name="Text Box 10"/>
            <p:cNvSpPr txBox="1">
              <a:spLocks noChangeArrowheads="1"/>
            </p:cNvSpPr>
            <p:nvPr/>
          </p:nvSpPr>
          <p:spPr bwMode="gray">
            <a:xfrm>
              <a:off x="3775517" y="4078656"/>
              <a:ext cx="5544616" cy="38735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일관성 있는 설계 가능케 함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30" name="Text Box 11"/>
            <p:cNvSpPr txBox="1">
              <a:spLocks noChangeArrowheads="1"/>
            </p:cNvSpPr>
            <p:nvPr/>
          </p:nvSpPr>
          <p:spPr bwMode="gray">
            <a:xfrm>
              <a:off x="3775517" y="4510704"/>
              <a:ext cx="5544616" cy="38735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개발에 관련된 작업항목 도출에 도움을 줌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31" name="Text Box 11"/>
            <p:cNvSpPr txBox="1">
              <a:spLocks noChangeArrowheads="1"/>
            </p:cNvSpPr>
            <p:nvPr/>
          </p:nvSpPr>
          <p:spPr bwMode="gray">
            <a:xfrm>
              <a:off x="3775517" y="4942752"/>
              <a:ext cx="5544616" cy="38735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프로젝트 관리와 변경관리에 도움을 줌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cxnSp>
          <p:nvCxnSpPr>
            <p:cNvPr id="32" name="직선 연결선 189"/>
            <p:cNvCxnSpPr>
              <a:cxnSpLocks noChangeShapeType="1"/>
              <a:stCxn id="24" idx="3"/>
              <a:endCxn id="25" idx="1"/>
            </p:cNvCxnSpPr>
            <p:nvPr/>
          </p:nvCxnSpPr>
          <p:spPr bwMode="auto">
            <a:xfrm flipV="1">
              <a:off x="2479373" y="2535879"/>
              <a:ext cx="1296144" cy="1516696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  <p:cxnSp>
          <p:nvCxnSpPr>
            <p:cNvPr id="33" name="직선 연결선 189"/>
            <p:cNvCxnSpPr>
              <a:cxnSpLocks noChangeShapeType="1"/>
              <a:stCxn id="24" idx="3"/>
              <a:endCxn id="26" idx="1"/>
            </p:cNvCxnSpPr>
            <p:nvPr/>
          </p:nvCxnSpPr>
          <p:spPr bwMode="auto">
            <a:xfrm flipV="1">
              <a:off x="2479373" y="2976187"/>
              <a:ext cx="1296144" cy="1076388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  <p:cxnSp>
          <p:nvCxnSpPr>
            <p:cNvPr id="34" name="직선 연결선 189"/>
            <p:cNvCxnSpPr>
              <a:cxnSpLocks noChangeShapeType="1"/>
              <a:stCxn id="24" idx="3"/>
              <a:endCxn id="27" idx="1"/>
            </p:cNvCxnSpPr>
            <p:nvPr/>
          </p:nvCxnSpPr>
          <p:spPr bwMode="auto">
            <a:xfrm flipV="1">
              <a:off x="2479373" y="3409029"/>
              <a:ext cx="1296144" cy="643546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  <p:cxnSp>
          <p:nvCxnSpPr>
            <p:cNvPr id="35" name="직선 연결선 189"/>
            <p:cNvCxnSpPr>
              <a:cxnSpLocks noChangeShapeType="1"/>
              <a:stCxn id="24" idx="3"/>
              <a:endCxn id="28" idx="1"/>
            </p:cNvCxnSpPr>
            <p:nvPr/>
          </p:nvCxnSpPr>
          <p:spPr bwMode="auto">
            <a:xfrm flipV="1">
              <a:off x="2479373" y="3841077"/>
              <a:ext cx="1296144" cy="211498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  <p:cxnSp>
          <p:nvCxnSpPr>
            <p:cNvPr id="36" name="직선 연결선 189"/>
            <p:cNvCxnSpPr>
              <a:cxnSpLocks noChangeShapeType="1"/>
              <a:stCxn id="24" idx="3"/>
              <a:endCxn id="29" idx="1"/>
            </p:cNvCxnSpPr>
            <p:nvPr/>
          </p:nvCxnSpPr>
          <p:spPr bwMode="auto">
            <a:xfrm>
              <a:off x="2479373" y="4052575"/>
              <a:ext cx="1296144" cy="219756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  <p:cxnSp>
          <p:nvCxnSpPr>
            <p:cNvPr id="37" name="직선 연결선 189"/>
            <p:cNvCxnSpPr>
              <a:cxnSpLocks noChangeShapeType="1"/>
              <a:stCxn id="24" idx="3"/>
              <a:endCxn id="30" idx="1"/>
            </p:cNvCxnSpPr>
            <p:nvPr/>
          </p:nvCxnSpPr>
          <p:spPr bwMode="auto">
            <a:xfrm>
              <a:off x="2479373" y="4052575"/>
              <a:ext cx="1296144" cy="651804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  <p:cxnSp>
          <p:nvCxnSpPr>
            <p:cNvPr id="38" name="직선 연결선 189"/>
            <p:cNvCxnSpPr>
              <a:cxnSpLocks noChangeShapeType="1"/>
              <a:stCxn id="24" idx="3"/>
              <a:endCxn id="31" idx="1"/>
            </p:cNvCxnSpPr>
            <p:nvPr/>
          </p:nvCxnSpPr>
          <p:spPr bwMode="auto">
            <a:xfrm>
              <a:off x="2479373" y="4052575"/>
              <a:ext cx="1296144" cy="1083852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  <p:sp>
          <p:nvSpPr>
            <p:cNvPr id="39" name="Text Box 11"/>
            <p:cNvSpPr txBox="1">
              <a:spLocks noChangeArrowheads="1"/>
            </p:cNvSpPr>
            <p:nvPr/>
          </p:nvSpPr>
          <p:spPr bwMode="gray">
            <a:xfrm>
              <a:off x="3775517" y="5374800"/>
              <a:ext cx="5544616" cy="38735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18811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411163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90000"/>
                <a:buFontTx/>
                <a:buNone/>
                <a:tabLst/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시스템 유지보수 및 효율적 운영에 도움을 줌 </a:t>
              </a:r>
              <a:endParaRPr kumimoji="1" lang="en-US" altLang="ko-K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cxnSp>
          <p:nvCxnSpPr>
            <p:cNvPr id="40" name="직선 연결선 189"/>
            <p:cNvCxnSpPr>
              <a:cxnSpLocks noChangeShapeType="1"/>
              <a:stCxn id="24" idx="3"/>
              <a:endCxn id="39" idx="1"/>
            </p:cNvCxnSpPr>
            <p:nvPr/>
          </p:nvCxnSpPr>
          <p:spPr bwMode="auto">
            <a:xfrm>
              <a:off x="2479373" y="4052575"/>
              <a:ext cx="1296144" cy="1515900"/>
            </a:xfrm>
            <a:prstGeom prst="line">
              <a:avLst/>
            </a:prstGeom>
            <a:noFill/>
            <a:ln w="9525" algn="ctr">
              <a:solidFill>
                <a:srgbClr val="7EBEE2"/>
              </a:solidFill>
              <a:round/>
              <a:headEnd/>
              <a:tailEnd/>
            </a:ln>
          </p:spPr>
        </p:cxnSp>
      </p:grpSp>
    </p:spTree>
    <p:extLst>
      <p:ext uri="{BB962C8B-B14F-4D97-AF65-F5344CB8AC3E}">
        <p14:creationId xmlns:p14="http://schemas.microsoft.com/office/powerpoint/2010/main" val="2877692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1.3.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원칙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-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강원랜드 차세대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ERP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시스템 개선과제를 파악하고 이를 기반으로 도출된 목표 아키텍처 방향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수립결과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내용을 토대로 강원   </a:t>
            </a:r>
            <a:endParaRPr lang="en-US" altLang="ko-KR" sz="12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     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랜드 개선과제를 파악하고 이를 기반으로 도출된 목표 아키텍처 방향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수립결과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내용을 토대로 강원랜드 차세대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ERP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시스템 </a:t>
            </a:r>
            <a:endParaRPr lang="en-US" altLang="ko-KR" sz="12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     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아키텍처 원칙을 수립하고 정의함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>
                <a:latin typeface="맑은 고딕" panose="020B0503020000020004" pitchFamily="50" charset="-127"/>
              </a:rPr>
              <a:t>아키텍처 정의서 개요</a:t>
            </a:r>
            <a:endParaRPr lang="ko-KR" altLang="en-US" dirty="0"/>
          </a:p>
        </p:txBody>
      </p:sp>
      <p:grpSp>
        <p:nvGrpSpPr>
          <p:cNvPr id="63" name="그룹 62"/>
          <p:cNvGrpSpPr/>
          <p:nvPr/>
        </p:nvGrpSpPr>
        <p:grpSpPr>
          <a:xfrm>
            <a:off x="309375" y="2492896"/>
            <a:ext cx="9324153" cy="3816441"/>
            <a:chOff x="309375" y="2492896"/>
            <a:chExt cx="9324153" cy="3816441"/>
          </a:xfrm>
        </p:grpSpPr>
        <p:sp>
          <p:nvSpPr>
            <p:cNvPr id="64" name="직사각형 63"/>
            <p:cNvSpPr/>
            <p:nvPr/>
          </p:nvSpPr>
          <p:spPr bwMode="auto">
            <a:xfrm>
              <a:off x="415992" y="3236339"/>
              <a:ext cx="1800200" cy="413572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54000" rIns="540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정보자원의 통합화</a:t>
              </a:r>
            </a:p>
          </p:txBody>
        </p:sp>
        <p:sp>
          <p:nvSpPr>
            <p:cNvPr id="65" name="Text Box 10"/>
            <p:cNvSpPr txBox="1">
              <a:spLocks noChangeArrowheads="1"/>
            </p:cNvSpPr>
            <p:nvPr/>
          </p:nvSpPr>
          <p:spPr bwMode="auto">
            <a:xfrm>
              <a:off x="4016283" y="2604847"/>
              <a:ext cx="5616632" cy="968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2000" rIns="72000"/>
            <a:lstStyle/>
            <a:p>
              <a:pPr marL="266700" marR="0" lvl="0" indent="-266700" defTabSz="914400" eaLnBrk="1" fontAlgn="auto" latinLnBrk="1" hangingPunct="1">
                <a:lnSpc>
                  <a:spcPct val="150000"/>
                </a:lnSpc>
                <a:spcBef>
                  <a:spcPct val="40000"/>
                </a:spcBef>
                <a:spcAft>
                  <a:spcPct val="10000"/>
                </a:spcAft>
                <a:buClrTx/>
                <a:buSzTx/>
                <a:buFont typeface="Wingdings" pitchFamily="2" charset="2"/>
                <a:buChar char="q"/>
                <a:tabLst>
                  <a:tab pos="542925" algn="l"/>
                </a:tabLst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재단 및 중앙회의 고객 통합관리 체계를 정립하고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상품 및 고객 프로세스 통합으로 효율적인 업무운영의 기반조성과 함께 기존시스템 및 업무간 통합 프로세스를 구현함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.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또한 </a:t>
              </a:r>
              <a:r>
                <a:rPr kumimoji="1" lang="ko-KR" altLang="en-US" sz="11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기간계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시스템의 통합으로 관리 대상서버의 시스템 유지를 간소화 함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.</a:t>
              </a:r>
            </a:p>
          </p:txBody>
        </p:sp>
        <p:sp>
          <p:nvSpPr>
            <p:cNvPr id="66" name="Text Box 9"/>
            <p:cNvSpPr txBox="1">
              <a:spLocks noChangeArrowheads="1"/>
            </p:cNvSpPr>
            <p:nvPr/>
          </p:nvSpPr>
          <p:spPr bwMode="gray">
            <a:xfrm>
              <a:off x="3008784" y="2636920"/>
              <a:ext cx="1209601" cy="714375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solidFill>
                <a:srgbClr val="4F81BD">
                  <a:lumMod val="75000"/>
                </a:srgbClr>
              </a:solidFill>
              <a:prstDash val="solid"/>
              <a:headEnd/>
              <a:tailEnd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txBody>
            <a:bodyPr wrap="none" tIns="0" bIns="0" anchor="ctr"/>
            <a:lstStyle/>
            <a:p>
              <a:pPr marL="85725" marR="0" lvl="0" indent="-85725" algn="ctr" defTabSz="266700" eaLnBrk="0" fontAlgn="auto" latinLnBrk="1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90000"/>
                <a:buFont typeface="Wingdings 2" pitchFamily="18" charset="2"/>
                <a:buNone/>
                <a:tabLst>
                  <a:tab pos="88900" algn="l"/>
                </a:tabLst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cs typeface="+mn-cs"/>
                </a:rPr>
                <a:t>통합성</a:t>
              </a:r>
            </a:p>
          </p:txBody>
        </p:sp>
        <p:cxnSp>
          <p:nvCxnSpPr>
            <p:cNvPr id="67" name="직선 연결선 66"/>
            <p:cNvCxnSpPr/>
            <p:nvPr/>
          </p:nvCxnSpPr>
          <p:spPr>
            <a:xfrm>
              <a:off x="3008784" y="3468931"/>
              <a:ext cx="6624122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ysDot"/>
            </a:ln>
            <a:effectLst/>
          </p:spPr>
        </p:cxnSp>
        <p:cxnSp>
          <p:nvCxnSpPr>
            <p:cNvPr id="68" name="직선 연결선 67"/>
            <p:cNvCxnSpPr/>
            <p:nvPr/>
          </p:nvCxnSpPr>
          <p:spPr>
            <a:xfrm>
              <a:off x="3008784" y="4460863"/>
              <a:ext cx="6624122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ysDot"/>
            </a:ln>
            <a:effectLst/>
          </p:spPr>
        </p:cxnSp>
        <p:cxnSp>
          <p:nvCxnSpPr>
            <p:cNvPr id="69" name="직선 연결선 68"/>
            <p:cNvCxnSpPr/>
            <p:nvPr/>
          </p:nvCxnSpPr>
          <p:spPr>
            <a:xfrm>
              <a:off x="3008784" y="5405281"/>
              <a:ext cx="6624131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ysDot"/>
            </a:ln>
            <a:effectLst/>
          </p:spPr>
        </p:cxnSp>
        <p:cxnSp>
          <p:nvCxnSpPr>
            <p:cNvPr id="70" name="직선 연결선 69"/>
            <p:cNvCxnSpPr/>
            <p:nvPr/>
          </p:nvCxnSpPr>
          <p:spPr>
            <a:xfrm>
              <a:off x="3008784" y="6309337"/>
              <a:ext cx="6624122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ysDot"/>
            </a:ln>
            <a:effectLst/>
          </p:spPr>
        </p:cxnSp>
        <p:cxnSp>
          <p:nvCxnSpPr>
            <p:cNvPr id="71" name="직선 연결선 70"/>
            <p:cNvCxnSpPr/>
            <p:nvPr/>
          </p:nvCxnSpPr>
          <p:spPr>
            <a:xfrm>
              <a:off x="3008784" y="2529279"/>
              <a:ext cx="6624122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ysDot"/>
            </a:ln>
            <a:effectLst/>
          </p:spPr>
        </p:cxnSp>
        <p:sp>
          <p:nvSpPr>
            <p:cNvPr id="72" name="Text Box 10"/>
            <p:cNvSpPr txBox="1">
              <a:spLocks noChangeArrowheads="1"/>
            </p:cNvSpPr>
            <p:nvPr/>
          </p:nvSpPr>
          <p:spPr bwMode="auto">
            <a:xfrm>
              <a:off x="4016896" y="3540951"/>
              <a:ext cx="5616632" cy="968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2000" rIns="72000"/>
            <a:lstStyle/>
            <a:p>
              <a:pPr marL="266700" marR="0" lvl="0" indent="-266700" defTabSz="914400" eaLnBrk="1" fontAlgn="auto" latinLnBrk="1" hangingPunct="1">
                <a:lnSpc>
                  <a:spcPct val="150000"/>
                </a:lnSpc>
                <a:spcBef>
                  <a:spcPct val="40000"/>
                </a:spcBef>
                <a:spcAft>
                  <a:spcPct val="10000"/>
                </a:spcAft>
                <a:buClrTx/>
                <a:buSzTx/>
                <a:buFont typeface="Wingdings" pitchFamily="2" charset="2"/>
                <a:buChar char="q"/>
                <a:tabLst>
                  <a:tab pos="542925" algn="l"/>
                </a:tabLst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급변하는 시장환경 및 정책변화에 유연하게 대응할 수 있어야 하며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다양한 유관 기관들과의 제휴를 신속히 추진 할 수 있고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컴포넌트 기반 프로세스 모델로 업무 유연성을 확보함은 물론 시스템 유연성 또한 보장 되어야 함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.</a:t>
              </a:r>
              <a:endParaRPr kumimoji="1" lang="ko-KR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73" name="Text Box 10"/>
            <p:cNvSpPr txBox="1">
              <a:spLocks noChangeArrowheads="1"/>
            </p:cNvSpPr>
            <p:nvPr/>
          </p:nvSpPr>
          <p:spPr bwMode="auto">
            <a:xfrm>
              <a:off x="4016896" y="4540749"/>
              <a:ext cx="5616632" cy="9681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2000" rIns="72000"/>
            <a:lstStyle/>
            <a:p>
              <a:pPr marL="266700" marR="0" lvl="0" indent="-266700" defTabSz="914400" eaLnBrk="1" fontAlgn="auto" latinLnBrk="1" hangingPunct="1">
                <a:lnSpc>
                  <a:spcPct val="150000"/>
                </a:lnSpc>
                <a:spcBef>
                  <a:spcPct val="40000"/>
                </a:spcBef>
                <a:spcAft>
                  <a:spcPct val="10000"/>
                </a:spcAft>
                <a:buClrTx/>
                <a:buSzTx/>
                <a:buFont typeface="Wingdings" pitchFamily="2" charset="2"/>
                <a:buChar char="q"/>
                <a:tabLst>
                  <a:tab pos="542925" algn="l"/>
                </a:tabLst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정보자원의 통합화를 기반으로 정보의 정합성을 확보하고 사용자 편의성이 향상된 안정적인 시스템이 구축되어야 하며 특히 외부시스템 연계 증가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고객 계층의 증가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거래 금융기관 변경에도 시스템 안정성이 보장 되어야 함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.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</a:t>
              </a:r>
            </a:p>
          </p:txBody>
        </p:sp>
        <p:sp>
          <p:nvSpPr>
            <p:cNvPr id="74" name="Text Box 10"/>
            <p:cNvSpPr txBox="1">
              <a:spLocks noChangeArrowheads="1"/>
            </p:cNvSpPr>
            <p:nvPr/>
          </p:nvSpPr>
          <p:spPr bwMode="auto">
            <a:xfrm>
              <a:off x="4016896" y="5445239"/>
              <a:ext cx="5616632" cy="78067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72000" rIns="72000"/>
            <a:lstStyle/>
            <a:p>
              <a:pPr marL="266700" marR="0" lvl="0" indent="-266700" defTabSz="914400" eaLnBrk="1" fontAlgn="auto" latinLnBrk="1" hangingPunct="1">
                <a:lnSpc>
                  <a:spcPct val="150000"/>
                </a:lnSpc>
                <a:spcBef>
                  <a:spcPct val="40000"/>
                </a:spcBef>
                <a:spcAft>
                  <a:spcPct val="10000"/>
                </a:spcAft>
                <a:buClrTx/>
                <a:buSzTx/>
                <a:buFont typeface="Wingdings" pitchFamily="2" charset="2"/>
                <a:buChar char="q"/>
                <a:tabLst>
                  <a:tab pos="542925" algn="l"/>
                </a:tabLst>
                <a:defRPr/>
              </a:pP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전자보증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사이버 보증 등의 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e-Biz.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의 활성화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및 다양한 기관과의 제휴에 따른 거래 증가에 대비하여 하드웨어 측면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소프트웨어 측면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, 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유지보수 운영 측면에서 시스템의 </a:t>
              </a:r>
              <a:r>
                <a:rPr kumimoji="1" lang="ko-KR" altLang="en-US" sz="11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확장성이</a:t>
              </a:r>
              <a:r>
                <a:rPr kumimoji="1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보장되어야 함</a:t>
              </a:r>
              <a:r>
                <a:rPr kumimoji="1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.</a:t>
              </a:r>
            </a:p>
          </p:txBody>
        </p:sp>
        <p:sp>
          <p:nvSpPr>
            <p:cNvPr id="75" name="Text Box 43"/>
            <p:cNvSpPr txBox="1">
              <a:spLocks noChangeArrowheads="1"/>
            </p:cNvSpPr>
            <p:nvPr/>
          </p:nvSpPr>
          <p:spPr bwMode="gray">
            <a:xfrm>
              <a:off x="3008784" y="3612955"/>
              <a:ext cx="1209601" cy="714375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solidFill>
                <a:srgbClr val="4F81BD">
                  <a:lumMod val="75000"/>
                </a:srgbClr>
              </a:solidFill>
              <a:prstDash val="solid"/>
              <a:headEnd/>
              <a:tailEnd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txBody>
            <a:bodyPr wrap="none" tIns="0" bIns="0" anchor="ctr"/>
            <a:lstStyle/>
            <a:p>
              <a:pPr marL="85725" marR="0" lvl="0" indent="-85725" algn="ctr" defTabSz="266700" eaLnBrk="0" fontAlgn="auto" latinLnBrk="1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90000"/>
                <a:buFontTx/>
                <a:buNone/>
                <a:tabLst>
                  <a:tab pos="88900" algn="l"/>
                </a:tabLst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cs typeface="+mn-cs"/>
                </a:rPr>
                <a:t>유연성</a:t>
              </a:r>
            </a:p>
          </p:txBody>
        </p:sp>
        <p:sp>
          <p:nvSpPr>
            <p:cNvPr id="76" name="Text Box 14"/>
            <p:cNvSpPr txBox="1">
              <a:spLocks noChangeArrowheads="1"/>
            </p:cNvSpPr>
            <p:nvPr/>
          </p:nvSpPr>
          <p:spPr bwMode="gray">
            <a:xfrm>
              <a:off x="3008784" y="4575423"/>
              <a:ext cx="1209601" cy="714375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solidFill>
                <a:srgbClr val="4F81BD">
                  <a:lumMod val="75000"/>
                </a:srgbClr>
              </a:solidFill>
              <a:prstDash val="solid"/>
              <a:headEnd/>
              <a:tailEnd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txBody>
            <a:bodyPr wrap="none" tIns="0" bIns="0" anchor="ctr"/>
            <a:lstStyle/>
            <a:p>
              <a:pPr marL="85725" marR="0" lvl="0" indent="-85725" algn="ctr" defTabSz="266700" eaLnBrk="0" fontAlgn="auto" latinLnBrk="1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90000"/>
                <a:buFontTx/>
                <a:buNone/>
                <a:tabLst>
                  <a:tab pos="88900" algn="l"/>
                </a:tabLst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cs typeface="+mn-cs"/>
                </a:rPr>
                <a:t>안정성</a:t>
              </a:r>
            </a:p>
          </p:txBody>
        </p:sp>
        <p:sp>
          <p:nvSpPr>
            <p:cNvPr id="77" name="Text Box 5"/>
            <p:cNvSpPr txBox="1">
              <a:spLocks noChangeArrowheads="1"/>
            </p:cNvSpPr>
            <p:nvPr/>
          </p:nvSpPr>
          <p:spPr bwMode="gray">
            <a:xfrm>
              <a:off x="3008784" y="5511541"/>
              <a:ext cx="1209601" cy="714375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solidFill>
                <a:srgbClr val="4F81BD">
                  <a:lumMod val="75000"/>
                </a:srgbClr>
              </a:solidFill>
              <a:prstDash val="solid"/>
              <a:headEnd/>
              <a:tailEnd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txBody>
            <a:bodyPr wrap="none" tIns="0" bIns="0" anchor="ctr"/>
            <a:lstStyle/>
            <a:p>
              <a:pPr marL="85725" marR="0" lvl="0" indent="-85725" algn="ctr" defTabSz="266700" eaLnBrk="0" fontAlgn="auto" latinLnBrk="1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90000"/>
                <a:buFontTx/>
                <a:buNone/>
                <a:tabLst>
                  <a:tab pos="88900" algn="l"/>
                </a:tabLst>
                <a:defRPr/>
              </a:pPr>
              <a:r>
                <a:rPr kumimoji="1" lang="ko-KR" altLang="en-US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cs typeface="+mn-cs"/>
                </a:rPr>
                <a:t>확장성</a:t>
              </a:r>
              <a:endParaRPr kumimoji="1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cs typeface="+mn-cs"/>
              </a:endParaRPr>
            </a:p>
          </p:txBody>
        </p:sp>
        <p:sp>
          <p:nvSpPr>
            <p:cNvPr id="78" name="Text Box 113"/>
            <p:cNvSpPr txBox="1">
              <a:spLocks noChangeArrowheads="1"/>
            </p:cNvSpPr>
            <p:nvPr/>
          </p:nvSpPr>
          <p:spPr bwMode="auto">
            <a:xfrm>
              <a:off x="415992" y="2628287"/>
              <a:ext cx="1800200" cy="498598"/>
            </a:xfrm>
            <a:prstGeom prst="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9525">
              <a:noFill/>
              <a:miter lim="800000"/>
              <a:headEnd/>
              <a:tailEnd/>
            </a:ln>
            <a:extLst/>
          </p:spPr>
          <p:txBody>
            <a:bodyPr wrap="square" anchor="ctr" anchorCtr="0">
              <a:spAutoFit/>
            </a:bodyPr>
            <a:lstStyle>
              <a:defPPr>
                <a:defRPr lang="ko-KR"/>
              </a:defPPr>
              <a:lvl1pPr algn="ctr" defTabSz="1081088" fontAlgn="t" latinLnBrk="0">
                <a:lnSpc>
                  <a:spcPct val="110000"/>
                </a:lnSpc>
                <a:defRPr sz="1200" b="1">
                  <a:latin typeface="맑은 고딕" pitchFamily="50" charset="-127"/>
                  <a:ea typeface="맑은 고딕" pitchFamily="50" charset="-127"/>
                </a:defRPr>
              </a:lvl1pPr>
            </a:lstStyle>
            <a:p>
              <a:pPr marL="0" marR="0" lvl="0" indent="0" algn="ctr" defTabSz="1081088" eaLnBrk="1" fontAlgn="base" latinLnBrk="1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  <a:cs typeface="+mn-cs"/>
                </a:rPr>
                <a:t>목표 아키텍처 방향성</a:t>
              </a:r>
              <a:endParaRPr kumimoji="1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endParaRPr>
            </a:p>
            <a:p>
              <a:pPr marL="0" marR="0" lvl="0" indent="0" algn="ctr" defTabSz="1081088" eaLnBrk="1" fontAlgn="base" latinLnBrk="1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endParaRPr>
            </a:p>
          </p:txBody>
        </p:sp>
        <p:sp>
          <p:nvSpPr>
            <p:cNvPr id="79" name="직사각형 78"/>
            <p:cNvSpPr/>
            <p:nvPr/>
          </p:nvSpPr>
          <p:spPr bwMode="auto">
            <a:xfrm>
              <a:off x="416496" y="3753984"/>
              <a:ext cx="1800200" cy="413572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54000" rIns="540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사용자 편의성 향상</a:t>
              </a:r>
            </a:p>
          </p:txBody>
        </p:sp>
        <p:sp>
          <p:nvSpPr>
            <p:cNvPr id="80" name="직사각형 79"/>
            <p:cNvSpPr/>
            <p:nvPr/>
          </p:nvSpPr>
          <p:spPr bwMode="auto">
            <a:xfrm>
              <a:off x="416496" y="4239564"/>
              <a:ext cx="1800200" cy="413572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54000" rIns="540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정보의 정합성 확보</a:t>
              </a:r>
            </a:p>
          </p:txBody>
        </p:sp>
        <p:sp>
          <p:nvSpPr>
            <p:cNvPr id="81" name="직사각형 80"/>
            <p:cNvSpPr/>
            <p:nvPr/>
          </p:nvSpPr>
          <p:spPr bwMode="auto">
            <a:xfrm>
              <a:off x="416496" y="4762096"/>
              <a:ext cx="1800200" cy="413572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54000" rIns="540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서비스 품질개선</a:t>
              </a:r>
            </a:p>
          </p:txBody>
        </p:sp>
        <p:sp>
          <p:nvSpPr>
            <p:cNvPr id="82" name="직사각형 81"/>
            <p:cNvSpPr/>
            <p:nvPr/>
          </p:nvSpPr>
          <p:spPr bwMode="auto">
            <a:xfrm>
              <a:off x="416496" y="5247676"/>
              <a:ext cx="1800200" cy="413572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54000" rIns="540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유연성 확보</a:t>
              </a:r>
            </a:p>
          </p:txBody>
        </p:sp>
        <p:sp>
          <p:nvSpPr>
            <p:cNvPr id="83" name="직사각형 82"/>
            <p:cNvSpPr/>
            <p:nvPr/>
          </p:nvSpPr>
          <p:spPr bwMode="auto">
            <a:xfrm>
              <a:off x="416496" y="5751732"/>
              <a:ext cx="1800200" cy="413572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54000" rIns="540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기술 표준화</a:t>
              </a:r>
            </a:p>
          </p:txBody>
        </p:sp>
        <p:sp>
          <p:nvSpPr>
            <p:cNvPr id="84" name="Freeform 39"/>
            <p:cNvSpPr>
              <a:spLocks/>
            </p:cNvSpPr>
            <p:nvPr/>
          </p:nvSpPr>
          <p:spPr bwMode="gray">
            <a:xfrm rot="16200000" flipV="1">
              <a:off x="728773" y="4124836"/>
              <a:ext cx="3767677" cy="503798"/>
            </a:xfrm>
            <a:custGeom>
              <a:avLst/>
              <a:gdLst>
                <a:gd name="T0" fmla="*/ 0 w 3840"/>
                <a:gd name="T1" fmla="*/ 2147483647 h 672"/>
                <a:gd name="T2" fmla="*/ 2147483647 w 3840"/>
                <a:gd name="T3" fmla="*/ 2147483647 h 672"/>
                <a:gd name="T4" fmla="*/ 2147483647 w 3840"/>
                <a:gd name="T5" fmla="*/ 2147483647 h 672"/>
                <a:gd name="T6" fmla="*/ 2147483647 w 3840"/>
                <a:gd name="T7" fmla="*/ 2147483647 h 672"/>
                <a:gd name="T8" fmla="*/ 2147483647 w 3840"/>
                <a:gd name="T9" fmla="*/ 0 h 672"/>
                <a:gd name="T10" fmla="*/ 2147483647 w 3840"/>
                <a:gd name="T11" fmla="*/ 2147483647 h 672"/>
                <a:gd name="T12" fmla="*/ 2147483647 w 3840"/>
                <a:gd name="T13" fmla="*/ 2147483647 h 672"/>
                <a:gd name="T14" fmla="*/ 2147483647 w 3840"/>
                <a:gd name="T15" fmla="*/ 2147483647 h 672"/>
                <a:gd name="T16" fmla="*/ 2147483647 w 3840"/>
                <a:gd name="T17" fmla="*/ 2147483647 h 6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40"/>
                <a:gd name="T28" fmla="*/ 0 h 672"/>
                <a:gd name="T29" fmla="*/ 3840 w 3840"/>
                <a:gd name="T30" fmla="*/ 672 h 67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40" h="672">
                  <a:moveTo>
                    <a:pt x="0" y="672"/>
                  </a:moveTo>
                  <a:cubicBezTo>
                    <a:pt x="158" y="634"/>
                    <a:pt x="700" y="524"/>
                    <a:pt x="948" y="444"/>
                  </a:cubicBezTo>
                  <a:cubicBezTo>
                    <a:pt x="1196" y="364"/>
                    <a:pt x="1470" y="234"/>
                    <a:pt x="1488" y="192"/>
                  </a:cubicBezTo>
                  <a:lnTo>
                    <a:pt x="1056" y="192"/>
                  </a:lnTo>
                  <a:lnTo>
                    <a:pt x="1920" y="0"/>
                  </a:lnTo>
                  <a:lnTo>
                    <a:pt x="2736" y="192"/>
                  </a:lnTo>
                  <a:lnTo>
                    <a:pt x="2352" y="192"/>
                  </a:lnTo>
                  <a:cubicBezTo>
                    <a:pt x="2361" y="230"/>
                    <a:pt x="2542" y="340"/>
                    <a:pt x="2790" y="420"/>
                  </a:cubicBezTo>
                  <a:cubicBezTo>
                    <a:pt x="3038" y="500"/>
                    <a:pt x="3621" y="619"/>
                    <a:pt x="3840" y="672"/>
                  </a:cubicBezTo>
                </a:path>
              </a:pathLst>
            </a:custGeom>
            <a:gradFill rotWithShape="1">
              <a:gsLst>
                <a:gs pos="0">
                  <a:srgbClr val="C0C0C0">
                    <a:alpha val="85999"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6350" cap="flat" cmpd="sng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itchFamily="50" charset="-127"/>
                <a:ea typeface="굴림" pitchFamily="50" charset="-127"/>
                <a:cs typeface="+mn-cs"/>
              </a:endParaRPr>
            </a:p>
          </p:txBody>
        </p:sp>
        <p:sp>
          <p:nvSpPr>
            <p:cNvPr id="85" name="직사각형 84"/>
            <p:cNvSpPr/>
            <p:nvPr/>
          </p:nvSpPr>
          <p:spPr bwMode="auto">
            <a:xfrm>
              <a:off x="309375" y="2529279"/>
              <a:ext cx="1978571" cy="3696637"/>
            </a:xfrm>
            <a:prstGeom prst="rect">
              <a:avLst/>
            </a:prstGeom>
            <a:noFill/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4209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346908" y="757473"/>
            <a:ext cx="91780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1.4.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구성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-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강원랜드 차세대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ERP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시스템 개선과제를 파악하고 이를 기반으로 도출된 목표 아키텍처 방향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수립결과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내용을 토대로 강원   </a:t>
            </a:r>
            <a:endParaRPr lang="en-US" altLang="ko-KR" sz="12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     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랜드 개선과제를 파악하고 이를 기반으로 도출된 목표 아키텍처 방향 </a:t>
            </a:r>
            <a:r>
              <a:rPr lang="ko-KR" altLang="en-US" sz="1200" kern="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수립결과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내용을 토대로 강원랜드 차세대 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ERP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시스템 </a:t>
            </a:r>
            <a:endParaRPr lang="en-US" altLang="ko-KR" sz="1200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  <a:cs typeface="Times New Roman" pitchFamily="18" charset="0"/>
            </a:endParaRP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         </a:t>
            </a:r>
            <a:r>
              <a:rPr lang="ko-KR" altLang="en-US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아키텍처 원칙을 수립하고 정의함</a:t>
            </a:r>
            <a:r>
              <a:rPr lang="en-US" altLang="ko-KR" sz="1200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Times New Roman" pitchFamily="18" charset="0"/>
              </a:rPr>
              <a:t>.</a:t>
            </a:r>
          </a:p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>
                <a:latin typeface="맑은 고딕" panose="020B0503020000020004" pitchFamily="50" charset="-127"/>
              </a:rPr>
              <a:t>아키텍처 정의서 개요</a:t>
            </a:r>
            <a:endParaRPr lang="ko-KR" altLang="en-US" dirty="0"/>
          </a:p>
        </p:txBody>
      </p:sp>
      <p:grpSp>
        <p:nvGrpSpPr>
          <p:cNvPr id="193" name="그룹 192"/>
          <p:cNvGrpSpPr/>
          <p:nvPr/>
        </p:nvGrpSpPr>
        <p:grpSpPr>
          <a:xfrm>
            <a:off x="455458" y="2204866"/>
            <a:ext cx="8956333" cy="4154976"/>
            <a:chOff x="455458" y="2204866"/>
            <a:chExt cx="8956333" cy="4154976"/>
          </a:xfrm>
        </p:grpSpPr>
        <p:sp>
          <p:nvSpPr>
            <p:cNvPr id="194" name="Freeform 2"/>
            <p:cNvSpPr>
              <a:spLocks/>
            </p:cNvSpPr>
            <p:nvPr/>
          </p:nvSpPr>
          <p:spPr bwMode="auto">
            <a:xfrm>
              <a:off x="6781800" y="4406486"/>
              <a:ext cx="814388" cy="100382"/>
            </a:xfrm>
            <a:custGeom>
              <a:avLst/>
              <a:gdLst/>
              <a:ahLst/>
              <a:cxnLst>
                <a:cxn ang="0">
                  <a:pos x="513" y="89"/>
                </a:cxn>
                <a:cxn ang="0">
                  <a:pos x="422" y="89"/>
                </a:cxn>
                <a:cxn ang="0">
                  <a:pos x="422" y="0"/>
                </a:cxn>
                <a:cxn ang="0">
                  <a:pos x="0" y="0"/>
                </a:cxn>
              </a:cxnLst>
              <a:rect l="0" t="0" r="r" b="b"/>
              <a:pathLst>
                <a:path w="513" h="89">
                  <a:moveTo>
                    <a:pt x="513" y="89"/>
                  </a:moveTo>
                  <a:lnTo>
                    <a:pt x="422" y="89"/>
                  </a:lnTo>
                  <a:lnTo>
                    <a:pt x="42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95" name="Freeform 3"/>
            <p:cNvSpPr>
              <a:spLocks/>
            </p:cNvSpPr>
            <p:nvPr/>
          </p:nvSpPr>
          <p:spPr bwMode="auto">
            <a:xfrm>
              <a:off x="6215063" y="4681857"/>
              <a:ext cx="1524000" cy="701313"/>
            </a:xfrm>
            <a:custGeom>
              <a:avLst/>
              <a:gdLst/>
              <a:ahLst/>
              <a:cxnLst>
                <a:cxn ang="0">
                  <a:pos x="929" y="0"/>
                </a:cxn>
                <a:cxn ang="0">
                  <a:pos x="929" y="177"/>
                </a:cxn>
                <a:cxn ang="0">
                  <a:pos x="224" y="177"/>
                </a:cxn>
                <a:cxn ang="0">
                  <a:pos x="223" y="170"/>
                </a:cxn>
                <a:cxn ang="0">
                  <a:pos x="218" y="164"/>
                </a:cxn>
                <a:cxn ang="0">
                  <a:pos x="212" y="160"/>
                </a:cxn>
                <a:cxn ang="0">
                  <a:pos x="204" y="158"/>
                </a:cxn>
                <a:cxn ang="0">
                  <a:pos x="197" y="160"/>
                </a:cxn>
                <a:cxn ang="0">
                  <a:pos x="189" y="164"/>
                </a:cxn>
                <a:cxn ang="0">
                  <a:pos x="185" y="170"/>
                </a:cxn>
                <a:cxn ang="0">
                  <a:pos x="184" y="177"/>
                </a:cxn>
                <a:cxn ang="0">
                  <a:pos x="0" y="177"/>
                </a:cxn>
              </a:cxnLst>
              <a:rect l="0" t="0" r="r" b="b"/>
              <a:pathLst>
                <a:path w="929" h="177">
                  <a:moveTo>
                    <a:pt x="929" y="0"/>
                  </a:moveTo>
                  <a:lnTo>
                    <a:pt x="929" y="177"/>
                  </a:lnTo>
                  <a:lnTo>
                    <a:pt x="224" y="177"/>
                  </a:lnTo>
                  <a:lnTo>
                    <a:pt x="223" y="170"/>
                  </a:lnTo>
                  <a:lnTo>
                    <a:pt x="218" y="164"/>
                  </a:lnTo>
                  <a:lnTo>
                    <a:pt x="212" y="160"/>
                  </a:lnTo>
                  <a:lnTo>
                    <a:pt x="204" y="158"/>
                  </a:lnTo>
                  <a:lnTo>
                    <a:pt x="197" y="160"/>
                  </a:lnTo>
                  <a:lnTo>
                    <a:pt x="189" y="164"/>
                  </a:lnTo>
                  <a:lnTo>
                    <a:pt x="185" y="170"/>
                  </a:lnTo>
                  <a:lnTo>
                    <a:pt x="184" y="177"/>
                  </a:lnTo>
                  <a:lnTo>
                    <a:pt x="0" y="17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 type="triangle" w="med" len="med"/>
              <a:tailEnd type="non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96" name="Freeform 4"/>
            <p:cNvSpPr>
              <a:spLocks/>
            </p:cNvSpPr>
            <p:nvPr/>
          </p:nvSpPr>
          <p:spPr bwMode="auto">
            <a:xfrm>
              <a:off x="4114807" y="5513383"/>
              <a:ext cx="617538" cy="325561"/>
            </a:xfrm>
            <a:custGeom>
              <a:avLst/>
              <a:gdLst/>
              <a:ahLst/>
              <a:cxnLst>
                <a:cxn ang="0">
                  <a:pos x="358" y="147"/>
                </a:cxn>
                <a:cxn ang="0">
                  <a:pos x="358" y="63"/>
                </a:cxn>
                <a:cxn ang="0">
                  <a:pos x="0" y="63"/>
                </a:cxn>
                <a:cxn ang="0">
                  <a:pos x="0" y="0"/>
                </a:cxn>
              </a:cxnLst>
              <a:rect l="0" t="0" r="r" b="b"/>
              <a:pathLst>
                <a:path w="358" h="147">
                  <a:moveTo>
                    <a:pt x="358" y="147"/>
                  </a:moveTo>
                  <a:lnTo>
                    <a:pt x="358" y="63"/>
                  </a:lnTo>
                  <a:lnTo>
                    <a:pt x="0" y="6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97" name="Freeform 5"/>
            <p:cNvSpPr>
              <a:spLocks/>
            </p:cNvSpPr>
            <p:nvPr/>
          </p:nvSpPr>
          <p:spPr bwMode="auto">
            <a:xfrm>
              <a:off x="4027488" y="4436329"/>
              <a:ext cx="1458912" cy="100382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91" y="107"/>
                </a:cxn>
                <a:cxn ang="0">
                  <a:pos x="91" y="18"/>
                </a:cxn>
                <a:cxn ang="0">
                  <a:pos x="245" y="18"/>
                </a:cxn>
                <a:cxn ang="0">
                  <a:pos x="246" y="11"/>
                </a:cxn>
                <a:cxn ang="0">
                  <a:pos x="251" y="5"/>
                </a:cxn>
                <a:cxn ang="0">
                  <a:pos x="257" y="0"/>
                </a:cxn>
                <a:cxn ang="0">
                  <a:pos x="266" y="0"/>
                </a:cxn>
                <a:cxn ang="0">
                  <a:pos x="273" y="0"/>
                </a:cxn>
                <a:cxn ang="0">
                  <a:pos x="280" y="5"/>
                </a:cxn>
                <a:cxn ang="0">
                  <a:pos x="284" y="11"/>
                </a:cxn>
                <a:cxn ang="0">
                  <a:pos x="286" y="18"/>
                </a:cxn>
                <a:cxn ang="0">
                  <a:pos x="506" y="18"/>
                </a:cxn>
                <a:cxn ang="0">
                  <a:pos x="508" y="11"/>
                </a:cxn>
                <a:cxn ang="0">
                  <a:pos x="513" y="5"/>
                </a:cxn>
                <a:cxn ang="0">
                  <a:pos x="519" y="0"/>
                </a:cxn>
                <a:cxn ang="0">
                  <a:pos x="527" y="0"/>
                </a:cxn>
                <a:cxn ang="0">
                  <a:pos x="535" y="0"/>
                </a:cxn>
                <a:cxn ang="0">
                  <a:pos x="541" y="5"/>
                </a:cxn>
                <a:cxn ang="0">
                  <a:pos x="546" y="11"/>
                </a:cxn>
                <a:cxn ang="0">
                  <a:pos x="548" y="18"/>
                </a:cxn>
                <a:cxn ang="0">
                  <a:pos x="1031" y="18"/>
                </a:cxn>
              </a:cxnLst>
              <a:rect l="0" t="0" r="r" b="b"/>
              <a:pathLst>
                <a:path w="1031" h="107">
                  <a:moveTo>
                    <a:pt x="0" y="107"/>
                  </a:moveTo>
                  <a:lnTo>
                    <a:pt x="91" y="107"/>
                  </a:lnTo>
                  <a:lnTo>
                    <a:pt x="91" y="18"/>
                  </a:lnTo>
                  <a:lnTo>
                    <a:pt x="245" y="18"/>
                  </a:lnTo>
                  <a:lnTo>
                    <a:pt x="246" y="11"/>
                  </a:lnTo>
                  <a:lnTo>
                    <a:pt x="251" y="5"/>
                  </a:lnTo>
                  <a:lnTo>
                    <a:pt x="257" y="0"/>
                  </a:lnTo>
                  <a:lnTo>
                    <a:pt x="266" y="0"/>
                  </a:lnTo>
                  <a:lnTo>
                    <a:pt x="273" y="0"/>
                  </a:lnTo>
                  <a:lnTo>
                    <a:pt x="280" y="5"/>
                  </a:lnTo>
                  <a:lnTo>
                    <a:pt x="284" y="11"/>
                  </a:lnTo>
                  <a:lnTo>
                    <a:pt x="286" y="18"/>
                  </a:lnTo>
                  <a:lnTo>
                    <a:pt x="506" y="18"/>
                  </a:lnTo>
                  <a:lnTo>
                    <a:pt x="508" y="11"/>
                  </a:lnTo>
                  <a:lnTo>
                    <a:pt x="513" y="5"/>
                  </a:lnTo>
                  <a:lnTo>
                    <a:pt x="519" y="0"/>
                  </a:lnTo>
                  <a:lnTo>
                    <a:pt x="527" y="0"/>
                  </a:lnTo>
                  <a:lnTo>
                    <a:pt x="535" y="0"/>
                  </a:lnTo>
                  <a:lnTo>
                    <a:pt x="541" y="5"/>
                  </a:lnTo>
                  <a:lnTo>
                    <a:pt x="546" y="11"/>
                  </a:lnTo>
                  <a:lnTo>
                    <a:pt x="548" y="18"/>
                  </a:lnTo>
                  <a:lnTo>
                    <a:pt x="1031" y="1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98" name="Freeform 9"/>
            <p:cNvSpPr>
              <a:spLocks/>
            </p:cNvSpPr>
            <p:nvPr/>
          </p:nvSpPr>
          <p:spPr bwMode="auto">
            <a:xfrm>
              <a:off x="2819400" y="4201654"/>
              <a:ext cx="1371600" cy="480203"/>
            </a:xfrm>
            <a:custGeom>
              <a:avLst/>
              <a:gdLst/>
              <a:ahLst/>
              <a:cxnLst>
                <a:cxn ang="0">
                  <a:pos x="38" y="354"/>
                </a:cxn>
                <a:cxn ang="0">
                  <a:pos x="497" y="354"/>
                </a:cxn>
                <a:cxn ang="0">
                  <a:pos x="507" y="353"/>
                </a:cxn>
                <a:cxn ang="0">
                  <a:pos x="516" y="350"/>
                </a:cxn>
                <a:cxn ang="0">
                  <a:pos x="524" y="344"/>
                </a:cxn>
                <a:cxn ang="0">
                  <a:pos x="531" y="336"/>
                </a:cxn>
                <a:cxn ang="0">
                  <a:pos x="534" y="328"/>
                </a:cxn>
                <a:cxn ang="0">
                  <a:pos x="535" y="319"/>
                </a:cxn>
                <a:cxn ang="0">
                  <a:pos x="535" y="35"/>
                </a:cxn>
                <a:cxn ang="0">
                  <a:pos x="534" y="26"/>
                </a:cxn>
                <a:cxn ang="0">
                  <a:pos x="531" y="17"/>
                </a:cxn>
                <a:cxn ang="0">
                  <a:pos x="524" y="10"/>
                </a:cxn>
                <a:cxn ang="0">
                  <a:pos x="516" y="4"/>
                </a:cxn>
                <a:cxn ang="0">
                  <a:pos x="507" y="1"/>
                </a:cxn>
                <a:cxn ang="0">
                  <a:pos x="497" y="0"/>
                </a:cxn>
                <a:cxn ang="0">
                  <a:pos x="38" y="0"/>
                </a:cxn>
                <a:cxn ang="0">
                  <a:pos x="28" y="1"/>
                </a:cxn>
                <a:cxn ang="0">
                  <a:pos x="18" y="4"/>
                </a:cxn>
                <a:cxn ang="0">
                  <a:pos x="10" y="10"/>
                </a:cxn>
                <a:cxn ang="0">
                  <a:pos x="5" y="17"/>
                </a:cxn>
                <a:cxn ang="0">
                  <a:pos x="0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0" y="328"/>
                </a:cxn>
                <a:cxn ang="0">
                  <a:pos x="5" y="336"/>
                </a:cxn>
                <a:cxn ang="0">
                  <a:pos x="10" y="344"/>
                </a:cxn>
                <a:cxn ang="0">
                  <a:pos x="18" y="350"/>
                </a:cxn>
                <a:cxn ang="0">
                  <a:pos x="28" y="353"/>
                </a:cxn>
                <a:cxn ang="0">
                  <a:pos x="38" y="354"/>
                </a:cxn>
              </a:cxnLst>
              <a:rect l="0" t="0" r="r" b="b"/>
              <a:pathLst>
                <a:path w="535" h="354">
                  <a:moveTo>
                    <a:pt x="38" y="354"/>
                  </a:moveTo>
                  <a:lnTo>
                    <a:pt x="497" y="354"/>
                  </a:lnTo>
                  <a:lnTo>
                    <a:pt x="507" y="353"/>
                  </a:lnTo>
                  <a:lnTo>
                    <a:pt x="516" y="350"/>
                  </a:lnTo>
                  <a:lnTo>
                    <a:pt x="524" y="344"/>
                  </a:lnTo>
                  <a:lnTo>
                    <a:pt x="531" y="336"/>
                  </a:lnTo>
                  <a:lnTo>
                    <a:pt x="534" y="328"/>
                  </a:lnTo>
                  <a:lnTo>
                    <a:pt x="535" y="319"/>
                  </a:lnTo>
                  <a:lnTo>
                    <a:pt x="535" y="35"/>
                  </a:lnTo>
                  <a:lnTo>
                    <a:pt x="534" y="26"/>
                  </a:lnTo>
                  <a:lnTo>
                    <a:pt x="531" y="17"/>
                  </a:lnTo>
                  <a:lnTo>
                    <a:pt x="524" y="10"/>
                  </a:lnTo>
                  <a:lnTo>
                    <a:pt x="516" y="4"/>
                  </a:lnTo>
                  <a:lnTo>
                    <a:pt x="507" y="1"/>
                  </a:lnTo>
                  <a:lnTo>
                    <a:pt x="497" y="0"/>
                  </a:lnTo>
                  <a:lnTo>
                    <a:pt x="38" y="0"/>
                  </a:lnTo>
                  <a:lnTo>
                    <a:pt x="28" y="1"/>
                  </a:lnTo>
                  <a:lnTo>
                    <a:pt x="18" y="4"/>
                  </a:lnTo>
                  <a:lnTo>
                    <a:pt x="10" y="10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0" y="328"/>
                  </a:lnTo>
                  <a:lnTo>
                    <a:pt x="5" y="336"/>
                  </a:lnTo>
                  <a:lnTo>
                    <a:pt x="10" y="344"/>
                  </a:lnTo>
                  <a:lnTo>
                    <a:pt x="18" y="350"/>
                  </a:lnTo>
                  <a:lnTo>
                    <a:pt x="28" y="353"/>
                  </a:lnTo>
                  <a:lnTo>
                    <a:pt x="38" y="35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99" name="Rectangle 10"/>
            <p:cNvSpPr>
              <a:spLocks noChangeArrowheads="1"/>
            </p:cNvSpPr>
            <p:nvPr/>
          </p:nvSpPr>
          <p:spPr bwMode="auto">
            <a:xfrm>
              <a:off x="3024174" y="4315588"/>
              <a:ext cx="990656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아키텍쳐</a:t>
              </a: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개요도</a:t>
              </a:r>
            </a:p>
          </p:txBody>
        </p:sp>
        <p:sp>
          <p:nvSpPr>
            <p:cNvPr id="200" name="Rectangle 11"/>
            <p:cNvSpPr>
              <a:spLocks noChangeArrowheads="1"/>
            </p:cNvSpPr>
            <p:nvPr/>
          </p:nvSpPr>
          <p:spPr bwMode="auto">
            <a:xfrm>
              <a:off x="2783775" y="4532759"/>
              <a:ext cx="1430296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Architecture Overview Diagram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1" name="Freeform 12"/>
            <p:cNvSpPr>
              <a:spLocks/>
            </p:cNvSpPr>
            <p:nvPr/>
          </p:nvSpPr>
          <p:spPr bwMode="auto">
            <a:xfrm>
              <a:off x="2286007" y="3359264"/>
              <a:ext cx="1316038" cy="480203"/>
            </a:xfrm>
            <a:custGeom>
              <a:avLst/>
              <a:gdLst/>
              <a:ahLst/>
              <a:cxnLst>
                <a:cxn ang="0">
                  <a:pos x="39" y="354"/>
                </a:cxn>
                <a:cxn ang="0">
                  <a:pos x="498" y="354"/>
                </a:cxn>
                <a:cxn ang="0">
                  <a:pos x="509" y="354"/>
                </a:cxn>
                <a:cxn ang="0">
                  <a:pos x="518" y="350"/>
                </a:cxn>
                <a:cxn ang="0">
                  <a:pos x="526" y="344"/>
                </a:cxn>
                <a:cxn ang="0">
                  <a:pos x="531" y="337"/>
                </a:cxn>
                <a:cxn ang="0">
                  <a:pos x="535" y="328"/>
                </a:cxn>
                <a:cxn ang="0">
                  <a:pos x="537" y="319"/>
                </a:cxn>
                <a:cxn ang="0">
                  <a:pos x="537" y="35"/>
                </a:cxn>
                <a:cxn ang="0">
                  <a:pos x="535" y="26"/>
                </a:cxn>
                <a:cxn ang="0">
                  <a:pos x="531" y="17"/>
                </a:cxn>
                <a:cxn ang="0">
                  <a:pos x="526" y="11"/>
                </a:cxn>
                <a:cxn ang="0">
                  <a:pos x="518" y="5"/>
                </a:cxn>
                <a:cxn ang="0">
                  <a:pos x="509" y="1"/>
                </a:cxn>
                <a:cxn ang="0">
                  <a:pos x="498" y="0"/>
                </a:cxn>
                <a:cxn ang="0">
                  <a:pos x="39" y="0"/>
                </a:cxn>
                <a:cxn ang="0">
                  <a:pos x="29" y="1"/>
                </a:cxn>
                <a:cxn ang="0">
                  <a:pos x="20" y="5"/>
                </a:cxn>
                <a:cxn ang="0">
                  <a:pos x="12" y="11"/>
                </a:cxn>
                <a:cxn ang="0">
                  <a:pos x="6" y="17"/>
                </a:cxn>
                <a:cxn ang="0">
                  <a:pos x="2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2" y="328"/>
                </a:cxn>
                <a:cxn ang="0">
                  <a:pos x="6" y="337"/>
                </a:cxn>
                <a:cxn ang="0">
                  <a:pos x="12" y="344"/>
                </a:cxn>
                <a:cxn ang="0">
                  <a:pos x="20" y="350"/>
                </a:cxn>
                <a:cxn ang="0">
                  <a:pos x="29" y="354"/>
                </a:cxn>
                <a:cxn ang="0">
                  <a:pos x="39" y="354"/>
                </a:cxn>
              </a:cxnLst>
              <a:rect l="0" t="0" r="r" b="b"/>
              <a:pathLst>
                <a:path w="537" h="354">
                  <a:moveTo>
                    <a:pt x="39" y="354"/>
                  </a:moveTo>
                  <a:lnTo>
                    <a:pt x="498" y="354"/>
                  </a:lnTo>
                  <a:lnTo>
                    <a:pt x="509" y="354"/>
                  </a:lnTo>
                  <a:lnTo>
                    <a:pt x="518" y="350"/>
                  </a:lnTo>
                  <a:lnTo>
                    <a:pt x="526" y="344"/>
                  </a:lnTo>
                  <a:lnTo>
                    <a:pt x="531" y="337"/>
                  </a:lnTo>
                  <a:lnTo>
                    <a:pt x="535" y="328"/>
                  </a:lnTo>
                  <a:lnTo>
                    <a:pt x="537" y="319"/>
                  </a:lnTo>
                  <a:lnTo>
                    <a:pt x="537" y="35"/>
                  </a:lnTo>
                  <a:lnTo>
                    <a:pt x="535" y="26"/>
                  </a:lnTo>
                  <a:lnTo>
                    <a:pt x="531" y="17"/>
                  </a:lnTo>
                  <a:lnTo>
                    <a:pt x="526" y="11"/>
                  </a:lnTo>
                  <a:lnTo>
                    <a:pt x="518" y="5"/>
                  </a:lnTo>
                  <a:lnTo>
                    <a:pt x="509" y="1"/>
                  </a:lnTo>
                  <a:lnTo>
                    <a:pt x="498" y="0"/>
                  </a:lnTo>
                  <a:lnTo>
                    <a:pt x="39" y="0"/>
                  </a:lnTo>
                  <a:lnTo>
                    <a:pt x="29" y="1"/>
                  </a:lnTo>
                  <a:lnTo>
                    <a:pt x="20" y="5"/>
                  </a:lnTo>
                  <a:lnTo>
                    <a:pt x="12" y="11"/>
                  </a:lnTo>
                  <a:lnTo>
                    <a:pt x="6" y="17"/>
                  </a:lnTo>
                  <a:lnTo>
                    <a:pt x="2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2" y="328"/>
                  </a:lnTo>
                  <a:lnTo>
                    <a:pt x="6" y="337"/>
                  </a:lnTo>
                  <a:lnTo>
                    <a:pt x="12" y="344"/>
                  </a:lnTo>
                  <a:lnTo>
                    <a:pt x="20" y="350"/>
                  </a:lnTo>
                  <a:lnTo>
                    <a:pt x="29" y="354"/>
                  </a:lnTo>
                  <a:lnTo>
                    <a:pt x="39" y="354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2" name="Rectangle 13"/>
            <p:cNvSpPr>
              <a:spLocks noChangeArrowheads="1"/>
            </p:cNvSpPr>
            <p:nvPr/>
          </p:nvSpPr>
          <p:spPr bwMode="auto">
            <a:xfrm>
              <a:off x="2625121" y="3690250"/>
              <a:ext cx="597921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Process Model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3" name="Freeform 14"/>
            <p:cNvSpPr>
              <a:spLocks/>
            </p:cNvSpPr>
            <p:nvPr/>
          </p:nvSpPr>
          <p:spPr bwMode="auto">
            <a:xfrm>
              <a:off x="3352807" y="5042676"/>
              <a:ext cx="1219200" cy="481559"/>
            </a:xfrm>
            <a:custGeom>
              <a:avLst/>
              <a:gdLst/>
              <a:ahLst/>
              <a:cxnLst>
                <a:cxn ang="0">
                  <a:pos x="38" y="355"/>
                </a:cxn>
                <a:cxn ang="0">
                  <a:pos x="498" y="355"/>
                </a:cxn>
                <a:cxn ang="0">
                  <a:pos x="507" y="353"/>
                </a:cxn>
                <a:cxn ang="0">
                  <a:pos x="516" y="350"/>
                </a:cxn>
                <a:cxn ang="0">
                  <a:pos x="524" y="344"/>
                </a:cxn>
                <a:cxn ang="0">
                  <a:pos x="531" y="337"/>
                </a:cxn>
                <a:cxn ang="0">
                  <a:pos x="534" y="329"/>
                </a:cxn>
                <a:cxn ang="0">
                  <a:pos x="536" y="320"/>
                </a:cxn>
                <a:cxn ang="0">
                  <a:pos x="536" y="36"/>
                </a:cxn>
                <a:cxn ang="0">
                  <a:pos x="534" y="26"/>
                </a:cxn>
                <a:cxn ang="0">
                  <a:pos x="531" y="18"/>
                </a:cxn>
                <a:cxn ang="0">
                  <a:pos x="524" y="10"/>
                </a:cxn>
                <a:cxn ang="0">
                  <a:pos x="516" y="5"/>
                </a:cxn>
                <a:cxn ang="0">
                  <a:pos x="507" y="1"/>
                </a:cxn>
                <a:cxn ang="0">
                  <a:pos x="498" y="0"/>
                </a:cxn>
                <a:cxn ang="0">
                  <a:pos x="38" y="0"/>
                </a:cxn>
                <a:cxn ang="0">
                  <a:pos x="28" y="1"/>
                </a:cxn>
                <a:cxn ang="0">
                  <a:pos x="19" y="5"/>
                </a:cxn>
                <a:cxn ang="0">
                  <a:pos x="10" y="10"/>
                </a:cxn>
                <a:cxn ang="0">
                  <a:pos x="5" y="18"/>
                </a:cxn>
                <a:cxn ang="0">
                  <a:pos x="1" y="26"/>
                </a:cxn>
                <a:cxn ang="0">
                  <a:pos x="0" y="36"/>
                </a:cxn>
                <a:cxn ang="0">
                  <a:pos x="0" y="320"/>
                </a:cxn>
                <a:cxn ang="0">
                  <a:pos x="1" y="329"/>
                </a:cxn>
                <a:cxn ang="0">
                  <a:pos x="5" y="337"/>
                </a:cxn>
                <a:cxn ang="0">
                  <a:pos x="10" y="344"/>
                </a:cxn>
                <a:cxn ang="0">
                  <a:pos x="19" y="350"/>
                </a:cxn>
                <a:cxn ang="0">
                  <a:pos x="28" y="353"/>
                </a:cxn>
                <a:cxn ang="0">
                  <a:pos x="38" y="355"/>
                </a:cxn>
              </a:cxnLst>
              <a:rect l="0" t="0" r="r" b="b"/>
              <a:pathLst>
                <a:path w="536" h="355">
                  <a:moveTo>
                    <a:pt x="38" y="355"/>
                  </a:moveTo>
                  <a:lnTo>
                    <a:pt x="498" y="355"/>
                  </a:lnTo>
                  <a:lnTo>
                    <a:pt x="507" y="353"/>
                  </a:lnTo>
                  <a:lnTo>
                    <a:pt x="516" y="350"/>
                  </a:lnTo>
                  <a:lnTo>
                    <a:pt x="524" y="344"/>
                  </a:lnTo>
                  <a:lnTo>
                    <a:pt x="531" y="337"/>
                  </a:lnTo>
                  <a:lnTo>
                    <a:pt x="534" y="329"/>
                  </a:lnTo>
                  <a:lnTo>
                    <a:pt x="536" y="320"/>
                  </a:lnTo>
                  <a:lnTo>
                    <a:pt x="536" y="36"/>
                  </a:lnTo>
                  <a:lnTo>
                    <a:pt x="534" y="26"/>
                  </a:lnTo>
                  <a:lnTo>
                    <a:pt x="531" y="18"/>
                  </a:lnTo>
                  <a:lnTo>
                    <a:pt x="524" y="10"/>
                  </a:lnTo>
                  <a:lnTo>
                    <a:pt x="516" y="5"/>
                  </a:lnTo>
                  <a:lnTo>
                    <a:pt x="507" y="1"/>
                  </a:lnTo>
                  <a:lnTo>
                    <a:pt x="498" y="0"/>
                  </a:lnTo>
                  <a:lnTo>
                    <a:pt x="38" y="0"/>
                  </a:lnTo>
                  <a:lnTo>
                    <a:pt x="28" y="1"/>
                  </a:lnTo>
                  <a:lnTo>
                    <a:pt x="19" y="5"/>
                  </a:lnTo>
                  <a:lnTo>
                    <a:pt x="10" y="10"/>
                  </a:lnTo>
                  <a:lnTo>
                    <a:pt x="5" y="18"/>
                  </a:lnTo>
                  <a:lnTo>
                    <a:pt x="1" y="26"/>
                  </a:lnTo>
                  <a:lnTo>
                    <a:pt x="0" y="36"/>
                  </a:lnTo>
                  <a:lnTo>
                    <a:pt x="0" y="320"/>
                  </a:lnTo>
                  <a:lnTo>
                    <a:pt x="1" y="329"/>
                  </a:lnTo>
                  <a:lnTo>
                    <a:pt x="5" y="337"/>
                  </a:lnTo>
                  <a:lnTo>
                    <a:pt x="10" y="344"/>
                  </a:lnTo>
                  <a:lnTo>
                    <a:pt x="19" y="350"/>
                  </a:lnTo>
                  <a:lnTo>
                    <a:pt x="28" y="353"/>
                  </a:lnTo>
                  <a:lnTo>
                    <a:pt x="38" y="35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4" name="Rectangle 15"/>
            <p:cNvSpPr>
              <a:spLocks noChangeArrowheads="1"/>
            </p:cNvSpPr>
            <p:nvPr/>
          </p:nvSpPr>
          <p:spPr bwMode="auto">
            <a:xfrm>
              <a:off x="3569556" y="5383170"/>
              <a:ext cx="774251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Component Model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5" name="Freeform 16"/>
            <p:cNvSpPr>
              <a:spLocks/>
            </p:cNvSpPr>
            <p:nvPr/>
          </p:nvSpPr>
          <p:spPr bwMode="auto">
            <a:xfrm>
              <a:off x="6324600" y="3359264"/>
              <a:ext cx="1371600" cy="480203"/>
            </a:xfrm>
            <a:custGeom>
              <a:avLst/>
              <a:gdLst/>
              <a:ahLst/>
              <a:cxnLst>
                <a:cxn ang="0">
                  <a:pos x="38" y="354"/>
                </a:cxn>
                <a:cxn ang="0">
                  <a:pos x="498" y="354"/>
                </a:cxn>
                <a:cxn ang="0">
                  <a:pos x="508" y="354"/>
                </a:cxn>
                <a:cxn ang="0">
                  <a:pos x="517" y="350"/>
                </a:cxn>
                <a:cxn ang="0">
                  <a:pos x="525" y="344"/>
                </a:cxn>
                <a:cxn ang="0">
                  <a:pos x="531" y="337"/>
                </a:cxn>
                <a:cxn ang="0">
                  <a:pos x="534" y="328"/>
                </a:cxn>
                <a:cxn ang="0">
                  <a:pos x="536" y="319"/>
                </a:cxn>
                <a:cxn ang="0">
                  <a:pos x="536" y="35"/>
                </a:cxn>
                <a:cxn ang="0">
                  <a:pos x="534" y="26"/>
                </a:cxn>
                <a:cxn ang="0">
                  <a:pos x="531" y="17"/>
                </a:cxn>
                <a:cxn ang="0">
                  <a:pos x="525" y="11"/>
                </a:cxn>
                <a:cxn ang="0">
                  <a:pos x="517" y="5"/>
                </a:cxn>
                <a:cxn ang="0">
                  <a:pos x="508" y="1"/>
                </a:cxn>
                <a:cxn ang="0">
                  <a:pos x="498" y="0"/>
                </a:cxn>
                <a:cxn ang="0">
                  <a:pos x="38" y="0"/>
                </a:cxn>
                <a:cxn ang="0">
                  <a:pos x="29" y="1"/>
                </a:cxn>
                <a:cxn ang="0">
                  <a:pos x="19" y="5"/>
                </a:cxn>
                <a:cxn ang="0">
                  <a:pos x="11" y="11"/>
                </a:cxn>
                <a:cxn ang="0">
                  <a:pos x="5" y="17"/>
                </a:cxn>
                <a:cxn ang="0">
                  <a:pos x="1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1" y="328"/>
                </a:cxn>
                <a:cxn ang="0">
                  <a:pos x="5" y="337"/>
                </a:cxn>
                <a:cxn ang="0">
                  <a:pos x="11" y="344"/>
                </a:cxn>
                <a:cxn ang="0">
                  <a:pos x="19" y="350"/>
                </a:cxn>
                <a:cxn ang="0">
                  <a:pos x="29" y="354"/>
                </a:cxn>
                <a:cxn ang="0">
                  <a:pos x="38" y="354"/>
                </a:cxn>
              </a:cxnLst>
              <a:rect l="0" t="0" r="r" b="b"/>
              <a:pathLst>
                <a:path w="536" h="354">
                  <a:moveTo>
                    <a:pt x="38" y="354"/>
                  </a:moveTo>
                  <a:lnTo>
                    <a:pt x="498" y="354"/>
                  </a:lnTo>
                  <a:lnTo>
                    <a:pt x="508" y="354"/>
                  </a:lnTo>
                  <a:lnTo>
                    <a:pt x="517" y="350"/>
                  </a:lnTo>
                  <a:lnTo>
                    <a:pt x="525" y="344"/>
                  </a:lnTo>
                  <a:lnTo>
                    <a:pt x="531" y="337"/>
                  </a:lnTo>
                  <a:lnTo>
                    <a:pt x="534" y="328"/>
                  </a:lnTo>
                  <a:lnTo>
                    <a:pt x="536" y="319"/>
                  </a:lnTo>
                  <a:lnTo>
                    <a:pt x="536" y="35"/>
                  </a:lnTo>
                  <a:lnTo>
                    <a:pt x="534" y="26"/>
                  </a:lnTo>
                  <a:lnTo>
                    <a:pt x="531" y="17"/>
                  </a:lnTo>
                  <a:lnTo>
                    <a:pt x="525" y="11"/>
                  </a:lnTo>
                  <a:lnTo>
                    <a:pt x="517" y="5"/>
                  </a:lnTo>
                  <a:lnTo>
                    <a:pt x="508" y="1"/>
                  </a:lnTo>
                  <a:lnTo>
                    <a:pt x="498" y="0"/>
                  </a:lnTo>
                  <a:lnTo>
                    <a:pt x="38" y="0"/>
                  </a:lnTo>
                  <a:lnTo>
                    <a:pt x="29" y="1"/>
                  </a:lnTo>
                  <a:lnTo>
                    <a:pt x="19" y="5"/>
                  </a:lnTo>
                  <a:lnTo>
                    <a:pt x="11" y="11"/>
                  </a:lnTo>
                  <a:lnTo>
                    <a:pt x="5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1" y="328"/>
                  </a:lnTo>
                  <a:lnTo>
                    <a:pt x="5" y="337"/>
                  </a:lnTo>
                  <a:lnTo>
                    <a:pt x="11" y="344"/>
                  </a:lnTo>
                  <a:lnTo>
                    <a:pt x="19" y="350"/>
                  </a:lnTo>
                  <a:lnTo>
                    <a:pt x="29" y="354"/>
                  </a:lnTo>
                  <a:lnTo>
                    <a:pt x="38" y="354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6" name="Rectangle 17"/>
            <p:cNvSpPr>
              <a:spLocks noChangeArrowheads="1"/>
            </p:cNvSpPr>
            <p:nvPr/>
          </p:nvSpPr>
          <p:spPr bwMode="auto">
            <a:xfrm>
              <a:off x="6424095" y="3690250"/>
              <a:ext cx="1179810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Non-Functional Requirement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7" name="Freeform 18"/>
            <p:cNvSpPr>
              <a:spLocks/>
            </p:cNvSpPr>
            <p:nvPr/>
          </p:nvSpPr>
          <p:spPr bwMode="auto">
            <a:xfrm>
              <a:off x="5486400" y="4185364"/>
              <a:ext cx="1295400" cy="481559"/>
            </a:xfrm>
            <a:custGeom>
              <a:avLst/>
              <a:gdLst/>
              <a:ahLst/>
              <a:cxnLst>
                <a:cxn ang="0">
                  <a:pos x="38" y="355"/>
                </a:cxn>
                <a:cxn ang="0">
                  <a:pos x="498" y="355"/>
                </a:cxn>
                <a:cxn ang="0">
                  <a:pos x="508" y="353"/>
                </a:cxn>
                <a:cxn ang="0">
                  <a:pos x="517" y="350"/>
                </a:cxn>
                <a:cxn ang="0">
                  <a:pos x="526" y="344"/>
                </a:cxn>
                <a:cxn ang="0">
                  <a:pos x="531" y="337"/>
                </a:cxn>
                <a:cxn ang="0">
                  <a:pos x="535" y="328"/>
                </a:cxn>
                <a:cxn ang="0">
                  <a:pos x="536" y="319"/>
                </a:cxn>
                <a:cxn ang="0">
                  <a:pos x="536" y="36"/>
                </a:cxn>
                <a:cxn ang="0">
                  <a:pos x="535" y="27"/>
                </a:cxn>
                <a:cxn ang="0">
                  <a:pos x="531" y="18"/>
                </a:cxn>
                <a:cxn ang="0">
                  <a:pos x="526" y="10"/>
                </a:cxn>
                <a:cxn ang="0">
                  <a:pos x="517" y="5"/>
                </a:cxn>
                <a:cxn ang="0">
                  <a:pos x="508" y="1"/>
                </a:cxn>
                <a:cxn ang="0">
                  <a:pos x="498" y="0"/>
                </a:cxn>
                <a:cxn ang="0">
                  <a:pos x="38" y="0"/>
                </a:cxn>
                <a:cxn ang="0">
                  <a:pos x="29" y="1"/>
                </a:cxn>
                <a:cxn ang="0">
                  <a:pos x="20" y="5"/>
                </a:cxn>
                <a:cxn ang="0">
                  <a:pos x="12" y="10"/>
                </a:cxn>
                <a:cxn ang="0">
                  <a:pos x="5" y="18"/>
                </a:cxn>
                <a:cxn ang="0">
                  <a:pos x="2" y="27"/>
                </a:cxn>
                <a:cxn ang="0">
                  <a:pos x="0" y="36"/>
                </a:cxn>
                <a:cxn ang="0">
                  <a:pos x="0" y="319"/>
                </a:cxn>
                <a:cxn ang="0">
                  <a:pos x="2" y="328"/>
                </a:cxn>
                <a:cxn ang="0">
                  <a:pos x="5" y="337"/>
                </a:cxn>
                <a:cxn ang="0">
                  <a:pos x="12" y="344"/>
                </a:cxn>
                <a:cxn ang="0">
                  <a:pos x="20" y="350"/>
                </a:cxn>
                <a:cxn ang="0">
                  <a:pos x="29" y="353"/>
                </a:cxn>
                <a:cxn ang="0">
                  <a:pos x="38" y="355"/>
                </a:cxn>
              </a:cxnLst>
              <a:rect l="0" t="0" r="r" b="b"/>
              <a:pathLst>
                <a:path w="536" h="355">
                  <a:moveTo>
                    <a:pt x="38" y="355"/>
                  </a:moveTo>
                  <a:lnTo>
                    <a:pt x="498" y="355"/>
                  </a:lnTo>
                  <a:lnTo>
                    <a:pt x="508" y="353"/>
                  </a:lnTo>
                  <a:lnTo>
                    <a:pt x="517" y="350"/>
                  </a:lnTo>
                  <a:lnTo>
                    <a:pt x="526" y="344"/>
                  </a:lnTo>
                  <a:lnTo>
                    <a:pt x="531" y="337"/>
                  </a:lnTo>
                  <a:lnTo>
                    <a:pt x="535" y="328"/>
                  </a:lnTo>
                  <a:lnTo>
                    <a:pt x="536" y="319"/>
                  </a:lnTo>
                  <a:lnTo>
                    <a:pt x="536" y="36"/>
                  </a:lnTo>
                  <a:lnTo>
                    <a:pt x="535" y="27"/>
                  </a:lnTo>
                  <a:lnTo>
                    <a:pt x="531" y="18"/>
                  </a:lnTo>
                  <a:lnTo>
                    <a:pt x="526" y="10"/>
                  </a:lnTo>
                  <a:lnTo>
                    <a:pt x="517" y="5"/>
                  </a:lnTo>
                  <a:lnTo>
                    <a:pt x="508" y="1"/>
                  </a:lnTo>
                  <a:lnTo>
                    <a:pt x="498" y="0"/>
                  </a:lnTo>
                  <a:lnTo>
                    <a:pt x="38" y="0"/>
                  </a:lnTo>
                  <a:lnTo>
                    <a:pt x="29" y="1"/>
                  </a:lnTo>
                  <a:lnTo>
                    <a:pt x="20" y="5"/>
                  </a:lnTo>
                  <a:lnTo>
                    <a:pt x="12" y="10"/>
                  </a:lnTo>
                  <a:lnTo>
                    <a:pt x="5" y="18"/>
                  </a:lnTo>
                  <a:lnTo>
                    <a:pt x="2" y="27"/>
                  </a:lnTo>
                  <a:lnTo>
                    <a:pt x="0" y="36"/>
                  </a:lnTo>
                  <a:lnTo>
                    <a:pt x="0" y="319"/>
                  </a:lnTo>
                  <a:lnTo>
                    <a:pt x="2" y="328"/>
                  </a:lnTo>
                  <a:lnTo>
                    <a:pt x="5" y="337"/>
                  </a:lnTo>
                  <a:lnTo>
                    <a:pt x="12" y="344"/>
                  </a:lnTo>
                  <a:lnTo>
                    <a:pt x="20" y="350"/>
                  </a:lnTo>
                  <a:lnTo>
                    <a:pt x="29" y="353"/>
                  </a:lnTo>
                  <a:lnTo>
                    <a:pt x="38" y="35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8" name="Rectangle 19"/>
            <p:cNvSpPr>
              <a:spLocks noChangeArrowheads="1"/>
            </p:cNvSpPr>
            <p:nvPr/>
          </p:nvSpPr>
          <p:spPr bwMode="auto">
            <a:xfrm>
              <a:off x="5760307" y="4497373"/>
              <a:ext cx="771045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Operational Model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09" name="Freeform 20"/>
            <p:cNvSpPr>
              <a:spLocks/>
            </p:cNvSpPr>
            <p:nvPr/>
          </p:nvSpPr>
          <p:spPr bwMode="auto">
            <a:xfrm>
              <a:off x="4191000" y="3359264"/>
              <a:ext cx="1447800" cy="480203"/>
            </a:xfrm>
            <a:custGeom>
              <a:avLst/>
              <a:gdLst/>
              <a:ahLst/>
              <a:cxnLst>
                <a:cxn ang="0">
                  <a:pos x="38" y="354"/>
                </a:cxn>
                <a:cxn ang="0">
                  <a:pos x="497" y="354"/>
                </a:cxn>
                <a:cxn ang="0">
                  <a:pos x="507" y="354"/>
                </a:cxn>
                <a:cxn ang="0">
                  <a:pos x="517" y="350"/>
                </a:cxn>
                <a:cxn ang="0">
                  <a:pos x="525" y="344"/>
                </a:cxn>
                <a:cxn ang="0">
                  <a:pos x="531" y="337"/>
                </a:cxn>
                <a:cxn ang="0">
                  <a:pos x="535" y="328"/>
                </a:cxn>
                <a:cxn ang="0">
                  <a:pos x="536" y="319"/>
                </a:cxn>
                <a:cxn ang="0">
                  <a:pos x="536" y="35"/>
                </a:cxn>
                <a:cxn ang="0">
                  <a:pos x="535" y="26"/>
                </a:cxn>
                <a:cxn ang="0">
                  <a:pos x="531" y="17"/>
                </a:cxn>
                <a:cxn ang="0">
                  <a:pos x="525" y="11"/>
                </a:cxn>
                <a:cxn ang="0">
                  <a:pos x="517" y="5"/>
                </a:cxn>
                <a:cxn ang="0">
                  <a:pos x="507" y="1"/>
                </a:cxn>
                <a:cxn ang="0">
                  <a:pos x="497" y="0"/>
                </a:cxn>
                <a:cxn ang="0">
                  <a:pos x="38" y="0"/>
                </a:cxn>
                <a:cxn ang="0">
                  <a:pos x="28" y="1"/>
                </a:cxn>
                <a:cxn ang="0">
                  <a:pos x="19" y="5"/>
                </a:cxn>
                <a:cxn ang="0">
                  <a:pos x="11" y="11"/>
                </a:cxn>
                <a:cxn ang="0">
                  <a:pos x="5" y="17"/>
                </a:cxn>
                <a:cxn ang="0">
                  <a:pos x="1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1" y="328"/>
                </a:cxn>
                <a:cxn ang="0">
                  <a:pos x="5" y="337"/>
                </a:cxn>
                <a:cxn ang="0">
                  <a:pos x="11" y="344"/>
                </a:cxn>
                <a:cxn ang="0">
                  <a:pos x="19" y="350"/>
                </a:cxn>
                <a:cxn ang="0">
                  <a:pos x="28" y="354"/>
                </a:cxn>
                <a:cxn ang="0">
                  <a:pos x="38" y="354"/>
                </a:cxn>
              </a:cxnLst>
              <a:rect l="0" t="0" r="r" b="b"/>
              <a:pathLst>
                <a:path w="536" h="354">
                  <a:moveTo>
                    <a:pt x="38" y="354"/>
                  </a:moveTo>
                  <a:lnTo>
                    <a:pt x="497" y="354"/>
                  </a:lnTo>
                  <a:lnTo>
                    <a:pt x="507" y="354"/>
                  </a:lnTo>
                  <a:lnTo>
                    <a:pt x="517" y="350"/>
                  </a:lnTo>
                  <a:lnTo>
                    <a:pt x="525" y="344"/>
                  </a:lnTo>
                  <a:lnTo>
                    <a:pt x="531" y="337"/>
                  </a:lnTo>
                  <a:lnTo>
                    <a:pt x="535" y="328"/>
                  </a:lnTo>
                  <a:lnTo>
                    <a:pt x="536" y="319"/>
                  </a:lnTo>
                  <a:lnTo>
                    <a:pt x="536" y="35"/>
                  </a:lnTo>
                  <a:lnTo>
                    <a:pt x="535" y="26"/>
                  </a:lnTo>
                  <a:lnTo>
                    <a:pt x="531" y="17"/>
                  </a:lnTo>
                  <a:lnTo>
                    <a:pt x="525" y="11"/>
                  </a:lnTo>
                  <a:lnTo>
                    <a:pt x="517" y="5"/>
                  </a:lnTo>
                  <a:lnTo>
                    <a:pt x="507" y="1"/>
                  </a:lnTo>
                  <a:lnTo>
                    <a:pt x="497" y="0"/>
                  </a:lnTo>
                  <a:lnTo>
                    <a:pt x="38" y="0"/>
                  </a:lnTo>
                  <a:lnTo>
                    <a:pt x="28" y="1"/>
                  </a:lnTo>
                  <a:lnTo>
                    <a:pt x="19" y="5"/>
                  </a:lnTo>
                  <a:lnTo>
                    <a:pt x="11" y="11"/>
                  </a:lnTo>
                  <a:lnTo>
                    <a:pt x="5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1" y="328"/>
                  </a:lnTo>
                  <a:lnTo>
                    <a:pt x="5" y="337"/>
                  </a:lnTo>
                  <a:lnTo>
                    <a:pt x="11" y="344"/>
                  </a:lnTo>
                  <a:lnTo>
                    <a:pt x="19" y="350"/>
                  </a:lnTo>
                  <a:lnTo>
                    <a:pt x="28" y="354"/>
                  </a:lnTo>
                  <a:lnTo>
                    <a:pt x="38" y="354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0" name="Rectangle 21"/>
            <p:cNvSpPr>
              <a:spLocks noChangeArrowheads="1"/>
            </p:cNvSpPr>
            <p:nvPr/>
          </p:nvSpPr>
          <p:spPr bwMode="auto">
            <a:xfrm>
              <a:off x="4482814" y="3690250"/>
              <a:ext cx="884858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Architectural Decision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1" name="Freeform 22"/>
            <p:cNvSpPr>
              <a:spLocks/>
            </p:cNvSpPr>
            <p:nvPr/>
          </p:nvSpPr>
          <p:spPr bwMode="auto">
            <a:xfrm>
              <a:off x="4191000" y="2583343"/>
              <a:ext cx="1447800" cy="481560"/>
            </a:xfrm>
            <a:custGeom>
              <a:avLst/>
              <a:gdLst/>
              <a:ahLst/>
              <a:cxnLst>
                <a:cxn ang="0">
                  <a:pos x="38" y="355"/>
                </a:cxn>
                <a:cxn ang="0">
                  <a:pos x="497" y="355"/>
                </a:cxn>
                <a:cxn ang="0">
                  <a:pos x="507" y="354"/>
                </a:cxn>
                <a:cxn ang="0">
                  <a:pos x="517" y="350"/>
                </a:cxn>
                <a:cxn ang="0">
                  <a:pos x="525" y="345"/>
                </a:cxn>
                <a:cxn ang="0">
                  <a:pos x="531" y="337"/>
                </a:cxn>
                <a:cxn ang="0">
                  <a:pos x="535" y="329"/>
                </a:cxn>
                <a:cxn ang="0">
                  <a:pos x="536" y="319"/>
                </a:cxn>
                <a:cxn ang="0">
                  <a:pos x="536" y="35"/>
                </a:cxn>
                <a:cxn ang="0">
                  <a:pos x="535" y="26"/>
                </a:cxn>
                <a:cxn ang="0">
                  <a:pos x="531" y="18"/>
                </a:cxn>
                <a:cxn ang="0">
                  <a:pos x="525" y="11"/>
                </a:cxn>
                <a:cxn ang="0">
                  <a:pos x="517" y="5"/>
                </a:cxn>
                <a:cxn ang="0">
                  <a:pos x="507" y="2"/>
                </a:cxn>
                <a:cxn ang="0">
                  <a:pos x="497" y="0"/>
                </a:cxn>
                <a:cxn ang="0">
                  <a:pos x="38" y="0"/>
                </a:cxn>
                <a:cxn ang="0">
                  <a:pos x="28" y="2"/>
                </a:cxn>
                <a:cxn ang="0">
                  <a:pos x="19" y="5"/>
                </a:cxn>
                <a:cxn ang="0">
                  <a:pos x="11" y="11"/>
                </a:cxn>
                <a:cxn ang="0">
                  <a:pos x="5" y="18"/>
                </a:cxn>
                <a:cxn ang="0">
                  <a:pos x="1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1" y="329"/>
                </a:cxn>
                <a:cxn ang="0">
                  <a:pos x="5" y="337"/>
                </a:cxn>
                <a:cxn ang="0">
                  <a:pos x="11" y="345"/>
                </a:cxn>
                <a:cxn ang="0">
                  <a:pos x="19" y="350"/>
                </a:cxn>
                <a:cxn ang="0">
                  <a:pos x="28" y="354"/>
                </a:cxn>
                <a:cxn ang="0">
                  <a:pos x="38" y="355"/>
                </a:cxn>
              </a:cxnLst>
              <a:rect l="0" t="0" r="r" b="b"/>
              <a:pathLst>
                <a:path w="536" h="355">
                  <a:moveTo>
                    <a:pt x="38" y="355"/>
                  </a:moveTo>
                  <a:lnTo>
                    <a:pt x="497" y="355"/>
                  </a:lnTo>
                  <a:lnTo>
                    <a:pt x="507" y="354"/>
                  </a:lnTo>
                  <a:lnTo>
                    <a:pt x="517" y="350"/>
                  </a:lnTo>
                  <a:lnTo>
                    <a:pt x="525" y="345"/>
                  </a:lnTo>
                  <a:lnTo>
                    <a:pt x="531" y="337"/>
                  </a:lnTo>
                  <a:lnTo>
                    <a:pt x="535" y="329"/>
                  </a:lnTo>
                  <a:lnTo>
                    <a:pt x="536" y="319"/>
                  </a:lnTo>
                  <a:lnTo>
                    <a:pt x="536" y="35"/>
                  </a:lnTo>
                  <a:lnTo>
                    <a:pt x="535" y="26"/>
                  </a:lnTo>
                  <a:lnTo>
                    <a:pt x="531" y="18"/>
                  </a:lnTo>
                  <a:lnTo>
                    <a:pt x="525" y="11"/>
                  </a:lnTo>
                  <a:lnTo>
                    <a:pt x="517" y="5"/>
                  </a:lnTo>
                  <a:lnTo>
                    <a:pt x="507" y="2"/>
                  </a:lnTo>
                  <a:lnTo>
                    <a:pt x="497" y="0"/>
                  </a:lnTo>
                  <a:lnTo>
                    <a:pt x="38" y="0"/>
                  </a:lnTo>
                  <a:lnTo>
                    <a:pt x="28" y="2"/>
                  </a:lnTo>
                  <a:lnTo>
                    <a:pt x="19" y="5"/>
                  </a:lnTo>
                  <a:lnTo>
                    <a:pt x="11" y="11"/>
                  </a:lnTo>
                  <a:lnTo>
                    <a:pt x="5" y="18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1" y="329"/>
                  </a:lnTo>
                  <a:lnTo>
                    <a:pt x="5" y="337"/>
                  </a:lnTo>
                  <a:lnTo>
                    <a:pt x="11" y="345"/>
                  </a:lnTo>
                  <a:lnTo>
                    <a:pt x="19" y="350"/>
                  </a:lnTo>
                  <a:lnTo>
                    <a:pt x="28" y="354"/>
                  </a:lnTo>
                  <a:lnTo>
                    <a:pt x="38" y="355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2" name="Rectangle 23"/>
            <p:cNvSpPr>
              <a:spLocks noChangeArrowheads="1"/>
            </p:cNvSpPr>
            <p:nvPr/>
          </p:nvSpPr>
          <p:spPr bwMode="auto">
            <a:xfrm>
              <a:off x="4416170" y="2934678"/>
              <a:ext cx="1011495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System Context Diagram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3" name="Freeform 24"/>
            <p:cNvSpPr>
              <a:spLocks/>
            </p:cNvSpPr>
            <p:nvPr/>
          </p:nvSpPr>
          <p:spPr bwMode="auto">
            <a:xfrm>
              <a:off x="5181607" y="5031824"/>
              <a:ext cx="1219200" cy="481559"/>
            </a:xfrm>
            <a:custGeom>
              <a:avLst/>
              <a:gdLst/>
              <a:ahLst/>
              <a:cxnLst>
                <a:cxn ang="0">
                  <a:pos x="38" y="355"/>
                </a:cxn>
                <a:cxn ang="0">
                  <a:pos x="498" y="355"/>
                </a:cxn>
                <a:cxn ang="0">
                  <a:pos x="508" y="354"/>
                </a:cxn>
                <a:cxn ang="0">
                  <a:pos x="517" y="350"/>
                </a:cxn>
                <a:cxn ang="0">
                  <a:pos x="525" y="345"/>
                </a:cxn>
                <a:cxn ang="0">
                  <a:pos x="531" y="337"/>
                </a:cxn>
                <a:cxn ang="0">
                  <a:pos x="534" y="329"/>
                </a:cxn>
                <a:cxn ang="0">
                  <a:pos x="536" y="319"/>
                </a:cxn>
                <a:cxn ang="0">
                  <a:pos x="536" y="36"/>
                </a:cxn>
                <a:cxn ang="0">
                  <a:pos x="534" y="27"/>
                </a:cxn>
                <a:cxn ang="0">
                  <a:pos x="531" y="18"/>
                </a:cxn>
                <a:cxn ang="0">
                  <a:pos x="525" y="11"/>
                </a:cxn>
                <a:cxn ang="0">
                  <a:pos x="517" y="5"/>
                </a:cxn>
                <a:cxn ang="0">
                  <a:pos x="508" y="2"/>
                </a:cxn>
                <a:cxn ang="0">
                  <a:pos x="498" y="0"/>
                </a:cxn>
                <a:cxn ang="0">
                  <a:pos x="38" y="0"/>
                </a:cxn>
                <a:cxn ang="0">
                  <a:pos x="29" y="2"/>
                </a:cxn>
                <a:cxn ang="0">
                  <a:pos x="19" y="5"/>
                </a:cxn>
                <a:cxn ang="0">
                  <a:pos x="11" y="11"/>
                </a:cxn>
                <a:cxn ang="0">
                  <a:pos x="5" y="18"/>
                </a:cxn>
                <a:cxn ang="0">
                  <a:pos x="1" y="27"/>
                </a:cxn>
                <a:cxn ang="0">
                  <a:pos x="0" y="36"/>
                </a:cxn>
                <a:cxn ang="0">
                  <a:pos x="0" y="319"/>
                </a:cxn>
                <a:cxn ang="0">
                  <a:pos x="1" y="329"/>
                </a:cxn>
                <a:cxn ang="0">
                  <a:pos x="5" y="337"/>
                </a:cxn>
                <a:cxn ang="0">
                  <a:pos x="11" y="345"/>
                </a:cxn>
                <a:cxn ang="0">
                  <a:pos x="19" y="350"/>
                </a:cxn>
                <a:cxn ang="0">
                  <a:pos x="29" y="354"/>
                </a:cxn>
                <a:cxn ang="0">
                  <a:pos x="38" y="355"/>
                </a:cxn>
              </a:cxnLst>
              <a:rect l="0" t="0" r="r" b="b"/>
              <a:pathLst>
                <a:path w="536" h="355">
                  <a:moveTo>
                    <a:pt x="38" y="355"/>
                  </a:moveTo>
                  <a:lnTo>
                    <a:pt x="498" y="355"/>
                  </a:lnTo>
                  <a:lnTo>
                    <a:pt x="508" y="354"/>
                  </a:lnTo>
                  <a:lnTo>
                    <a:pt x="517" y="350"/>
                  </a:lnTo>
                  <a:lnTo>
                    <a:pt x="525" y="345"/>
                  </a:lnTo>
                  <a:lnTo>
                    <a:pt x="531" y="337"/>
                  </a:lnTo>
                  <a:lnTo>
                    <a:pt x="534" y="329"/>
                  </a:lnTo>
                  <a:lnTo>
                    <a:pt x="536" y="319"/>
                  </a:lnTo>
                  <a:lnTo>
                    <a:pt x="536" y="36"/>
                  </a:lnTo>
                  <a:lnTo>
                    <a:pt x="534" y="27"/>
                  </a:lnTo>
                  <a:lnTo>
                    <a:pt x="531" y="18"/>
                  </a:lnTo>
                  <a:lnTo>
                    <a:pt x="525" y="11"/>
                  </a:lnTo>
                  <a:lnTo>
                    <a:pt x="517" y="5"/>
                  </a:lnTo>
                  <a:lnTo>
                    <a:pt x="508" y="2"/>
                  </a:lnTo>
                  <a:lnTo>
                    <a:pt x="498" y="0"/>
                  </a:lnTo>
                  <a:lnTo>
                    <a:pt x="38" y="0"/>
                  </a:lnTo>
                  <a:lnTo>
                    <a:pt x="29" y="2"/>
                  </a:lnTo>
                  <a:lnTo>
                    <a:pt x="19" y="5"/>
                  </a:lnTo>
                  <a:lnTo>
                    <a:pt x="11" y="11"/>
                  </a:lnTo>
                  <a:lnTo>
                    <a:pt x="5" y="18"/>
                  </a:lnTo>
                  <a:lnTo>
                    <a:pt x="1" y="27"/>
                  </a:lnTo>
                  <a:lnTo>
                    <a:pt x="0" y="36"/>
                  </a:lnTo>
                  <a:lnTo>
                    <a:pt x="0" y="319"/>
                  </a:lnTo>
                  <a:lnTo>
                    <a:pt x="1" y="329"/>
                  </a:lnTo>
                  <a:lnTo>
                    <a:pt x="5" y="337"/>
                  </a:lnTo>
                  <a:lnTo>
                    <a:pt x="11" y="345"/>
                  </a:lnTo>
                  <a:lnTo>
                    <a:pt x="19" y="350"/>
                  </a:lnTo>
                  <a:lnTo>
                    <a:pt x="29" y="354"/>
                  </a:lnTo>
                  <a:lnTo>
                    <a:pt x="38" y="35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4" name="Rectangle 25"/>
            <p:cNvSpPr>
              <a:spLocks noChangeArrowheads="1"/>
            </p:cNvSpPr>
            <p:nvPr/>
          </p:nvSpPr>
          <p:spPr bwMode="auto">
            <a:xfrm>
              <a:off x="5449879" y="5343832"/>
              <a:ext cx="708528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Data Architecture</a:t>
              </a:r>
              <a:endParaRPr kumimoji="1" lang="en-US" altLang="ko-KR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5" name="Freeform 26"/>
            <p:cNvSpPr>
              <a:spLocks/>
            </p:cNvSpPr>
            <p:nvPr/>
          </p:nvSpPr>
          <p:spPr bwMode="auto">
            <a:xfrm>
              <a:off x="1600207" y="4201654"/>
              <a:ext cx="1143000" cy="480203"/>
            </a:xfrm>
            <a:custGeom>
              <a:avLst/>
              <a:gdLst/>
              <a:ahLst/>
              <a:cxnLst>
                <a:cxn ang="0">
                  <a:pos x="38" y="354"/>
                </a:cxn>
                <a:cxn ang="0">
                  <a:pos x="498" y="354"/>
                </a:cxn>
                <a:cxn ang="0">
                  <a:pos x="507" y="353"/>
                </a:cxn>
                <a:cxn ang="0">
                  <a:pos x="516" y="350"/>
                </a:cxn>
                <a:cxn ang="0">
                  <a:pos x="524" y="344"/>
                </a:cxn>
                <a:cxn ang="0">
                  <a:pos x="531" y="336"/>
                </a:cxn>
                <a:cxn ang="0">
                  <a:pos x="534" y="328"/>
                </a:cxn>
                <a:cxn ang="0">
                  <a:pos x="536" y="319"/>
                </a:cxn>
                <a:cxn ang="0">
                  <a:pos x="536" y="35"/>
                </a:cxn>
                <a:cxn ang="0">
                  <a:pos x="534" y="26"/>
                </a:cxn>
                <a:cxn ang="0">
                  <a:pos x="531" y="17"/>
                </a:cxn>
                <a:cxn ang="0">
                  <a:pos x="524" y="10"/>
                </a:cxn>
                <a:cxn ang="0">
                  <a:pos x="516" y="4"/>
                </a:cxn>
                <a:cxn ang="0">
                  <a:pos x="507" y="1"/>
                </a:cxn>
                <a:cxn ang="0">
                  <a:pos x="498" y="0"/>
                </a:cxn>
                <a:cxn ang="0">
                  <a:pos x="38" y="0"/>
                </a:cxn>
                <a:cxn ang="0">
                  <a:pos x="28" y="1"/>
                </a:cxn>
                <a:cxn ang="0">
                  <a:pos x="19" y="4"/>
                </a:cxn>
                <a:cxn ang="0">
                  <a:pos x="10" y="10"/>
                </a:cxn>
                <a:cxn ang="0">
                  <a:pos x="5" y="17"/>
                </a:cxn>
                <a:cxn ang="0">
                  <a:pos x="1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1" y="328"/>
                </a:cxn>
                <a:cxn ang="0">
                  <a:pos x="5" y="336"/>
                </a:cxn>
                <a:cxn ang="0">
                  <a:pos x="10" y="344"/>
                </a:cxn>
                <a:cxn ang="0">
                  <a:pos x="19" y="350"/>
                </a:cxn>
                <a:cxn ang="0">
                  <a:pos x="28" y="353"/>
                </a:cxn>
                <a:cxn ang="0">
                  <a:pos x="38" y="354"/>
                </a:cxn>
              </a:cxnLst>
              <a:rect l="0" t="0" r="r" b="b"/>
              <a:pathLst>
                <a:path w="536" h="354">
                  <a:moveTo>
                    <a:pt x="38" y="354"/>
                  </a:moveTo>
                  <a:lnTo>
                    <a:pt x="498" y="354"/>
                  </a:lnTo>
                  <a:lnTo>
                    <a:pt x="507" y="353"/>
                  </a:lnTo>
                  <a:lnTo>
                    <a:pt x="516" y="350"/>
                  </a:lnTo>
                  <a:lnTo>
                    <a:pt x="524" y="344"/>
                  </a:lnTo>
                  <a:lnTo>
                    <a:pt x="531" y="336"/>
                  </a:lnTo>
                  <a:lnTo>
                    <a:pt x="534" y="328"/>
                  </a:lnTo>
                  <a:lnTo>
                    <a:pt x="536" y="319"/>
                  </a:lnTo>
                  <a:lnTo>
                    <a:pt x="536" y="35"/>
                  </a:lnTo>
                  <a:lnTo>
                    <a:pt x="534" y="26"/>
                  </a:lnTo>
                  <a:lnTo>
                    <a:pt x="531" y="17"/>
                  </a:lnTo>
                  <a:lnTo>
                    <a:pt x="524" y="10"/>
                  </a:lnTo>
                  <a:lnTo>
                    <a:pt x="516" y="4"/>
                  </a:lnTo>
                  <a:lnTo>
                    <a:pt x="507" y="1"/>
                  </a:lnTo>
                  <a:lnTo>
                    <a:pt x="498" y="0"/>
                  </a:lnTo>
                  <a:lnTo>
                    <a:pt x="38" y="0"/>
                  </a:lnTo>
                  <a:lnTo>
                    <a:pt x="28" y="1"/>
                  </a:lnTo>
                  <a:lnTo>
                    <a:pt x="19" y="4"/>
                  </a:lnTo>
                  <a:lnTo>
                    <a:pt x="10" y="10"/>
                  </a:lnTo>
                  <a:lnTo>
                    <a:pt x="5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1" y="328"/>
                  </a:lnTo>
                  <a:lnTo>
                    <a:pt x="5" y="336"/>
                  </a:lnTo>
                  <a:lnTo>
                    <a:pt x="10" y="344"/>
                  </a:lnTo>
                  <a:lnTo>
                    <a:pt x="19" y="350"/>
                  </a:lnTo>
                  <a:lnTo>
                    <a:pt x="28" y="353"/>
                  </a:lnTo>
                  <a:lnTo>
                    <a:pt x="38" y="354"/>
                  </a:lnTo>
                  <a:close/>
                </a:path>
              </a:pathLst>
            </a:custGeom>
            <a:solidFill>
              <a:srgbClr val="EEECE1">
                <a:lumMod val="75000"/>
              </a:srgb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6" name="Rectangle 27"/>
            <p:cNvSpPr>
              <a:spLocks noChangeArrowheads="1"/>
            </p:cNvSpPr>
            <p:nvPr/>
          </p:nvSpPr>
          <p:spPr bwMode="auto">
            <a:xfrm>
              <a:off x="1679715" y="4536699"/>
              <a:ext cx="974626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Architectural</a:t>
              </a:r>
              <a:r>
                <a:rPr kumimoji="1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Template</a:t>
              </a:r>
              <a:endParaRPr kumimoji="1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7" name="Freeform 28"/>
            <p:cNvSpPr>
              <a:spLocks/>
            </p:cNvSpPr>
            <p:nvPr/>
          </p:nvSpPr>
          <p:spPr bwMode="auto">
            <a:xfrm>
              <a:off x="4343400" y="5764337"/>
              <a:ext cx="1371600" cy="481559"/>
            </a:xfrm>
            <a:custGeom>
              <a:avLst/>
              <a:gdLst/>
              <a:ahLst/>
              <a:cxnLst>
                <a:cxn ang="0">
                  <a:pos x="38" y="355"/>
                </a:cxn>
                <a:cxn ang="0">
                  <a:pos x="497" y="355"/>
                </a:cxn>
                <a:cxn ang="0">
                  <a:pos x="507" y="353"/>
                </a:cxn>
                <a:cxn ang="0">
                  <a:pos x="517" y="350"/>
                </a:cxn>
                <a:cxn ang="0">
                  <a:pos x="525" y="344"/>
                </a:cxn>
                <a:cxn ang="0">
                  <a:pos x="531" y="337"/>
                </a:cxn>
                <a:cxn ang="0">
                  <a:pos x="535" y="328"/>
                </a:cxn>
                <a:cxn ang="0">
                  <a:pos x="536" y="319"/>
                </a:cxn>
                <a:cxn ang="0">
                  <a:pos x="536" y="35"/>
                </a:cxn>
                <a:cxn ang="0">
                  <a:pos x="535" y="26"/>
                </a:cxn>
                <a:cxn ang="0">
                  <a:pos x="531" y="18"/>
                </a:cxn>
                <a:cxn ang="0">
                  <a:pos x="525" y="10"/>
                </a:cxn>
                <a:cxn ang="0">
                  <a:pos x="517" y="4"/>
                </a:cxn>
                <a:cxn ang="0">
                  <a:pos x="507" y="1"/>
                </a:cxn>
                <a:cxn ang="0">
                  <a:pos x="497" y="0"/>
                </a:cxn>
                <a:cxn ang="0">
                  <a:pos x="38" y="0"/>
                </a:cxn>
                <a:cxn ang="0">
                  <a:pos x="28" y="1"/>
                </a:cxn>
                <a:cxn ang="0">
                  <a:pos x="19" y="4"/>
                </a:cxn>
                <a:cxn ang="0">
                  <a:pos x="11" y="10"/>
                </a:cxn>
                <a:cxn ang="0">
                  <a:pos x="5" y="18"/>
                </a:cxn>
                <a:cxn ang="0">
                  <a:pos x="1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1" y="328"/>
                </a:cxn>
                <a:cxn ang="0">
                  <a:pos x="5" y="337"/>
                </a:cxn>
                <a:cxn ang="0">
                  <a:pos x="11" y="344"/>
                </a:cxn>
                <a:cxn ang="0">
                  <a:pos x="19" y="350"/>
                </a:cxn>
                <a:cxn ang="0">
                  <a:pos x="28" y="353"/>
                </a:cxn>
                <a:cxn ang="0">
                  <a:pos x="38" y="355"/>
                </a:cxn>
              </a:cxnLst>
              <a:rect l="0" t="0" r="r" b="b"/>
              <a:pathLst>
                <a:path w="536" h="355">
                  <a:moveTo>
                    <a:pt x="38" y="355"/>
                  </a:moveTo>
                  <a:lnTo>
                    <a:pt x="497" y="355"/>
                  </a:lnTo>
                  <a:lnTo>
                    <a:pt x="507" y="353"/>
                  </a:lnTo>
                  <a:lnTo>
                    <a:pt x="517" y="350"/>
                  </a:lnTo>
                  <a:lnTo>
                    <a:pt x="525" y="344"/>
                  </a:lnTo>
                  <a:lnTo>
                    <a:pt x="531" y="337"/>
                  </a:lnTo>
                  <a:lnTo>
                    <a:pt x="535" y="328"/>
                  </a:lnTo>
                  <a:lnTo>
                    <a:pt x="536" y="319"/>
                  </a:lnTo>
                  <a:lnTo>
                    <a:pt x="536" y="35"/>
                  </a:lnTo>
                  <a:lnTo>
                    <a:pt x="535" y="26"/>
                  </a:lnTo>
                  <a:lnTo>
                    <a:pt x="531" y="18"/>
                  </a:lnTo>
                  <a:lnTo>
                    <a:pt x="525" y="10"/>
                  </a:lnTo>
                  <a:lnTo>
                    <a:pt x="517" y="4"/>
                  </a:lnTo>
                  <a:lnTo>
                    <a:pt x="507" y="1"/>
                  </a:lnTo>
                  <a:lnTo>
                    <a:pt x="497" y="0"/>
                  </a:lnTo>
                  <a:lnTo>
                    <a:pt x="38" y="0"/>
                  </a:lnTo>
                  <a:lnTo>
                    <a:pt x="28" y="1"/>
                  </a:lnTo>
                  <a:lnTo>
                    <a:pt x="19" y="4"/>
                  </a:lnTo>
                  <a:lnTo>
                    <a:pt x="11" y="10"/>
                  </a:lnTo>
                  <a:lnTo>
                    <a:pt x="5" y="18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1" y="328"/>
                  </a:lnTo>
                  <a:lnTo>
                    <a:pt x="5" y="337"/>
                  </a:lnTo>
                  <a:lnTo>
                    <a:pt x="11" y="344"/>
                  </a:lnTo>
                  <a:lnTo>
                    <a:pt x="19" y="350"/>
                  </a:lnTo>
                  <a:lnTo>
                    <a:pt x="28" y="353"/>
                  </a:lnTo>
                  <a:lnTo>
                    <a:pt x="38" y="355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8" name="Rectangle 29"/>
            <p:cNvSpPr>
              <a:spLocks noChangeArrowheads="1"/>
            </p:cNvSpPr>
            <p:nvPr/>
          </p:nvSpPr>
          <p:spPr bwMode="auto">
            <a:xfrm>
              <a:off x="4782210" y="6099404"/>
              <a:ext cx="532197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Change Case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19" name="Freeform 30"/>
            <p:cNvSpPr>
              <a:spLocks/>
            </p:cNvSpPr>
            <p:nvPr/>
          </p:nvSpPr>
          <p:spPr bwMode="auto">
            <a:xfrm>
              <a:off x="7432682" y="4146025"/>
              <a:ext cx="1177925" cy="480203"/>
            </a:xfrm>
            <a:custGeom>
              <a:avLst/>
              <a:gdLst/>
              <a:ahLst/>
              <a:cxnLst>
                <a:cxn ang="0">
                  <a:pos x="39" y="354"/>
                </a:cxn>
                <a:cxn ang="0">
                  <a:pos x="498" y="354"/>
                </a:cxn>
                <a:cxn ang="0">
                  <a:pos x="508" y="353"/>
                </a:cxn>
                <a:cxn ang="0">
                  <a:pos x="518" y="350"/>
                </a:cxn>
                <a:cxn ang="0">
                  <a:pos x="525" y="344"/>
                </a:cxn>
                <a:cxn ang="0">
                  <a:pos x="531" y="336"/>
                </a:cxn>
                <a:cxn ang="0">
                  <a:pos x="535" y="328"/>
                </a:cxn>
                <a:cxn ang="0">
                  <a:pos x="536" y="319"/>
                </a:cxn>
                <a:cxn ang="0">
                  <a:pos x="536" y="35"/>
                </a:cxn>
                <a:cxn ang="0">
                  <a:pos x="535" y="26"/>
                </a:cxn>
                <a:cxn ang="0">
                  <a:pos x="531" y="17"/>
                </a:cxn>
                <a:cxn ang="0">
                  <a:pos x="525" y="10"/>
                </a:cxn>
                <a:cxn ang="0">
                  <a:pos x="518" y="4"/>
                </a:cxn>
                <a:cxn ang="0">
                  <a:pos x="508" y="1"/>
                </a:cxn>
                <a:cxn ang="0">
                  <a:pos x="498" y="0"/>
                </a:cxn>
                <a:cxn ang="0">
                  <a:pos x="39" y="0"/>
                </a:cxn>
                <a:cxn ang="0">
                  <a:pos x="29" y="1"/>
                </a:cxn>
                <a:cxn ang="0">
                  <a:pos x="19" y="4"/>
                </a:cxn>
                <a:cxn ang="0">
                  <a:pos x="12" y="10"/>
                </a:cxn>
                <a:cxn ang="0">
                  <a:pos x="5" y="17"/>
                </a:cxn>
                <a:cxn ang="0">
                  <a:pos x="1" y="26"/>
                </a:cxn>
                <a:cxn ang="0">
                  <a:pos x="0" y="35"/>
                </a:cxn>
                <a:cxn ang="0">
                  <a:pos x="0" y="319"/>
                </a:cxn>
                <a:cxn ang="0">
                  <a:pos x="1" y="328"/>
                </a:cxn>
                <a:cxn ang="0">
                  <a:pos x="5" y="336"/>
                </a:cxn>
                <a:cxn ang="0">
                  <a:pos x="12" y="344"/>
                </a:cxn>
                <a:cxn ang="0">
                  <a:pos x="19" y="350"/>
                </a:cxn>
                <a:cxn ang="0">
                  <a:pos x="29" y="353"/>
                </a:cxn>
                <a:cxn ang="0">
                  <a:pos x="39" y="354"/>
                </a:cxn>
              </a:cxnLst>
              <a:rect l="0" t="0" r="r" b="b"/>
              <a:pathLst>
                <a:path w="536" h="354">
                  <a:moveTo>
                    <a:pt x="39" y="354"/>
                  </a:moveTo>
                  <a:lnTo>
                    <a:pt x="498" y="354"/>
                  </a:lnTo>
                  <a:lnTo>
                    <a:pt x="508" y="353"/>
                  </a:lnTo>
                  <a:lnTo>
                    <a:pt x="518" y="350"/>
                  </a:lnTo>
                  <a:lnTo>
                    <a:pt x="525" y="344"/>
                  </a:lnTo>
                  <a:lnTo>
                    <a:pt x="531" y="336"/>
                  </a:lnTo>
                  <a:lnTo>
                    <a:pt x="535" y="328"/>
                  </a:lnTo>
                  <a:lnTo>
                    <a:pt x="536" y="319"/>
                  </a:lnTo>
                  <a:lnTo>
                    <a:pt x="536" y="35"/>
                  </a:lnTo>
                  <a:lnTo>
                    <a:pt x="535" y="26"/>
                  </a:lnTo>
                  <a:lnTo>
                    <a:pt x="531" y="17"/>
                  </a:lnTo>
                  <a:lnTo>
                    <a:pt x="525" y="10"/>
                  </a:lnTo>
                  <a:lnTo>
                    <a:pt x="518" y="4"/>
                  </a:lnTo>
                  <a:lnTo>
                    <a:pt x="508" y="1"/>
                  </a:lnTo>
                  <a:lnTo>
                    <a:pt x="498" y="0"/>
                  </a:lnTo>
                  <a:lnTo>
                    <a:pt x="39" y="0"/>
                  </a:lnTo>
                  <a:lnTo>
                    <a:pt x="29" y="1"/>
                  </a:lnTo>
                  <a:lnTo>
                    <a:pt x="19" y="4"/>
                  </a:lnTo>
                  <a:lnTo>
                    <a:pt x="12" y="10"/>
                  </a:lnTo>
                  <a:lnTo>
                    <a:pt x="5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319"/>
                  </a:lnTo>
                  <a:lnTo>
                    <a:pt x="1" y="328"/>
                  </a:lnTo>
                  <a:lnTo>
                    <a:pt x="5" y="336"/>
                  </a:lnTo>
                  <a:lnTo>
                    <a:pt x="12" y="344"/>
                  </a:lnTo>
                  <a:lnTo>
                    <a:pt x="19" y="350"/>
                  </a:lnTo>
                  <a:lnTo>
                    <a:pt x="29" y="353"/>
                  </a:lnTo>
                  <a:lnTo>
                    <a:pt x="39" y="354"/>
                  </a:lnTo>
                  <a:close/>
                </a:path>
              </a:pathLst>
            </a:custGeom>
            <a:solidFill>
              <a:srgbClr val="EEECE1">
                <a:lumMod val="75000"/>
              </a:srgbClr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0" name="Rectangle 31"/>
            <p:cNvSpPr>
              <a:spLocks noChangeArrowheads="1"/>
            </p:cNvSpPr>
            <p:nvPr/>
          </p:nvSpPr>
          <p:spPr bwMode="auto">
            <a:xfrm>
              <a:off x="7621607" y="4471597"/>
              <a:ext cx="806311" cy="107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Performance Model</a:t>
              </a:r>
              <a:endParaRPr kumimoji="1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1" name="Freeform 32"/>
            <p:cNvSpPr>
              <a:spLocks/>
            </p:cNvSpPr>
            <p:nvPr/>
          </p:nvSpPr>
          <p:spPr bwMode="auto">
            <a:xfrm>
              <a:off x="1474788" y="2204866"/>
              <a:ext cx="7364412" cy="4154976"/>
            </a:xfrm>
            <a:custGeom>
              <a:avLst/>
              <a:gdLst/>
              <a:ahLst/>
              <a:cxnLst>
                <a:cxn ang="0">
                  <a:pos x="4398" y="1473"/>
                </a:cxn>
                <a:cxn ang="0">
                  <a:pos x="4364" y="1292"/>
                </a:cxn>
                <a:cxn ang="0">
                  <a:pos x="4302" y="1115"/>
                </a:cxn>
                <a:cxn ang="0">
                  <a:pos x="4212" y="943"/>
                </a:cxn>
                <a:cxn ang="0">
                  <a:pos x="4095" y="781"/>
                </a:cxn>
                <a:cxn ang="0">
                  <a:pos x="3954" y="628"/>
                </a:cxn>
                <a:cxn ang="0">
                  <a:pos x="3789" y="489"/>
                </a:cxn>
                <a:cxn ang="0">
                  <a:pos x="3604" y="365"/>
                </a:cxn>
                <a:cxn ang="0">
                  <a:pos x="3399" y="257"/>
                </a:cxn>
                <a:cxn ang="0">
                  <a:pos x="3180" y="166"/>
                </a:cxn>
                <a:cxn ang="0">
                  <a:pos x="2947" y="94"/>
                </a:cxn>
                <a:cxn ang="0">
                  <a:pos x="2704" y="42"/>
                </a:cxn>
                <a:cxn ang="0">
                  <a:pos x="2455" y="11"/>
                </a:cxn>
                <a:cxn ang="0">
                  <a:pos x="2202" y="0"/>
                </a:cxn>
                <a:cxn ang="0">
                  <a:pos x="1950" y="11"/>
                </a:cxn>
                <a:cxn ang="0">
                  <a:pos x="1700" y="42"/>
                </a:cxn>
                <a:cxn ang="0">
                  <a:pos x="1458" y="94"/>
                </a:cxn>
                <a:cxn ang="0">
                  <a:pos x="1225" y="166"/>
                </a:cxn>
                <a:cxn ang="0">
                  <a:pos x="1006" y="257"/>
                </a:cxn>
                <a:cxn ang="0">
                  <a:pos x="801" y="365"/>
                </a:cxn>
                <a:cxn ang="0">
                  <a:pos x="616" y="489"/>
                </a:cxn>
                <a:cxn ang="0">
                  <a:pos x="451" y="628"/>
                </a:cxn>
                <a:cxn ang="0">
                  <a:pos x="309" y="781"/>
                </a:cxn>
                <a:cxn ang="0">
                  <a:pos x="192" y="943"/>
                </a:cxn>
                <a:cxn ang="0">
                  <a:pos x="103" y="1115"/>
                </a:cxn>
                <a:cxn ang="0">
                  <a:pos x="40" y="1292"/>
                </a:cxn>
                <a:cxn ang="0">
                  <a:pos x="7" y="1473"/>
                </a:cxn>
                <a:cxn ang="0">
                  <a:pos x="2" y="1656"/>
                </a:cxn>
                <a:cxn ang="0">
                  <a:pos x="26" y="1840"/>
                </a:cxn>
                <a:cxn ang="0">
                  <a:pos x="79" y="2018"/>
                </a:cxn>
                <a:cxn ang="0">
                  <a:pos x="160" y="2192"/>
                </a:cxn>
                <a:cxn ang="0">
                  <a:pos x="268" y="2358"/>
                </a:cxn>
                <a:cxn ang="0">
                  <a:pos x="401" y="2514"/>
                </a:cxn>
                <a:cxn ang="0">
                  <a:pos x="558" y="2657"/>
                </a:cxn>
                <a:cxn ang="0">
                  <a:pos x="737" y="2787"/>
                </a:cxn>
                <a:cxn ang="0">
                  <a:pos x="935" y="2901"/>
                </a:cxn>
                <a:cxn ang="0">
                  <a:pos x="1151" y="2998"/>
                </a:cxn>
                <a:cxn ang="0">
                  <a:pos x="1379" y="3076"/>
                </a:cxn>
                <a:cxn ang="0">
                  <a:pos x="1618" y="3134"/>
                </a:cxn>
                <a:cxn ang="0">
                  <a:pos x="1866" y="3173"/>
                </a:cxn>
                <a:cxn ang="0">
                  <a:pos x="2118" y="3190"/>
                </a:cxn>
                <a:cxn ang="0">
                  <a:pos x="2371" y="3187"/>
                </a:cxn>
                <a:cxn ang="0">
                  <a:pos x="2621" y="3162"/>
                </a:cxn>
                <a:cxn ang="0">
                  <a:pos x="2867" y="3117"/>
                </a:cxn>
                <a:cxn ang="0">
                  <a:pos x="3103" y="3052"/>
                </a:cxn>
                <a:cxn ang="0">
                  <a:pos x="3327" y="2967"/>
                </a:cxn>
                <a:cxn ang="0">
                  <a:pos x="3537" y="2865"/>
                </a:cxn>
                <a:cxn ang="0">
                  <a:pos x="3729" y="2746"/>
                </a:cxn>
                <a:cxn ang="0">
                  <a:pos x="3901" y="2611"/>
                </a:cxn>
                <a:cxn ang="0">
                  <a:pos x="4050" y="2463"/>
                </a:cxn>
                <a:cxn ang="0">
                  <a:pos x="4176" y="2303"/>
                </a:cxn>
                <a:cxn ang="0">
                  <a:pos x="4275" y="2135"/>
                </a:cxn>
                <a:cxn ang="0">
                  <a:pos x="4346" y="1959"/>
                </a:cxn>
                <a:cxn ang="0">
                  <a:pos x="4390" y="1779"/>
                </a:cxn>
                <a:cxn ang="0">
                  <a:pos x="4405" y="1596"/>
                </a:cxn>
              </a:cxnLst>
              <a:rect l="0" t="0" r="r" b="b"/>
              <a:pathLst>
                <a:path w="4405" h="3191">
                  <a:moveTo>
                    <a:pt x="4405" y="1596"/>
                  </a:moveTo>
                  <a:lnTo>
                    <a:pt x="4403" y="1535"/>
                  </a:lnTo>
                  <a:lnTo>
                    <a:pt x="4398" y="1473"/>
                  </a:lnTo>
                  <a:lnTo>
                    <a:pt x="4390" y="1413"/>
                  </a:lnTo>
                  <a:lnTo>
                    <a:pt x="4379" y="1352"/>
                  </a:lnTo>
                  <a:lnTo>
                    <a:pt x="4364" y="1292"/>
                  </a:lnTo>
                  <a:lnTo>
                    <a:pt x="4346" y="1232"/>
                  </a:lnTo>
                  <a:lnTo>
                    <a:pt x="4326" y="1173"/>
                  </a:lnTo>
                  <a:lnTo>
                    <a:pt x="4302" y="1115"/>
                  </a:lnTo>
                  <a:lnTo>
                    <a:pt x="4275" y="1056"/>
                  </a:lnTo>
                  <a:lnTo>
                    <a:pt x="4245" y="999"/>
                  </a:lnTo>
                  <a:lnTo>
                    <a:pt x="4212" y="943"/>
                  </a:lnTo>
                  <a:lnTo>
                    <a:pt x="4176" y="888"/>
                  </a:lnTo>
                  <a:lnTo>
                    <a:pt x="4137" y="833"/>
                  </a:lnTo>
                  <a:lnTo>
                    <a:pt x="4095" y="781"/>
                  </a:lnTo>
                  <a:lnTo>
                    <a:pt x="4050" y="728"/>
                  </a:lnTo>
                  <a:lnTo>
                    <a:pt x="4003" y="678"/>
                  </a:lnTo>
                  <a:lnTo>
                    <a:pt x="3954" y="628"/>
                  </a:lnTo>
                  <a:lnTo>
                    <a:pt x="3901" y="580"/>
                  </a:lnTo>
                  <a:lnTo>
                    <a:pt x="3846" y="534"/>
                  </a:lnTo>
                  <a:lnTo>
                    <a:pt x="3789" y="489"/>
                  </a:lnTo>
                  <a:lnTo>
                    <a:pt x="3729" y="446"/>
                  </a:lnTo>
                  <a:lnTo>
                    <a:pt x="3668" y="405"/>
                  </a:lnTo>
                  <a:lnTo>
                    <a:pt x="3604" y="365"/>
                  </a:lnTo>
                  <a:lnTo>
                    <a:pt x="3537" y="327"/>
                  </a:lnTo>
                  <a:lnTo>
                    <a:pt x="3469" y="290"/>
                  </a:lnTo>
                  <a:lnTo>
                    <a:pt x="3399" y="257"/>
                  </a:lnTo>
                  <a:lnTo>
                    <a:pt x="3327" y="224"/>
                  </a:lnTo>
                  <a:lnTo>
                    <a:pt x="3254" y="194"/>
                  </a:lnTo>
                  <a:lnTo>
                    <a:pt x="3180" y="166"/>
                  </a:lnTo>
                  <a:lnTo>
                    <a:pt x="3103" y="140"/>
                  </a:lnTo>
                  <a:lnTo>
                    <a:pt x="3026" y="116"/>
                  </a:lnTo>
                  <a:lnTo>
                    <a:pt x="2947" y="94"/>
                  </a:lnTo>
                  <a:lnTo>
                    <a:pt x="2867" y="74"/>
                  </a:lnTo>
                  <a:lnTo>
                    <a:pt x="2786" y="57"/>
                  </a:lnTo>
                  <a:lnTo>
                    <a:pt x="2704" y="42"/>
                  </a:lnTo>
                  <a:lnTo>
                    <a:pt x="2621" y="29"/>
                  </a:lnTo>
                  <a:lnTo>
                    <a:pt x="2538" y="19"/>
                  </a:lnTo>
                  <a:lnTo>
                    <a:pt x="2455" y="11"/>
                  </a:lnTo>
                  <a:lnTo>
                    <a:pt x="2371" y="5"/>
                  </a:lnTo>
                  <a:lnTo>
                    <a:pt x="2286" y="2"/>
                  </a:lnTo>
                  <a:lnTo>
                    <a:pt x="2202" y="0"/>
                  </a:lnTo>
                  <a:lnTo>
                    <a:pt x="2118" y="2"/>
                  </a:lnTo>
                  <a:lnTo>
                    <a:pt x="2033" y="5"/>
                  </a:lnTo>
                  <a:lnTo>
                    <a:pt x="1950" y="11"/>
                  </a:lnTo>
                  <a:lnTo>
                    <a:pt x="1866" y="19"/>
                  </a:lnTo>
                  <a:lnTo>
                    <a:pt x="1783" y="29"/>
                  </a:lnTo>
                  <a:lnTo>
                    <a:pt x="1700" y="42"/>
                  </a:lnTo>
                  <a:lnTo>
                    <a:pt x="1618" y="57"/>
                  </a:lnTo>
                  <a:lnTo>
                    <a:pt x="1538" y="74"/>
                  </a:lnTo>
                  <a:lnTo>
                    <a:pt x="1458" y="94"/>
                  </a:lnTo>
                  <a:lnTo>
                    <a:pt x="1379" y="116"/>
                  </a:lnTo>
                  <a:lnTo>
                    <a:pt x="1301" y="140"/>
                  </a:lnTo>
                  <a:lnTo>
                    <a:pt x="1225" y="166"/>
                  </a:lnTo>
                  <a:lnTo>
                    <a:pt x="1151" y="194"/>
                  </a:lnTo>
                  <a:lnTo>
                    <a:pt x="1077" y="224"/>
                  </a:lnTo>
                  <a:lnTo>
                    <a:pt x="1006" y="257"/>
                  </a:lnTo>
                  <a:lnTo>
                    <a:pt x="935" y="290"/>
                  </a:lnTo>
                  <a:lnTo>
                    <a:pt x="867" y="327"/>
                  </a:lnTo>
                  <a:lnTo>
                    <a:pt x="801" y="365"/>
                  </a:lnTo>
                  <a:lnTo>
                    <a:pt x="737" y="405"/>
                  </a:lnTo>
                  <a:lnTo>
                    <a:pt x="676" y="446"/>
                  </a:lnTo>
                  <a:lnTo>
                    <a:pt x="616" y="489"/>
                  </a:lnTo>
                  <a:lnTo>
                    <a:pt x="558" y="534"/>
                  </a:lnTo>
                  <a:lnTo>
                    <a:pt x="504" y="580"/>
                  </a:lnTo>
                  <a:lnTo>
                    <a:pt x="451" y="628"/>
                  </a:lnTo>
                  <a:lnTo>
                    <a:pt x="401" y="678"/>
                  </a:lnTo>
                  <a:lnTo>
                    <a:pt x="354" y="728"/>
                  </a:lnTo>
                  <a:lnTo>
                    <a:pt x="309" y="781"/>
                  </a:lnTo>
                  <a:lnTo>
                    <a:pt x="268" y="833"/>
                  </a:lnTo>
                  <a:lnTo>
                    <a:pt x="229" y="888"/>
                  </a:lnTo>
                  <a:lnTo>
                    <a:pt x="192" y="943"/>
                  </a:lnTo>
                  <a:lnTo>
                    <a:pt x="160" y="999"/>
                  </a:lnTo>
                  <a:lnTo>
                    <a:pt x="130" y="1056"/>
                  </a:lnTo>
                  <a:lnTo>
                    <a:pt x="103" y="1115"/>
                  </a:lnTo>
                  <a:lnTo>
                    <a:pt x="79" y="1173"/>
                  </a:lnTo>
                  <a:lnTo>
                    <a:pt x="58" y="1232"/>
                  </a:lnTo>
                  <a:lnTo>
                    <a:pt x="40" y="1292"/>
                  </a:lnTo>
                  <a:lnTo>
                    <a:pt x="26" y="1352"/>
                  </a:lnTo>
                  <a:lnTo>
                    <a:pt x="15" y="1413"/>
                  </a:lnTo>
                  <a:lnTo>
                    <a:pt x="7" y="1473"/>
                  </a:lnTo>
                  <a:lnTo>
                    <a:pt x="2" y="1535"/>
                  </a:lnTo>
                  <a:lnTo>
                    <a:pt x="0" y="1596"/>
                  </a:lnTo>
                  <a:lnTo>
                    <a:pt x="2" y="1656"/>
                  </a:lnTo>
                  <a:lnTo>
                    <a:pt x="7" y="1718"/>
                  </a:lnTo>
                  <a:lnTo>
                    <a:pt x="15" y="1779"/>
                  </a:lnTo>
                  <a:lnTo>
                    <a:pt x="26" y="1840"/>
                  </a:lnTo>
                  <a:lnTo>
                    <a:pt x="40" y="1900"/>
                  </a:lnTo>
                  <a:lnTo>
                    <a:pt x="58" y="1959"/>
                  </a:lnTo>
                  <a:lnTo>
                    <a:pt x="79" y="2018"/>
                  </a:lnTo>
                  <a:lnTo>
                    <a:pt x="103" y="2077"/>
                  </a:lnTo>
                  <a:lnTo>
                    <a:pt x="130" y="2135"/>
                  </a:lnTo>
                  <a:lnTo>
                    <a:pt x="160" y="2192"/>
                  </a:lnTo>
                  <a:lnTo>
                    <a:pt x="192" y="2249"/>
                  </a:lnTo>
                  <a:lnTo>
                    <a:pt x="229" y="2303"/>
                  </a:lnTo>
                  <a:lnTo>
                    <a:pt x="268" y="2358"/>
                  </a:lnTo>
                  <a:lnTo>
                    <a:pt x="309" y="2411"/>
                  </a:lnTo>
                  <a:lnTo>
                    <a:pt x="354" y="2463"/>
                  </a:lnTo>
                  <a:lnTo>
                    <a:pt x="401" y="2514"/>
                  </a:lnTo>
                  <a:lnTo>
                    <a:pt x="451" y="2563"/>
                  </a:lnTo>
                  <a:lnTo>
                    <a:pt x="504" y="2611"/>
                  </a:lnTo>
                  <a:lnTo>
                    <a:pt x="558" y="2657"/>
                  </a:lnTo>
                  <a:lnTo>
                    <a:pt x="616" y="2702"/>
                  </a:lnTo>
                  <a:lnTo>
                    <a:pt x="676" y="2746"/>
                  </a:lnTo>
                  <a:lnTo>
                    <a:pt x="737" y="2787"/>
                  </a:lnTo>
                  <a:lnTo>
                    <a:pt x="801" y="2827"/>
                  </a:lnTo>
                  <a:lnTo>
                    <a:pt x="867" y="2865"/>
                  </a:lnTo>
                  <a:lnTo>
                    <a:pt x="935" y="2901"/>
                  </a:lnTo>
                  <a:lnTo>
                    <a:pt x="1006" y="2935"/>
                  </a:lnTo>
                  <a:lnTo>
                    <a:pt x="1077" y="2967"/>
                  </a:lnTo>
                  <a:lnTo>
                    <a:pt x="1151" y="2998"/>
                  </a:lnTo>
                  <a:lnTo>
                    <a:pt x="1225" y="3025"/>
                  </a:lnTo>
                  <a:lnTo>
                    <a:pt x="1301" y="3052"/>
                  </a:lnTo>
                  <a:lnTo>
                    <a:pt x="1379" y="3076"/>
                  </a:lnTo>
                  <a:lnTo>
                    <a:pt x="1458" y="3098"/>
                  </a:lnTo>
                  <a:lnTo>
                    <a:pt x="1538" y="3117"/>
                  </a:lnTo>
                  <a:lnTo>
                    <a:pt x="1618" y="3134"/>
                  </a:lnTo>
                  <a:lnTo>
                    <a:pt x="1700" y="3149"/>
                  </a:lnTo>
                  <a:lnTo>
                    <a:pt x="1783" y="3162"/>
                  </a:lnTo>
                  <a:lnTo>
                    <a:pt x="1866" y="3173"/>
                  </a:lnTo>
                  <a:lnTo>
                    <a:pt x="1950" y="3181"/>
                  </a:lnTo>
                  <a:lnTo>
                    <a:pt x="2033" y="3187"/>
                  </a:lnTo>
                  <a:lnTo>
                    <a:pt x="2118" y="3190"/>
                  </a:lnTo>
                  <a:lnTo>
                    <a:pt x="2202" y="3191"/>
                  </a:lnTo>
                  <a:lnTo>
                    <a:pt x="2286" y="3190"/>
                  </a:lnTo>
                  <a:lnTo>
                    <a:pt x="2371" y="3187"/>
                  </a:lnTo>
                  <a:lnTo>
                    <a:pt x="2455" y="3181"/>
                  </a:lnTo>
                  <a:lnTo>
                    <a:pt x="2538" y="3173"/>
                  </a:lnTo>
                  <a:lnTo>
                    <a:pt x="2621" y="3162"/>
                  </a:lnTo>
                  <a:lnTo>
                    <a:pt x="2704" y="3149"/>
                  </a:lnTo>
                  <a:lnTo>
                    <a:pt x="2786" y="3134"/>
                  </a:lnTo>
                  <a:lnTo>
                    <a:pt x="2867" y="3117"/>
                  </a:lnTo>
                  <a:lnTo>
                    <a:pt x="2947" y="3098"/>
                  </a:lnTo>
                  <a:lnTo>
                    <a:pt x="3026" y="3076"/>
                  </a:lnTo>
                  <a:lnTo>
                    <a:pt x="3103" y="3052"/>
                  </a:lnTo>
                  <a:lnTo>
                    <a:pt x="3180" y="3025"/>
                  </a:lnTo>
                  <a:lnTo>
                    <a:pt x="3254" y="2998"/>
                  </a:lnTo>
                  <a:lnTo>
                    <a:pt x="3327" y="2967"/>
                  </a:lnTo>
                  <a:lnTo>
                    <a:pt x="3399" y="2935"/>
                  </a:lnTo>
                  <a:lnTo>
                    <a:pt x="3469" y="2901"/>
                  </a:lnTo>
                  <a:lnTo>
                    <a:pt x="3537" y="2865"/>
                  </a:lnTo>
                  <a:lnTo>
                    <a:pt x="3604" y="2827"/>
                  </a:lnTo>
                  <a:lnTo>
                    <a:pt x="3668" y="2787"/>
                  </a:lnTo>
                  <a:lnTo>
                    <a:pt x="3729" y="2746"/>
                  </a:lnTo>
                  <a:lnTo>
                    <a:pt x="3789" y="2702"/>
                  </a:lnTo>
                  <a:lnTo>
                    <a:pt x="3846" y="2657"/>
                  </a:lnTo>
                  <a:lnTo>
                    <a:pt x="3901" y="2611"/>
                  </a:lnTo>
                  <a:lnTo>
                    <a:pt x="3954" y="2563"/>
                  </a:lnTo>
                  <a:lnTo>
                    <a:pt x="4003" y="2514"/>
                  </a:lnTo>
                  <a:lnTo>
                    <a:pt x="4050" y="2463"/>
                  </a:lnTo>
                  <a:lnTo>
                    <a:pt x="4095" y="2411"/>
                  </a:lnTo>
                  <a:lnTo>
                    <a:pt x="4137" y="2358"/>
                  </a:lnTo>
                  <a:lnTo>
                    <a:pt x="4176" y="2303"/>
                  </a:lnTo>
                  <a:lnTo>
                    <a:pt x="4212" y="2249"/>
                  </a:lnTo>
                  <a:lnTo>
                    <a:pt x="4245" y="2192"/>
                  </a:lnTo>
                  <a:lnTo>
                    <a:pt x="4275" y="2135"/>
                  </a:lnTo>
                  <a:lnTo>
                    <a:pt x="4302" y="2077"/>
                  </a:lnTo>
                  <a:lnTo>
                    <a:pt x="4326" y="2018"/>
                  </a:lnTo>
                  <a:lnTo>
                    <a:pt x="4346" y="1959"/>
                  </a:lnTo>
                  <a:lnTo>
                    <a:pt x="4364" y="1900"/>
                  </a:lnTo>
                  <a:lnTo>
                    <a:pt x="4379" y="1840"/>
                  </a:lnTo>
                  <a:lnTo>
                    <a:pt x="4390" y="1779"/>
                  </a:lnTo>
                  <a:lnTo>
                    <a:pt x="4398" y="1718"/>
                  </a:lnTo>
                  <a:lnTo>
                    <a:pt x="4403" y="1656"/>
                  </a:lnTo>
                  <a:lnTo>
                    <a:pt x="4405" y="1596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2" name="Freeform 33"/>
            <p:cNvSpPr>
              <a:spLocks/>
            </p:cNvSpPr>
            <p:nvPr/>
          </p:nvSpPr>
          <p:spPr bwMode="auto">
            <a:xfrm>
              <a:off x="6142038" y="3839459"/>
              <a:ext cx="550862" cy="371683"/>
            </a:xfrm>
            <a:custGeom>
              <a:avLst/>
              <a:gdLst/>
              <a:ahLst/>
              <a:cxnLst>
                <a:cxn ang="0">
                  <a:pos x="347" y="0"/>
                </a:cxn>
                <a:cxn ang="0">
                  <a:pos x="347" y="85"/>
                </a:cxn>
                <a:cxn ang="0">
                  <a:pos x="0" y="85"/>
                </a:cxn>
                <a:cxn ang="0">
                  <a:pos x="0" y="148"/>
                </a:cxn>
              </a:cxnLst>
              <a:rect l="0" t="0" r="r" b="b"/>
              <a:pathLst>
                <a:path w="347" h="148">
                  <a:moveTo>
                    <a:pt x="347" y="0"/>
                  </a:moveTo>
                  <a:lnTo>
                    <a:pt x="347" y="85"/>
                  </a:lnTo>
                  <a:lnTo>
                    <a:pt x="0" y="85"/>
                  </a:lnTo>
                  <a:lnTo>
                    <a:pt x="0" y="14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3" name="Freeform 34"/>
            <p:cNvSpPr>
              <a:spLocks/>
            </p:cNvSpPr>
            <p:nvPr/>
          </p:nvSpPr>
          <p:spPr bwMode="auto">
            <a:xfrm>
              <a:off x="7261225" y="3839461"/>
              <a:ext cx="596900" cy="30657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5"/>
                </a:cxn>
                <a:cxn ang="0">
                  <a:pos x="376" y="85"/>
                </a:cxn>
                <a:cxn ang="0">
                  <a:pos x="376" y="236"/>
                </a:cxn>
              </a:cxnLst>
              <a:rect l="0" t="0" r="r" b="b"/>
              <a:pathLst>
                <a:path w="376" h="236">
                  <a:moveTo>
                    <a:pt x="0" y="0"/>
                  </a:moveTo>
                  <a:lnTo>
                    <a:pt x="0" y="85"/>
                  </a:lnTo>
                  <a:lnTo>
                    <a:pt x="376" y="85"/>
                  </a:lnTo>
                  <a:lnTo>
                    <a:pt x="376" y="23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4" name="Freeform 35"/>
            <p:cNvSpPr>
              <a:spLocks/>
            </p:cNvSpPr>
            <p:nvPr/>
          </p:nvSpPr>
          <p:spPr bwMode="auto">
            <a:xfrm>
              <a:off x="5791200" y="4673718"/>
              <a:ext cx="350838" cy="354048"/>
            </a:xfrm>
            <a:custGeom>
              <a:avLst/>
              <a:gdLst/>
              <a:ahLst/>
              <a:cxnLst>
                <a:cxn ang="0">
                  <a:pos x="326" y="0"/>
                </a:cxn>
                <a:cxn ang="0">
                  <a:pos x="326" y="84"/>
                </a:cxn>
                <a:cxn ang="0">
                  <a:pos x="0" y="84"/>
                </a:cxn>
                <a:cxn ang="0">
                  <a:pos x="0" y="235"/>
                </a:cxn>
              </a:cxnLst>
              <a:rect l="0" t="0" r="r" b="b"/>
              <a:pathLst>
                <a:path w="326" h="235">
                  <a:moveTo>
                    <a:pt x="326" y="0"/>
                  </a:moveTo>
                  <a:lnTo>
                    <a:pt x="326" y="84"/>
                  </a:lnTo>
                  <a:lnTo>
                    <a:pt x="0" y="84"/>
                  </a:lnTo>
                  <a:lnTo>
                    <a:pt x="0" y="23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5" name="Freeform 36"/>
            <p:cNvSpPr>
              <a:spLocks/>
            </p:cNvSpPr>
            <p:nvPr/>
          </p:nvSpPr>
          <p:spPr bwMode="auto">
            <a:xfrm>
              <a:off x="4591057" y="5262442"/>
              <a:ext cx="555625" cy="120729"/>
            </a:xfrm>
            <a:custGeom>
              <a:avLst/>
              <a:gdLst/>
              <a:ahLst/>
              <a:cxnLst>
                <a:cxn ang="0">
                  <a:pos x="0" y="89"/>
                </a:cxn>
                <a:cxn ang="0">
                  <a:pos x="287" y="89"/>
                </a:cxn>
                <a:cxn ang="0">
                  <a:pos x="287" y="0"/>
                </a:cxn>
                <a:cxn ang="0">
                  <a:pos x="350" y="0"/>
                </a:cxn>
              </a:cxnLst>
              <a:rect l="0" t="0" r="r" b="b"/>
              <a:pathLst>
                <a:path w="350" h="89">
                  <a:moveTo>
                    <a:pt x="0" y="89"/>
                  </a:moveTo>
                  <a:lnTo>
                    <a:pt x="287" y="89"/>
                  </a:lnTo>
                  <a:lnTo>
                    <a:pt x="287" y="0"/>
                  </a:lnTo>
                  <a:lnTo>
                    <a:pt x="35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6" name="Freeform 37"/>
            <p:cNvSpPr>
              <a:spLocks/>
            </p:cNvSpPr>
            <p:nvPr/>
          </p:nvSpPr>
          <p:spPr bwMode="auto">
            <a:xfrm>
              <a:off x="3429007" y="4703549"/>
              <a:ext cx="561975" cy="320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9"/>
                </a:cxn>
                <a:cxn ang="0">
                  <a:pos x="354" y="89"/>
                </a:cxn>
                <a:cxn ang="0">
                  <a:pos x="354" y="236"/>
                </a:cxn>
              </a:cxnLst>
              <a:rect l="0" t="0" r="r" b="b"/>
              <a:pathLst>
                <a:path w="354" h="236">
                  <a:moveTo>
                    <a:pt x="0" y="0"/>
                  </a:moveTo>
                  <a:lnTo>
                    <a:pt x="0" y="89"/>
                  </a:lnTo>
                  <a:lnTo>
                    <a:pt x="354" y="89"/>
                  </a:lnTo>
                  <a:lnTo>
                    <a:pt x="354" y="23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7" name="Freeform 38"/>
            <p:cNvSpPr>
              <a:spLocks/>
            </p:cNvSpPr>
            <p:nvPr/>
          </p:nvSpPr>
          <p:spPr bwMode="auto">
            <a:xfrm>
              <a:off x="2209807" y="4681845"/>
              <a:ext cx="1143000" cy="6022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44"/>
                </a:cxn>
                <a:cxn ang="0">
                  <a:pos x="664" y="444"/>
                </a:cxn>
                <a:cxn ang="0">
                  <a:pos x="665" y="436"/>
                </a:cxn>
                <a:cxn ang="0">
                  <a:pos x="669" y="430"/>
                </a:cxn>
                <a:cxn ang="0">
                  <a:pos x="676" y="426"/>
                </a:cxn>
                <a:cxn ang="0">
                  <a:pos x="684" y="424"/>
                </a:cxn>
                <a:cxn ang="0">
                  <a:pos x="692" y="426"/>
                </a:cxn>
                <a:cxn ang="0">
                  <a:pos x="698" y="430"/>
                </a:cxn>
                <a:cxn ang="0">
                  <a:pos x="702" y="436"/>
                </a:cxn>
                <a:cxn ang="0">
                  <a:pos x="704" y="444"/>
                </a:cxn>
                <a:cxn ang="0">
                  <a:pos x="916" y="444"/>
                </a:cxn>
              </a:cxnLst>
              <a:rect l="0" t="0" r="r" b="b"/>
              <a:pathLst>
                <a:path w="916" h="444">
                  <a:moveTo>
                    <a:pt x="0" y="0"/>
                  </a:moveTo>
                  <a:lnTo>
                    <a:pt x="0" y="444"/>
                  </a:lnTo>
                  <a:lnTo>
                    <a:pt x="664" y="444"/>
                  </a:lnTo>
                  <a:lnTo>
                    <a:pt x="665" y="436"/>
                  </a:lnTo>
                  <a:lnTo>
                    <a:pt x="669" y="430"/>
                  </a:lnTo>
                  <a:lnTo>
                    <a:pt x="676" y="426"/>
                  </a:lnTo>
                  <a:lnTo>
                    <a:pt x="684" y="424"/>
                  </a:lnTo>
                  <a:lnTo>
                    <a:pt x="692" y="426"/>
                  </a:lnTo>
                  <a:lnTo>
                    <a:pt x="698" y="430"/>
                  </a:lnTo>
                  <a:lnTo>
                    <a:pt x="702" y="436"/>
                  </a:lnTo>
                  <a:lnTo>
                    <a:pt x="704" y="444"/>
                  </a:lnTo>
                  <a:lnTo>
                    <a:pt x="916" y="44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8" name="Freeform 39"/>
            <p:cNvSpPr>
              <a:spLocks/>
            </p:cNvSpPr>
            <p:nvPr/>
          </p:nvSpPr>
          <p:spPr bwMode="auto">
            <a:xfrm>
              <a:off x="3124200" y="3857101"/>
              <a:ext cx="1295400" cy="11625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5"/>
                </a:cxn>
                <a:cxn ang="0">
                  <a:pos x="562" y="85"/>
                </a:cxn>
                <a:cxn ang="0">
                  <a:pos x="562" y="857"/>
                </a:cxn>
              </a:cxnLst>
              <a:rect l="0" t="0" r="r" b="b"/>
              <a:pathLst>
                <a:path w="562" h="857">
                  <a:moveTo>
                    <a:pt x="0" y="0"/>
                  </a:moveTo>
                  <a:lnTo>
                    <a:pt x="0" y="85"/>
                  </a:lnTo>
                  <a:lnTo>
                    <a:pt x="562" y="85"/>
                  </a:lnTo>
                  <a:lnTo>
                    <a:pt x="562" y="85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29" name="Line 40"/>
            <p:cNvSpPr>
              <a:spLocks noChangeShapeType="1"/>
            </p:cNvSpPr>
            <p:nvPr/>
          </p:nvSpPr>
          <p:spPr bwMode="auto">
            <a:xfrm flipH="1">
              <a:off x="3602044" y="3600722"/>
              <a:ext cx="5889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30" name="Line 41"/>
            <p:cNvSpPr>
              <a:spLocks noChangeShapeType="1"/>
            </p:cNvSpPr>
            <p:nvPr/>
          </p:nvSpPr>
          <p:spPr bwMode="auto">
            <a:xfrm>
              <a:off x="5646744" y="3600722"/>
              <a:ext cx="6778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31" name="Freeform 42"/>
            <p:cNvSpPr>
              <a:spLocks/>
            </p:cNvSpPr>
            <p:nvPr/>
          </p:nvSpPr>
          <p:spPr bwMode="auto">
            <a:xfrm>
              <a:off x="5299082" y="3104228"/>
              <a:ext cx="1635125" cy="2604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4"/>
                </a:cxn>
                <a:cxn ang="0">
                  <a:pos x="1057" y="84"/>
                </a:cxn>
                <a:cxn ang="0">
                  <a:pos x="1057" y="147"/>
                </a:cxn>
              </a:cxnLst>
              <a:rect l="0" t="0" r="r" b="b"/>
              <a:pathLst>
                <a:path w="1057" h="147">
                  <a:moveTo>
                    <a:pt x="0" y="0"/>
                  </a:moveTo>
                  <a:lnTo>
                    <a:pt x="0" y="84"/>
                  </a:lnTo>
                  <a:lnTo>
                    <a:pt x="1057" y="84"/>
                  </a:lnTo>
                  <a:lnTo>
                    <a:pt x="1057" y="14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32" name="Line 43"/>
            <p:cNvSpPr>
              <a:spLocks noChangeShapeType="1"/>
            </p:cNvSpPr>
            <p:nvPr/>
          </p:nvSpPr>
          <p:spPr bwMode="auto">
            <a:xfrm>
              <a:off x="4876800" y="3104228"/>
              <a:ext cx="0" cy="26044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33" name="Freeform 44"/>
            <p:cNvSpPr>
              <a:spLocks/>
            </p:cNvSpPr>
            <p:nvPr/>
          </p:nvSpPr>
          <p:spPr bwMode="auto">
            <a:xfrm>
              <a:off x="5420673" y="4666923"/>
              <a:ext cx="1125537" cy="1097413"/>
            </a:xfrm>
            <a:custGeom>
              <a:avLst/>
              <a:gdLst/>
              <a:ahLst/>
              <a:cxnLst>
                <a:cxn ang="0">
                  <a:pos x="0" y="856"/>
                </a:cxn>
                <a:cxn ang="0">
                  <a:pos x="0" y="772"/>
                </a:cxn>
                <a:cxn ang="0">
                  <a:pos x="709" y="772"/>
                </a:cxn>
                <a:cxn ang="0">
                  <a:pos x="709" y="0"/>
                </a:cxn>
              </a:cxnLst>
              <a:rect l="0" t="0" r="r" b="b"/>
              <a:pathLst>
                <a:path w="709" h="856">
                  <a:moveTo>
                    <a:pt x="0" y="856"/>
                  </a:moveTo>
                  <a:lnTo>
                    <a:pt x="0" y="772"/>
                  </a:lnTo>
                  <a:lnTo>
                    <a:pt x="709" y="772"/>
                  </a:lnTo>
                  <a:lnTo>
                    <a:pt x="70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34" name="Freeform 45"/>
            <p:cNvSpPr>
              <a:spLocks/>
            </p:cNvSpPr>
            <p:nvPr/>
          </p:nvSpPr>
          <p:spPr bwMode="auto">
            <a:xfrm>
              <a:off x="5715007" y="4623527"/>
              <a:ext cx="2428875" cy="1380923"/>
            </a:xfrm>
            <a:custGeom>
              <a:avLst/>
              <a:gdLst/>
              <a:ahLst/>
              <a:cxnLst>
                <a:cxn ang="0">
                  <a:pos x="0" y="1018"/>
                </a:cxn>
                <a:cxn ang="0">
                  <a:pos x="769" y="1018"/>
                </a:cxn>
                <a:cxn ang="0">
                  <a:pos x="767" y="644"/>
                </a:cxn>
                <a:cxn ang="0">
                  <a:pos x="1530" y="644"/>
                </a:cxn>
                <a:cxn ang="0">
                  <a:pos x="1530" y="0"/>
                </a:cxn>
              </a:cxnLst>
              <a:rect l="0" t="0" r="r" b="b"/>
              <a:pathLst>
                <a:path w="1530" h="1018">
                  <a:moveTo>
                    <a:pt x="0" y="1018"/>
                  </a:moveTo>
                  <a:lnTo>
                    <a:pt x="769" y="1018"/>
                  </a:lnTo>
                  <a:lnTo>
                    <a:pt x="767" y="644"/>
                  </a:lnTo>
                  <a:lnTo>
                    <a:pt x="1530" y="644"/>
                  </a:lnTo>
                  <a:lnTo>
                    <a:pt x="153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35" name="Freeform 46"/>
            <p:cNvSpPr>
              <a:spLocks/>
            </p:cNvSpPr>
            <p:nvPr/>
          </p:nvSpPr>
          <p:spPr bwMode="auto">
            <a:xfrm>
              <a:off x="3076582" y="4666935"/>
              <a:ext cx="1244600" cy="1337515"/>
            </a:xfrm>
            <a:custGeom>
              <a:avLst/>
              <a:gdLst/>
              <a:ahLst/>
              <a:cxnLst>
                <a:cxn ang="0">
                  <a:pos x="801" y="945"/>
                </a:cxn>
                <a:cxn ang="0">
                  <a:pos x="0" y="945"/>
                </a:cxn>
                <a:cxn ang="0">
                  <a:pos x="0" y="0"/>
                </a:cxn>
              </a:cxnLst>
              <a:rect l="0" t="0" r="r" b="b"/>
              <a:pathLst>
                <a:path w="801" h="945">
                  <a:moveTo>
                    <a:pt x="801" y="945"/>
                  </a:moveTo>
                  <a:lnTo>
                    <a:pt x="0" y="94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36" name="Rectangle 47"/>
            <p:cNvSpPr>
              <a:spLocks noChangeArrowheads="1"/>
            </p:cNvSpPr>
            <p:nvPr/>
          </p:nvSpPr>
          <p:spPr bwMode="auto">
            <a:xfrm>
              <a:off x="4030658" y="2322882"/>
              <a:ext cx="1442703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차세대 시스템 아키텍쳐</a:t>
              </a:r>
            </a:p>
          </p:txBody>
        </p:sp>
        <p:sp>
          <p:nvSpPr>
            <p:cNvPr id="237" name="Rectangle 48"/>
            <p:cNvSpPr>
              <a:spLocks noChangeArrowheads="1"/>
            </p:cNvSpPr>
            <p:nvPr/>
          </p:nvSpPr>
          <p:spPr bwMode="auto">
            <a:xfrm>
              <a:off x="455458" y="3859802"/>
              <a:ext cx="904094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현 시스템 환경</a:t>
              </a:r>
            </a:p>
          </p:txBody>
        </p:sp>
        <p:sp>
          <p:nvSpPr>
            <p:cNvPr id="238" name="Rectangle 49"/>
            <p:cNvSpPr>
              <a:spLocks noChangeArrowheads="1"/>
            </p:cNvSpPr>
            <p:nvPr/>
          </p:nvSpPr>
          <p:spPr bwMode="auto">
            <a:xfrm>
              <a:off x="985683" y="2778668"/>
              <a:ext cx="904094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시스템화  목표</a:t>
              </a:r>
            </a:p>
          </p:txBody>
        </p:sp>
        <p:sp>
          <p:nvSpPr>
            <p:cNvPr id="239" name="Rectangle 50"/>
            <p:cNvSpPr>
              <a:spLocks noChangeArrowheads="1"/>
            </p:cNvSpPr>
            <p:nvPr/>
          </p:nvSpPr>
          <p:spPr bwMode="auto">
            <a:xfrm>
              <a:off x="8454230" y="2879050"/>
              <a:ext cx="721351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서비스 레벨</a:t>
              </a:r>
            </a:p>
          </p:txBody>
        </p:sp>
        <p:sp>
          <p:nvSpPr>
            <p:cNvPr id="240" name="Rectangle 51"/>
            <p:cNvSpPr>
              <a:spLocks noChangeArrowheads="1"/>
            </p:cNvSpPr>
            <p:nvPr/>
          </p:nvSpPr>
          <p:spPr bwMode="auto">
            <a:xfrm>
              <a:off x="1270075" y="5122710"/>
              <a:ext cx="269304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표준</a:t>
              </a:r>
            </a:p>
          </p:txBody>
        </p:sp>
        <p:sp>
          <p:nvSpPr>
            <p:cNvPr id="241" name="Freeform 52"/>
            <p:cNvSpPr>
              <a:spLocks/>
            </p:cNvSpPr>
            <p:nvPr/>
          </p:nvSpPr>
          <p:spPr bwMode="auto">
            <a:xfrm>
              <a:off x="854075" y="4036149"/>
              <a:ext cx="444500" cy="1410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9"/>
                </a:cxn>
                <a:cxn ang="0">
                  <a:pos x="177" y="89"/>
                </a:cxn>
              </a:cxnLst>
              <a:rect l="0" t="0" r="r" b="b"/>
              <a:pathLst>
                <a:path w="177" h="89">
                  <a:moveTo>
                    <a:pt x="0" y="0"/>
                  </a:moveTo>
                  <a:lnTo>
                    <a:pt x="0" y="89"/>
                  </a:lnTo>
                  <a:lnTo>
                    <a:pt x="177" y="8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42" name="Freeform 53"/>
            <p:cNvSpPr>
              <a:spLocks/>
            </p:cNvSpPr>
            <p:nvPr/>
          </p:nvSpPr>
          <p:spPr bwMode="auto">
            <a:xfrm>
              <a:off x="1476375" y="2994364"/>
              <a:ext cx="403225" cy="2401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7"/>
                </a:cxn>
                <a:cxn ang="0">
                  <a:pos x="254" y="177"/>
                </a:cxn>
              </a:cxnLst>
              <a:rect l="0" t="0" r="r" b="b"/>
              <a:pathLst>
                <a:path w="254" h="177">
                  <a:moveTo>
                    <a:pt x="0" y="0"/>
                  </a:moveTo>
                  <a:lnTo>
                    <a:pt x="0" y="177"/>
                  </a:lnTo>
                  <a:lnTo>
                    <a:pt x="254" y="17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43" name="Freeform 54"/>
            <p:cNvSpPr>
              <a:spLocks/>
            </p:cNvSpPr>
            <p:nvPr/>
          </p:nvSpPr>
          <p:spPr bwMode="auto">
            <a:xfrm>
              <a:off x="1423988" y="5297710"/>
              <a:ext cx="252412" cy="2414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78"/>
                </a:cxn>
                <a:cxn ang="0">
                  <a:pos x="159" y="178"/>
                </a:cxn>
              </a:cxnLst>
              <a:rect l="0" t="0" r="r" b="b"/>
              <a:pathLst>
                <a:path w="159" h="178">
                  <a:moveTo>
                    <a:pt x="0" y="0"/>
                  </a:moveTo>
                  <a:lnTo>
                    <a:pt x="0" y="178"/>
                  </a:lnTo>
                  <a:lnTo>
                    <a:pt x="159" y="17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44" name="Freeform 55"/>
            <p:cNvSpPr>
              <a:spLocks/>
            </p:cNvSpPr>
            <p:nvPr/>
          </p:nvSpPr>
          <p:spPr bwMode="auto">
            <a:xfrm>
              <a:off x="8605845" y="3124588"/>
              <a:ext cx="312737" cy="240101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7" y="177"/>
                </a:cxn>
                <a:cxn ang="0">
                  <a:pos x="0" y="177"/>
                </a:cxn>
              </a:cxnLst>
              <a:rect l="0" t="0" r="r" b="b"/>
              <a:pathLst>
                <a:path w="197" h="177">
                  <a:moveTo>
                    <a:pt x="197" y="0"/>
                  </a:moveTo>
                  <a:lnTo>
                    <a:pt x="197" y="177"/>
                  </a:lnTo>
                  <a:lnTo>
                    <a:pt x="0" y="17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45" name="Freeform 56"/>
            <p:cNvSpPr>
              <a:spLocks/>
            </p:cNvSpPr>
            <p:nvPr/>
          </p:nvSpPr>
          <p:spPr bwMode="auto">
            <a:xfrm>
              <a:off x="5181600" y="3839459"/>
              <a:ext cx="674688" cy="3716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5"/>
                </a:cxn>
                <a:cxn ang="0">
                  <a:pos x="529" y="85"/>
                </a:cxn>
                <a:cxn ang="0">
                  <a:pos x="529" y="148"/>
                </a:cxn>
              </a:cxnLst>
              <a:rect l="0" t="0" r="r" b="b"/>
              <a:pathLst>
                <a:path w="529" h="148">
                  <a:moveTo>
                    <a:pt x="0" y="0"/>
                  </a:moveTo>
                  <a:lnTo>
                    <a:pt x="0" y="85"/>
                  </a:lnTo>
                  <a:lnTo>
                    <a:pt x="529" y="85"/>
                  </a:lnTo>
                  <a:lnTo>
                    <a:pt x="529" y="14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46" name="Freeform 57"/>
            <p:cNvSpPr>
              <a:spLocks/>
            </p:cNvSpPr>
            <p:nvPr/>
          </p:nvSpPr>
          <p:spPr bwMode="auto">
            <a:xfrm>
              <a:off x="4572007" y="3839467"/>
              <a:ext cx="204788" cy="1283255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140" y="976"/>
                </a:cxn>
                <a:cxn ang="0">
                  <a:pos x="0" y="976"/>
                </a:cxn>
              </a:cxnLst>
              <a:rect l="0" t="0" r="r" b="b"/>
              <a:pathLst>
                <a:path w="140" h="976">
                  <a:moveTo>
                    <a:pt x="140" y="0"/>
                  </a:moveTo>
                  <a:lnTo>
                    <a:pt x="140" y="976"/>
                  </a:lnTo>
                  <a:lnTo>
                    <a:pt x="0" y="97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47" name="Text Box 58"/>
            <p:cNvSpPr txBox="1">
              <a:spLocks noChangeArrowheads="1"/>
            </p:cNvSpPr>
            <p:nvPr/>
          </p:nvSpPr>
          <p:spPr bwMode="auto">
            <a:xfrm>
              <a:off x="1623810" y="4276250"/>
              <a:ext cx="1080744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아키텍처 표준</a:t>
              </a:r>
            </a:p>
          </p:txBody>
        </p:sp>
        <p:sp>
          <p:nvSpPr>
            <p:cNvPr id="248" name="Rectangle 59"/>
            <p:cNvSpPr>
              <a:spLocks noChangeArrowheads="1"/>
            </p:cNvSpPr>
            <p:nvPr/>
          </p:nvSpPr>
          <p:spPr bwMode="auto">
            <a:xfrm>
              <a:off x="4311432" y="3494903"/>
              <a:ext cx="1221488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아키텍쳐</a:t>
              </a: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결정 사항 </a:t>
              </a:r>
            </a:p>
          </p:txBody>
        </p:sp>
        <p:sp>
          <p:nvSpPr>
            <p:cNvPr id="249" name="Rectangle 60"/>
            <p:cNvSpPr>
              <a:spLocks noChangeArrowheads="1"/>
            </p:cNvSpPr>
            <p:nvPr/>
          </p:nvSpPr>
          <p:spPr bwMode="auto">
            <a:xfrm>
              <a:off x="4495807" y="5878283"/>
              <a:ext cx="1096963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변경 요건</a:t>
              </a:r>
            </a:p>
          </p:txBody>
        </p:sp>
        <p:sp>
          <p:nvSpPr>
            <p:cNvPr id="250" name="Rectangle 61"/>
            <p:cNvSpPr>
              <a:spLocks noChangeArrowheads="1"/>
            </p:cNvSpPr>
            <p:nvPr/>
          </p:nvSpPr>
          <p:spPr bwMode="auto">
            <a:xfrm>
              <a:off x="2457421" y="3494903"/>
              <a:ext cx="904094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프로세스  모델</a:t>
              </a:r>
            </a:p>
          </p:txBody>
        </p:sp>
        <p:sp>
          <p:nvSpPr>
            <p:cNvPr id="251" name="Rectangle 62"/>
            <p:cNvSpPr>
              <a:spLocks noChangeArrowheads="1"/>
            </p:cNvSpPr>
            <p:nvPr/>
          </p:nvSpPr>
          <p:spPr bwMode="auto">
            <a:xfrm>
              <a:off x="6418064" y="3469129"/>
              <a:ext cx="1168589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비기능적</a:t>
              </a:r>
              <a:r>
                <a:rPr kumimoji="1" lang="en-US" altLang="ko-KR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( IT ) </a:t>
              </a: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요건</a:t>
              </a:r>
            </a:p>
          </p:txBody>
        </p:sp>
        <p:sp>
          <p:nvSpPr>
            <p:cNvPr id="252" name="Rectangle 63"/>
            <p:cNvSpPr>
              <a:spLocks noChangeArrowheads="1"/>
            </p:cNvSpPr>
            <p:nvPr/>
          </p:nvSpPr>
          <p:spPr bwMode="auto">
            <a:xfrm>
              <a:off x="5181607" y="5162049"/>
              <a:ext cx="1219200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데이터 아키텍쳐</a:t>
              </a:r>
            </a:p>
          </p:txBody>
        </p:sp>
        <p:sp>
          <p:nvSpPr>
            <p:cNvPr id="253" name="Rectangle 64"/>
            <p:cNvSpPr>
              <a:spLocks noChangeArrowheads="1"/>
            </p:cNvSpPr>
            <p:nvPr/>
          </p:nvSpPr>
          <p:spPr bwMode="auto">
            <a:xfrm>
              <a:off x="5519745" y="4315588"/>
              <a:ext cx="1219200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시스템  운용 모델</a:t>
              </a:r>
            </a:p>
          </p:txBody>
        </p:sp>
        <p:sp>
          <p:nvSpPr>
            <p:cNvPr id="254" name="Rectangle 65"/>
            <p:cNvSpPr>
              <a:spLocks noChangeArrowheads="1"/>
            </p:cNvSpPr>
            <p:nvPr/>
          </p:nvSpPr>
          <p:spPr bwMode="auto">
            <a:xfrm>
              <a:off x="3352807" y="5187822"/>
              <a:ext cx="1219200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컴포넌트 모델</a:t>
              </a:r>
            </a:p>
          </p:txBody>
        </p:sp>
        <p:sp>
          <p:nvSpPr>
            <p:cNvPr id="255" name="Rectangle 66"/>
            <p:cNvSpPr>
              <a:spLocks noChangeArrowheads="1"/>
            </p:cNvSpPr>
            <p:nvPr/>
          </p:nvSpPr>
          <p:spPr bwMode="auto">
            <a:xfrm>
              <a:off x="7413625" y="4306093"/>
              <a:ext cx="1219200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퍼포먼스 모델</a:t>
              </a:r>
            </a:p>
          </p:txBody>
        </p:sp>
        <p:sp>
          <p:nvSpPr>
            <p:cNvPr id="256" name="Freeform 67"/>
            <p:cNvSpPr>
              <a:spLocks/>
            </p:cNvSpPr>
            <p:nvPr/>
          </p:nvSpPr>
          <p:spPr bwMode="auto">
            <a:xfrm flipH="1">
              <a:off x="4976813" y="3839467"/>
              <a:ext cx="204787" cy="1283255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140" y="976"/>
                </a:cxn>
                <a:cxn ang="0">
                  <a:pos x="0" y="976"/>
                </a:cxn>
              </a:cxnLst>
              <a:rect l="0" t="0" r="r" b="b"/>
              <a:pathLst>
                <a:path w="140" h="976">
                  <a:moveTo>
                    <a:pt x="140" y="0"/>
                  </a:moveTo>
                  <a:lnTo>
                    <a:pt x="140" y="976"/>
                  </a:lnTo>
                  <a:lnTo>
                    <a:pt x="0" y="97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57" name="Rectangle 68"/>
            <p:cNvSpPr>
              <a:spLocks noChangeArrowheads="1"/>
            </p:cNvSpPr>
            <p:nvPr/>
          </p:nvSpPr>
          <p:spPr bwMode="auto">
            <a:xfrm>
              <a:off x="4334172" y="2713556"/>
              <a:ext cx="1173398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시스템 </a:t>
              </a:r>
              <a:r>
                <a:rPr kumimoji="1" lang="ko-KR" altLang="en-US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컨텍스트도</a:t>
              </a:r>
              <a:r>
                <a:rPr kumimoji="1" lang="ko-KR" altLang="en-US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 </a:t>
              </a:r>
            </a:p>
          </p:txBody>
        </p:sp>
        <p:sp>
          <p:nvSpPr>
            <p:cNvPr id="258" name="Freeform 69"/>
            <p:cNvSpPr>
              <a:spLocks/>
            </p:cNvSpPr>
            <p:nvPr/>
          </p:nvSpPr>
          <p:spPr bwMode="auto">
            <a:xfrm>
              <a:off x="6400800" y="3839467"/>
              <a:ext cx="609600" cy="1348367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140" y="976"/>
                </a:cxn>
                <a:cxn ang="0">
                  <a:pos x="0" y="976"/>
                </a:cxn>
              </a:cxnLst>
              <a:rect l="0" t="0" r="r" b="b"/>
              <a:pathLst>
                <a:path w="140" h="976">
                  <a:moveTo>
                    <a:pt x="140" y="0"/>
                  </a:moveTo>
                  <a:lnTo>
                    <a:pt x="140" y="976"/>
                  </a:lnTo>
                  <a:lnTo>
                    <a:pt x="0" y="97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59" name="Rectangle 70"/>
            <p:cNvSpPr>
              <a:spLocks noChangeArrowheads="1"/>
            </p:cNvSpPr>
            <p:nvPr/>
          </p:nvSpPr>
          <p:spPr bwMode="auto">
            <a:xfrm>
              <a:off x="9142487" y="3950689"/>
              <a:ext cx="269304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평가</a:t>
              </a:r>
            </a:p>
          </p:txBody>
        </p:sp>
        <p:sp>
          <p:nvSpPr>
            <p:cNvPr id="260" name="Freeform 71"/>
            <p:cNvSpPr>
              <a:spLocks/>
            </p:cNvSpPr>
            <p:nvPr/>
          </p:nvSpPr>
          <p:spPr bwMode="auto">
            <a:xfrm>
              <a:off x="8956675" y="4196216"/>
              <a:ext cx="312738" cy="240101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7" y="177"/>
                </a:cxn>
                <a:cxn ang="0">
                  <a:pos x="0" y="177"/>
                </a:cxn>
              </a:cxnLst>
              <a:rect l="0" t="0" r="r" b="b"/>
              <a:pathLst>
                <a:path w="197" h="177">
                  <a:moveTo>
                    <a:pt x="197" y="0"/>
                  </a:moveTo>
                  <a:lnTo>
                    <a:pt x="197" y="177"/>
                  </a:lnTo>
                  <a:lnTo>
                    <a:pt x="0" y="17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261" name="Rectangle 72"/>
            <p:cNvSpPr>
              <a:spLocks noChangeArrowheads="1"/>
            </p:cNvSpPr>
            <p:nvPr/>
          </p:nvSpPr>
          <p:spPr bwMode="auto">
            <a:xfrm>
              <a:off x="8566306" y="5288203"/>
              <a:ext cx="538609" cy="16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기술수준</a:t>
              </a:r>
            </a:p>
          </p:txBody>
        </p:sp>
        <p:sp>
          <p:nvSpPr>
            <p:cNvPr id="262" name="Freeform 73"/>
            <p:cNvSpPr>
              <a:spLocks/>
            </p:cNvSpPr>
            <p:nvPr/>
          </p:nvSpPr>
          <p:spPr bwMode="auto">
            <a:xfrm>
              <a:off x="8534400" y="5533743"/>
              <a:ext cx="312738" cy="240101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7" y="177"/>
                </a:cxn>
                <a:cxn ang="0">
                  <a:pos x="0" y="177"/>
                </a:cxn>
              </a:cxnLst>
              <a:rect l="0" t="0" r="r" b="b"/>
              <a:pathLst>
                <a:path w="197" h="177">
                  <a:moveTo>
                    <a:pt x="197" y="0"/>
                  </a:moveTo>
                  <a:lnTo>
                    <a:pt x="197" y="177"/>
                  </a:lnTo>
                  <a:lnTo>
                    <a:pt x="0" y="17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cxnSp>
          <p:nvCxnSpPr>
            <p:cNvPr id="263" name="직선 화살표 연결선 262"/>
            <p:cNvCxnSpPr/>
            <p:nvPr/>
          </p:nvCxnSpPr>
          <p:spPr bwMode="auto">
            <a:xfrm flipV="1">
              <a:off x="5295253" y="5527293"/>
              <a:ext cx="0" cy="234676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342229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/>
              <a:t>2. ERP </a:t>
            </a:r>
            <a:r>
              <a:rPr lang="ko-KR" altLang="en-US" dirty="0"/>
              <a:t>목표 시스템 아키텍처</a:t>
            </a:r>
          </a:p>
        </p:txBody>
      </p:sp>
      <p:sp>
        <p:nvSpPr>
          <p:cNvPr id="87" name="Rectangle 5"/>
          <p:cNvSpPr>
            <a:spLocks noChangeArrowheads="1"/>
          </p:cNvSpPr>
          <p:nvPr/>
        </p:nvSpPr>
        <p:spPr bwMode="auto">
          <a:xfrm>
            <a:off x="1223748" y="1637930"/>
            <a:ext cx="1512887" cy="4411159"/>
          </a:xfrm>
          <a:prstGeom prst="rect">
            <a:avLst/>
          </a:prstGeom>
          <a:noFill/>
          <a:ln w="28575" algn="ctr">
            <a:solidFill>
              <a:sysClr val="window" lastClr="FFFFFF">
                <a:lumMod val="85000"/>
              </a:sysClr>
            </a:solidFill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채널</a:t>
            </a: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85725" marR="0" lvl="0" indent="-85725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88" name="Rectangle 5"/>
          <p:cNvSpPr>
            <a:spLocks noChangeArrowheads="1"/>
          </p:cNvSpPr>
          <p:nvPr/>
        </p:nvSpPr>
        <p:spPr bwMode="auto">
          <a:xfrm>
            <a:off x="6084673" y="1637929"/>
            <a:ext cx="3543300" cy="3207836"/>
          </a:xfrm>
          <a:prstGeom prst="rect">
            <a:avLst/>
          </a:prstGeom>
          <a:noFill/>
          <a:ln w="28575" algn="ctr">
            <a:solidFill>
              <a:sysClr val="window" lastClr="FFFFFF">
                <a:lumMod val="85000"/>
              </a:sysClr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경영관리 및 지원</a:t>
            </a: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90" name="Rectangle 5"/>
          <p:cNvSpPr>
            <a:spLocks noChangeArrowheads="1"/>
          </p:cNvSpPr>
          <p:nvPr/>
        </p:nvSpPr>
        <p:spPr bwMode="auto">
          <a:xfrm>
            <a:off x="2820773" y="1637929"/>
            <a:ext cx="3148012" cy="1361147"/>
          </a:xfrm>
          <a:prstGeom prst="rect">
            <a:avLst/>
          </a:prstGeom>
          <a:noFill/>
          <a:ln w="28575" algn="ctr">
            <a:solidFill>
              <a:sysClr val="window" lastClr="FFFFFF">
                <a:lumMod val="85000"/>
              </a:sysClr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고객서비스</a:t>
            </a: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91" name="직사각형 90"/>
          <p:cNvSpPr/>
          <p:nvPr/>
        </p:nvSpPr>
        <p:spPr bwMode="auto">
          <a:xfrm>
            <a:off x="3555785" y="2004987"/>
            <a:ext cx="1584325" cy="873148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92" name="모서리가 둥근 직사각형 91"/>
          <p:cNvSpPr/>
          <p:nvPr/>
        </p:nvSpPr>
        <p:spPr bwMode="auto">
          <a:xfrm>
            <a:off x="3711360" y="1881161"/>
            <a:ext cx="1260475" cy="239713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고객서비스</a:t>
            </a:r>
          </a:p>
        </p:txBody>
      </p:sp>
      <p:sp>
        <p:nvSpPr>
          <p:cNvPr id="93" name="직사각형 92"/>
          <p:cNvSpPr/>
          <p:nvPr/>
        </p:nvSpPr>
        <p:spPr bwMode="auto">
          <a:xfrm>
            <a:off x="3801054" y="2227231"/>
            <a:ext cx="1122362" cy="215900"/>
          </a:xfrm>
          <a:prstGeom prst="rect">
            <a:avLst/>
          </a:prstGeom>
          <a:solidFill>
            <a:srgbClr val="4F81BD">
              <a:lumMod val="75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콜센터시스템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94" name="직사각형 93"/>
          <p:cNvSpPr/>
          <p:nvPr/>
        </p:nvSpPr>
        <p:spPr bwMode="auto">
          <a:xfrm>
            <a:off x="3801054" y="2526547"/>
            <a:ext cx="1122363" cy="215900"/>
          </a:xfrm>
          <a:prstGeom prst="rect">
            <a:avLst/>
          </a:prstGeom>
          <a:solidFill>
            <a:srgbClr val="4F81BD">
              <a:lumMod val="75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고객정보분석</a:t>
            </a:r>
          </a:p>
        </p:txBody>
      </p:sp>
      <p:sp>
        <p:nvSpPr>
          <p:cNvPr id="95" name="Rectangle 5"/>
          <p:cNvSpPr>
            <a:spLocks noChangeArrowheads="1"/>
          </p:cNvSpPr>
          <p:nvPr/>
        </p:nvSpPr>
        <p:spPr bwMode="auto">
          <a:xfrm>
            <a:off x="2820773" y="3074115"/>
            <a:ext cx="3148012" cy="1771650"/>
          </a:xfrm>
          <a:prstGeom prst="rect">
            <a:avLst/>
          </a:prstGeom>
          <a:noFill/>
          <a:ln w="28575" algn="ctr">
            <a:solidFill>
              <a:sysClr val="window" lastClr="FFFFFF">
                <a:lumMod val="85000"/>
              </a:sysClr>
            </a:solidFill>
            <a:miter lim="800000"/>
            <a:headEnd/>
            <a:tailEnd/>
          </a:ln>
        </p:spPr>
        <p:txBody>
          <a:bodyPr wrap="none" lIns="36000" tIns="36000" rIns="36000" bIns="36000" anchor="ctr"/>
          <a:lstStyle/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사업부문</a:t>
            </a: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914400" eaLnBrk="1" fontAlgn="auto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96" name="직사각형 95"/>
          <p:cNvSpPr/>
          <p:nvPr/>
        </p:nvSpPr>
        <p:spPr bwMode="auto">
          <a:xfrm>
            <a:off x="3009685" y="3399911"/>
            <a:ext cx="2733675" cy="1332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97" name="모서리가 둥근 직사각형 96"/>
          <p:cNvSpPr/>
          <p:nvPr/>
        </p:nvSpPr>
        <p:spPr bwMode="auto">
          <a:xfrm>
            <a:off x="3141448" y="3266561"/>
            <a:ext cx="2484437" cy="239712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사업부문</a:t>
            </a:r>
          </a:p>
        </p:txBody>
      </p:sp>
      <p:sp>
        <p:nvSpPr>
          <p:cNvPr id="98" name="직사각형 97"/>
          <p:cNvSpPr/>
          <p:nvPr/>
        </p:nvSpPr>
        <p:spPr bwMode="auto">
          <a:xfrm>
            <a:off x="3204948" y="3592515"/>
            <a:ext cx="112236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신용보증</a:t>
            </a:r>
          </a:p>
        </p:txBody>
      </p:sp>
      <p:sp>
        <p:nvSpPr>
          <p:cNvPr id="99" name="직사각형 98"/>
          <p:cNvSpPr/>
          <p:nvPr/>
        </p:nvSpPr>
        <p:spPr bwMode="auto">
          <a:xfrm>
            <a:off x="3204948" y="3883027"/>
            <a:ext cx="112236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신용보증채권관리</a:t>
            </a:r>
          </a:p>
        </p:txBody>
      </p:sp>
      <p:sp>
        <p:nvSpPr>
          <p:cNvPr id="100" name="직사각형 99"/>
          <p:cNvSpPr/>
          <p:nvPr/>
        </p:nvSpPr>
        <p:spPr bwMode="auto">
          <a:xfrm>
            <a:off x="3204948" y="4448185"/>
            <a:ext cx="112236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고객관리</a:t>
            </a:r>
          </a:p>
        </p:txBody>
      </p:sp>
      <p:sp>
        <p:nvSpPr>
          <p:cNvPr id="101" name="직사각형 100"/>
          <p:cNvSpPr/>
          <p:nvPr/>
        </p:nvSpPr>
        <p:spPr bwMode="auto">
          <a:xfrm>
            <a:off x="4443198" y="3592515"/>
            <a:ext cx="1123950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재보증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02" name="직사각형 101"/>
          <p:cNvSpPr/>
          <p:nvPr/>
        </p:nvSpPr>
        <p:spPr bwMode="auto">
          <a:xfrm>
            <a:off x="4443198" y="3887790"/>
            <a:ext cx="1123950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개인보증</a:t>
            </a:r>
          </a:p>
        </p:txBody>
      </p:sp>
      <p:sp>
        <p:nvSpPr>
          <p:cNvPr id="103" name="직사각형 102"/>
          <p:cNvSpPr/>
          <p:nvPr/>
        </p:nvSpPr>
        <p:spPr bwMode="auto">
          <a:xfrm>
            <a:off x="4443198" y="4183065"/>
            <a:ext cx="1123950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상품관리</a:t>
            </a:r>
          </a:p>
        </p:txBody>
      </p:sp>
      <p:sp>
        <p:nvSpPr>
          <p:cNvPr id="104" name="직사각형 103"/>
          <p:cNvSpPr/>
          <p:nvPr/>
        </p:nvSpPr>
        <p:spPr bwMode="auto">
          <a:xfrm>
            <a:off x="6206910" y="1986129"/>
            <a:ext cx="1584325" cy="108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05" name="모서리가 둥근 직사각형 104"/>
          <p:cNvSpPr/>
          <p:nvPr/>
        </p:nvSpPr>
        <p:spPr bwMode="auto">
          <a:xfrm>
            <a:off x="6367248" y="1862304"/>
            <a:ext cx="1260475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정보계</a:t>
            </a:r>
            <a:endParaRPr kumimoji="0" lang="ko-KR" altLang="en-US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06" name="직사각형 105"/>
          <p:cNvSpPr/>
          <p:nvPr/>
        </p:nvSpPr>
        <p:spPr bwMode="auto">
          <a:xfrm>
            <a:off x="6432335" y="2176634"/>
            <a:ext cx="1123950" cy="2159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경영자정보시스템</a:t>
            </a: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(EIS)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07" name="직사각형 106"/>
          <p:cNvSpPr/>
          <p:nvPr/>
        </p:nvSpPr>
        <p:spPr bwMode="auto">
          <a:xfrm>
            <a:off x="6432335" y="2479847"/>
            <a:ext cx="1123950" cy="2159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EDW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08" name="직사각형 107"/>
          <p:cNvSpPr/>
          <p:nvPr/>
        </p:nvSpPr>
        <p:spPr bwMode="auto">
          <a:xfrm>
            <a:off x="6432335" y="2786234"/>
            <a:ext cx="1123950" cy="2159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통계정보</a:t>
            </a:r>
          </a:p>
        </p:txBody>
      </p:sp>
      <p:sp>
        <p:nvSpPr>
          <p:cNvPr id="109" name="직사각형 108"/>
          <p:cNvSpPr/>
          <p:nvPr/>
        </p:nvSpPr>
        <p:spPr bwMode="auto">
          <a:xfrm>
            <a:off x="7900773" y="1986129"/>
            <a:ext cx="1584325" cy="108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10" name="모서리가 둥근 직사각형 109"/>
          <p:cNvSpPr/>
          <p:nvPr/>
        </p:nvSpPr>
        <p:spPr bwMode="auto">
          <a:xfrm>
            <a:off x="8073810" y="1862304"/>
            <a:ext cx="1260475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경영지원공통부문</a:t>
            </a:r>
          </a:p>
        </p:txBody>
      </p:sp>
      <p:sp>
        <p:nvSpPr>
          <p:cNvPr id="111" name="직사각형 110"/>
          <p:cNvSpPr/>
          <p:nvPr/>
        </p:nvSpPr>
        <p:spPr bwMode="auto">
          <a:xfrm>
            <a:off x="8127785" y="2176634"/>
            <a:ext cx="1122363" cy="2159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지식관리</a:t>
            </a:r>
          </a:p>
        </p:txBody>
      </p:sp>
      <p:sp>
        <p:nvSpPr>
          <p:cNvPr id="112" name="직사각형 111"/>
          <p:cNvSpPr/>
          <p:nvPr/>
        </p:nvSpPr>
        <p:spPr bwMode="auto">
          <a:xfrm>
            <a:off x="8127785" y="2479847"/>
            <a:ext cx="1122363" cy="2159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그룹웨어</a:t>
            </a:r>
          </a:p>
        </p:txBody>
      </p:sp>
      <p:sp>
        <p:nvSpPr>
          <p:cNvPr id="113" name="직사각형 112"/>
          <p:cNvSpPr/>
          <p:nvPr/>
        </p:nvSpPr>
        <p:spPr bwMode="auto">
          <a:xfrm>
            <a:off x="8127785" y="2786234"/>
            <a:ext cx="1122363" cy="2159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문서관리</a:t>
            </a:r>
          </a:p>
        </p:txBody>
      </p:sp>
      <p:sp>
        <p:nvSpPr>
          <p:cNvPr id="119" name="직사각형 118"/>
          <p:cNvSpPr/>
          <p:nvPr/>
        </p:nvSpPr>
        <p:spPr bwMode="auto">
          <a:xfrm>
            <a:off x="6484723" y="3403086"/>
            <a:ext cx="2776537" cy="1332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20" name="모서리가 둥근 직사각형 119"/>
          <p:cNvSpPr/>
          <p:nvPr/>
        </p:nvSpPr>
        <p:spPr bwMode="auto">
          <a:xfrm>
            <a:off x="6713323" y="3282436"/>
            <a:ext cx="2339975" cy="239712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경영지원부문</a:t>
            </a:r>
          </a:p>
        </p:txBody>
      </p:sp>
      <p:sp>
        <p:nvSpPr>
          <p:cNvPr id="121" name="직사각형 120"/>
          <p:cNvSpPr/>
          <p:nvPr/>
        </p:nvSpPr>
        <p:spPr bwMode="auto">
          <a:xfrm>
            <a:off x="6703798" y="3738566"/>
            <a:ext cx="112236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인사</a:t>
            </a:r>
          </a:p>
        </p:txBody>
      </p:sp>
      <p:sp>
        <p:nvSpPr>
          <p:cNvPr id="122" name="직사각형 121"/>
          <p:cNvSpPr/>
          <p:nvPr/>
        </p:nvSpPr>
        <p:spPr bwMode="auto">
          <a:xfrm>
            <a:off x="6703798" y="4029078"/>
            <a:ext cx="112236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급여</a:t>
            </a:r>
          </a:p>
        </p:txBody>
      </p:sp>
      <p:sp>
        <p:nvSpPr>
          <p:cNvPr id="123" name="직사각형 122"/>
          <p:cNvSpPr/>
          <p:nvPr/>
        </p:nvSpPr>
        <p:spPr bwMode="auto">
          <a:xfrm>
            <a:off x="6703798" y="4319591"/>
            <a:ext cx="112236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총무</a:t>
            </a:r>
          </a:p>
        </p:txBody>
      </p:sp>
      <p:sp>
        <p:nvSpPr>
          <p:cNvPr id="124" name="직사각형 123"/>
          <p:cNvSpPr/>
          <p:nvPr/>
        </p:nvSpPr>
        <p:spPr bwMode="auto">
          <a:xfrm>
            <a:off x="7922998" y="4029597"/>
            <a:ext cx="1122362" cy="2159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리스크관리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25" name="직사각형 124"/>
          <p:cNvSpPr/>
          <p:nvPr/>
        </p:nvSpPr>
        <p:spPr bwMode="auto">
          <a:xfrm>
            <a:off x="7922998" y="4323284"/>
            <a:ext cx="1122362" cy="217488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e-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감사</a:t>
            </a:r>
          </a:p>
        </p:txBody>
      </p:sp>
      <p:sp>
        <p:nvSpPr>
          <p:cNvPr id="130" name="직사각형 129"/>
          <p:cNvSpPr/>
          <p:nvPr/>
        </p:nvSpPr>
        <p:spPr bwMode="auto">
          <a:xfrm>
            <a:off x="1360273" y="3141671"/>
            <a:ext cx="1238250" cy="1379538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31" name="모서리가 둥근 직사각형 130"/>
          <p:cNvSpPr/>
          <p:nvPr/>
        </p:nvSpPr>
        <p:spPr bwMode="auto">
          <a:xfrm>
            <a:off x="1442823" y="3017846"/>
            <a:ext cx="1079500" cy="239713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대고객</a:t>
            </a: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 채널</a:t>
            </a:r>
          </a:p>
        </p:txBody>
      </p:sp>
      <p:sp>
        <p:nvSpPr>
          <p:cNvPr id="132" name="직사각형 131"/>
          <p:cNvSpPr/>
          <p:nvPr/>
        </p:nvSpPr>
        <p:spPr bwMode="auto">
          <a:xfrm>
            <a:off x="1522198" y="3343284"/>
            <a:ext cx="900112" cy="2159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인터넷</a:t>
            </a:r>
          </a:p>
        </p:txBody>
      </p:sp>
      <p:sp>
        <p:nvSpPr>
          <p:cNvPr id="133" name="직사각형 132"/>
          <p:cNvSpPr/>
          <p:nvPr/>
        </p:nvSpPr>
        <p:spPr bwMode="auto">
          <a:xfrm>
            <a:off x="1522198" y="3632209"/>
            <a:ext cx="900112" cy="2159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콜센터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34" name="직사각형 133"/>
          <p:cNvSpPr/>
          <p:nvPr/>
        </p:nvSpPr>
        <p:spPr bwMode="auto">
          <a:xfrm>
            <a:off x="1522198" y="3922721"/>
            <a:ext cx="90011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웹팩스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35" name="직사각형 134"/>
          <p:cNvSpPr/>
          <p:nvPr/>
        </p:nvSpPr>
        <p:spPr bwMode="auto">
          <a:xfrm>
            <a:off x="1360273" y="4731465"/>
            <a:ext cx="1238250" cy="1198563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36" name="모서리가 둥근 직사각형 135"/>
          <p:cNvSpPr/>
          <p:nvPr/>
        </p:nvSpPr>
        <p:spPr bwMode="auto">
          <a:xfrm>
            <a:off x="1442823" y="4607640"/>
            <a:ext cx="1079500" cy="238125"/>
          </a:xfrm>
          <a:prstGeom prst="roundRect">
            <a:avLst/>
          </a:prstGeom>
          <a:solidFill>
            <a:sysClr val="window" lastClr="FFFFFF">
              <a:lumMod val="65000"/>
            </a:sys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대외 채널</a:t>
            </a:r>
          </a:p>
        </p:txBody>
      </p:sp>
      <p:sp>
        <p:nvSpPr>
          <p:cNvPr id="137" name="직사각형 136"/>
          <p:cNvSpPr/>
          <p:nvPr/>
        </p:nvSpPr>
        <p:spPr bwMode="auto">
          <a:xfrm>
            <a:off x="1530135" y="498546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금융공동망</a:t>
            </a:r>
          </a:p>
        </p:txBody>
      </p:sp>
      <p:sp>
        <p:nvSpPr>
          <p:cNvPr id="138" name="직사각형 137"/>
          <p:cNvSpPr/>
          <p:nvPr/>
        </p:nvSpPr>
        <p:spPr bwMode="auto">
          <a:xfrm>
            <a:off x="1530135" y="5288678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대외망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39" name="직사각형 138"/>
          <p:cNvSpPr/>
          <p:nvPr/>
        </p:nvSpPr>
        <p:spPr bwMode="auto">
          <a:xfrm>
            <a:off x="1530135" y="5595065"/>
            <a:ext cx="90011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제휴망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40" name="직사각형 139"/>
          <p:cNvSpPr/>
          <p:nvPr/>
        </p:nvSpPr>
        <p:spPr bwMode="auto">
          <a:xfrm>
            <a:off x="1522198" y="4211646"/>
            <a:ext cx="900112" cy="21590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SMS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41" name="직사각형 140"/>
          <p:cNvSpPr/>
          <p:nvPr/>
        </p:nvSpPr>
        <p:spPr bwMode="auto">
          <a:xfrm>
            <a:off x="7922998" y="3735391"/>
            <a:ext cx="1122363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재무</a:t>
            </a:r>
          </a:p>
        </p:txBody>
      </p:sp>
      <p:pic>
        <p:nvPicPr>
          <p:cNvPr id="142" name="Picture 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660" y="3265507"/>
            <a:ext cx="747713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660" y="1696341"/>
            <a:ext cx="747713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" name="모서리가 둥근 직사각형 144"/>
          <p:cNvSpPr/>
          <p:nvPr/>
        </p:nvSpPr>
        <p:spPr bwMode="auto">
          <a:xfrm>
            <a:off x="7168610" y="1106119"/>
            <a:ext cx="2433638" cy="468312"/>
          </a:xfrm>
          <a:prstGeom prst="roundRect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</p:txBody>
      </p:sp>
      <p:sp>
        <p:nvSpPr>
          <p:cNvPr id="146" name="직사각형 145"/>
          <p:cNvSpPr/>
          <p:nvPr/>
        </p:nvSpPr>
        <p:spPr bwMode="auto">
          <a:xfrm>
            <a:off x="7030498" y="1150569"/>
            <a:ext cx="241300" cy="38576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범</a:t>
            </a:r>
            <a:endParaRPr kumimoji="0" lang="en-US" altLang="ko-KR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례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47" name="직사각형 146"/>
          <p:cNvSpPr/>
          <p:nvPr/>
        </p:nvSpPr>
        <p:spPr bwMode="auto">
          <a:xfrm>
            <a:off x="7406735" y="1207719"/>
            <a:ext cx="314325" cy="182562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48" name="TextBox 73"/>
          <p:cNvSpPr txBox="1">
            <a:spLocks noChangeArrowheads="1"/>
          </p:cNvSpPr>
          <p:nvPr/>
        </p:nvSpPr>
        <p:spPr bwMode="auto">
          <a:xfrm>
            <a:off x="7317835" y="1380756"/>
            <a:ext cx="4921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  <a:t>신규구축</a:t>
            </a:r>
          </a:p>
        </p:txBody>
      </p:sp>
      <p:sp>
        <p:nvSpPr>
          <p:cNvPr id="149" name="직사각형 148"/>
          <p:cNvSpPr/>
          <p:nvPr/>
        </p:nvSpPr>
        <p:spPr bwMode="auto">
          <a:xfrm>
            <a:off x="7984585" y="1207719"/>
            <a:ext cx="314325" cy="182562"/>
          </a:xfrm>
          <a:prstGeom prst="rect">
            <a:avLst/>
          </a:prstGeom>
          <a:solidFill>
            <a:srgbClr val="4F81BD">
              <a:lumMod val="40000"/>
              <a:lumOff val="6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50" name="TextBox 75"/>
          <p:cNvSpPr txBox="1">
            <a:spLocks noChangeArrowheads="1"/>
          </p:cNvSpPr>
          <p:nvPr/>
        </p:nvSpPr>
        <p:spPr bwMode="auto">
          <a:xfrm>
            <a:off x="7770273" y="1380756"/>
            <a:ext cx="7413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  <a:t>인터페이스 변경</a:t>
            </a:r>
          </a:p>
        </p:txBody>
      </p:sp>
      <p:sp>
        <p:nvSpPr>
          <p:cNvPr id="151" name="직사각형 150"/>
          <p:cNvSpPr/>
          <p:nvPr/>
        </p:nvSpPr>
        <p:spPr bwMode="auto">
          <a:xfrm>
            <a:off x="8562435" y="1207719"/>
            <a:ext cx="314325" cy="182562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cs typeface="+mn-cs"/>
            </a:endParaRPr>
          </a:p>
        </p:txBody>
      </p:sp>
      <p:sp>
        <p:nvSpPr>
          <p:cNvPr id="152" name="TextBox 89"/>
          <p:cNvSpPr txBox="1">
            <a:spLocks noChangeArrowheads="1"/>
          </p:cNvSpPr>
          <p:nvPr/>
        </p:nvSpPr>
        <p:spPr bwMode="auto">
          <a:xfrm>
            <a:off x="8514810" y="1380756"/>
            <a:ext cx="4159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rPr>
              <a:t>재구축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2820773" y="4921965"/>
            <a:ext cx="6807200" cy="1127125"/>
            <a:chOff x="2820773" y="5091303"/>
            <a:chExt cx="6807200" cy="1127125"/>
          </a:xfrm>
        </p:grpSpPr>
        <p:sp>
          <p:nvSpPr>
            <p:cNvPr id="89" name="Rectangle 5"/>
            <p:cNvSpPr>
              <a:spLocks noChangeArrowheads="1"/>
            </p:cNvSpPr>
            <p:nvPr/>
          </p:nvSpPr>
          <p:spPr bwMode="auto">
            <a:xfrm>
              <a:off x="2820773" y="5091303"/>
              <a:ext cx="6807200" cy="1127125"/>
            </a:xfrm>
            <a:prstGeom prst="rect">
              <a:avLst/>
            </a:prstGeom>
            <a:noFill/>
            <a:ln w="28575" algn="ctr">
              <a:solidFill>
                <a:sysClr val="window" lastClr="FFFFFF">
                  <a:lumMod val="85000"/>
                </a:sysClr>
              </a:solidFill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공통 정보</a:t>
              </a:r>
              <a:r>
                <a:rPr kumimoji="0" lang="en-US" altLang="ko-K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/</a:t>
              </a: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서비스</a:t>
              </a: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  <a:p>
              <a:pPr marL="0" marR="0" lvl="0" indent="0" algn="ctr" defTabSz="914400" eaLnBrk="1" fontAlgn="auto" latinLnBrk="1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14" name="직사각형 113"/>
            <p:cNvSpPr/>
            <p:nvPr/>
          </p:nvSpPr>
          <p:spPr bwMode="auto">
            <a:xfrm>
              <a:off x="3009685" y="5353241"/>
              <a:ext cx="6399213" cy="779462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15" name="모서리가 둥근 직사각형 114"/>
            <p:cNvSpPr/>
            <p:nvPr/>
          </p:nvSpPr>
          <p:spPr bwMode="auto">
            <a:xfrm>
              <a:off x="3578010" y="5242116"/>
              <a:ext cx="5292725" cy="239712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공통 정보</a:t>
              </a:r>
              <a:r>
                <a:rPr kumimoji="0" lang="en-US" altLang="ko-KR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/</a:t>
              </a: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서비스</a:t>
              </a:r>
            </a:p>
          </p:txBody>
        </p:sp>
        <p:sp>
          <p:nvSpPr>
            <p:cNvPr id="116" name="직사각형 115"/>
            <p:cNvSpPr/>
            <p:nvPr/>
          </p:nvSpPr>
          <p:spPr bwMode="auto">
            <a:xfrm>
              <a:off x="3646273" y="5540566"/>
              <a:ext cx="1123950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공통정보</a:t>
              </a:r>
            </a:p>
          </p:txBody>
        </p:sp>
        <p:sp>
          <p:nvSpPr>
            <p:cNvPr id="117" name="직사각형 116"/>
            <p:cNvSpPr/>
            <p:nvPr/>
          </p:nvSpPr>
          <p:spPr bwMode="auto">
            <a:xfrm>
              <a:off x="4982948" y="5551678"/>
              <a:ext cx="1123950" cy="2159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Framework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18" name="직사각형 117"/>
            <p:cNvSpPr/>
            <p:nvPr/>
          </p:nvSpPr>
          <p:spPr bwMode="auto">
            <a:xfrm>
              <a:off x="6319623" y="5551678"/>
              <a:ext cx="1122362" cy="215900"/>
            </a:xfrm>
            <a:prstGeom prst="rect">
              <a:avLst/>
            </a:prstGeom>
            <a:noFill/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메타데이터관리</a:t>
              </a:r>
            </a:p>
          </p:txBody>
        </p:sp>
        <p:sp>
          <p:nvSpPr>
            <p:cNvPr id="155" name="직사각형 154"/>
            <p:cNvSpPr/>
            <p:nvPr/>
          </p:nvSpPr>
          <p:spPr bwMode="auto">
            <a:xfrm>
              <a:off x="3645003" y="5818378"/>
              <a:ext cx="1123950" cy="215900"/>
            </a:xfrm>
            <a:prstGeom prst="rect">
              <a:avLst/>
            </a:prstGeom>
            <a:solidFill>
              <a:srgbClr val="EEECE1">
                <a:lumMod val="9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DB</a:t>
              </a: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암호화</a:t>
              </a:r>
            </a:p>
          </p:txBody>
        </p:sp>
        <p:sp>
          <p:nvSpPr>
            <p:cNvPr id="156" name="직사각형 155"/>
            <p:cNvSpPr/>
            <p:nvPr/>
          </p:nvSpPr>
          <p:spPr bwMode="auto">
            <a:xfrm>
              <a:off x="4981678" y="5829491"/>
              <a:ext cx="1123950" cy="215900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백업관리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57" name="직사각형 156"/>
            <p:cNvSpPr/>
            <p:nvPr/>
          </p:nvSpPr>
          <p:spPr bwMode="auto">
            <a:xfrm>
              <a:off x="6318353" y="5829491"/>
              <a:ext cx="1122362" cy="215900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통합관제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(EMS)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58" name="직사각형 157"/>
            <p:cNvSpPr/>
            <p:nvPr/>
          </p:nvSpPr>
          <p:spPr bwMode="auto">
            <a:xfrm>
              <a:off x="7653440" y="5831078"/>
              <a:ext cx="1122363" cy="215900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형상관리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999910" y="1884383"/>
            <a:ext cx="1598613" cy="1011664"/>
            <a:chOff x="999910" y="2053721"/>
            <a:chExt cx="1598613" cy="1011664"/>
          </a:xfrm>
        </p:grpSpPr>
        <p:sp>
          <p:nvSpPr>
            <p:cNvPr id="126" name="직사각형 125"/>
            <p:cNvSpPr/>
            <p:nvPr/>
          </p:nvSpPr>
          <p:spPr bwMode="auto">
            <a:xfrm>
              <a:off x="1360273" y="2181772"/>
              <a:ext cx="1238250" cy="883613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27" name="모서리가 둥근 직사각형 126"/>
            <p:cNvSpPr/>
            <p:nvPr/>
          </p:nvSpPr>
          <p:spPr bwMode="auto">
            <a:xfrm>
              <a:off x="1442823" y="2057947"/>
              <a:ext cx="1079500" cy="239712"/>
            </a:xfrm>
            <a:prstGeom prst="roundRect">
              <a:avLst/>
            </a:prstGeom>
            <a:solidFill>
              <a:sysClr val="window" lastClr="FFFFFF">
                <a:lumMod val="65000"/>
              </a:sysClr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채널공통</a:t>
              </a:r>
            </a:p>
          </p:txBody>
        </p:sp>
        <p:sp>
          <p:nvSpPr>
            <p:cNvPr id="128" name="직사각형 127"/>
            <p:cNvSpPr/>
            <p:nvPr/>
          </p:nvSpPr>
          <p:spPr bwMode="auto">
            <a:xfrm>
              <a:off x="1514260" y="2435772"/>
              <a:ext cx="900113" cy="2159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전사 포탈</a:t>
              </a:r>
            </a:p>
          </p:txBody>
        </p:sp>
        <p:sp>
          <p:nvSpPr>
            <p:cNvPr id="129" name="직사각형 128"/>
            <p:cNvSpPr/>
            <p:nvPr/>
          </p:nvSpPr>
          <p:spPr bwMode="auto">
            <a:xfrm>
              <a:off x="1514260" y="2740572"/>
              <a:ext cx="900113" cy="2159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EEECE1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cs typeface="+mn-cs"/>
                </a:rPr>
                <a:t>SSO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endParaRPr>
            </a:p>
          </p:txBody>
        </p:sp>
        <p:sp>
          <p:nvSpPr>
            <p:cNvPr id="159" name="왼쪽/오른쪽 화살표 158"/>
            <p:cNvSpPr/>
            <p:nvPr/>
          </p:nvSpPr>
          <p:spPr bwMode="auto">
            <a:xfrm>
              <a:off x="999910" y="2053721"/>
              <a:ext cx="215900" cy="107950"/>
            </a:xfrm>
            <a:prstGeom prst="leftRightArrow">
              <a:avLst/>
            </a:prstGeom>
            <a:solidFill>
              <a:sysClr val="window" lastClr="FFFFFF">
                <a:lumMod val="85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endParaRPr>
            </a:p>
          </p:txBody>
        </p:sp>
        <p:sp>
          <p:nvSpPr>
            <p:cNvPr id="160" name="왼쪽/오른쪽 화살표 159"/>
            <p:cNvSpPr/>
            <p:nvPr/>
          </p:nvSpPr>
          <p:spPr bwMode="auto">
            <a:xfrm>
              <a:off x="999910" y="2804608"/>
              <a:ext cx="215900" cy="107950"/>
            </a:xfrm>
            <a:prstGeom prst="leftRightArrow">
              <a:avLst/>
            </a:prstGeom>
            <a:solidFill>
              <a:sysClr val="window" lastClr="FFFFFF">
                <a:lumMod val="85000"/>
              </a:sysClr>
            </a:solidFill>
            <a:ln w="3175" cap="flat" cmpd="sng" algn="ctr">
              <a:solidFill>
                <a:sysClr val="window" lastClr="FFFFFF">
                  <a:lumMod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9200" tIns="39600" rIns="79200" bIns="39600" anchor="ctr"/>
            <a:lstStyle/>
            <a:p>
              <a:pPr marL="0" marR="0" lvl="0" indent="0" algn="ctr" defTabSz="785813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itchFamily="34" charset="0"/>
                <a:ea typeface="굴림" pitchFamily="50" charset="-127"/>
                <a:cs typeface="+mn-cs"/>
              </a:endParaRPr>
            </a:p>
          </p:txBody>
        </p:sp>
      </p:grpSp>
      <p:sp>
        <p:nvSpPr>
          <p:cNvPr id="161" name="왼쪽/오른쪽 화살표 160"/>
          <p:cNvSpPr/>
          <p:nvPr/>
        </p:nvSpPr>
        <p:spPr bwMode="auto">
          <a:xfrm>
            <a:off x="999910" y="3956069"/>
            <a:ext cx="215900" cy="107950"/>
          </a:xfrm>
          <a:prstGeom prst="leftRightArrow">
            <a:avLst/>
          </a:prstGeom>
          <a:solidFill>
            <a:sysClr val="window" lastClr="FFFFFF">
              <a:lumMod val="85000"/>
            </a:sysClr>
          </a:solidFill>
          <a:ln w="317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</p:txBody>
      </p:sp>
      <p:sp>
        <p:nvSpPr>
          <p:cNvPr id="162" name="직사각형 161"/>
          <p:cNvSpPr/>
          <p:nvPr/>
        </p:nvSpPr>
        <p:spPr bwMode="auto">
          <a:xfrm>
            <a:off x="3210960" y="4164019"/>
            <a:ext cx="1122362" cy="215900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EEECE1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200" tIns="39600" rIns="79200" bIns="39600" anchor="ctr"/>
          <a:lstStyle/>
          <a:p>
            <a:pPr marL="0" marR="0" lvl="0" indent="0" algn="ctr" defTabSz="785813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cs typeface="+mn-cs"/>
              </a:rPr>
              <a:t>개인보증채권관리</a:t>
            </a:r>
          </a:p>
        </p:txBody>
      </p:sp>
    </p:spTree>
    <p:extLst>
      <p:ext uri="{BB962C8B-B14F-4D97-AF65-F5344CB8AC3E}">
        <p14:creationId xmlns:p14="http://schemas.microsoft.com/office/powerpoint/2010/main" val="253195719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8650</TotalTime>
  <Words>7957</Words>
  <Application>Microsoft Office PowerPoint</Application>
  <PresentationFormat>A4 용지(210x297mm)</PresentationFormat>
  <Paragraphs>3787</Paragraphs>
  <Slides>55</Slides>
  <Notes>31</Notes>
  <HiddenSlides>0</HiddenSlides>
  <MMClips>0</MMClips>
  <ScaleCrop>false</ScaleCrop>
  <HeadingPairs>
    <vt:vector size="8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55</vt:i4>
      </vt:variant>
    </vt:vector>
  </HeadingPairs>
  <TitlesOfParts>
    <vt:vector size="73" baseType="lpstr">
      <vt:lpstr>Gill Sans</vt:lpstr>
      <vt:lpstr>HY헤드라인M</vt:lpstr>
      <vt:lpstr>KoPubWorld돋움체 Medium</vt:lpstr>
      <vt:lpstr>Monotype Sorts</vt:lpstr>
      <vt:lpstr>Noto Sans KR</vt:lpstr>
      <vt:lpstr>굴림</vt:lpstr>
      <vt:lpstr>맑은 고딕</vt:lpstr>
      <vt:lpstr>맑은 고딕</vt:lpstr>
      <vt:lpstr>맑은 고딕 (본문)</vt:lpstr>
      <vt:lpstr>Arial</vt:lpstr>
      <vt:lpstr>Arial Narrow</vt:lpstr>
      <vt:lpstr>Calibri</vt:lpstr>
      <vt:lpstr>Times New Roman</vt:lpstr>
      <vt:lpstr>Verdana</vt:lpstr>
      <vt:lpstr>Wingdings</vt:lpstr>
      <vt:lpstr>Wingdings 2</vt:lpstr>
      <vt:lpstr>19_Blank</vt:lpstr>
      <vt:lpstr>워크시트</vt:lpstr>
      <vt:lpstr>To-Be 아키텍처 설계서 AA/TA/연계</vt:lpstr>
      <vt:lpstr>개정이력</vt:lpstr>
      <vt:lpstr>PowerPoint 프레젠테이션</vt:lpstr>
      <vt:lpstr>PowerPoint 프레젠테이션</vt:lpstr>
      <vt:lpstr>1. 아키텍처 정의서 개요</vt:lpstr>
      <vt:lpstr>1. 아키텍처 정의서 개요</vt:lpstr>
      <vt:lpstr>1. 아키텍처 정의서 개요</vt:lpstr>
      <vt:lpstr>1. 아키텍처 정의서 개요</vt:lpstr>
      <vt:lpstr>2. ERP 목표 시스템 아키텍처</vt:lpstr>
      <vt:lpstr>3. 사내포털/그룹웨어 목표 시스템 아키텍처</vt:lpstr>
      <vt:lpstr>4. 아키텍처 표준 구성안 정의</vt:lpstr>
      <vt:lpstr>5. 오픈소스/솔루션</vt:lpstr>
      <vt:lpstr>6. 온라인 WEB 어플리케이션 : SpringMVC </vt:lpstr>
      <vt:lpstr>7. 온라인 API 어플리케이션 : SpringBoot</vt:lpstr>
      <vt:lpstr>8. Batch 어플리케이션 : SpringBATCH (base SpringBoot)</vt:lpstr>
      <vt:lpstr>9. 의존성/빌드 : maven</vt:lpstr>
      <vt:lpstr>10. 네트워크 설계</vt:lpstr>
      <vt:lpstr>10. 네트워크 설계</vt:lpstr>
      <vt:lpstr>11. 네트워크 구성도</vt:lpstr>
      <vt:lpstr>12. 컴퓨팅 설계</vt:lpstr>
      <vt:lpstr>12. 컴퓨팅 설계</vt:lpstr>
      <vt:lpstr>12. 컴퓨팅 설계</vt:lpstr>
      <vt:lpstr>12. 컴퓨팅 설계</vt:lpstr>
      <vt:lpstr>12. 컴퓨팅 설계</vt:lpstr>
      <vt:lpstr>12. 컴퓨팅 설계</vt:lpstr>
      <vt:lpstr>12. 컴퓨팅 설계</vt:lpstr>
      <vt:lpstr>12. 컴퓨팅 설계</vt:lpstr>
      <vt:lpstr>12. 컴퓨팅 설계</vt:lpstr>
      <vt:lpstr>13. ERP 구성도</vt:lpstr>
      <vt:lpstr>14. 모바일 구성도</vt:lpstr>
      <vt:lpstr>15. 백업/관제 운영 정책</vt:lpstr>
      <vt:lpstr>15. 백업/관제 운영 정책</vt:lpstr>
      <vt:lpstr>15. 백업/관제 운영 정책</vt:lpstr>
      <vt:lpstr>16. 통합연계 지원시스템</vt:lpstr>
      <vt:lpstr>16. 통합연계 지원시스템</vt:lpstr>
      <vt:lpstr>16. 통합연계 지원시스템</vt:lpstr>
      <vt:lpstr>16. 통합연계 지원시스템</vt:lpstr>
      <vt:lpstr>16. 통합연계 지원시스템</vt:lpstr>
      <vt:lpstr>16. 통합연계 지원시스템</vt:lpstr>
      <vt:lpstr>17. S/W 아키텍처  </vt:lpstr>
      <vt:lpstr>17. S/W 아키텍처 </vt:lpstr>
      <vt:lpstr>17. S/W 아키텍처 </vt:lpstr>
      <vt:lpstr>17. S/W 아키텍처  </vt:lpstr>
      <vt:lpstr>17. S/W 아키텍처 </vt:lpstr>
      <vt:lpstr>17. S/W 아키텍처 </vt:lpstr>
      <vt:lpstr>17. S/W 아키텍처 </vt:lpstr>
      <vt:lpstr>17. S/W 아키텍처 </vt:lpstr>
      <vt:lpstr>17. S/W 아키텍처 </vt:lpstr>
      <vt:lpstr>17. S/W 아키텍처 </vt:lpstr>
      <vt:lpstr>17. S/W 아키텍처 </vt:lpstr>
      <vt:lpstr>17. S/W 아키텍처 </vt:lpstr>
      <vt:lpstr>17. S/W 아키텍처 </vt:lpstr>
      <vt:lpstr>17. S/W 아키텍처 </vt:lpstr>
      <vt:lpstr>17. S/W 아키텍처 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620</cp:revision>
  <cp:lastPrinted>2024-06-12T23:51:48Z</cp:lastPrinted>
  <dcterms:created xsi:type="dcterms:W3CDTF">2010-01-13T15:51:22Z</dcterms:created>
  <dcterms:modified xsi:type="dcterms:W3CDTF">2026-01-04T03:58:57Z</dcterms:modified>
</cp:coreProperties>
</file>