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11"/>
  </p:notesMasterIdLst>
  <p:sldIdLst>
    <p:sldId id="377" r:id="rId2"/>
    <p:sldId id="415" r:id="rId3"/>
    <p:sldId id="432" r:id="rId4"/>
    <p:sldId id="435" r:id="rId5"/>
    <p:sldId id="436" r:id="rId6"/>
    <p:sldId id="437" r:id="rId7"/>
    <p:sldId id="434" r:id="rId8"/>
    <p:sldId id="433" r:id="rId9"/>
    <p:sldId id="425" r:id="rId10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98" userDrawn="1">
          <p15:clr>
            <a:srgbClr val="A4A3A4"/>
          </p15:clr>
        </p15:guide>
        <p15:guide id="2" pos="2774" userDrawn="1">
          <p15:clr>
            <a:srgbClr val="A4A3A4"/>
          </p15:clr>
        </p15:guide>
        <p15:guide id="3" pos="5677" userDrawn="1">
          <p15:clr>
            <a:srgbClr val="A4A3A4"/>
          </p15:clr>
        </p15:guide>
        <p15:guide id="4" orient="horz" pos="640" userDrawn="1">
          <p15:clr>
            <a:srgbClr val="A4A3A4"/>
          </p15:clr>
        </p15:guide>
        <p15:guide id="5" pos="166" userDrawn="1">
          <p15:clr>
            <a:srgbClr val="A4A3A4"/>
          </p15:clr>
        </p15:guide>
        <p15:guide id="6" pos="3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DFF"/>
    <a:srgbClr val="8D8D8D"/>
    <a:srgbClr val="EE762A"/>
    <a:srgbClr val="F192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보통 스타일 1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55" autoAdjust="0"/>
    <p:restoredTop sz="93758" autoAdjust="0"/>
  </p:normalViewPr>
  <p:slideViewPr>
    <p:cSldViewPr snapToGrid="0">
      <p:cViewPr varScale="1">
        <p:scale>
          <a:sx n="107" d="100"/>
          <a:sy n="107" d="100"/>
        </p:scale>
        <p:origin x="1140" y="102"/>
      </p:cViewPr>
      <p:guideLst>
        <p:guide orient="horz" pos="3498"/>
        <p:guide pos="2774"/>
        <p:guide pos="5677"/>
        <p:guide orient="horz" pos="640"/>
        <p:guide pos="166"/>
        <p:guide pos="30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BA425F-A731-4E30-A6BD-ABA356558EB1}" type="datetimeFigureOut">
              <a:rPr lang="ko-KR" altLang="en-US" smtClean="0"/>
              <a:t>05-28 Tuesday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CAF1D-24F3-4F36-A18D-D86E298F19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4154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14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899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890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178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824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981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385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098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53943" y="4369480"/>
            <a:ext cx="4974771" cy="1655762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686750"/>
            <a:ext cx="12189981" cy="12588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21041"/>
            <a:ext cx="10363200" cy="564387"/>
          </a:xfrm>
        </p:spPr>
        <p:txBody>
          <a:bodyPr anchor="ctr" anchorCtr="0">
            <a:normAutofit/>
          </a:bodyPr>
          <a:lstStyle>
            <a:lvl1pPr algn="ctr"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pic>
        <p:nvPicPr>
          <p:cNvPr id="2049" name="_x421011504" descr="EMB000054544b8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993" y="6264492"/>
            <a:ext cx="1316038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54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" y="0"/>
            <a:ext cx="12189968" cy="6858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9465"/>
            <a:ext cx="10515600" cy="4351338"/>
          </a:xfrm>
        </p:spPr>
        <p:txBody>
          <a:bodyPr>
            <a:normAutofit/>
          </a:bodyPr>
          <a:lstStyle>
            <a:lvl1pPr>
              <a:defRPr sz="1600"/>
            </a:lvl1pPr>
            <a:lvl2pPr marL="685800" indent="-228600">
              <a:buFont typeface="Segoe UI" panose="020B0502040204020203" pitchFamily="34" charset="0"/>
              <a:buChar char="‒"/>
              <a:defRPr sz="1400"/>
            </a:lvl2pPr>
            <a:lvl3pPr>
              <a:defRPr sz="14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605" y="6412698"/>
            <a:ext cx="2743200" cy="365125"/>
          </a:xfrm>
        </p:spPr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485991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"/>
            <a:ext cx="12189981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549" y="104798"/>
            <a:ext cx="10515600" cy="67015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757" y="6559284"/>
            <a:ext cx="853043" cy="218538"/>
          </a:xfrm>
          <a:prstGeom prst="rect">
            <a:avLst/>
          </a:prstGeom>
        </p:spPr>
      </p:pic>
      <p:sp>
        <p:nvSpPr>
          <p:cNvPr id="10" name="object 86"/>
          <p:cNvSpPr/>
          <p:nvPr userDrawn="1"/>
        </p:nvSpPr>
        <p:spPr>
          <a:xfrm>
            <a:off x="280188" y="1330407"/>
            <a:ext cx="11631623" cy="5019607"/>
          </a:xfrm>
          <a:custGeom>
            <a:avLst/>
            <a:gdLst/>
            <a:ahLst/>
            <a:cxnLst/>
            <a:rect l="l" t="t" r="r" b="b"/>
            <a:pathLst>
              <a:path w="3134995" h="2997835">
                <a:moveTo>
                  <a:pt x="0" y="2997707"/>
                </a:moveTo>
                <a:lnTo>
                  <a:pt x="3134868" y="2997707"/>
                </a:lnTo>
                <a:lnTo>
                  <a:pt x="3134868" y="0"/>
                </a:lnTo>
                <a:lnTo>
                  <a:pt x="0" y="0"/>
                </a:lnTo>
                <a:lnTo>
                  <a:pt x="0" y="2997707"/>
                </a:lnTo>
                <a:close/>
              </a:path>
            </a:pathLst>
          </a:custGeom>
          <a:ln w="19812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6"/>
          <p:cNvSpPr/>
          <p:nvPr userDrawn="1"/>
        </p:nvSpPr>
        <p:spPr>
          <a:xfrm>
            <a:off x="280188" y="1330406"/>
            <a:ext cx="11631624" cy="530754"/>
          </a:xfrm>
          <a:custGeom>
            <a:avLst/>
            <a:gdLst/>
            <a:ahLst/>
            <a:cxnLst/>
            <a:rect l="l" t="t" r="r" b="b"/>
            <a:pathLst>
              <a:path w="3134995" h="2997835">
                <a:moveTo>
                  <a:pt x="0" y="2997707"/>
                </a:moveTo>
                <a:lnTo>
                  <a:pt x="3134868" y="2997707"/>
                </a:lnTo>
                <a:lnTo>
                  <a:pt x="3134868" y="0"/>
                </a:lnTo>
                <a:lnTo>
                  <a:pt x="0" y="0"/>
                </a:lnTo>
                <a:lnTo>
                  <a:pt x="0" y="29977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812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86"/>
          <p:cNvSpPr/>
          <p:nvPr userDrawn="1"/>
        </p:nvSpPr>
        <p:spPr>
          <a:xfrm>
            <a:off x="279081" y="1330405"/>
            <a:ext cx="742124" cy="530755"/>
          </a:xfrm>
          <a:custGeom>
            <a:avLst/>
            <a:gdLst/>
            <a:ahLst/>
            <a:cxnLst/>
            <a:rect l="l" t="t" r="r" b="b"/>
            <a:pathLst>
              <a:path w="3134995" h="2997835">
                <a:moveTo>
                  <a:pt x="0" y="2997707"/>
                </a:moveTo>
                <a:lnTo>
                  <a:pt x="3134868" y="2997707"/>
                </a:lnTo>
                <a:lnTo>
                  <a:pt x="3134868" y="0"/>
                </a:lnTo>
                <a:lnTo>
                  <a:pt x="0" y="0"/>
                </a:lnTo>
                <a:lnTo>
                  <a:pt x="0" y="2997707"/>
                </a:lnTo>
                <a:close/>
              </a:path>
            </a:pathLst>
          </a:custGeom>
          <a:ln w="19812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283499" y="1488558"/>
            <a:ext cx="7421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latin typeface="+mn-ea"/>
              </a:rPr>
              <a:t>설명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5334B4B-43AC-453F-B4F2-04CF10CD321F}"/>
              </a:ext>
            </a:extLst>
          </p:cNvPr>
          <p:cNvSpPr/>
          <p:nvPr/>
        </p:nvSpPr>
        <p:spPr bwMode="auto">
          <a:xfrm>
            <a:off x="155575" y="984221"/>
            <a:ext cx="131974" cy="324000"/>
          </a:xfrm>
          <a:prstGeom prst="rect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charset="-127"/>
              <a:ea typeface="굴림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5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" y="0"/>
            <a:ext cx="12189968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605" y="6412698"/>
            <a:ext cx="2743200" cy="365125"/>
          </a:xfrm>
        </p:spPr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485991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"/>
            <a:ext cx="12189981" cy="89168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757" y="6559284"/>
            <a:ext cx="853043" cy="218538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7549" y="104798"/>
            <a:ext cx="10515600" cy="67015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2" name="직사각형 1"/>
          <p:cNvSpPr/>
          <p:nvPr userDrawn="1"/>
        </p:nvSpPr>
        <p:spPr>
          <a:xfrm>
            <a:off x="2019" y="9184"/>
            <a:ext cx="12192000" cy="712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grpSp>
        <p:nvGrpSpPr>
          <p:cNvPr id="13" name="그룹 8">
            <a:extLst>
              <a:ext uri="{FF2B5EF4-FFF2-40B4-BE49-F238E27FC236}">
                <a16:creationId xmlns:a16="http://schemas.microsoft.com/office/drawing/2014/main" id="{23799A6D-5CA1-4972-BF90-96892A3102A8}"/>
              </a:ext>
            </a:extLst>
          </p:cNvPr>
          <p:cNvGrpSpPr/>
          <p:nvPr userDrawn="1"/>
        </p:nvGrpSpPr>
        <p:grpSpPr>
          <a:xfrm>
            <a:off x="119605" y="235298"/>
            <a:ext cx="430692" cy="324000"/>
            <a:chOff x="329515" y="1260390"/>
            <a:chExt cx="247149" cy="32400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60077E-C500-4DF3-96D0-099098178C14}"/>
                </a:ext>
              </a:extLst>
            </p:cNvPr>
            <p:cNvSpPr txBox="1"/>
            <p:nvPr/>
          </p:nvSpPr>
          <p:spPr>
            <a:xfrm>
              <a:off x="470658" y="1268766"/>
              <a:ext cx="1060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5334B4B-43AC-453F-B4F2-04CF10CD321F}"/>
                </a:ext>
              </a:extLst>
            </p:cNvPr>
            <p:cNvSpPr/>
            <p:nvPr/>
          </p:nvSpPr>
          <p:spPr bwMode="auto">
            <a:xfrm>
              <a:off x="329515" y="1260390"/>
              <a:ext cx="75732" cy="32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charset="-127"/>
                <a:ea typeface="굴림" charset="-127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0180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" y="0"/>
            <a:ext cx="12189968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605" y="6412698"/>
            <a:ext cx="2743200" cy="365125"/>
          </a:xfrm>
        </p:spPr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485991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"/>
            <a:ext cx="12189981" cy="108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757" y="6559284"/>
            <a:ext cx="853043" cy="218538"/>
          </a:xfrm>
          <a:prstGeom prst="rect">
            <a:avLst/>
          </a:prstGeom>
        </p:spPr>
      </p:pic>
      <p:grpSp>
        <p:nvGrpSpPr>
          <p:cNvPr id="16" name="그룹 8">
            <a:extLst>
              <a:ext uri="{FF2B5EF4-FFF2-40B4-BE49-F238E27FC236}">
                <a16:creationId xmlns:a16="http://schemas.microsoft.com/office/drawing/2014/main" id="{23799A6D-5CA1-4972-BF90-96892A3102A8}"/>
              </a:ext>
            </a:extLst>
          </p:cNvPr>
          <p:cNvGrpSpPr/>
          <p:nvPr userDrawn="1"/>
        </p:nvGrpSpPr>
        <p:grpSpPr>
          <a:xfrm>
            <a:off x="155574" y="984221"/>
            <a:ext cx="430692" cy="324000"/>
            <a:chOff x="329515" y="1260390"/>
            <a:chExt cx="247149" cy="3240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60077E-C500-4DF3-96D0-099098178C14}"/>
                </a:ext>
              </a:extLst>
            </p:cNvPr>
            <p:cNvSpPr txBox="1"/>
            <p:nvPr/>
          </p:nvSpPr>
          <p:spPr>
            <a:xfrm>
              <a:off x="470658" y="1268766"/>
              <a:ext cx="1060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5334B4B-43AC-453F-B4F2-04CF10CD321F}"/>
                </a:ext>
              </a:extLst>
            </p:cNvPr>
            <p:cNvSpPr/>
            <p:nvPr/>
          </p:nvSpPr>
          <p:spPr bwMode="auto">
            <a:xfrm>
              <a:off x="329515" y="1260390"/>
              <a:ext cx="75732" cy="32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charset="-127"/>
                <a:ea typeface="굴림" charset="-127"/>
                <a:cs typeface="+mn-cs"/>
              </a:endParaRPr>
            </a:p>
          </p:txBody>
        </p:sp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7549" y="104798"/>
            <a:ext cx="10515600" cy="67015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2" name="직사각형 1"/>
          <p:cNvSpPr/>
          <p:nvPr userDrawn="1"/>
        </p:nvSpPr>
        <p:spPr>
          <a:xfrm>
            <a:off x="2019" y="24620"/>
            <a:ext cx="12192000" cy="838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3751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92876"/>
            <a:ext cx="4114800" cy="365125"/>
          </a:xfrm>
        </p:spPr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8051" y="6492876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686750"/>
            <a:ext cx="12189981" cy="12588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845129"/>
            <a:ext cx="10515600" cy="668112"/>
          </a:xfrm>
        </p:spPr>
        <p:txBody>
          <a:bodyPr anchor="ctr" anchorCtr="0">
            <a:normAutofit/>
          </a:bodyPr>
          <a:lstStyle>
            <a:lvl1pPr algn="ctr">
              <a:defRPr lang="en-US" sz="32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53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03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5" r:id="rId5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87116" y="1940291"/>
            <a:ext cx="10045566" cy="564387"/>
          </a:xfrm>
        </p:spPr>
        <p:txBody>
          <a:bodyPr>
            <a:noAutofit/>
          </a:bodyPr>
          <a:lstStyle/>
          <a:p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범정부 </a:t>
            </a:r>
            <a:r>
              <a:rPr lang="en-US" altLang="ko-KR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AI </a:t>
            </a:r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기반 </a:t>
            </a:r>
            <a:r>
              <a:rPr lang="ko-KR" altLang="en-US" sz="3600" b="1"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통합콜센터</a:t>
            </a:r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서비스 구축</a:t>
            </a:r>
            <a:r>
              <a:rPr lang="en-US" altLang="ko-KR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</a:t>
            </a:r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차</a:t>
            </a:r>
            <a:r>
              <a:rPr lang="en-US" altLang="ko-KR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사업</a:t>
            </a:r>
            <a:endParaRPr lang="ko-KR" altLang="en-US" sz="26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106054"/>
              </p:ext>
            </p:extLst>
          </p:nvPr>
        </p:nvGraphicFramePr>
        <p:xfrm>
          <a:off x="599115" y="5719173"/>
          <a:ext cx="2343023" cy="831469"/>
        </p:xfrm>
        <a:graphic>
          <a:graphicData uri="http://schemas.openxmlformats.org/drawingml/2006/table">
            <a:tbl>
              <a:tblPr/>
              <a:tblGrid>
                <a:gridCol w="1081786">
                  <a:extLst>
                    <a:ext uri="{9D8B030D-6E8A-4147-A177-3AD203B41FA5}">
                      <a16:colId xmlns:a16="http://schemas.microsoft.com/office/drawing/2014/main" val="2304291921"/>
                    </a:ext>
                  </a:extLst>
                </a:gridCol>
                <a:gridCol w="1261237">
                  <a:extLst>
                    <a:ext uri="{9D8B030D-6E8A-4147-A177-3AD203B41FA5}">
                      <a16:colId xmlns:a16="http://schemas.microsoft.com/office/drawing/2014/main" val="433802145"/>
                    </a:ext>
                  </a:extLst>
                </a:gridCol>
              </a:tblGrid>
              <a:tr h="2771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 성 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2024.05.20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0032353"/>
                  </a:ext>
                </a:extLst>
              </a:tr>
              <a:tr h="2771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 안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9699689"/>
                  </a:ext>
                </a:extLst>
              </a:tr>
              <a:tr h="2772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버 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Rev 1..1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4698210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20" y="234364"/>
            <a:ext cx="1861386" cy="72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4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연계 구성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긴급신고 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AS IS)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833AEA48-88CC-460D-8BA6-216F00F5E69B}"/>
              </a:ext>
            </a:extLst>
          </p:cNvPr>
          <p:cNvSpPr/>
          <p:nvPr/>
        </p:nvSpPr>
        <p:spPr>
          <a:xfrm>
            <a:off x="466298" y="1095303"/>
            <a:ext cx="2081463" cy="32465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latin typeface="+mn-ea"/>
              </a:rPr>
              <a:t>행정안전부</a:t>
            </a:r>
            <a:r>
              <a:rPr lang="en-US" altLang="ko-KR" sz="1200" b="1" dirty="0">
                <a:latin typeface="+mn-ea"/>
              </a:rPr>
              <a:t>(2016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D8473F90-B3B8-449A-BE98-4691BBB424EB}"/>
              </a:ext>
            </a:extLst>
          </p:cNvPr>
          <p:cNvSpPr/>
          <p:nvPr/>
        </p:nvSpPr>
        <p:spPr>
          <a:xfrm>
            <a:off x="540827" y="1696687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경찰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C5985025-BF2E-4E9C-A3B2-60097B54B49E}"/>
              </a:ext>
            </a:extLst>
          </p:cNvPr>
          <p:cNvSpPr/>
          <p:nvPr/>
        </p:nvSpPr>
        <p:spPr>
          <a:xfrm>
            <a:off x="540827" y="3006124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소방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(119)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7" name="직사각형 166">
            <a:extLst>
              <a:ext uri="{FF2B5EF4-FFF2-40B4-BE49-F238E27FC236}">
                <a16:creationId xmlns:a16="http://schemas.microsoft.com/office/drawing/2014/main" id="{00C4E1FD-292C-489D-B116-4E8F3E1DBE35}"/>
              </a:ext>
            </a:extLst>
          </p:cNvPr>
          <p:cNvSpPr/>
          <p:nvPr/>
        </p:nvSpPr>
        <p:spPr>
          <a:xfrm>
            <a:off x="540827" y="4315561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해경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(122)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82CCD85C-278C-44D1-8133-A739489DD881}"/>
              </a:ext>
            </a:extLst>
          </p:cNvPr>
          <p:cNvSpPr/>
          <p:nvPr/>
        </p:nvSpPr>
        <p:spPr>
          <a:xfrm>
            <a:off x="1821784" y="2616048"/>
            <a:ext cx="577516" cy="11555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69" name="꺾인 연결선 14">
            <a:extLst>
              <a:ext uri="{FF2B5EF4-FFF2-40B4-BE49-F238E27FC236}">
                <a16:creationId xmlns:a16="http://schemas.microsoft.com/office/drawing/2014/main" id="{C6EA7F9C-8D51-4069-BF89-F66BD537D111}"/>
              </a:ext>
            </a:extLst>
          </p:cNvPr>
          <p:cNvCxnSpPr>
            <a:stCxn id="165" idx="3"/>
            <a:endCxn id="168" idx="0"/>
          </p:cNvCxnSpPr>
          <p:nvPr/>
        </p:nvCxnSpPr>
        <p:spPr>
          <a:xfrm>
            <a:off x="1067877" y="2232092"/>
            <a:ext cx="1042665" cy="383956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꺾인 연결선 16">
            <a:extLst>
              <a:ext uri="{FF2B5EF4-FFF2-40B4-BE49-F238E27FC236}">
                <a16:creationId xmlns:a16="http://schemas.microsoft.com/office/drawing/2014/main" id="{F1696B82-3018-4985-A901-55640B7DE1F4}"/>
              </a:ext>
            </a:extLst>
          </p:cNvPr>
          <p:cNvCxnSpPr>
            <a:stCxn id="166" idx="3"/>
            <a:endCxn id="208" idx="1"/>
          </p:cNvCxnSpPr>
          <p:nvPr/>
        </p:nvCxnSpPr>
        <p:spPr>
          <a:xfrm flipV="1">
            <a:off x="1067877" y="3241958"/>
            <a:ext cx="794520" cy="299571"/>
          </a:xfrm>
          <a:prstGeom prst="bentConnector3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꺾인 연결선 20">
            <a:extLst>
              <a:ext uri="{FF2B5EF4-FFF2-40B4-BE49-F238E27FC236}">
                <a16:creationId xmlns:a16="http://schemas.microsoft.com/office/drawing/2014/main" id="{E15B572A-FAF9-4103-BF5D-4F0B900654C7}"/>
              </a:ext>
            </a:extLst>
          </p:cNvPr>
          <p:cNvCxnSpPr>
            <a:stCxn id="167" idx="3"/>
            <a:endCxn id="168" idx="2"/>
          </p:cNvCxnSpPr>
          <p:nvPr/>
        </p:nvCxnSpPr>
        <p:spPr>
          <a:xfrm flipV="1">
            <a:off x="1067877" y="3771606"/>
            <a:ext cx="1042665" cy="1079360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DA48F7ED-D2E5-41B4-87C5-34050324A082}"/>
              </a:ext>
            </a:extLst>
          </p:cNvPr>
          <p:cNvGrpSpPr/>
          <p:nvPr/>
        </p:nvGrpSpPr>
        <p:grpSpPr>
          <a:xfrm>
            <a:off x="1268921" y="1955365"/>
            <a:ext cx="370039" cy="590878"/>
            <a:chOff x="1458344" y="2520615"/>
            <a:chExt cx="370039" cy="590878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7EC5BA0C-2B6E-4FAD-AC55-417100F92554}"/>
                </a:ext>
              </a:extLst>
            </p:cNvPr>
            <p:cNvSpPr txBox="1"/>
            <p:nvPr/>
          </p:nvSpPr>
          <p:spPr>
            <a:xfrm>
              <a:off x="1458344" y="2520615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87E7853-CEB8-4A2A-AEEF-B149EC1E6E78}"/>
                </a:ext>
              </a:extLst>
            </p:cNvPr>
            <p:cNvSpPr txBox="1"/>
            <p:nvPr/>
          </p:nvSpPr>
          <p:spPr>
            <a:xfrm>
              <a:off x="1505218" y="2571859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D5FA81B5-1530-4C07-9644-8B2C21669AAF}"/>
              </a:ext>
            </a:extLst>
          </p:cNvPr>
          <p:cNvGrpSpPr/>
          <p:nvPr/>
        </p:nvGrpSpPr>
        <p:grpSpPr>
          <a:xfrm>
            <a:off x="1268921" y="3241958"/>
            <a:ext cx="359594" cy="571066"/>
            <a:chOff x="1458344" y="3807208"/>
            <a:chExt cx="359594" cy="571066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1FEE34FD-33DF-4058-ABAE-D8D4322BC764}"/>
                </a:ext>
              </a:extLst>
            </p:cNvPr>
            <p:cNvSpPr txBox="1"/>
            <p:nvPr/>
          </p:nvSpPr>
          <p:spPr>
            <a:xfrm>
              <a:off x="1458344" y="3807208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2D83096-79AB-4449-9E94-F0C418E0C6D7}"/>
                </a:ext>
              </a:extLst>
            </p:cNvPr>
            <p:cNvSpPr txBox="1"/>
            <p:nvPr/>
          </p:nvSpPr>
          <p:spPr>
            <a:xfrm>
              <a:off x="1494773" y="3838640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8D1216FC-B568-40D0-8F9C-CDFC178818EE}"/>
              </a:ext>
            </a:extLst>
          </p:cNvPr>
          <p:cNvGrpSpPr/>
          <p:nvPr/>
        </p:nvGrpSpPr>
        <p:grpSpPr>
          <a:xfrm>
            <a:off x="1268921" y="4550611"/>
            <a:ext cx="351993" cy="571066"/>
            <a:chOff x="1458344" y="5115861"/>
            <a:chExt cx="351993" cy="571066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DEDF03C-B2CA-4391-BD9F-392379512169}"/>
                </a:ext>
              </a:extLst>
            </p:cNvPr>
            <p:cNvSpPr txBox="1"/>
            <p:nvPr/>
          </p:nvSpPr>
          <p:spPr>
            <a:xfrm>
              <a:off x="1458344" y="5115861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AC91BA4E-1B95-4FE2-B53A-7F98631EA44D}"/>
                </a:ext>
              </a:extLst>
            </p:cNvPr>
            <p:cNvSpPr txBox="1"/>
            <p:nvPr/>
          </p:nvSpPr>
          <p:spPr>
            <a:xfrm>
              <a:off x="1487172" y="5147293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0506E1A8-B8CC-42D4-828D-94DD8FE62395}"/>
              </a:ext>
            </a:extLst>
          </p:cNvPr>
          <p:cNvSpPr/>
          <p:nvPr/>
        </p:nvSpPr>
        <p:spPr>
          <a:xfrm>
            <a:off x="458381" y="1419959"/>
            <a:ext cx="2084452" cy="481418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960A7034-8D61-43D3-BA00-331F3B75E332}"/>
              </a:ext>
            </a:extLst>
          </p:cNvPr>
          <p:cNvSpPr txBox="1"/>
          <p:nvPr/>
        </p:nvSpPr>
        <p:spPr>
          <a:xfrm>
            <a:off x="914401" y="1419521"/>
            <a:ext cx="1369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000" b="1">
                <a:latin typeface="+mn-ea"/>
              </a:defRPr>
            </a:lvl1pPr>
          </a:lstStyle>
          <a:p>
            <a:r>
              <a:rPr lang="ko-KR" altLang="en-US" dirty="0"/>
              <a:t>긴급신고 연계</a:t>
            </a: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9EF736BD-2DAB-455D-B245-B21378CDE2D3}"/>
              </a:ext>
            </a:extLst>
          </p:cNvPr>
          <p:cNvGrpSpPr/>
          <p:nvPr/>
        </p:nvGrpSpPr>
        <p:grpSpPr>
          <a:xfrm>
            <a:off x="3547790" y="2288908"/>
            <a:ext cx="1312768" cy="1635255"/>
            <a:chOff x="3043991" y="3146258"/>
            <a:chExt cx="1312768" cy="1635255"/>
          </a:xfrm>
        </p:grpSpPr>
        <p:sp>
          <p:nvSpPr>
            <p:cNvPr id="192" name="직사각형 191">
              <a:extLst>
                <a:ext uri="{FF2B5EF4-FFF2-40B4-BE49-F238E27FC236}">
                  <a16:creationId xmlns:a16="http://schemas.microsoft.com/office/drawing/2014/main" id="{2B20C215-C4D7-49D1-88F1-873D4C0EE816}"/>
                </a:ext>
              </a:extLst>
            </p:cNvPr>
            <p:cNvSpPr/>
            <p:nvPr/>
          </p:nvSpPr>
          <p:spPr>
            <a:xfrm>
              <a:off x="3043991" y="3146258"/>
              <a:ext cx="1312768" cy="1635255"/>
            </a:xfrm>
            <a:prstGeom prst="rect">
              <a:avLst/>
            </a:prstGeom>
            <a:noFill/>
            <a:ln w="63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B4CCF7CB-3287-4EA3-9E3A-362C3B8D601A}"/>
                </a:ext>
              </a:extLst>
            </p:cNvPr>
            <p:cNvSpPr txBox="1"/>
            <p:nvPr/>
          </p:nvSpPr>
          <p:spPr>
            <a:xfrm>
              <a:off x="3064059" y="3172919"/>
              <a:ext cx="12927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긴급신고 연계</a:t>
              </a:r>
              <a:r>
                <a:rPr lang="en-US" altLang="ko-KR" sz="1000" b="1" dirty="0">
                  <a:latin typeface="+mn-ea"/>
                </a:rPr>
                <a:t>(110)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195" name="모서리가 둥근 직사각형 65">
              <a:extLst>
                <a:ext uri="{FF2B5EF4-FFF2-40B4-BE49-F238E27FC236}">
                  <a16:creationId xmlns:a16="http://schemas.microsoft.com/office/drawing/2014/main" id="{51E2342C-254D-4891-8693-82EDE2C761B3}"/>
                </a:ext>
              </a:extLst>
            </p:cNvPr>
            <p:cNvSpPr/>
            <p:nvPr/>
          </p:nvSpPr>
          <p:spPr>
            <a:xfrm>
              <a:off x="3639885" y="3633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6" name="모서리가 둥근 직사각형 66">
              <a:extLst>
                <a:ext uri="{FF2B5EF4-FFF2-40B4-BE49-F238E27FC236}">
                  <a16:creationId xmlns:a16="http://schemas.microsoft.com/office/drawing/2014/main" id="{539CA480-413E-4794-A0B2-E88DFE656D02}"/>
                </a:ext>
              </a:extLst>
            </p:cNvPr>
            <p:cNvSpPr/>
            <p:nvPr/>
          </p:nvSpPr>
          <p:spPr>
            <a:xfrm>
              <a:off x="3642558" y="4174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00" name="꺾인 연결선 69">
              <a:extLst>
                <a:ext uri="{FF2B5EF4-FFF2-40B4-BE49-F238E27FC236}">
                  <a16:creationId xmlns:a16="http://schemas.microsoft.com/office/drawing/2014/main" id="{B062B3D3-DADE-4F7B-95F1-7DCBB9218B73}"/>
                </a:ext>
              </a:extLst>
            </p:cNvPr>
            <p:cNvCxnSpPr>
              <a:stCxn id="205" idx="3"/>
              <a:endCxn id="196" idx="1"/>
            </p:cNvCxnSpPr>
            <p:nvPr/>
          </p:nvCxnSpPr>
          <p:spPr>
            <a:xfrm>
              <a:off x="3465119" y="4102491"/>
              <a:ext cx="177439" cy="320881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E91ACEF0-6B53-4D79-8853-656C9ED54F7A}"/>
                </a:ext>
              </a:extLst>
            </p:cNvPr>
            <p:cNvGrpSpPr/>
            <p:nvPr/>
          </p:nvGrpSpPr>
          <p:grpSpPr>
            <a:xfrm>
              <a:off x="3105525" y="3801242"/>
              <a:ext cx="359594" cy="571066"/>
              <a:chOff x="1458344" y="3807208"/>
              <a:chExt cx="359594" cy="57106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E1587B4E-5B09-4801-8FDD-FF4B1394E699}"/>
                  </a:ext>
                </a:extLst>
              </p:cNvPr>
              <p:cNvSpPr txBox="1"/>
              <p:nvPr/>
            </p:nvSpPr>
            <p:spPr>
              <a:xfrm>
                <a:off x="1458344" y="3807208"/>
                <a:ext cx="323165" cy="53963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>
                    <a:latin typeface="+mn-ea"/>
                  </a:rPr>
                  <a:t>망연계</a:t>
                </a:r>
                <a:endParaRPr lang="ko-KR" altLang="en-US" sz="900" dirty="0">
                  <a:latin typeface="+mn-ea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79E9AF40-C0F9-4380-A4FD-0367DBDCA2D0}"/>
                  </a:ext>
                </a:extLst>
              </p:cNvPr>
              <p:cNvSpPr txBox="1"/>
              <p:nvPr/>
            </p:nvSpPr>
            <p:spPr>
              <a:xfrm>
                <a:off x="1494773" y="3838640"/>
                <a:ext cx="323165" cy="5396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 dirty="0">
                    <a:latin typeface="+mn-ea"/>
                  </a:rPr>
                  <a:t>망 연계</a:t>
                </a:r>
              </a:p>
            </p:txBody>
          </p:sp>
        </p:grpSp>
        <p:cxnSp>
          <p:nvCxnSpPr>
            <p:cNvPr id="203" name="꺾인 연결선 77">
              <a:extLst>
                <a:ext uri="{FF2B5EF4-FFF2-40B4-BE49-F238E27FC236}">
                  <a16:creationId xmlns:a16="http://schemas.microsoft.com/office/drawing/2014/main" id="{FE9A29A4-B372-42E2-A2D6-2105936D6711}"/>
                </a:ext>
              </a:extLst>
            </p:cNvPr>
            <p:cNvCxnSpPr>
              <a:stCxn id="205" idx="3"/>
              <a:endCxn id="195" idx="1"/>
            </p:cNvCxnSpPr>
            <p:nvPr/>
          </p:nvCxnSpPr>
          <p:spPr>
            <a:xfrm flipV="1">
              <a:off x="3465119" y="3882372"/>
              <a:ext cx="174766" cy="22011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5090AB59-C900-4505-BA0A-D9D3DE0EBA71}"/>
              </a:ext>
            </a:extLst>
          </p:cNvPr>
          <p:cNvCxnSpPr>
            <a:stCxn id="208" idx="3"/>
            <a:endCxn id="205" idx="1"/>
          </p:cNvCxnSpPr>
          <p:nvPr/>
        </p:nvCxnSpPr>
        <p:spPr>
          <a:xfrm>
            <a:off x="2439913" y="3241958"/>
            <a:ext cx="1205840" cy="3183"/>
          </a:xfrm>
          <a:prstGeom prst="line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순서도: 대체 처리 206">
            <a:extLst>
              <a:ext uri="{FF2B5EF4-FFF2-40B4-BE49-F238E27FC236}">
                <a16:creationId xmlns:a16="http://schemas.microsoft.com/office/drawing/2014/main" id="{C62532A0-62A0-440C-ABF4-F68CB139CAB4}"/>
              </a:ext>
            </a:extLst>
          </p:cNvPr>
          <p:cNvSpPr/>
          <p:nvPr/>
        </p:nvSpPr>
        <p:spPr>
          <a:xfrm>
            <a:off x="2751989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FE2F944A-56D8-4012-B434-4289199F4B49}"/>
              </a:ext>
            </a:extLst>
          </p:cNvPr>
          <p:cNvSpPr/>
          <p:nvPr/>
        </p:nvSpPr>
        <p:spPr>
          <a:xfrm>
            <a:off x="1862397" y="2654282"/>
            <a:ext cx="577516" cy="11753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공동관리센터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5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(ESB)</a:t>
            </a:r>
            <a:endParaRPr lang="ko-KR" altLang="en-US" sz="105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211" name="꺾인 연결선 87">
            <a:extLst>
              <a:ext uri="{FF2B5EF4-FFF2-40B4-BE49-F238E27FC236}">
                <a16:creationId xmlns:a16="http://schemas.microsoft.com/office/drawing/2014/main" id="{5E2CD545-CE5F-4A02-BB26-3D3A27CD807A}"/>
              </a:ext>
            </a:extLst>
          </p:cNvPr>
          <p:cNvCxnSpPr>
            <a:stCxn id="192" idx="0"/>
            <a:endCxn id="207" idx="2"/>
          </p:cNvCxnSpPr>
          <p:nvPr/>
        </p:nvCxnSpPr>
        <p:spPr>
          <a:xfrm rot="16200000" flipV="1">
            <a:off x="4013864" y="2098597"/>
            <a:ext cx="375007" cy="5615"/>
          </a:xfrm>
          <a:prstGeom prst="bent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D94FF423-00A0-413E-99FA-7AB7BE9843DC}"/>
              </a:ext>
            </a:extLst>
          </p:cNvPr>
          <p:cNvSpPr/>
          <p:nvPr/>
        </p:nvSpPr>
        <p:spPr>
          <a:xfrm>
            <a:off x="2700137" y="1363036"/>
            <a:ext cx="2921017" cy="296833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42" name="직사각형 241">
            <a:extLst>
              <a:ext uri="{FF2B5EF4-FFF2-40B4-BE49-F238E27FC236}">
                <a16:creationId xmlns:a16="http://schemas.microsoft.com/office/drawing/2014/main" id="{716AA029-FB50-4F5A-BC06-82FFE8B59461}"/>
              </a:ext>
            </a:extLst>
          </p:cNvPr>
          <p:cNvSpPr/>
          <p:nvPr/>
        </p:nvSpPr>
        <p:spPr>
          <a:xfrm>
            <a:off x="2702725" y="1104925"/>
            <a:ext cx="2917025" cy="29842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268" name="직사각형 267">
            <a:extLst>
              <a:ext uri="{FF2B5EF4-FFF2-40B4-BE49-F238E27FC236}">
                <a16:creationId xmlns:a16="http://schemas.microsoft.com/office/drawing/2014/main" id="{DFCC5F83-C0C6-48F5-BC0E-827F28C1D671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E1B6EC29-DEA1-40BF-B83D-EACEDCBD6799}"/>
              </a:ext>
            </a:extLst>
          </p:cNvPr>
          <p:cNvSpPr txBox="1"/>
          <p:nvPr/>
        </p:nvSpPr>
        <p:spPr>
          <a:xfrm>
            <a:off x="9728199" y="1642535"/>
            <a:ext cx="217593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연계 체계 확인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망연계를 통한 이중화 연계 구성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연계시스템</a:t>
            </a:r>
            <a:r>
              <a:rPr lang="en-US" altLang="ko-KR" sz="1100" dirty="0">
                <a:latin typeface="+mn-ea"/>
              </a:rPr>
              <a:t>(ESB)</a:t>
            </a:r>
            <a:r>
              <a:rPr lang="ko-KR" altLang="en-US" sz="1100" dirty="0">
                <a:latin typeface="+mn-ea"/>
              </a:rPr>
              <a:t> 관리 주체 </a:t>
            </a:r>
            <a:r>
              <a:rPr lang="en-US" altLang="ko-KR" sz="1100" dirty="0">
                <a:latin typeface="+mn-ea"/>
              </a:rPr>
              <a:t>:</a:t>
            </a:r>
            <a:r>
              <a:rPr lang="ko-KR" altLang="en-US" sz="1100" dirty="0">
                <a:latin typeface="+mn-ea"/>
              </a:rPr>
              <a:t> 행정안전부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연계유형 </a:t>
            </a:r>
            <a:r>
              <a:rPr lang="en-US" altLang="ko-KR" sz="1100" dirty="0">
                <a:latin typeface="+mn-ea"/>
              </a:rPr>
              <a:t>: DB, FILE, </a:t>
            </a:r>
            <a:r>
              <a:rPr lang="ko-KR" altLang="en-US" sz="1100" dirty="0">
                <a:latin typeface="+mn-ea"/>
              </a:rPr>
              <a:t>실시간</a:t>
            </a:r>
            <a:endParaRPr lang="en-US" altLang="ko-KR" sz="1100" b="1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현 환경 </a:t>
            </a:r>
            <a:r>
              <a:rPr lang="ko-KR" altLang="en-US" sz="1100" dirty="0" err="1">
                <a:latin typeface="+mn-ea"/>
              </a:rPr>
              <a:t>변경시</a:t>
            </a:r>
            <a:r>
              <a:rPr lang="ko-KR" altLang="en-US" sz="1100" dirty="0">
                <a:latin typeface="+mn-ea"/>
              </a:rPr>
              <a:t> 행정안전부 협조 필요</a:t>
            </a:r>
            <a:endParaRPr lang="en-US" altLang="ko-KR" sz="1100" dirty="0">
              <a:latin typeface="+mn-ea"/>
            </a:endParaRPr>
          </a:p>
          <a:p>
            <a:r>
              <a:rPr lang="ko-KR" altLang="en-US" sz="1100" dirty="0">
                <a:latin typeface="+mn-ea"/>
              </a:rPr>
              <a:t>예</a:t>
            </a:r>
            <a:r>
              <a:rPr lang="en-US" altLang="ko-KR" sz="1100" dirty="0">
                <a:latin typeface="+mn-ea"/>
              </a:rPr>
              <a:t>) </a:t>
            </a:r>
            <a:r>
              <a:rPr lang="ko-KR" altLang="en-US" sz="1100" dirty="0" err="1">
                <a:latin typeface="+mn-ea"/>
              </a:rPr>
              <a:t>망연계</a:t>
            </a:r>
            <a:r>
              <a:rPr lang="ko-KR" altLang="en-US" sz="1100" dirty="0">
                <a:latin typeface="+mn-ea"/>
              </a:rPr>
              <a:t>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 err="1">
                <a:latin typeface="+mn-ea"/>
              </a:rPr>
              <a:t>휴네시온</a:t>
            </a:r>
            <a:r>
              <a:rPr lang="ko-KR" altLang="en-US" sz="1100" dirty="0">
                <a:latin typeface="+mn-ea"/>
              </a:rPr>
              <a:t> </a:t>
            </a:r>
            <a:r>
              <a:rPr lang="en-US" altLang="ko-KR" sz="1100" dirty="0">
                <a:latin typeface="+mn-ea"/>
              </a:rPr>
              <a:t>-&gt; </a:t>
            </a:r>
            <a:r>
              <a:rPr lang="ko-KR" altLang="en-US" sz="1100" dirty="0">
                <a:latin typeface="+mn-ea"/>
              </a:rPr>
              <a:t>한 싹 </a:t>
            </a:r>
            <a:endParaRPr lang="en-US" altLang="ko-KR" sz="1100" dirty="0"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270" name="모서리가 둥근 직사각형 15">
            <a:extLst>
              <a:ext uri="{FF2B5EF4-FFF2-40B4-BE49-F238E27FC236}">
                <a16:creationId xmlns:a16="http://schemas.microsoft.com/office/drawing/2014/main" id="{D85F39B8-9149-4A86-9346-DB010EDC670A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</p:spTree>
    <p:extLst>
      <p:ext uri="{BB962C8B-B14F-4D97-AF65-F5344CB8AC3E}">
        <p14:creationId xmlns:p14="http://schemas.microsoft.com/office/powerpoint/2010/main" val="1201302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</a:t>
            </a:r>
            <a:r>
              <a:rPr lang="ko-KR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통합콜센터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연계 구성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긴급신고 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To Be)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833AEA48-88CC-460D-8BA6-216F00F5E69B}"/>
              </a:ext>
            </a:extLst>
          </p:cNvPr>
          <p:cNvSpPr/>
          <p:nvPr/>
        </p:nvSpPr>
        <p:spPr>
          <a:xfrm>
            <a:off x="466298" y="1095303"/>
            <a:ext cx="2081463" cy="32465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latin typeface="+mn-ea"/>
              </a:rPr>
              <a:t>행정안전부</a:t>
            </a:r>
            <a:r>
              <a:rPr lang="en-US" altLang="ko-KR" sz="1200" b="1" dirty="0">
                <a:latin typeface="+mn-ea"/>
              </a:rPr>
              <a:t>(2016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D8473F90-B3B8-449A-BE98-4691BBB424EB}"/>
              </a:ext>
            </a:extLst>
          </p:cNvPr>
          <p:cNvSpPr/>
          <p:nvPr/>
        </p:nvSpPr>
        <p:spPr>
          <a:xfrm>
            <a:off x="540827" y="1696687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경찰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C5985025-BF2E-4E9C-A3B2-60097B54B49E}"/>
              </a:ext>
            </a:extLst>
          </p:cNvPr>
          <p:cNvSpPr/>
          <p:nvPr/>
        </p:nvSpPr>
        <p:spPr>
          <a:xfrm>
            <a:off x="540827" y="3006124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소방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(119)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7" name="직사각형 166">
            <a:extLst>
              <a:ext uri="{FF2B5EF4-FFF2-40B4-BE49-F238E27FC236}">
                <a16:creationId xmlns:a16="http://schemas.microsoft.com/office/drawing/2014/main" id="{00C4E1FD-292C-489D-B116-4E8F3E1DBE35}"/>
              </a:ext>
            </a:extLst>
          </p:cNvPr>
          <p:cNvSpPr/>
          <p:nvPr/>
        </p:nvSpPr>
        <p:spPr>
          <a:xfrm>
            <a:off x="540827" y="4315561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해경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(122)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82CCD85C-278C-44D1-8133-A739489DD881}"/>
              </a:ext>
            </a:extLst>
          </p:cNvPr>
          <p:cNvSpPr/>
          <p:nvPr/>
        </p:nvSpPr>
        <p:spPr>
          <a:xfrm>
            <a:off x="1821784" y="2616048"/>
            <a:ext cx="577516" cy="11555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69" name="꺾인 연결선 14">
            <a:extLst>
              <a:ext uri="{FF2B5EF4-FFF2-40B4-BE49-F238E27FC236}">
                <a16:creationId xmlns:a16="http://schemas.microsoft.com/office/drawing/2014/main" id="{C6EA7F9C-8D51-4069-BF89-F66BD537D111}"/>
              </a:ext>
            </a:extLst>
          </p:cNvPr>
          <p:cNvCxnSpPr>
            <a:stCxn id="165" idx="3"/>
            <a:endCxn id="168" idx="0"/>
          </p:cNvCxnSpPr>
          <p:nvPr/>
        </p:nvCxnSpPr>
        <p:spPr>
          <a:xfrm>
            <a:off x="1067877" y="2232092"/>
            <a:ext cx="1042665" cy="383956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꺾인 연결선 16">
            <a:extLst>
              <a:ext uri="{FF2B5EF4-FFF2-40B4-BE49-F238E27FC236}">
                <a16:creationId xmlns:a16="http://schemas.microsoft.com/office/drawing/2014/main" id="{F1696B82-3018-4985-A901-55640B7DE1F4}"/>
              </a:ext>
            </a:extLst>
          </p:cNvPr>
          <p:cNvCxnSpPr>
            <a:stCxn id="166" idx="3"/>
            <a:endCxn id="208" idx="1"/>
          </p:cNvCxnSpPr>
          <p:nvPr/>
        </p:nvCxnSpPr>
        <p:spPr>
          <a:xfrm flipV="1">
            <a:off x="1067877" y="3241958"/>
            <a:ext cx="794520" cy="299571"/>
          </a:xfrm>
          <a:prstGeom prst="bentConnector3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꺾인 연결선 20">
            <a:extLst>
              <a:ext uri="{FF2B5EF4-FFF2-40B4-BE49-F238E27FC236}">
                <a16:creationId xmlns:a16="http://schemas.microsoft.com/office/drawing/2014/main" id="{E15B572A-FAF9-4103-BF5D-4F0B900654C7}"/>
              </a:ext>
            </a:extLst>
          </p:cNvPr>
          <p:cNvCxnSpPr>
            <a:stCxn id="167" idx="3"/>
            <a:endCxn id="168" idx="2"/>
          </p:cNvCxnSpPr>
          <p:nvPr/>
        </p:nvCxnSpPr>
        <p:spPr>
          <a:xfrm flipV="1">
            <a:off x="1067877" y="3771606"/>
            <a:ext cx="1042665" cy="1079360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DA48F7ED-D2E5-41B4-87C5-34050324A082}"/>
              </a:ext>
            </a:extLst>
          </p:cNvPr>
          <p:cNvGrpSpPr/>
          <p:nvPr/>
        </p:nvGrpSpPr>
        <p:grpSpPr>
          <a:xfrm>
            <a:off x="1268921" y="1955365"/>
            <a:ext cx="370039" cy="590878"/>
            <a:chOff x="1458344" y="2520615"/>
            <a:chExt cx="370039" cy="590878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7EC5BA0C-2B6E-4FAD-AC55-417100F92554}"/>
                </a:ext>
              </a:extLst>
            </p:cNvPr>
            <p:cNvSpPr txBox="1"/>
            <p:nvPr/>
          </p:nvSpPr>
          <p:spPr>
            <a:xfrm>
              <a:off x="1458344" y="2520615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87E7853-CEB8-4A2A-AEEF-B149EC1E6E78}"/>
                </a:ext>
              </a:extLst>
            </p:cNvPr>
            <p:cNvSpPr txBox="1"/>
            <p:nvPr/>
          </p:nvSpPr>
          <p:spPr>
            <a:xfrm>
              <a:off x="1505218" y="2571859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D5FA81B5-1530-4C07-9644-8B2C21669AAF}"/>
              </a:ext>
            </a:extLst>
          </p:cNvPr>
          <p:cNvGrpSpPr/>
          <p:nvPr/>
        </p:nvGrpSpPr>
        <p:grpSpPr>
          <a:xfrm>
            <a:off x="1268921" y="3241958"/>
            <a:ext cx="359594" cy="571066"/>
            <a:chOff x="1458344" y="3807208"/>
            <a:chExt cx="359594" cy="571066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1FEE34FD-33DF-4058-ABAE-D8D4322BC764}"/>
                </a:ext>
              </a:extLst>
            </p:cNvPr>
            <p:cNvSpPr txBox="1"/>
            <p:nvPr/>
          </p:nvSpPr>
          <p:spPr>
            <a:xfrm>
              <a:off x="1458344" y="3807208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2D83096-79AB-4449-9E94-F0C418E0C6D7}"/>
                </a:ext>
              </a:extLst>
            </p:cNvPr>
            <p:cNvSpPr txBox="1"/>
            <p:nvPr/>
          </p:nvSpPr>
          <p:spPr>
            <a:xfrm>
              <a:off x="1494773" y="3838640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8D1216FC-B568-40D0-8F9C-CDFC178818EE}"/>
              </a:ext>
            </a:extLst>
          </p:cNvPr>
          <p:cNvGrpSpPr/>
          <p:nvPr/>
        </p:nvGrpSpPr>
        <p:grpSpPr>
          <a:xfrm>
            <a:off x="1268921" y="4550611"/>
            <a:ext cx="351993" cy="571066"/>
            <a:chOff x="1458344" y="5115861"/>
            <a:chExt cx="351993" cy="571066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DEDF03C-B2CA-4391-BD9F-392379512169}"/>
                </a:ext>
              </a:extLst>
            </p:cNvPr>
            <p:cNvSpPr txBox="1"/>
            <p:nvPr/>
          </p:nvSpPr>
          <p:spPr>
            <a:xfrm>
              <a:off x="1458344" y="5115861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AC91BA4E-1B95-4FE2-B53A-7F98631EA44D}"/>
                </a:ext>
              </a:extLst>
            </p:cNvPr>
            <p:cNvSpPr txBox="1"/>
            <p:nvPr/>
          </p:nvSpPr>
          <p:spPr>
            <a:xfrm>
              <a:off x="1487172" y="5147293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0506E1A8-B8CC-42D4-828D-94DD8FE62395}"/>
              </a:ext>
            </a:extLst>
          </p:cNvPr>
          <p:cNvSpPr/>
          <p:nvPr/>
        </p:nvSpPr>
        <p:spPr>
          <a:xfrm>
            <a:off x="458381" y="1419959"/>
            <a:ext cx="2084452" cy="481418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960A7034-8D61-43D3-BA00-331F3B75E332}"/>
              </a:ext>
            </a:extLst>
          </p:cNvPr>
          <p:cNvSpPr txBox="1"/>
          <p:nvPr/>
        </p:nvSpPr>
        <p:spPr>
          <a:xfrm>
            <a:off x="914401" y="1419521"/>
            <a:ext cx="1369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000" b="1">
                <a:latin typeface="+mn-ea"/>
              </a:defRPr>
            </a:lvl1pPr>
          </a:lstStyle>
          <a:p>
            <a:r>
              <a:rPr lang="ko-KR" altLang="en-US" dirty="0"/>
              <a:t>긴급신고 연계</a:t>
            </a: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9EF736BD-2DAB-455D-B245-B21378CDE2D3}"/>
              </a:ext>
            </a:extLst>
          </p:cNvPr>
          <p:cNvGrpSpPr/>
          <p:nvPr/>
        </p:nvGrpSpPr>
        <p:grpSpPr>
          <a:xfrm>
            <a:off x="3547790" y="2288908"/>
            <a:ext cx="1312768" cy="1635255"/>
            <a:chOff x="3043991" y="3146258"/>
            <a:chExt cx="1312768" cy="1635255"/>
          </a:xfrm>
        </p:grpSpPr>
        <p:sp>
          <p:nvSpPr>
            <p:cNvPr id="192" name="직사각형 191">
              <a:extLst>
                <a:ext uri="{FF2B5EF4-FFF2-40B4-BE49-F238E27FC236}">
                  <a16:creationId xmlns:a16="http://schemas.microsoft.com/office/drawing/2014/main" id="{2B20C215-C4D7-49D1-88F1-873D4C0EE816}"/>
                </a:ext>
              </a:extLst>
            </p:cNvPr>
            <p:cNvSpPr/>
            <p:nvPr/>
          </p:nvSpPr>
          <p:spPr>
            <a:xfrm>
              <a:off x="3043991" y="3146258"/>
              <a:ext cx="1312768" cy="1635255"/>
            </a:xfrm>
            <a:prstGeom prst="rect">
              <a:avLst/>
            </a:prstGeom>
            <a:noFill/>
            <a:ln w="63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B4CCF7CB-3287-4EA3-9E3A-362C3B8D601A}"/>
                </a:ext>
              </a:extLst>
            </p:cNvPr>
            <p:cNvSpPr txBox="1"/>
            <p:nvPr/>
          </p:nvSpPr>
          <p:spPr>
            <a:xfrm>
              <a:off x="3064059" y="3172919"/>
              <a:ext cx="12927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긴급신고 연계</a:t>
              </a:r>
              <a:r>
                <a:rPr lang="en-US" altLang="ko-KR" sz="1000" b="1" dirty="0">
                  <a:latin typeface="+mn-ea"/>
                </a:rPr>
                <a:t>(110)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195" name="모서리가 둥근 직사각형 65">
              <a:extLst>
                <a:ext uri="{FF2B5EF4-FFF2-40B4-BE49-F238E27FC236}">
                  <a16:creationId xmlns:a16="http://schemas.microsoft.com/office/drawing/2014/main" id="{51E2342C-254D-4891-8693-82EDE2C761B3}"/>
                </a:ext>
              </a:extLst>
            </p:cNvPr>
            <p:cNvSpPr/>
            <p:nvPr/>
          </p:nvSpPr>
          <p:spPr>
            <a:xfrm>
              <a:off x="3639885" y="3633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6" name="모서리가 둥근 직사각형 66">
              <a:extLst>
                <a:ext uri="{FF2B5EF4-FFF2-40B4-BE49-F238E27FC236}">
                  <a16:creationId xmlns:a16="http://schemas.microsoft.com/office/drawing/2014/main" id="{539CA480-413E-4794-A0B2-E88DFE656D02}"/>
                </a:ext>
              </a:extLst>
            </p:cNvPr>
            <p:cNvSpPr/>
            <p:nvPr/>
          </p:nvSpPr>
          <p:spPr>
            <a:xfrm>
              <a:off x="3642558" y="4174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00" name="꺾인 연결선 69">
              <a:extLst>
                <a:ext uri="{FF2B5EF4-FFF2-40B4-BE49-F238E27FC236}">
                  <a16:creationId xmlns:a16="http://schemas.microsoft.com/office/drawing/2014/main" id="{B062B3D3-DADE-4F7B-95F1-7DCBB9218B73}"/>
                </a:ext>
              </a:extLst>
            </p:cNvPr>
            <p:cNvCxnSpPr>
              <a:stCxn id="205" idx="3"/>
              <a:endCxn id="196" idx="1"/>
            </p:cNvCxnSpPr>
            <p:nvPr/>
          </p:nvCxnSpPr>
          <p:spPr>
            <a:xfrm>
              <a:off x="3465119" y="4102491"/>
              <a:ext cx="177439" cy="320881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E91ACEF0-6B53-4D79-8853-656C9ED54F7A}"/>
                </a:ext>
              </a:extLst>
            </p:cNvPr>
            <p:cNvGrpSpPr/>
            <p:nvPr/>
          </p:nvGrpSpPr>
          <p:grpSpPr>
            <a:xfrm>
              <a:off x="3105525" y="3801242"/>
              <a:ext cx="359594" cy="571066"/>
              <a:chOff x="1458344" y="3807208"/>
              <a:chExt cx="359594" cy="57106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E1587B4E-5B09-4801-8FDD-FF4B1394E699}"/>
                  </a:ext>
                </a:extLst>
              </p:cNvPr>
              <p:cNvSpPr txBox="1"/>
              <p:nvPr/>
            </p:nvSpPr>
            <p:spPr>
              <a:xfrm>
                <a:off x="1458344" y="3807208"/>
                <a:ext cx="323165" cy="53963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>
                    <a:latin typeface="+mn-ea"/>
                  </a:rPr>
                  <a:t>망연계</a:t>
                </a:r>
                <a:endParaRPr lang="ko-KR" altLang="en-US" sz="900" dirty="0">
                  <a:latin typeface="+mn-ea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79E9AF40-C0F9-4380-A4FD-0367DBDCA2D0}"/>
                  </a:ext>
                </a:extLst>
              </p:cNvPr>
              <p:cNvSpPr txBox="1"/>
              <p:nvPr/>
            </p:nvSpPr>
            <p:spPr>
              <a:xfrm>
                <a:off x="1494773" y="3838640"/>
                <a:ext cx="323165" cy="5396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 dirty="0">
                    <a:latin typeface="+mn-ea"/>
                  </a:rPr>
                  <a:t>망 연계</a:t>
                </a:r>
              </a:p>
            </p:txBody>
          </p:sp>
        </p:grpSp>
        <p:cxnSp>
          <p:nvCxnSpPr>
            <p:cNvPr id="203" name="꺾인 연결선 77">
              <a:extLst>
                <a:ext uri="{FF2B5EF4-FFF2-40B4-BE49-F238E27FC236}">
                  <a16:creationId xmlns:a16="http://schemas.microsoft.com/office/drawing/2014/main" id="{FE9A29A4-B372-42E2-A2D6-2105936D6711}"/>
                </a:ext>
              </a:extLst>
            </p:cNvPr>
            <p:cNvCxnSpPr>
              <a:stCxn id="205" idx="3"/>
              <a:endCxn id="195" idx="1"/>
            </p:cNvCxnSpPr>
            <p:nvPr/>
          </p:nvCxnSpPr>
          <p:spPr>
            <a:xfrm flipV="1">
              <a:off x="3465119" y="3882372"/>
              <a:ext cx="174766" cy="22011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5090AB59-C900-4505-BA0A-D9D3DE0EBA71}"/>
              </a:ext>
            </a:extLst>
          </p:cNvPr>
          <p:cNvCxnSpPr>
            <a:stCxn id="208" idx="3"/>
            <a:endCxn id="205" idx="1"/>
          </p:cNvCxnSpPr>
          <p:nvPr/>
        </p:nvCxnSpPr>
        <p:spPr>
          <a:xfrm>
            <a:off x="2439913" y="3241958"/>
            <a:ext cx="1205840" cy="3183"/>
          </a:xfrm>
          <a:prstGeom prst="line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순서도: 대체 처리 206">
            <a:extLst>
              <a:ext uri="{FF2B5EF4-FFF2-40B4-BE49-F238E27FC236}">
                <a16:creationId xmlns:a16="http://schemas.microsoft.com/office/drawing/2014/main" id="{C62532A0-62A0-440C-ABF4-F68CB139CAB4}"/>
              </a:ext>
            </a:extLst>
          </p:cNvPr>
          <p:cNvSpPr/>
          <p:nvPr/>
        </p:nvSpPr>
        <p:spPr>
          <a:xfrm>
            <a:off x="2751989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FE2F944A-56D8-4012-B434-4289199F4B49}"/>
              </a:ext>
            </a:extLst>
          </p:cNvPr>
          <p:cNvSpPr/>
          <p:nvPr/>
        </p:nvSpPr>
        <p:spPr>
          <a:xfrm>
            <a:off x="1862397" y="2654282"/>
            <a:ext cx="577516" cy="11753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공동관리센터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5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(ESB)</a:t>
            </a:r>
            <a:endParaRPr lang="ko-KR" altLang="en-US" sz="10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D94FF423-00A0-413E-99FA-7AB7BE9843DC}"/>
              </a:ext>
            </a:extLst>
          </p:cNvPr>
          <p:cNvSpPr/>
          <p:nvPr/>
        </p:nvSpPr>
        <p:spPr>
          <a:xfrm>
            <a:off x="2700137" y="1363036"/>
            <a:ext cx="2921017" cy="296833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42" name="직사각형 241">
            <a:extLst>
              <a:ext uri="{FF2B5EF4-FFF2-40B4-BE49-F238E27FC236}">
                <a16:creationId xmlns:a16="http://schemas.microsoft.com/office/drawing/2014/main" id="{716AA029-FB50-4F5A-BC06-82FFE8B59461}"/>
              </a:ext>
            </a:extLst>
          </p:cNvPr>
          <p:cNvSpPr/>
          <p:nvPr/>
        </p:nvSpPr>
        <p:spPr>
          <a:xfrm>
            <a:off x="2702725" y="1104925"/>
            <a:ext cx="2917025" cy="29842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4431E97-EB0F-4027-9857-3E4BEA1BE5F1}"/>
              </a:ext>
            </a:extLst>
          </p:cNvPr>
          <p:cNvSpPr/>
          <p:nvPr/>
        </p:nvSpPr>
        <p:spPr>
          <a:xfrm>
            <a:off x="4990119" y="2532672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Agent1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8C94A2D-B35E-40C2-8E6A-027AF4A7FD8B}"/>
              </a:ext>
            </a:extLst>
          </p:cNvPr>
          <p:cNvSpPr/>
          <p:nvPr/>
        </p:nvSpPr>
        <p:spPr>
          <a:xfrm>
            <a:off x="4999744" y="3246125"/>
            <a:ext cx="582909" cy="643670"/>
          </a:xfrm>
          <a:prstGeom prst="rect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  <a:prstDash val="dashDot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Agent2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14D0F071-CFF0-45F2-B225-C5B96092996B}"/>
              </a:ext>
            </a:extLst>
          </p:cNvPr>
          <p:cNvCxnSpPr>
            <a:cxnSpLocks/>
          </p:cNvCxnSpPr>
          <p:nvPr/>
        </p:nvCxnSpPr>
        <p:spPr>
          <a:xfrm>
            <a:off x="4788477" y="2972450"/>
            <a:ext cx="24553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5AEA39BF-35F7-4052-8E97-FFEB9FFB6731}"/>
              </a:ext>
            </a:extLst>
          </p:cNvPr>
          <p:cNvCxnSpPr>
            <a:cxnSpLocks/>
          </p:cNvCxnSpPr>
          <p:nvPr/>
        </p:nvCxnSpPr>
        <p:spPr>
          <a:xfrm>
            <a:off x="4796496" y="3500238"/>
            <a:ext cx="24553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순서도: 대체 처리 52">
            <a:extLst>
              <a:ext uri="{FF2B5EF4-FFF2-40B4-BE49-F238E27FC236}">
                <a16:creationId xmlns:a16="http://schemas.microsoft.com/office/drawing/2014/main" id="{EB379095-698D-4322-B32B-9380CEAF8847}"/>
              </a:ext>
            </a:extLst>
          </p:cNvPr>
          <p:cNvSpPr/>
          <p:nvPr/>
        </p:nvSpPr>
        <p:spPr>
          <a:xfrm>
            <a:off x="7589312" y="1731108"/>
            <a:ext cx="1880707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통합 콜 </a:t>
            </a:r>
            <a:r>
              <a:rPr lang="en-US" altLang="ko-KR" sz="1200" dirty="0">
                <a:latin typeface="+mn-ea"/>
              </a:rPr>
              <a:t>APP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ECA5DDF-0ADD-4A88-99B5-838712ADAF09}"/>
              </a:ext>
            </a:extLst>
          </p:cNvPr>
          <p:cNvSpPr/>
          <p:nvPr/>
        </p:nvSpPr>
        <p:spPr>
          <a:xfrm>
            <a:off x="6025114" y="1398507"/>
            <a:ext cx="3621165" cy="2626370"/>
          </a:xfrm>
          <a:prstGeom prst="rect">
            <a:avLst/>
          </a:prstGeom>
          <a:noFill/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98634266-3629-4692-9B2B-2B9A79B41BE7}"/>
              </a:ext>
            </a:extLst>
          </p:cNvPr>
          <p:cNvGrpSpPr/>
          <p:nvPr/>
        </p:nvGrpSpPr>
        <p:grpSpPr>
          <a:xfrm>
            <a:off x="6269113" y="2412320"/>
            <a:ext cx="1090437" cy="1257527"/>
            <a:chOff x="8308505" y="2208507"/>
            <a:chExt cx="1090437" cy="1293208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190BF48-BAEA-41AB-B9EB-40D363BA3549}"/>
                </a:ext>
              </a:extLst>
            </p:cNvPr>
            <p:cNvSpPr/>
            <p:nvPr/>
          </p:nvSpPr>
          <p:spPr>
            <a:xfrm>
              <a:off x="8308505" y="2208507"/>
              <a:ext cx="1090437" cy="1293208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7356E07-D9D5-45FE-A5EB-9E309EAD8A87}"/>
                </a:ext>
              </a:extLst>
            </p:cNvPr>
            <p:cNvSpPr/>
            <p:nvPr/>
          </p:nvSpPr>
          <p:spPr>
            <a:xfrm>
              <a:off x="8422872" y="2298791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#1</a:t>
              </a:r>
            </a:p>
            <a:p>
              <a:pPr algn="ctr"/>
              <a:r>
                <a:rPr lang="en-US" altLang="ko-KR" sz="1000" dirty="0">
                  <a:latin typeface="+mn-ea"/>
                </a:rPr>
                <a:t>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49ECD55E-9026-4399-ACD5-92CEC0738919}"/>
                </a:ext>
              </a:extLst>
            </p:cNvPr>
            <p:cNvSpPr/>
            <p:nvPr/>
          </p:nvSpPr>
          <p:spPr>
            <a:xfrm>
              <a:off x="8420632" y="2881822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#2 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</p:grp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3D258C9A-1115-484E-B722-0DEE39555963}"/>
              </a:ext>
            </a:extLst>
          </p:cNvPr>
          <p:cNvSpPr/>
          <p:nvPr/>
        </p:nvSpPr>
        <p:spPr>
          <a:xfrm>
            <a:off x="6025116" y="1108006"/>
            <a:ext cx="3621164" cy="324657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민간 </a:t>
            </a:r>
            <a:r>
              <a:rPr lang="ko-KR" altLang="en-US" sz="1200" b="1" dirty="0" err="1">
                <a:solidFill>
                  <a:schemeClr val="tx1"/>
                </a:solidFill>
                <a:latin typeface="+mn-ea"/>
              </a:rPr>
              <a:t>클라우드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 센터</a:t>
            </a:r>
          </a:p>
        </p:txBody>
      </p:sp>
      <p:sp>
        <p:nvSpPr>
          <p:cNvPr id="61" name="모서리가 둥근 직사각형 197">
            <a:extLst>
              <a:ext uri="{FF2B5EF4-FFF2-40B4-BE49-F238E27FC236}">
                <a16:creationId xmlns:a16="http://schemas.microsoft.com/office/drawing/2014/main" id="{D4E28FF4-33B0-4135-BD83-25B88306639B}"/>
              </a:ext>
            </a:extLst>
          </p:cNvPr>
          <p:cNvSpPr/>
          <p:nvPr/>
        </p:nvSpPr>
        <p:spPr>
          <a:xfrm>
            <a:off x="7737636" y="2607070"/>
            <a:ext cx="709765" cy="6498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 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#1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</a:p>
        </p:txBody>
      </p:sp>
      <p:sp>
        <p:nvSpPr>
          <p:cNvPr id="62" name="모서리가 둥근 직사각형 198">
            <a:extLst>
              <a:ext uri="{FF2B5EF4-FFF2-40B4-BE49-F238E27FC236}">
                <a16:creationId xmlns:a16="http://schemas.microsoft.com/office/drawing/2014/main" id="{99B8B5AC-4F15-4203-99C5-25A9B17776BD}"/>
              </a:ext>
            </a:extLst>
          </p:cNvPr>
          <p:cNvSpPr/>
          <p:nvPr/>
        </p:nvSpPr>
        <p:spPr>
          <a:xfrm>
            <a:off x="8631841" y="2608350"/>
            <a:ext cx="713092" cy="643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#2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C649A532-5AF9-44C5-B2D8-C09F23B4BD74}"/>
              </a:ext>
            </a:extLst>
          </p:cNvPr>
          <p:cNvSpPr/>
          <p:nvPr/>
        </p:nvSpPr>
        <p:spPr>
          <a:xfrm>
            <a:off x="7643510" y="2425453"/>
            <a:ext cx="1795549" cy="9295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09A29DB6-DF4C-4D90-AF0E-6EA769C1074A}"/>
              </a:ext>
            </a:extLst>
          </p:cNvPr>
          <p:cNvCxnSpPr>
            <a:stCxn id="53" idx="2"/>
            <a:endCxn id="63" idx="0"/>
          </p:cNvCxnSpPr>
          <p:nvPr/>
        </p:nvCxnSpPr>
        <p:spPr>
          <a:xfrm>
            <a:off x="8529666" y="2011579"/>
            <a:ext cx="11619" cy="41387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원통 457">
            <a:extLst>
              <a:ext uri="{FF2B5EF4-FFF2-40B4-BE49-F238E27FC236}">
                <a16:creationId xmlns:a16="http://schemas.microsoft.com/office/drawing/2014/main" id="{1D41E8D9-7C8E-41FB-8711-19FC154E4BFF}"/>
              </a:ext>
            </a:extLst>
          </p:cNvPr>
          <p:cNvSpPr/>
          <p:nvPr/>
        </p:nvSpPr>
        <p:spPr>
          <a:xfrm>
            <a:off x="8307984" y="3400253"/>
            <a:ext cx="1131075" cy="366725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통합 상담</a:t>
            </a:r>
            <a:r>
              <a:rPr lang="en-US" altLang="ko-KR" sz="1050" dirty="0">
                <a:latin typeface="+mn-ea"/>
              </a:rPr>
              <a:t>DB</a:t>
            </a:r>
            <a:endParaRPr lang="ko-KR" altLang="en-US" sz="1050" dirty="0">
              <a:latin typeface="+mn-ea"/>
            </a:endParaRPr>
          </a:p>
        </p:txBody>
      </p:sp>
      <p:cxnSp>
        <p:nvCxnSpPr>
          <p:cNvPr id="68" name="구부러진 연결선 463">
            <a:extLst>
              <a:ext uri="{FF2B5EF4-FFF2-40B4-BE49-F238E27FC236}">
                <a16:creationId xmlns:a16="http://schemas.microsoft.com/office/drawing/2014/main" id="{ADEA622E-69E6-45AF-9E02-D9CEF0F0E4B4}"/>
              </a:ext>
            </a:extLst>
          </p:cNvPr>
          <p:cNvCxnSpPr>
            <a:stCxn id="57" idx="3"/>
            <a:endCxn id="67" idx="2"/>
          </p:cNvCxnSpPr>
          <p:nvPr/>
        </p:nvCxnSpPr>
        <p:spPr>
          <a:xfrm>
            <a:off x="7359550" y="3041084"/>
            <a:ext cx="948434" cy="542532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구부러진 연결선 175">
            <a:extLst>
              <a:ext uri="{FF2B5EF4-FFF2-40B4-BE49-F238E27FC236}">
                <a16:creationId xmlns:a16="http://schemas.microsoft.com/office/drawing/2014/main" id="{178A6E60-15A0-49F8-A233-071814EC86F0}"/>
              </a:ext>
            </a:extLst>
          </p:cNvPr>
          <p:cNvCxnSpPr>
            <a:stCxn id="57" idx="3"/>
            <a:endCxn id="63" idx="1"/>
          </p:cNvCxnSpPr>
          <p:nvPr/>
        </p:nvCxnSpPr>
        <p:spPr>
          <a:xfrm flipV="1">
            <a:off x="7359550" y="2890237"/>
            <a:ext cx="283960" cy="150847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7DEE8657-C646-41B4-AAE0-B5BA8FC82B78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884B0FB-BC45-40E2-8425-DA38F6A5BE23}"/>
              </a:ext>
            </a:extLst>
          </p:cNvPr>
          <p:cNvSpPr txBox="1"/>
          <p:nvPr/>
        </p:nvSpPr>
        <p:spPr>
          <a:xfrm>
            <a:off x="9728199" y="1642535"/>
            <a:ext cx="217593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</a:t>
            </a:r>
            <a:r>
              <a:rPr lang="ko-KR" altLang="en-US" sz="1100" dirty="0" err="1">
                <a:latin typeface="+mn-ea"/>
              </a:rPr>
              <a:t>통합콜센터</a:t>
            </a:r>
            <a:r>
              <a:rPr lang="ko-KR" altLang="en-US" sz="1100" dirty="0">
                <a:latin typeface="+mn-ea"/>
              </a:rPr>
              <a:t> 환경 전환 적용 </a:t>
            </a:r>
            <a:r>
              <a:rPr lang="en-US" altLang="ko-KR" sz="1100" dirty="0">
                <a:latin typeface="+mn-ea"/>
              </a:rPr>
              <a:t>(2</a:t>
            </a:r>
            <a:r>
              <a:rPr lang="ko-KR" altLang="en-US" sz="1100" dirty="0">
                <a:latin typeface="+mn-ea"/>
              </a:rPr>
              <a:t>차 사업</a:t>
            </a:r>
            <a:r>
              <a:rPr lang="en-US" altLang="ko-KR" sz="1100" dirty="0">
                <a:latin typeface="+mn-ea"/>
              </a:rPr>
              <a:t>)</a:t>
            </a:r>
            <a:r>
              <a:rPr lang="ko-KR" altLang="en-US" sz="1100" dirty="0">
                <a:latin typeface="+mn-ea"/>
              </a:rPr>
              <a:t>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중계 서버 이중화 구성을 통한 클라우드 상담 </a:t>
            </a:r>
            <a:r>
              <a:rPr lang="en-US" altLang="ko-KR" sz="1100" dirty="0">
                <a:latin typeface="+mn-ea"/>
              </a:rPr>
              <a:t>DB </a:t>
            </a:r>
            <a:r>
              <a:rPr lang="ko-KR" altLang="en-US" sz="1100" dirty="0">
                <a:latin typeface="+mn-ea"/>
              </a:rPr>
              <a:t>연계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방화벽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 err="1">
                <a:latin typeface="+mn-ea"/>
              </a:rPr>
              <a:t>망연계</a:t>
            </a:r>
            <a:r>
              <a:rPr lang="en-US" altLang="ko-KR" sz="1100" dirty="0">
                <a:latin typeface="+mn-ea"/>
              </a:rPr>
              <a:t>, VPN </a:t>
            </a:r>
            <a:r>
              <a:rPr lang="ko-KR" altLang="en-US" sz="1100" dirty="0">
                <a:latin typeface="+mn-ea"/>
              </a:rPr>
              <a:t>환경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ko-KR" altLang="en-US" sz="1100" dirty="0">
                <a:latin typeface="+mn-ea"/>
              </a:rPr>
              <a:t> 확인후 변경 설정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중계서버 단일서버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(1</a:t>
            </a:r>
            <a:r>
              <a:rPr lang="ko-KR" altLang="en-US" sz="1100" dirty="0" err="1">
                <a:solidFill>
                  <a:srgbClr val="C00000"/>
                </a:solidFill>
                <a:latin typeface="+mn-ea"/>
              </a:rPr>
              <a:t>차사업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)</a:t>
            </a:r>
          </a:p>
          <a:p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이중화 구성에 따른 서버 </a:t>
            </a:r>
            <a:endParaRPr lang="en-US" altLang="ko-KR" sz="1100" dirty="0">
              <a:solidFill>
                <a:srgbClr val="C00000"/>
              </a:solidFill>
              <a:latin typeface="+mn-ea"/>
            </a:endParaRPr>
          </a:p>
          <a:p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추가 설치관련 협의 필요</a:t>
            </a:r>
            <a:endParaRPr lang="en-US" altLang="ko-KR" sz="1100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연계를 위한 중계서버 프록시 연계를 위한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ESB Agent 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식 도입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비긴급신고 연계 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적용후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   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긴급신고 연계 작업 진행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78" name="모서리가 둥근 직사각형 15">
            <a:extLst>
              <a:ext uri="{FF2B5EF4-FFF2-40B4-BE49-F238E27FC236}">
                <a16:creationId xmlns:a16="http://schemas.microsoft.com/office/drawing/2014/main" id="{56358898-C696-4ECB-BD63-607CF795289E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7779242-B4E2-47F3-A443-24250A25A55F}"/>
              </a:ext>
            </a:extLst>
          </p:cNvPr>
          <p:cNvSpPr/>
          <p:nvPr/>
        </p:nvSpPr>
        <p:spPr>
          <a:xfrm>
            <a:off x="2717800" y="2252133"/>
            <a:ext cx="2929467" cy="171873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5534974" y="2704884"/>
            <a:ext cx="594222" cy="2284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latin typeface="+mn-ea"/>
              </a:rPr>
              <a:t>망연계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47D4BDB-4AB8-41E8-A22C-2CD4C82D2354}"/>
              </a:ext>
            </a:extLst>
          </p:cNvPr>
          <p:cNvSpPr txBox="1"/>
          <p:nvPr/>
        </p:nvSpPr>
        <p:spPr>
          <a:xfrm>
            <a:off x="4926845" y="3995880"/>
            <a:ext cx="749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rgbClr val="010DFF"/>
                </a:solidFill>
                <a:latin typeface="+mn-ea"/>
              </a:rPr>
              <a:t>H/W </a:t>
            </a:r>
            <a:r>
              <a:rPr lang="ko-KR" altLang="en-US" sz="1000" dirty="0">
                <a:solidFill>
                  <a:srgbClr val="010DFF"/>
                </a:solidFill>
                <a:latin typeface="+mn-ea"/>
              </a:rPr>
              <a:t>추가</a:t>
            </a:r>
            <a:endParaRPr lang="ko-KR" altLang="en-US" sz="1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830F62D-54EE-4425-B49E-8C005C784BDF}"/>
              </a:ext>
            </a:extLst>
          </p:cNvPr>
          <p:cNvSpPr txBox="1"/>
          <p:nvPr/>
        </p:nvSpPr>
        <p:spPr>
          <a:xfrm>
            <a:off x="3796676" y="6014798"/>
            <a:ext cx="48493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</a:t>
            </a:r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.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비긴급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연계 순서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  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비긴급신고연계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]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 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경찰민원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)] -&gt;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긴급신고 연계</a:t>
            </a:r>
            <a:endParaRPr lang="ko-KR" altLang="en-US" sz="11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B9ACCF-49B2-4B67-9E9A-6436FEA7A8E6}"/>
              </a:ext>
            </a:extLst>
          </p:cNvPr>
          <p:cNvSpPr txBox="1"/>
          <p:nvPr/>
        </p:nvSpPr>
        <p:spPr>
          <a:xfrm>
            <a:off x="3967183" y="6445219"/>
            <a:ext cx="45777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전환은 호 전환 계획에  맞춰서 진행</a:t>
            </a:r>
          </a:p>
          <a:p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  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고객 및 </a:t>
            </a:r>
            <a:r>
              <a:rPr lang="ko-KR" altLang="en-US" sz="1100" b="1" dirty="0" err="1">
                <a:solidFill>
                  <a:schemeClr val="accent2">
                    <a:lumMod val="75000"/>
                  </a:schemeClr>
                </a:solidFill>
                <a:latin typeface="+mn-ea"/>
              </a:rPr>
              <a:t>주관사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결정에 따라 전환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)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5169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</a:t>
            </a:r>
            <a:r>
              <a:rPr lang="ko-KR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통합콜센터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연계 구성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긴급신고 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To Be)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833AEA48-88CC-460D-8BA6-216F00F5E69B}"/>
              </a:ext>
            </a:extLst>
          </p:cNvPr>
          <p:cNvSpPr/>
          <p:nvPr/>
        </p:nvSpPr>
        <p:spPr>
          <a:xfrm>
            <a:off x="466298" y="1095303"/>
            <a:ext cx="2081463" cy="32465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latin typeface="+mn-ea"/>
              </a:rPr>
              <a:t>행정안전부</a:t>
            </a:r>
            <a:r>
              <a:rPr lang="en-US" altLang="ko-KR" sz="1200" b="1" dirty="0">
                <a:latin typeface="+mn-ea"/>
              </a:rPr>
              <a:t>(2016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D8473F90-B3B8-449A-BE98-4691BBB424EB}"/>
              </a:ext>
            </a:extLst>
          </p:cNvPr>
          <p:cNvSpPr/>
          <p:nvPr/>
        </p:nvSpPr>
        <p:spPr>
          <a:xfrm>
            <a:off x="540827" y="1696687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경찰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C5985025-BF2E-4E9C-A3B2-60097B54B49E}"/>
              </a:ext>
            </a:extLst>
          </p:cNvPr>
          <p:cNvSpPr/>
          <p:nvPr/>
        </p:nvSpPr>
        <p:spPr>
          <a:xfrm>
            <a:off x="540827" y="3006124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소방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(119)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7" name="직사각형 166">
            <a:extLst>
              <a:ext uri="{FF2B5EF4-FFF2-40B4-BE49-F238E27FC236}">
                <a16:creationId xmlns:a16="http://schemas.microsoft.com/office/drawing/2014/main" id="{00C4E1FD-292C-489D-B116-4E8F3E1DBE35}"/>
              </a:ext>
            </a:extLst>
          </p:cNvPr>
          <p:cNvSpPr/>
          <p:nvPr/>
        </p:nvSpPr>
        <p:spPr>
          <a:xfrm>
            <a:off x="540827" y="4315561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해경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(122)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82CCD85C-278C-44D1-8133-A739489DD881}"/>
              </a:ext>
            </a:extLst>
          </p:cNvPr>
          <p:cNvSpPr/>
          <p:nvPr/>
        </p:nvSpPr>
        <p:spPr>
          <a:xfrm>
            <a:off x="1821784" y="2616048"/>
            <a:ext cx="577516" cy="11555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69" name="꺾인 연결선 14">
            <a:extLst>
              <a:ext uri="{FF2B5EF4-FFF2-40B4-BE49-F238E27FC236}">
                <a16:creationId xmlns:a16="http://schemas.microsoft.com/office/drawing/2014/main" id="{C6EA7F9C-8D51-4069-BF89-F66BD537D111}"/>
              </a:ext>
            </a:extLst>
          </p:cNvPr>
          <p:cNvCxnSpPr>
            <a:stCxn id="165" idx="3"/>
            <a:endCxn id="168" idx="0"/>
          </p:cNvCxnSpPr>
          <p:nvPr/>
        </p:nvCxnSpPr>
        <p:spPr>
          <a:xfrm>
            <a:off x="1067877" y="2232092"/>
            <a:ext cx="1042665" cy="383956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꺾인 연결선 16">
            <a:extLst>
              <a:ext uri="{FF2B5EF4-FFF2-40B4-BE49-F238E27FC236}">
                <a16:creationId xmlns:a16="http://schemas.microsoft.com/office/drawing/2014/main" id="{F1696B82-3018-4985-A901-55640B7DE1F4}"/>
              </a:ext>
            </a:extLst>
          </p:cNvPr>
          <p:cNvCxnSpPr>
            <a:stCxn id="166" idx="3"/>
            <a:endCxn id="208" idx="1"/>
          </p:cNvCxnSpPr>
          <p:nvPr/>
        </p:nvCxnSpPr>
        <p:spPr>
          <a:xfrm flipV="1">
            <a:off x="1067877" y="3241958"/>
            <a:ext cx="794520" cy="299571"/>
          </a:xfrm>
          <a:prstGeom prst="bentConnector3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꺾인 연결선 20">
            <a:extLst>
              <a:ext uri="{FF2B5EF4-FFF2-40B4-BE49-F238E27FC236}">
                <a16:creationId xmlns:a16="http://schemas.microsoft.com/office/drawing/2014/main" id="{E15B572A-FAF9-4103-BF5D-4F0B900654C7}"/>
              </a:ext>
            </a:extLst>
          </p:cNvPr>
          <p:cNvCxnSpPr>
            <a:stCxn id="167" idx="3"/>
            <a:endCxn id="168" idx="2"/>
          </p:cNvCxnSpPr>
          <p:nvPr/>
        </p:nvCxnSpPr>
        <p:spPr>
          <a:xfrm flipV="1">
            <a:off x="1067877" y="3771606"/>
            <a:ext cx="1042665" cy="1079360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DA48F7ED-D2E5-41B4-87C5-34050324A082}"/>
              </a:ext>
            </a:extLst>
          </p:cNvPr>
          <p:cNvGrpSpPr/>
          <p:nvPr/>
        </p:nvGrpSpPr>
        <p:grpSpPr>
          <a:xfrm>
            <a:off x="1268921" y="1955365"/>
            <a:ext cx="370039" cy="590878"/>
            <a:chOff x="1458344" y="2520615"/>
            <a:chExt cx="370039" cy="590878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7EC5BA0C-2B6E-4FAD-AC55-417100F92554}"/>
                </a:ext>
              </a:extLst>
            </p:cNvPr>
            <p:cNvSpPr txBox="1"/>
            <p:nvPr/>
          </p:nvSpPr>
          <p:spPr>
            <a:xfrm>
              <a:off x="1458344" y="2520615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87E7853-CEB8-4A2A-AEEF-B149EC1E6E78}"/>
                </a:ext>
              </a:extLst>
            </p:cNvPr>
            <p:cNvSpPr txBox="1"/>
            <p:nvPr/>
          </p:nvSpPr>
          <p:spPr>
            <a:xfrm>
              <a:off x="1505218" y="2571859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D5FA81B5-1530-4C07-9644-8B2C21669AAF}"/>
              </a:ext>
            </a:extLst>
          </p:cNvPr>
          <p:cNvGrpSpPr/>
          <p:nvPr/>
        </p:nvGrpSpPr>
        <p:grpSpPr>
          <a:xfrm>
            <a:off x="1268921" y="3241958"/>
            <a:ext cx="359594" cy="571066"/>
            <a:chOff x="1458344" y="3807208"/>
            <a:chExt cx="359594" cy="571066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1FEE34FD-33DF-4058-ABAE-D8D4322BC764}"/>
                </a:ext>
              </a:extLst>
            </p:cNvPr>
            <p:cNvSpPr txBox="1"/>
            <p:nvPr/>
          </p:nvSpPr>
          <p:spPr>
            <a:xfrm>
              <a:off x="1458344" y="3807208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2D83096-79AB-4449-9E94-F0C418E0C6D7}"/>
                </a:ext>
              </a:extLst>
            </p:cNvPr>
            <p:cNvSpPr txBox="1"/>
            <p:nvPr/>
          </p:nvSpPr>
          <p:spPr>
            <a:xfrm>
              <a:off x="1494773" y="3838640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8D1216FC-B568-40D0-8F9C-CDFC178818EE}"/>
              </a:ext>
            </a:extLst>
          </p:cNvPr>
          <p:cNvGrpSpPr/>
          <p:nvPr/>
        </p:nvGrpSpPr>
        <p:grpSpPr>
          <a:xfrm>
            <a:off x="1268921" y="4550611"/>
            <a:ext cx="351993" cy="571066"/>
            <a:chOff x="1458344" y="5115861"/>
            <a:chExt cx="351993" cy="571066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DEDF03C-B2CA-4391-BD9F-392379512169}"/>
                </a:ext>
              </a:extLst>
            </p:cNvPr>
            <p:cNvSpPr txBox="1"/>
            <p:nvPr/>
          </p:nvSpPr>
          <p:spPr>
            <a:xfrm>
              <a:off x="1458344" y="5115861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AC91BA4E-1B95-4FE2-B53A-7F98631EA44D}"/>
                </a:ext>
              </a:extLst>
            </p:cNvPr>
            <p:cNvSpPr txBox="1"/>
            <p:nvPr/>
          </p:nvSpPr>
          <p:spPr>
            <a:xfrm>
              <a:off x="1487172" y="5147293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0506E1A8-B8CC-42D4-828D-94DD8FE62395}"/>
              </a:ext>
            </a:extLst>
          </p:cNvPr>
          <p:cNvSpPr/>
          <p:nvPr/>
        </p:nvSpPr>
        <p:spPr>
          <a:xfrm>
            <a:off x="458381" y="1419959"/>
            <a:ext cx="2084452" cy="481418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960A7034-8D61-43D3-BA00-331F3B75E332}"/>
              </a:ext>
            </a:extLst>
          </p:cNvPr>
          <p:cNvSpPr txBox="1"/>
          <p:nvPr/>
        </p:nvSpPr>
        <p:spPr>
          <a:xfrm>
            <a:off x="914401" y="1419521"/>
            <a:ext cx="1369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000" b="1">
                <a:latin typeface="+mn-ea"/>
              </a:defRPr>
            </a:lvl1pPr>
          </a:lstStyle>
          <a:p>
            <a:r>
              <a:rPr lang="ko-KR" altLang="en-US" dirty="0"/>
              <a:t>긴급신고 연계</a:t>
            </a: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9EF736BD-2DAB-455D-B245-B21378CDE2D3}"/>
              </a:ext>
            </a:extLst>
          </p:cNvPr>
          <p:cNvGrpSpPr/>
          <p:nvPr/>
        </p:nvGrpSpPr>
        <p:grpSpPr>
          <a:xfrm>
            <a:off x="3547790" y="2288908"/>
            <a:ext cx="1451954" cy="1635255"/>
            <a:chOff x="3043991" y="3146258"/>
            <a:chExt cx="1451954" cy="1635255"/>
          </a:xfrm>
        </p:grpSpPr>
        <p:sp>
          <p:nvSpPr>
            <p:cNvPr id="192" name="직사각형 191">
              <a:extLst>
                <a:ext uri="{FF2B5EF4-FFF2-40B4-BE49-F238E27FC236}">
                  <a16:creationId xmlns:a16="http://schemas.microsoft.com/office/drawing/2014/main" id="{2B20C215-C4D7-49D1-88F1-873D4C0EE816}"/>
                </a:ext>
              </a:extLst>
            </p:cNvPr>
            <p:cNvSpPr/>
            <p:nvPr/>
          </p:nvSpPr>
          <p:spPr>
            <a:xfrm>
              <a:off x="3043991" y="3146258"/>
              <a:ext cx="1312768" cy="1635255"/>
            </a:xfrm>
            <a:prstGeom prst="rect">
              <a:avLst/>
            </a:prstGeom>
            <a:noFill/>
            <a:ln w="63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B4CCF7CB-3287-4EA3-9E3A-362C3B8D601A}"/>
                </a:ext>
              </a:extLst>
            </p:cNvPr>
            <p:cNvSpPr txBox="1"/>
            <p:nvPr/>
          </p:nvSpPr>
          <p:spPr>
            <a:xfrm>
              <a:off x="3064059" y="3172919"/>
              <a:ext cx="12927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긴급신고 연계</a:t>
              </a:r>
              <a:r>
                <a:rPr lang="en-US" altLang="ko-KR" sz="1000" b="1" dirty="0">
                  <a:latin typeface="+mn-ea"/>
                </a:rPr>
                <a:t>(110)</a:t>
              </a:r>
              <a:endParaRPr lang="ko-KR" altLang="en-US" sz="1000" b="1" dirty="0">
                <a:latin typeface="+mn-ea"/>
              </a:endParaRPr>
            </a:p>
          </p:txBody>
        </p:sp>
        <p:cxnSp>
          <p:nvCxnSpPr>
            <p:cNvPr id="200" name="꺾인 연결선 69">
              <a:extLst>
                <a:ext uri="{FF2B5EF4-FFF2-40B4-BE49-F238E27FC236}">
                  <a16:creationId xmlns:a16="http://schemas.microsoft.com/office/drawing/2014/main" id="{B062B3D3-DADE-4F7B-95F1-7DCBB9218B73}"/>
                </a:ext>
              </a:extLst>
            </p:cNvPr>
            <p:cNvCxnSpPr>
              <a:stCxn id="205" idx="3"/>
              <a:endCxn id="45" idx="1"/>
            </p:cNvCxnSpPr>
            <p:nvPr/>
          </p:nvCxnSpPr>
          <p:spPr>
            <a:xfrm>
              <a:off x="3465119" y="4102491"/>
              <a:ext cx="1030826" cy="32281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E91ACEF0-6B53-4D79-8853-656C9ED54F7A}"/>
                </a:ext>
              </a:extLst>
            </p:cNvPr>
            <p:cNvGrpSpPr/>
            <p:nvPr/>
          </p:nvGrpSpPr>
          <p:grpSpPr>
            <a:xfrm>
              <a:off x="3105525" y="3801242"/>
              <a:ext cx="359594" cy="571066"/>
              <a:chOff x="1458344" y="3807208"/>
              <a:chExt cx="359594" cy="57106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E1587B4E-5B09-4801-8FDD-FF4B1394E699}"/>
                  </a:ext>
                </a:extLst>
              </p:cNvPr>
              <p:cNvSpPr txBox="1"/>
              <p:nvPr/>
            </p:nvSpPr>
            <p:spPr>
              <a:xfrm>
                <a:off x="1458344" y="3807208"/>
                <a:ext cx="323165" cy="53963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>
                    <a:latin typeface="+mn-ea"/>
                  </a:rPr>
                  <a:t>망연계</a:t>
                </a:r>
                <a:endParaRPr lang="ko-KR" altLang="en-US" sz="900" dirty="0">
                  <a:latin typeface="+mn-ea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79E9AF40-C0F9-4380-A4FD-0367DBDCA2D0}"/>
                  </a:ext>
                </a:extLst>
              </p:cNvPr>
              <p:cNvSpPr txBox="1"/>
              <p:nvPr/>
            </p:nvSpPr>
            <p:spPr>
              <a:xfrm>
                <a:off x="1494773" y="3838640"/>
                <a:ext cx="323165" cy="5396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 dirty="0">
                    <a:latin typeface="+mn-ea"/>
                  </a:rPr>
                  <a:t>망 연계</a:t>
                </a:r>
              </a:p>
            </p:txBody>
          </p:sp>
        </p:grpSp>
        <p:cxnSp>
          <p:nvCxnSpPr>
            <p:cNvPr id="203" name="꺾인 연결선 77">
              <a:extLst>
                <a:ext uri="{FF2B5EF4-FFF2-40B4-BE49-F238E27FC236}">
                  <a16:creationId xmlns:a16="http://schemas.microsoft.com/office/drawing/2014/main" id="{FE9A29A4-B372-42E2-A2D6-2105936D6711}"/>
                </a:ext>
              </a:extLst>
            </p:cNvPr>
            <p:cNvCxnSpPr>
              <a:stCxn id="205" idx="3"/>
              <a:endCxn id="44" idx="1"/>
            </p:cNvCxnSpPr>
            <p:nvPr/>
          </p:nvCxnSpPr>
          <p:spPr>
            <a:xfrm flipV="1">
              <a:off x="3465119" y="3711857"/>
              <a:ext cx="1021201" cy="39063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5090AB59-C900-4505-BA0A-D9D3DE0EBA71}"/>
              </a:ext>
            </a:extLst>
          </p:cNvPr>
          <p:cNvCxnSpPr>
            <a:stCxn id="208" idx="3"/>
            <a:endCxn id="205" idx="1"/>
          </p:cNvCxnSpPr>
          <p:nvPr/>
        </p:nvCxnSpPr>
        <p:spPr>
          <a:xfrm>
            <a:off x="2439913" y="3241958"/>
            <a:ext cx="1205840" cy="3183"/>
          </a:xfrm>
          <a:prstGeom prst="line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순서도: 대체 처리 206">
            <a:extLst>
              <a:ext uri="{FF2B5EF4-FFF2-40B4-BE49-F238E27FC236}">
                <a16:creationId xmlns:a16="http://schemas.microsoft.com/office/drawing/2014/main" id="{C62532A0-62A0-440C-ABF4-F68CB139CAB4}"/>
              </a:ext>
            </a:extLst>
          </p:cNvPr>
          <p:cNvSpPr/>
          <p:nvPr/>
        </p:nvSpPr>
        <p:spPr>
          <a:xfrm>
            <a:off x="2751989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FE2F944A-56D8-4012-B434-4289199F4B49}"/>
              </a:ext>
            </a:extLst>
          </p:cNvPr>
          <p:cNvSpPr/>
          <p:nvPr/>
        </p:nvSpPr>
        <p:spPr>
          <a:xfrm>
            <a:off x="1862397" y="2654282"/>
            <a:ext cx="577516" cy="11753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공동관리센터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5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(ESB)</a:t>
            </a:r>
            <a:endParaRPr lang="ko-KR" altLang="en-US" sz="10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D94FF423-00A0-413E-99FA-7AB7BE9843DC}"/>
              </a:ext>
            </a:extLst>
          </p:cNvPr>
          <p:cNvSpPr/>
          <p:nvPr/>
        </p:nvSpPr>
        <p:spPr>
          <a:xfrm>
            <a:off x="2700137" y="1363036"/>
            <a:ext cx="2921017" cy="296833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42" name="직사각형 241">
            <a:extLst>
              <a:ext uri="{FF2B5EF4-FFF2-40B4-BE49-F238E27FC236}">
                <a16:creationId xmlns:a16="http://schemas.microsoft.com/office/drawing/2014/main" id="{716AA029-FB50-4F5A-BC06-82FFE8B59461}"/>
              </a:ext>
            </a:extLst>
          </p:cNvPr>
          <p:cNvSpPr/>
          <p:nvPr/>
        </p:nvSpPr>
        <p:spPr>
          <a:xfrm>
            <a:off x="2702725" y="1104925"/>
            <a:ext cx="2917025" cy="29842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4431E97-EB0F-4027-9857-3E4BEA1BE5F1}"/>
              </a:ext>
            </a:extLst>
          </p:cNvPr>
          <p:cNvSpPr/>
          <p:nvPr/>
        </p:nvSpPr>
        <p:spPr>
          <a:xfrm>
            <a:off x="4990119" y="2532672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Agent1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8C94A2D-B35E-40C2-8E6A-027AF4A7FD8B}"/>
              </a:ext>
            </a:extLst>
          </p:cNvPr>
          <p:cNvSpPr/>
          <p:nvPr/>
        </p:nvSpPr>
        <p:spPr>
          <a:xfrm>
            <a:off x="4999744" y="3246125"/>
            <a:ext cx="582909" cy="643670"/>
          </a:xfrm>
          <a:prstGeom prst="rect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  <a:prstDash val="dashDot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Agent2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3" name="순서도: 대체 처리 52">
            <a:extLst>
              <a:ext uri="{FF2B5EF4-FFF2-40B4-BE49-F238E27FC236}">
                <a16:creationId xmlns:a16="http://schemas.microsoft.com/office/drawing/2014/main" id="{EB379095-698D-4322-B32B-9380CEAF8847}"/>
              </a:ext>
            </a:extLst>
          </p:cNvPr>
          <p:cNvSpPr/>
          <p:nvPr/>
        </p:nvSpPr>
        <p:spPr>
          <a:xfrm>
            <a:off x="7589312" y="1731108"/>
            <a:ext cx="1880707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통합 콜 </a:t>
            </a:r>
            <a:r>
              <a:rPr lang="en-US" altLang="ko-KR" sz="1200" dirty="0">
                <a:latin typeface="+mn-ea"/>
              </a:rPr>
              <a:t>APP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ECA5DDF-0ADD-4A88-99B5-838712ADAF09}"/>
              </a:ext>
            </a:extLst>
          </p:cNvPr>
          <p:cNvSpPr/>
          <p:nvPr/>
        </p:nvSpPr>
        <p:spPr>
          <a:xfrm>
            <a:off x="6025114" y="1398507"/>
            <a:ext cx="3621165" cy="2626370"/>
          </a:xfrm>
          <a:prstGeom prst="rect">
            <a:avLst/>
          </a:prstGeom>
          <a:noFill/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3D258C9A-1115-484E-B722-0DEE39555963}"/>
              </a:ext>
            </a:extLst>
          </p:cNvPr>
          <p:cNvSpPr/>
          <p:nvPr/>
        </p:nvSpPr>
        <p:spPr>
          <a:xfrm>
            <a:off x="6025116" y="1108006"/>
            <a:ext cx="3621164" cy="324657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민간 </a:t>
            </a:r>
            <a:r>
              <a:rPr lang="ko-KR" altLang="en-US" sz="1200" b="1" dirty="0" err="1">
                <a:solidFill>
                  <a:schemeClr val="tx1"/>
                </a:solidFill>
                <a:latin typeface="+mn-ea"/>
              </a:rPr>
              <a:t>클라우드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 센터</a:t>
            </a:r>
          </a:p>
        </p:txBody>
      </p:sp>
      <p:sp>
        <p:nvSpPr>
          <p:cNvPr id="61" name="모서리가 둥근 직사각형 197">
            <a:extLst>
              <a:ext uri="{FF2B5EF4-FFF2-40B4-BE49-F238E27FC236}">
                <a16:creationId xmlns:a16="http://schemas.microsoft.com/office/drawing/2014/main" id="{D4E28FF4-33B0-4135-BD83-25B88306639B}"/>
              </a:ext>
            </a:extLst>
          </p:cNvPr>
          <p:cNvSpPr/>
          <p:nvPr/>
        </p:nvSpPr>
        <p:spPr>
          <a:xfrm>
            <a:off x="7737636" y="2607070"/>
            <a:ext cx="709765" cy="6498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 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#1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</a:p>
        </p:txBody>
      </p:sp>
      <p:sp>
        <p:nvSpPr>
          <p:cNvPr id="62" name="모서리가 둥근 직사각형 198">
            <a:extLst>
              <a:ext uri="{FF2B5EF4-FFF2-40B4-BE49-F238E27FC236}">
                <a16:creationId xmlns:a16="http://schemas.microsoft.com/office/drawing/2014/main" id="{99B8B5AC-4F15-4203-99C5-25A9B17776BD}"/>
              </a:ext>
            </a:extLst>
          </p:cNvPr>
          <p:cNvSpPr/>
          <p:nvPr/>
        </p:nvSpPr>
        <p:spPr>
          <a:xfrm>
            <a:off x="8631841" y="2608350"/>
            <a:ext cx="713092" cy="643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#2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C649A532-5AF9-44C5-B2D8-C09F23B4BD74}"/>
              </a:ext>
            </a:extLst>
          </p:cNvPr>
          <p:cNvSpPr/>
          <p:nvPr/>
        </p:nvSpPr>
        <p:spPr>
          <a:xfrm>
            <a:off x="7643510" y="2425453"/>
            <a:ext cx="1795549" cy="9295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09A29DB6-DF4C-4D90-AF0E-6EA769C1074A}"/>
              </a:ext>
            </a:extLst>
          </p:cNvPr>
          <p:cNvCxnSpPr>
            <a:stCxn id="53" idx="2"/>
            <a:endCxn id="63" idx="0"/>
          </p:cNvCxnSpPr>
          <p:nvPr/>
        </p:nvCxnSpPr>
        <p:spPr>
          <a:xfrm>
            <a:off x="8529666" y="2011579"/>
            <a:ext cx="11619" cy="41387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원통 457">
            <a:extLst>
              <a:ext uri="{FF2B5EF4-FFF2-40B4-BE49-F238E27FC236}">
                <a16:creationId xmlns:a16="http://schemas.microsoft.com/office/drawing/2014/main" id="{1D41E8D9-7C8E-41FB-8711-19FC154E4BFF}"/>
              </a:ext>
            </a:extLst>
          </p:cNvPr>
          <p:cNvSpPr/>
          <p:nvPr/>
        </p:nvSpPr>
        <p:spPr>
          <a:xfrm>
            <a:off x="8307984" y="3400253"/>
            <a:ext cx="1131075" cy="366725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통합 상담</a:t>
            </a:r>
            <a:r>
              <a:rPr lang="en-US" altLang="ko-KR" sz="1050" dirty="0">
                <a:latin typeface="+mn-ea"/>
              </a:rPr>
              <a:t>DB</a:t>
            </a:r>
            <a:endParaRPr lang="ko-KR" altLang="en-US" sz="1050" dirty="0">
              <a:latin typeface="+mn-ea"/>
            </a:endParaRPr>
          </a:p>
        </p:txBody>
      </p:sp>
      <p:cxnSp>
        <p:nvCxnSpPr>
          <p:cNvPr id="69" name="구부러진 연결선 175">
            <a:extLst>
              <a:ext uri="{FF2B5EF4-FFF2-40B4-BE49-F238E27FC236}">
                <a16:creationId xmlns:a16="http://schemas.microsoft.com/office/drawing/2014/main" id="{178A6E60-15A0-49F8-A233-071814EC86F0}"/>
              </a:ext>
            </a:extLst>
          </p:cNvPr>
          <p:cNvCxnSpPr>
            <a:stCxn id="239" idx="3"/>
            <a:endCxn id="63" idx="1"/>
          </p:cNvCxnSpPr>
          <p:nvPr/>
        </p:nvCxnSpPr>
        <p:spPr>
          <a:xfrm>
            <a:off x="5621154" y="2847202"/>
            <a:ext cx="2022356" cy="43035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7DEE8657-C646-41B4-AAE0-B5BA8FC82B78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884B0FB-BC45-40E2-8425-DA38F6A5BE23}"/>
              </a:ext>
            </a:extLst>
          </p:cNvPr>
          <p:cNvSpPr txBox="1"/>
          <p:nvPr/>
        </p:nvSpPr>
        <p:spPr>
          <a:xfrm>
            <a:off x="9728199" y="1642535"/>
            <a:ext cx="217593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</a:t>
            </a:r>
            <a:r>
              <a:rPr lang="ko-KR" altLang="en-US" sz="1100" dirty="0" err="1">
                <a:latin typeface="+mn-ea"/>
              </a:rPr>
              <a:t>통합콜센터</a:t>
            </a:r>
            <a:r>
              <a:rPr lang="ko-KR" altLang="en-US" sz="1100" dirty="0">
                <a:latin typeface="+mn-ea"/>
              </a:rPr>
              <a:t> 환경 전환 적용 </a:t>
            </a:r>
            <a:r>
              <a:rPr lang="en-US" altLang="ko-KR" sz="1100" dirty="0">
                <a:latin typeface="+mn-ea"/>
              </a:rPr>
              <a:t>(2</a:t>
            </a:r>
            <a:r>
              <a:rPr lang="ko-KR" altLang="en-US" sz="1100" dirty="0">
                <a:latin typeface="+mn-ea"/>
              </a:rPr>
              <a:t>차 사업</a:t>
            </a:r>
            <a:r>
              <a:rPr lang="en-US" altLang="ko-KR" sz="1100" dirty="0">
                <a:latin typeface="+mn-ea"/>
              </a:rPr>
              <a:t>)</a:t>
            </a:r>
            <a:r>
              <a:rPr lang="ko-KR" altLang="en-US" sz="1100" dirty="0">
                <a:latin typeface="+mn-ea"/>
              </a:rPr>
              <a:t>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중계 서버 이중화 구성을 통한 클라우드 상담 </a:t>
            </a:r>
            <a:r>
              <a:rPr lang="en-US" altLang="ko-KR" sz="1100" dirty="0">
                <a:latin typeface="+mn-ea"/>
              </a:rPr>
              <a:t>DB </a:t>
            </a:r>
            <a:r>
              <a:rPr lang="ko-KR" altLang="en-US" sz="1100" dirty="0">
                <a:latin typeface="+mn-ea"/>
              </a:rPr>
              <a:t>연계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방화벽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 err="1">
                <a:latin typeface="+mn-ea"/>
              </a:rPr>
              <a:t>망연계</a:t>
            </a:r>
            <a:r>
              <a:rPr lang="en-US" altLang="ko-KR" sz="1100" dirty="0">
                <a:latin typeface="+mn-ea"/>
              </a:rPr>
              <a:t>, VPN </a:t>
            </a:r>
            <a:r>
              <a:rPr lang="ko-KR" altLang="en-US" sz="1100" dirty="0">
                <a:latin typeface="+mn-ea"/>
              </a:rPr>
              <a:t>환경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ko-KR" altLang="en-US" sz="1100" dirty="0">
                <a:latin typeface="+mn-ea"/>
              </a:rPr>
              <a:t> 확인후 변경 설정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중계서버 단일서버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(1</a:t>
            </a:r>
            <a:r>
              <a:rPr lang="ko-KR" altLang="en-US" sz="1100" dirty="0" err="1">
                <a:solidFill>
                  <a:srgbClr val="C00000"/>
                </a:solidFill>
                <a:latin typeface="+mn-ea"/>
              </a:rPr>
              <a:t>차사업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)</a:t>
            </a:r>
          </a:p>
          <a:p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이중화 구성에 따른 서버 </a:t>
            </a:r>
            <a:endParaRPr lang="en-US" altLang="ko-KR" sz="1100" dirty="0">
              <a:solidFill>
                <a:srgbClr val="C00000"/>
              </a:solidFill>
              <a:latin typeface="+mn-ea"/>
            </a:endParaRPr>
          </a:p>
          <a:p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추가 설치관련 협의 필요</a:t>
            </a:r>
            <a:endParaRPr lang="en-US" altLang="ko-KR" sz="1100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연계를 위한 중계서버 프록시 연계를 위한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ESB Agent 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식 도입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비긴급신고 연계 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적용후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   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긴급신고 연계 작업 진행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78" name="모서리가 둥근 직사각형 15">
            <a:extLst>
              <a:ext uri="{FF2B5EF4-FFF2-40B4-BE49-F238E27FC236}">
                <a16:creationId xmlns:a16="http://schemas.microsoft.com/office/drawing/2014/main" id="{56358898-C696-4ECB-BD63-607CF795289E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7779242-B4E2-47F3-A443-24250A25A55F}"/>
              </a:ext>
            </a:extLst>
          </p:cNvPr>
          <p:cNvSpPr/>
          <p:nvPr/>
        </p:nvSpPr>
        <p:spPr>
          <a:xfrm>
            <a:off x="2717800" y="2252133"/>
            <a:ext cx="2929467" cy="171873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5534974" y="2704884"/>
            <a:ext cx="594222" cy="2284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latin typeface="+mn-ea"/>
              </a:rPr>
              <a:t>전용선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47D4BDB-4AB8-41E8-A22C-2CD4C82D2354}"/>
              </a:ext>
            </a:extLst>
          </p:cNvPr>
          <p:cNvSpPr txBox="1"/>
          <p:nvPr/>
        </p:nvSpPr>
        <p:spPr>
          <a:xfrm>
            <a:off x="4926845" y="3995880"/>
            <a:ext cx="749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rgbClr val="010DFF"/>
                </a:solidFill>
                <a:latin typeface="+mn-ea"/>
              </a:rPr>
              <a:t>H/W </a:t>
            </a:r>
            <a:r>
              <a:rPr lang="ko-KR" altLang="en-US" sz="1000" dirty="0">
                <a:solidFill>
                  <a:srgbClr val="010DFF"/>
                </a:solidFill>
                <a:latin typeface="+mn-ea"/>
              </a:rPr>
              <a:t>추가</a:t>
            </a:r>
            <a:endParaRPr lang="ko-KR" altLang="en-US" sz="1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830F62D-54EE-4425-B49E-8C005C784BDF}"/>
              </a:ext>
            </a:extLst>
          </p:cNvPr>
          <p:cNvSpPr txBox="1"/>
          <p:nvPr/>
        </p:nvSpPr>
        <p:spPr>
          <a:xfrm>
            <a:off x="3796676" y="6014798"/>
            <a:ext cx="48493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</a:t>
            </a:r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.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비긴급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연계 순서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  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비긴급신고연계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]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 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경찰민원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)] -&gt;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긴급신고 연계</a:t>
            </a:r>
            <a:endParaRPr lang="ko-KR" altLang="en-US" sz="11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B9ACCF-49B2-4B67-9E9A-6436FEA7A8E6}"/>
              </a:ext>
            </a:extLst>
          </p:cNvPr>
          <p:cNvSpPr txBox="1"/>
          <p:nvPr/>
        </p:nvSpPr>
        <p:spPr>
          <a:xfrm>
            <a:off x="3967183" y="6445219"/>
            <a:ext cx="45777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전환은 호 전환 계획에  맞춰서 진행</a:t>
            </a:r>
          </a:p>
          <a:p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  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고객 및 </a:t>
            </a:r>
            <a:r>
              <a:rPr lang="ko-KR" altLang="en-US" sz="1100" b="1" dirty="0" err="1">
                <a:solidFill>
                  <a:schemeClr val="accent2">
                    <a:lumMod val="75000"/>
                  </a:schemeClr>
                </a:solidFill>
                <a:latin typeface="+mn-ea"/>
              </a:rPr>
              <a:t>주관사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결정에 따라 전환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)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65" name="구부러진 연결선 175">
            <a:extLst>
              <a:ext uri="{FF2B5EF4-FFF2-40B4-BE49-F238E27FC236}">
                <a16:creationId xmlns:a16="http://schemas.microsoft.com/office/drawing/2014/main" id="{178A6E60-15A0-49F8-A233-071814EC86F0}"/>
              </a:ext>
            </a:extLst>
          </p:cNvPr>
          <p:cNvCxnSpPr>
            <a:stCxn id="45" idx="3"/>
            <a:endCxn id="63" idx="1"/>
          </p:cNvCxnSpPr>
          <p:nvPr/>
        </p:nvCxnSpPr>
        <p:spPr>
          <a:xfrm flipV="1">
            <a:off x="5582653" y="2890237"/>
            <a:ext cx="2060857" cy="677723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40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</a:t>
            </a:r>
            <a:r>
              <a:rPr lang="ko-KR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통합콜센터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연계 구성 </a:t>
            </a:r>
            <a:r>
              <a:rPr lang="en-US" altLang="ko-K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비긴급신고</a:t>
            </a:r>
            <a:r>
              <a:rPr lang="ko-KR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To Be)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833AEA48-88CC-460D-8BA6-216F00F5E69B}"/>
              </a:ext>
            </a:extLst>
          </p:cNvPr>
          <p:cNvSpPr/>
          <p:nvPr/>
        </p:nvSpPr>
        <p:spPr>
          <a:xfrm>
            <a:off x="466298" y="1095303"/>
            <a:ext cx="2081463" cy="32465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latin typeface="+mn-ea"/>
              </a:rPr>
              <a:t>행정안전부</a:t>
            </a:r>
            <a:r>
              <a:rPr lang="en-US" altLang="ko-KR" sz="1200" b="1" dirty="0">
                <a:latin typeface="+mn-ea"/>
              </a:rPr>
              <a:t>(2016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D8473F90-B3B8-449A-BE98-4691BBB424EB}"/>
              </a:ext>
            </a:extLst>
          </p:cNvPr>
          <p:cNvSpPr/>
          <p:nvPr/>
        </p:nvSpPr>
        <p:spPr>
          <a:xfrm>
            <a:off x="540827" y="1696687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경찰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C5985025-BF2E-4E9C-A3B2-60097B54B49E}"/>
              </a:ext>
            </a:extLst>
          </p:cNvPr>
          <p:cNvSpPr/>
          <p:nvPr/>
        </p:nvSpPr>
        <p:spPr>
          <a:xfrm>
            <a:off x="540827" y="3006124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소방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(119)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7" name="직사각형 166">
            <a:extLst>
              <a:ext uri="{FF2B5EF4-FFF2-40B4-BE49-F238E27FC236}">
                <a16:creationId xmlns:a16="http://schemas.microsoft.com/office/drawing/2014/main" id="{00C4E1FD-292C-489D-B116-4E8F3E1DBE35}"/>
              </a:ext>
            </a:extLst>
          </p:cNvPr>
          <p:cNvSpPr/>
          <p:nvPr/>
        </p:nvSpPr>
        <p:spPr>
          <a:xfrm>
            <a:off x="540827" y="4315561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해경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(122)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82CCD85C-278C-44D1-8133-A739489DD881}"/>
              </a:ext>
            </a:extLst>
          </p:cNvPr>
          <p:cNvSpPr/>
          <p:nvPr/>
        </p:nvSpPr>
        <p:spPr>
          <a:xfrm>
            <a:off x="1821784" y="2616048"/>
            <a:ext cx="577516" cy="11555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69" name="꺾인 연결선 14">
            <a:extLst>
              <a:ext uri="{FF2B5EF4-FFF2-40B4-BE49-F238E27FC236}">
                <a16:creationId xmlns:a16="http://schemas.microsoft.com/office/drawing/2014/main" id="{C6EA7F9C-8D51-4069-BF89-F66BD537D111}"/>
              </a:ext>
            </a:extLst>
          </p:cNvPr>
          <p:cNvCxnSpPr>
            <a:stCxn id="165" idx="3"/>
            <a:endCxn id="168" idx="0"/>
          </p:cNvCxnSpPr>
          <p:nvPr/>
        </p:nvCxnSpPr>
        <p:spPr>
          <a:xfrm>
            <a:off x="1067877" y="2232092"/>
            <a:ext cx="1042665" cy="383956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꺾인 연결선 16">
            <a:extLst>
              <a:ext uri="{FF2B5EF4-FFF2-40B4-BE49-F238E27FC236}">
                <a16:creationId xmlns:a16="http://schemas.microsoft.com/office/drawing/2014/main" id="{F1696B82-3018-4985-A901-55640B7DE1F4}"/>
              </a:ext>
            </a:extLst>
          </p:cNvPr>
          <p:cNvCxnSpPr>
            <a:stCxn id="166" idx="3"/>
            <a:endCxn id="208" idx="1"/>
          </p:cNvCxnSpPr>
          <p:nvPr/>
        </p:nvCxnSpPr>
        <p:spPr>
          <a:xfrm flipV="1">
            <a:off x="1067877" y="3241958"/>
            <a:ext cx="794520" cy="299571"/>
          </a:xfrm>
          <a:prstGeom prst="bentConnector3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꺾인 연결선 20">
            <a:extLst>
              <a:ext uri="{FF2B5EF4-FFF2-40B4-BE49-F238E27FC236}">
                <a16:creationId xmlns:a16="http://schemas.microsoft.com/office/drawing/2014/main" id="{E15B572A-FAF9-4103-BF5D-4F0B900654C7}"/>
              </a:ext>
            </a:extLst>
          </p:cNvPr>
          <p:cNvCxnSpPr>
            <a:stCxn id="167" idx="3"/>
            <a:endCxn id="168" idx="2"/>
          </p:cNvCxnSpPr>
          <p:nvPr/>
        </p:nvCxnSpPr>
        <p:spPr>
          <a:xfrm flipV="1">
            <a:off x="1067877" y="3771606"/>
            <a:ext cx="1042665" cy="1079360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DA48F7ED-D2E5-41B4-87C5-34050324A082}"/>
              </a:ext>
            </a:extLst>
          </p:cNvPr>
          <p:cNvGrpSpPr/>
          <p:nvPr/>
        </p:nvGrpSpPr>
        <p:grpSpPr>
          <a:xfrm>
            <a:off x="1268921" y="1955365"/>
            <a:ext cx="370039" cy="590878"/>
            <a:chOff x="1458344" y="2520615"/>
            <a:chExt cx="370039" cy="590878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7EC5BA0C-2B6E-4FAD-AC55-417100F92554}"/>
                </a:ext>
              </a:extLst>
            </p:cNvPr>
            <p:cNvSpPr txBox="1"/>
            <p:nvPr/>
          </p:nvSpPr>
          <p:spPr>
            <a:xfrm>
              <a:off x="1458344" y="2520615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87E7853-CEB8-4A2A-AEEF-B149EC1E6E78}"/>
                </a:ext>
              </a:extLst>
            </p:cNvPr>
            <p:cNvSpPr txBox="1"/>
            <p:nvPr/>
          </p:nvSpPr>
          <p:spPr>
            <a:xfrm>
              <a:off x="1505218" y="2571859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D5FA81B5-1530-4C07-9644-8B2C21669AAF}"/>
              </a:ext>
            </a:extLst>
          </p:cNvPr>
          <p:cNvGrpSpPr/>
          <p:nvPr/>
        </p:nvGrpSpPr>
        <p:grpSpPr>
          <a:xfrm>
            <a:off x="1268921" y="3241958"/>
            <a:ext cx="359594" cy="571066"/>
            <a:chOff x="1458344" y="3807208"/>
            <a:chExt cx="359594" cy="571066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1FEE34FD-33DF-4058-ABAE-D8D4322BC764}"/>
                </a:ext>
              </a:extLst>
            </p:cNvPr>
            <p:cNvSpPr txBox="1"/>
            <p:nvPr/>
          </p:nvSpPr>
          <p:spPr>
            <a:xfrm>
              <a:off x="1458344" y="3807208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2D83096-79AB-4449-9E94-F0C418E0C6D7}"/>
                </a:ext>
              </a:extLst>
            </p:cNvPr>
            <p:cNvSpPr txBox="1"/>
            <p:nvPr/>
          </p:nvSpPr>
          <p:spPr>
            <a:xfrm>
              <a:off x="1494773" y="3838640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8D1216FC-B568-40D0-8F9C-CDFC178818EE}"/>
              </a:ext>
            </a:extLst>
          </p:cNvPr>
          <p:cNvGrpSpPr/>
          <p:nvPr/>
        </p:nvGrpSpPr>
        <p:grpSpPr>
          <a:xfrm>
            <a:off x="1268921" y="4550611"/>
            <a:ext cx="351993" cy="571066"/>
            <a:chOff x="1458344" y="5115861"/>
            <a:chExt cx="351993" cy="571066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DEDF03C-B2CA-4391-BD9F-392379512169}"/>
                </a:ext>
              </a:extLst>
            </p:cNvPr>
            <p:cNvSpPr txBox="1"/>
            <p:nvPr/>
          </p:nvSpPr>
          <p:spPr>
            <a:xfrm>
              <a:off x="1458344" y="5115861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AC91BA4E-1B95-4FE2-B53A-7F98631EA44D}"/>
                </a:ext>
              </a:extLst>
            </p:cNvPr>
            <p:cNvSpPr txBox="1"/>
            <p:nvPr/>
          </p:nvSpPr>
          <p:spPr>
            <a:xfrm>
              <a:off x="1487172" y="5147293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0506E1A8-B8CC-42D4-828D-94DD8FE62395}"/>
              </a:ext>
            </a:extLst>
          </p:cNvPr>
          <p:cNvSpPr/>
          <p:nvPr/>
        </p:nvSpPr>
        <p:spPr>
          <a:xfrm>
            <a:off x="458381" y="1419959"/>
            <a:ext cx="2084452" cy="481418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960A7034-8D61-43D3-BA00-331F3B75E332}"/>
              </a:ext>
            </a:extLst>
          </p:cNvPr>
          <p:cNvSpPr txBox="1"/>
          <p:nvPr/>
        </p:nvSpPr>
        <p:spPr>
          <a:xfrm>
            <a:off x="914401" y="1419521"/>
            <a:ext cx="1369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000" b="1">
                <a:latin typeface="+mn-ea"/>
              </a:defRPr>
            </a:lvl1pPr>
          </a:lstStyle>
          <a:p>
            <a:r>
              <a:rPr lang="ko-KR" altLang="en-US" dirty="0"/>
              <a:t>긴급신고 연계</a:t>
            </a: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9EF736BD-2DAB-455D-B245-B21378CDE2D3}"/>
              </a:ext>
            </a:extLst>
          </p:cNvPr>
          <p:cNvGrpSpPr/>
          <p:nvPr/>
        </p:nvGrpSpPr>
        <p:grpSpPr>
          <a:xfrm>
            <a:off x="3547790" y="2288908"/>
            <a:ext cx="1633810" cy="1635255"/>
            <a:chOff x="3043991" y="3146258"/>
            <a:chExt cx="1633810" cy="1635255"/>
          </a:xfrm>
        </p:grpSpPr>
        <p:sp>
          <p:nvSpPr>
            <p:cNvPr id="192" name="직사각형 191">
              <a:extLst>
                <a:ext uri="{FF2B5EF4-FFF2-40B4-BE49-F238E27FC236}">
                  <a16:creationId xmlns:a16="http://schemas.microsoft.com/office/drawing/2014/main" id="{2B20C215-C4D7-49D1-88F1-873D4C0EE816}"/>
                </a:ext>
              </a:extLst>
            </p:cNvPr>
            <p:cNvSpPr/>
            <p:nvPr/>
          </p:nvSpPr>
          <p:spPr>
            <a:xfrm>
              <a:off x="3043991" y="3146258"/>
              <a:ext cx="1312768" cy="1635255"/>
            </a:xfrm>
            <a:prstGeom prst="rect">
              <a:avLst/>
            </a:prstGeom>
            <a:noFill/>
            <a:ln w="63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B4CCF7CB-3287-4EA3-9E3A-362C3B8D601A}"/>
                </a:ext>
              </a:extLst>
            </p:cNvPr>
            <p:cNvSpPr txBox="1"/>
            <p:nvPr/>
          </p:nvSpPr>
          <p:spPr>
            <a:xfrm>
              <a:off x="3064059" y="3172919"/>
              <a:ext cx="12927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긴급신고 연계</a:t>
              </a:r>
              <a:r>
                <a:rPr lang="en-US" altLang="ko-KR" sz="1000" b="1" dirty="0">
                  <a:latin typeface="+mn-ea"/>
                </a:rPr>
                <a:t>(110)</a:t>
              </a:r>
              <a:endParaRPr lang="ko-KR" altLang="en-US" sz="1000" b="1" dirty="0">
                <a:latin typeface="+mn-ea"/>
              </a:endParaRPr>
            </a:p>
          </p:txBody>
        </p:sp>
        <p:cxnSp>
          <p:nvCxnSpPr>
            <p:cNvPr id="200" name="꺾인 연결선 69">
              <a:extLst>
                <a:ext uri="{FF2B5EF4-FFF2-40B4-BE49-F238E27FC236}">
                  <a16:creationId xmlns:a16="http://schemas.microsoft.com/office/drawing/2014/main" id="{B062B3D3-DADE-4F7B-95F1-7DCBB9218B73}"/>
                </a:ext>
              </a:extLst>
            </p:cNvPr>
            <p:cNvCxnSpPr>
              <a:stCxn id="205" idx="3"/>
            </p:cNvCxnSpPr>
            <p:nvPr/>
          </p:nvCxnSpPr>
          <p:spPr>
            <a:xfrm>
              <a:off x="3465119" y="4102491"/>
              <a:ext cx="1212682" cy="32281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E91ACEF0-6B53-4D79-8853-656C9ED54F7A}"/>
                </a:ext>
              </a:extLst>
            </p:cNvPr>
            <p:cNvGrpSpPr/>
            <p:nvPr/>
          </p:nvGrpSpPr>
          <p:grpSpPr>
            <a:xfrm>
              <a:off x="3105525" y="3801242"/>
              <a:ext cx="359594" cy="571066"/>
              <a:chOff x="1458344" y="3807208"/>
              <a:chExt cx="359594" cy="57106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E1587B4E-5B09-4801-8FDD-FF4B1394E699}"/>
                  </a:ext>
                </a:extLst>
              </p:cNvPr>
              <p:cNvSpPr txBox="1"/>
              <p:nvPr/>
            </p:nvSpPr>
            <p:spPr>
              <a:xfrm>
                <a:off x="1458344" y="3807208"/>
                <a:ext cx="323165" cy="53963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>
                    <a:latin typeface="+mn-ea"/>
                  </a:rPr>
                  <a:t>망연계</a:t>
                </a:r>
                <a:endParaRPr lang="ko-KR" altLang="en-US" sz="900" dirty="0">
                  <a:latin typeface="+mn-ea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79E9AF40-C0F9-4380-A4FD-0367DBDCA2D0}"/>
                  </a:ext>
                </a:extLst>
              </p:cNvPr>
              <p:cNvSpPr txBox="1"/>
              <p:nvPr/>
            </p:nvSpPr>
            <p:spPr>
              <a:xfrm>
                <a:off x="1494773" y="3838640"/>
                <a:ext cx="323165" cy="5396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 dirty="0">
                    <a:latin typeface="+mn-ea"/>
                  </a:rPr>
                  <a:t>망 연계</a:t>
                </a:r>
              </a:p>
            </p:txBody>
          </p:sp>
        </p:grpSp>
        <p:cxnSp>
          <p:nvCxnSpPr>
            <p:cNvPr id="203" name="꺾인 연결선 77">
              <a:extLst>
                <a:ext uri="{FF2B5EF4-FFF2-40B4-BE49-F238E27FC236}">
                  <a16:creationId xmlns:a16="http://schemas.microsoft.com/office/drawing/2014/main" id="{FE9A29A4-B372-42E2-A2D6-2105936D6711}"/>
                </a:ext>
              </a:extLst>
            </p:cNvPr>
            <p:cNvCxnSpPr>
              <a:stCxn id="205" idx="3"/>
            </p:cNvCxnSpPr>
            <p:nvPr/>
          </p:nvCxnSpPr>
          <p:spPr>
            <a:xfrm flipV="1">
              <a:off x="3465119" y="3711857"/>
              <a:ext cx="1212682" cy="390634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5090AB59-C900-4505-BA0A-D9D3DE0EBA71}"/>
              </a:ext>
            </a:extLst>
          </p:cNvPr>
          <p:cNvCxnSpPr>
            <a:stCxn id="208" idx="3"/>
            <a:endCxn id="205" idx="1"/>
          </p:cNvCxnSpPr>
          <p:nvPr/>
        </p:nvCxnSpPr>
        <p:spPr>
          <a:xfrm>
            <a:off x="2439913" y="3241958"/>
            <a:ext cx="1205840" cy="3183"/>
          </a:xfrm>
          <a:prstGeom prst="line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순서도: 대체 처리 206">
            <a:extLst>
              <a:ext uri="{FF2B5EF4-FFF2-40B4-BE49-F238E27FC236}">
                <a16:creationId xmlns:a16="http://schemas.microsoft.com/office/drawing/2014/main" id="{C62532A0-62A0-440C-ABF4-F68CB139CAB4}"/>
              </a:ext>
            </a:extLst>
          </p:cNvPr>
          <p:cNvSpPr/>
          <p:nvPr/>
        </p:nvSpPr>
        <p:spPr>
          <a:xfrm>
            <a:off x="2751989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FE2F944A-56D8-4012-B434-4289199F4B49}"/>
              </a:ext>
            </a:extLst>
          </p:cNvPr>
          <p:cNvSpPr/>
          <p:nvPr/>
        </p:nvSpPr>
        <p:spPr>
          <a:xfrm>
            <a:off x="1862397" y="2654282"/>
            <a:ext cx="577516" cy="11753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공동관리센터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5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(ESB)</a:t>
            </a:r>
            <a:endParaRPr lang="ko-KR" altLang="en-US" sz="10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D94FF423-00A0-413E-99FA-7AB7BE9843DC}"/>
              </a:ext>
            </a:extLst>
          </p:cNvPr>
          <p:cNvSpPr/>
          <p:nvPr/>
        </p:nvSpPr>
        <p:spPr>
          <a:xfrm>
            <a:off x="2700137" y="1363036"/>
            <a:ext cx="2921017" cy="296833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42" name="직사각형 241">
            <a:extLst>
              <a:ext uri="{FF2B5EF4-FFF2-40B4-BE49-F238E27FC236}">
                <a16:creationId xmlns:a16="http://schemas.microsoft.com/office/drawing/2014/main" id="{716AA029-FB50-4F5A-BC06-82FFE8B59461}"/>
              </a:ext>
            </a:extLst>
          </p:cNvPr>
          <p:cNvSpPr/>
          <p:nvPr/>
        </p:nvSpPr>
        <p:spPr>
          <a:xfrm>
            <a:off x="2702725" y="1104925"/>
            <a:ext cx="2917025" cy="29842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4431E97-EB0F-4027-9857-3E4BEA1BE5F1}"/>
              </a:ext>
            </a:extLst>
          </p:cNvPr>
          <p:cNvSpPr/>
          <p:nvPr/>
        </p:nvSpPr>
        <p:spPr>
          <a:xfrm>
            <a:off x="4990119" y="2532672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Agent1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8C94A2D-B35E-40C2-8E6A-027AF4A7FD8B}"/>
              </a:ext>
            </a:extLst>
          </p:cNvPr>
          <p:cNvSpPr/>
          <p:nvPr/>
        </p:nvSpPr>
        <p:spPr>
          <a:xfrm>
            <a:off x="4999744" y="3246125"/>
            <a:ext cx="582909" cy="643670"/>
          </a:xfrm>
          <a:prstGeom prst="rect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  <a:prstDash val="dashDot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Agent2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3" name="순서도: 대체 처리 52">
            <a:extLst>
              <a:ext uri="{FF2B5EF4-FFF2-40B4-BE49-F238E27FC236}">
                <a16:creationId xmlns:a16="http://schemas.microsoft.com/office/drawing/2014/main" id="{EB379095-698D-4322-B32B-9380CEAF8847}"/>
              </a:ext>
            </a:extLst>
          </p:cNvPr>
          <p:cNvSpPr/>
          <p:nvPr/>
        </p:nvSpPr>
        <p:spPr>
          <a:xfrm>
            <a:off x="7589312" y="1731108"/>
            <a:ext cx="1880707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통합 콜 </a:t>
            </a:r>
            <a:r>
              <a:rPr lang="en-US" altLang="ko-KR" sz="1200" dirty="0">
                <a:latin typeface="+mn-ea"/>
              </a:rPr>
              <a:t>APP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ECA5DDF-0ADD-4A88-99B5-838712ADAF09}"/>
              </a:ext>
            </a:extLst>
          </p:cNvPr>
          <p:cNvSpPr/>
          <p:nvPr/>
        </p:nvSpPr>
        <p:spPr>
          <a:xfrm>
            <a:off x="6025114" y="1398507"/>
            <a:ext cx="3621165" cy="2626370"/>
          </a:xfrm>
          <a:prstGeom prst="rect">
            <a:avLst/>
          </a:prstGeom>
          <a:noFill/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98634266-3629-4692-9B2B-2B9A79B41BE7}"/>
              </a:ext>
            </a:extLst>
          </p:cNvPr>
          <p:cNvGrpSpPr/>
          <p:nvPr/>
        </p:nvGrpSpPr>
        <p:grpSpPr>
          <a:xfrm>
            <a:off x="6269113" y="2412320"/>
            <a:ext cx="1090437" cy="1257527"/>
            <a:chOff x="8308505" y="2208507"/>
            <a:chExt cx="1090437" cy="1293208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190BF48-BAEA-41AB-B9EB-40D363BA3549}"/>
                </a:ext>
              </a:extLst>
            </p:cNvPr>
            <p:cNvSpPr/>
            <p:nvPr/>
          </p:nvSpPr>
          <p:spPr>
            <a:xfrm>
              <a:off x="8308505" y="2208507"/>
              <a:ext cx="1090437" cy="1293208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7356E07-D9D5-45FE-A5EB-9E309EAD8A87}"/>
                </a:ext>
              </a:extLst>
            </p:cNvPr>
            <p:cNvSpPr/>
            <p:nvPr/>
          </p:nvSpPr>
          <p:spPr>
            <a:xfrm>
              <a:off x="8422872" y="2298791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#1</a:t>
              </a:r>
            </a:p>
            <a:p>
              <a:pPr algn="ctr"/>
              <a:r>
                <a:rPr lang="en-US" altLang="ko-KR" sz="1000" dirty="0">
                  <a:latin typeface="+mn-ea"/>
                </a:rPr>
                <a:t>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49ECD55E-9026-4399-ACD5-92CEC0738919}"/>
                </a:ext>
              </a:extLst>
            </p:cNvPr>
            <p:cNvSpPr/>
            <p:nvPr/>
          </p:nvSpPr>
          <p:spPr>
            <a:xfrm>
              <a:off x="8420632" y="2881822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#2 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</p:grp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3D258C9A-1115-484E-B722-0DEE39555963}"/>
              </a:ext>
            </a:extLst>
          </p:cNvPr>
          <p:cNvSpPr/>
          <p:nvPr/>
        </p:nvSpPr>
        <p:spPr>
          <a:xfrm>
            <a:off x="6025116" y="1108006"/>
            <a:ext cx="3621164" cy="324657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민간 </a:t>
            </a:r>
            <a:r>
              <a:rPr lang="ko-KR" altLang="en-US" sz="1200" b="1" dirty="0" err="1">
                <a:solidFill>
                  <a:schemeClr val="tx1"/>
                </a:solidFill>
                <a:latin typeface="+mn-ea"/>
              </a:rPr>
              <a:t>클라우드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 센터</a:t>
            </a:r>
          </a:p>
        </p:txBody>
      </p: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09A29DB6-DF4C-4D90-AF0E-6EA769C1074A}"/>
              </a:ext>
            </a:extLst>
          </p:cNvPr>
          <p:cNvCxnSpPr>
            <a:stCxn id="53" idx="2"/>
            <a:endCxn id="57" idx="3"/>
          </p:cNvCxnSpPr>
          <p:nvPr/>
        </p:nvCxnSpPr>
        <p:spPr>
          <a:xfrm flipH="1">
            <a:off x="7359550" y="2011579"/>
            <a:ext cx="1170116" cy="1029505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원통 457">
            <a:extLst>
              <a:ext uri="{FF2B5EF4-FFF2-40B4-BE49-F238E27FC236}">
                <a16:creationId xmlns:a16="http://schemas.microsoft.com/office/drawing/2014/main" id="{1D41E8D9-7C8E-41FB-8711-19FC154E4BFF}"/>
              </a:ext>
            </a:extLst>
          </p:cNvPr>
          <p:cNvSpPr/>
          <p:nvPr/>
        </p:nvSpPr>
        <p:spPr>
          <a:xfrm>
            <a:off x="8307984" y="3400253"/>
            <a:ext cx="1131075" cy="366725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통합 상담</a:t>
            </a:r>
            <a:r>
              <a:rPr lang="en-US" altLang="ko-KR" sz="1050" dirty="0">
                <a:latin typeface="+mn-ea"/>
              </a:rPr>
              <a:t>DB</a:t>
            </a:r>
            <a:endParaRPr lang="ko-KR" altLang="en-US" sz="1050" dirty="0">
              <a:latin typeface="+mn-ea"/>
            </a:endParaRPr>
          </a:p>
        </p:txBody>
      </p:sp>
      <p:cxnSp>
        <p:nvCxnSpPr>
          <p:cNvPr id="68" name="구부러진 연결선 463">
            <a:extLst>
              <a:ext uri="{FF2B5EF4-FFF2-40B4-BE49-F238E27FC236}">
                <a16:creationId xmlns:a16="http://schemas.microsoft.com/office/drawing/2014/main" id="{ADEA622E-69E6-45AF-9E02-D9CEF0F0E4B4}"/>
              </a:ext>
            </a:extLst>
          </p:cNvPr>
          <p:cNvCxnSpPr>
            <a:stCxn id="57" idx="3"/>
            <a:endCxn id="67" idx="2"/>
          </p:cNvCxnSpPr>
          <p:nvPr/>
        </p:nvCxnSpPr>
        <p:spPr>
          <a:xfrm>
            <a:off x="7359550" y="3041084"/>
            <a:ext cx="948434" cy="542532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구부러진 연결선 175">
            <a:extLst>
              <a:ext uri="{FF2B5EF4-FFF2-40B4-BE49-F238E27FC236}">
                <a16:creationId xmlns:a16="http://schemas.microsoft.com/office/drawing/2014/main" id="{178A6E60-15A0-49F8-A233-071814EC86F0}"/>
              </a:ext>
            </a:extLst>
          </p:cNvPr>
          <p:cNvCxnSpPr>
            <a:stCxn id="57" idx="1"/>
            <a:endCxn id="44" idx="3"/>
          </p:cNvCxnSpPr>
          <p:nvPr/>
        </p:nvCxnSpPr>
        <p:spPr>
          <a:xfrm rot="10800000">
            <a:off x="5573029" y="2854508"/>
            <a:ext cx="696085" cy="186577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7DEE8657-C646-41B4-AAE0-B5BA8FC82B78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884B0FB-BC45-40E2-8425-DA38F6A5BE23}"/>
              </a:ext>
            </a:extLst>
          </p:cNvPr>
          <p:cNvSpPr txBox="1"/>
          <p:nvPr/>
        </p:nvSpPr>
        <p:spPr>
          <a:xfrm>
            <a:off x="9728199" y="1642535"/>
            <a:ext cx="217593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</a:t>
            </a:r>
            <a:r>
              <a:rPr lang="ko-KR" altLang="en-US" sz="1100" dirty="0" err="1">
                <a:latin typeface="+mn-ea"/>
              </a:rPr>
              <a:t>통합콜센터</a:t>
            </a:r>
            <a:r>
              <a:rPr lang="ko-KR" altLang="en-US" sz="1100" dirty="0">
                <a:latin typeface="+mn-ea"/>
              </a:rPr>
              <a:t> 환경 전환 적용 </a:t>
            </a:r>
            <a:r>
              <a:rPr lang="en-US" altLang="ko-KR" sz="1100" dirty="0">
                <a:latin typeface="+mn-ea"/>
              </a:rPr>
              <a:t>(2</a:t>
            </a:r>
            <a:r>
              <a:rPr lang="ko-KR" altLang="en-US" sz="1100" dirty="0">
                <a:latin typeface="+mn-ea"/>
              </a:rPr>
              <a:t>차 사업</a:t>
            </a:r>
            <a:r>
              <a:rPr lang="en-US" altLang="ko-KR" sz="1100" dirty="0">
                <a:latin typeface="+mn-ea"/>
              </a:rPr>
              <a:t>)</a:t>
            </a:r>
            <a:r>
              <a:rPr lang="ko-KR" altLang="en-US" sz="1100" dirty="0">
                <a:latin typeface="+mn-ea"/>
              </a:rPr>
              <a:t>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중계 서버 이중화 구성을 통한 클라우드 상담 </a:t>
            </a:r>
            <a:r>
              <a:rPr lang="en-US" altLang="ko-KR" sz="1100" dirty="0">
                <a:latin typeface="+mn-ea"/>
              </a:rPr>
              <a:t>DB </a:t>
            </a:r>
            <a:r>
              <a:rPr lang="ko-KR" altLang="en-US" sz="1100" dirty="0">
                <a:latin typeface="+mn-ea"/>
              </a:rPr>
              <a:t>연계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방화벽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 err="1">
                <a:latin typeface="+mn-ea"/>
              </a:rPr>
              <a:t>망연계</a:t>
            </a:r>
            <a:r>
              <a:rPr lang="en-US" altLang="ko-KR" sz="1100" dirty="0">
                <a:latin typeface="+mn-ea"/>
              </a:rPr>
              <a:t>, VPN </a:t>
            </a:r>
            <a:r>
              <a:rPr lang="ko-KR" altLang="en-US" sz="1100" dirty="0">
                <a:latin typeface="+mn-ea"/>
              </a:rPr>
              <a:t>환경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ko-KR" altLang="en-US" sz="1100" dirty="0">
                <a:latin typeface="+mn-ea"/>
              </a:rPr>
              <a:t> 확인후 변경 설정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중계서버 단일서버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(1</a:t>
            </a:r>
            <a:r>
              <a:rPr lang="ko-KR" altLang="en-US" sz="1100" dirty="0" err="1">
                <a:solidFill>
                  <a:srgbClr val="C00000"/>
                </a:solidFill>
                <a:latin typeface="+mn-ea"/>
              </a:rPr>
              <a:t>차사업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)</a:t>
            </a:r>
          </a:p>
          <a:p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이중화 구성에 따른 서버 </a:t>
            </a:r>
            <a:endParaRPr lang="en-US" altLang="ko-KR" sz="1100" dirty="0">
              <a:solidFill>
                <a:srgbClr val="C00000"/>
              </a:solidFill>
              <a:latin typeface="+mn-ea"/>
            </a:endParaRPr>
          </a:p>
          <a:p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추가 설치관련 협의 필요</a:t>
            </a:r>
            <a:endParaRPr lang="en-US" altLang="ko-KR" sz="1100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연계를 위한 중계서버 프록시 연계를 위한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ESB Agent 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식 도입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비긴급신고 연계 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적용후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   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긴급신고 연계 작업 진행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78" name="모서리가 둥근 직사각형 15">
            <a:extLst>
              <a:ext uri="{FF2B5EF4-FFF2-40B4-BE49-F238E27FC236}">
                <a16:creationId xmlns:a16="http://schemas.microsoft.com/office/drawing/2014/main" id="{56358898-C696-4ECB-BD63-607CF795289E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7779242-B4E2-47F3-A443-24250A25A55F}"/>
              </a:ext>
            </a:extLst>
          </p:cNvPr>
          <p:cNvSpPr/>
          <p:nvPr/>
        </p:nvSpPr>
        <p:spPr>
          <a:xfrm>
            <a:off x="2717800" y="2252133"/>
            <a:ext cx="2929467" cy="171873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5534974" y="2704884"/>
            <a:ext cx="594222" cy="2284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latin typeface="+mn-ea"/>
              </a:rPr>
              <a:t>전용선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47D4BDB-4AB8-41E8-A22C-2CD4C82D2354}"/>
              </a:ext>
            </a:extLst>
          </p:cNvPr>
          <p:cNvSpPr txBox="1"/>
          <p:nvPr/>
        </p:nvSpPr>
        <p:spPr>
          <a:xfrm>
            <a:off x="4926845" y="3995880"/>
            <a:ext cx="749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rgbClr val="010DFF"/>
                </a:solidFill>
                <a:latin typeface="+mn-ea"/>
              </a:rPr>
              <a:t>H/W </a:t>
            </a:r>
            <a:r>
              <a:rPr lang="ko-KR" altLang="en-US" sz="1000" dirty="0">
                <a:solidFill>
                  <a:srgbClr val="010DFF"/>
                </a:solidFill>
                <a:latin typeface="+mn-ea"/>
              </a:rPr>
              <a:t>추가</a:t>
            </a:r>
            <a:endParaRPr lang="ko-KR" altLang="en-US" sz="1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830F62D-54EE-4425-B49E-8C005C784BDF}"/>
              </a:ext>
            </a:extLst>
          </p:cNvPr>
          <p:cNvSpPr txBox="1"/>
          <p:nvPr/>
        </p:nvSpPr>
        <p:spPr>
          <a:xfrm>
            <a:off x="3796676" y="6014798"/>
            <a:ext cx="48493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</a:t>
            </a:r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.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비긴급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연계 순서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  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비긴급신고연계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]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 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경찰민원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)] -&gt;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긴급신고 연계</a:t>
            </a:r>
            <a:endParaRPr lang="ko-KR" altLang="en-US" sz="11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B9ACCF-49B2-4B67-9E9A-6436FEA7A8E6}"/>
              </a:ext>
            </a:extLst>
          </p:cNvPr>
          <p:cNvSpPr txBox="1"/>
          <p:nvPr/>
        </p:nvSpPr>
        <p:spPr>
          <a:xfrm>
            <a:off x="3967183" y="6445219"/>
            <a:ext cx="45777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전환은 호 전환 계획에  맞춰서 진행</a:t>
            </a:r>
          </a:p>
          <a:p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  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고객 및 </a:t>
            </a:r>
            <a:r>
              <a:rPr lang="ko-KR" altLang="en-US" sz="1100" b="1" dirty="0" err="1">
                <a:solidFill>
                  <a:schemeClr val="accent2">
                    <a:lumMod val="75000"/>
                  </a:schemeClr>
                </a:solidFill>
                <a:latin typeface="+mn-ea"/>
              </a:rPr>
              <a:t>주관사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결정에 따라 전환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)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73" name="구부러진 연결선 175">
            <a:extLst>
              <a:ext uri="{FF2B5EF4-FFF2-40B4-BE49-F238E27FC236}">
                <a16:creationId xmlns:a16="http://schemas.microsoft.com/office/drawing/2014/main" id="{178A6E60-15A0-49F8-A233-071814EC86F0}"/>
              </a:ext>
            </a:extLst>
          </p:cNvPr>
          <p:cNvCxnSpPr>
            <a:stCxn id="57" idx="1"/>
            <a:endCxn id="45" idx="3"/>
          </p:cNvCxnSpPr>
          <p:nvPr/>
        </p:nvCxnSpPr>
        <p:spPr>
          <a:xfrm rot="10800000" flipV="1">
            <a:off x="5582653" y="3041084"/>
            <a:ext cx="686460" cy="526876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758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 fontScale="90000"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</a:t>
            </a:r>
            <a:r>
              <a:rPr lang="ko-KR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통합콜센터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연계 구성 </a:t>
            </a:r>
            <a:r>
              <a:rPr lang="en-US" altLang="ko-K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중계서버</a:t>
            </a:r>
            <a:r>
              <a:rPr lang="en-US" altLang="ko-K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-ASIS </a:t>
            </a:r>
            <a:r>
              <a:rPr lang="ko-KR" alt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호연계서버</a:t>
            </a:r>
            <a:r>
              <a:rPr lang="ko-KR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교체 전계시나리오</a:t>
            </a:r>
            <a:r>
              <a:rPr lang="en-US" altLang="ko-K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9EF736BD-2DAB-455D-B245-B21378CDE2D3}"/>
              </a:ext>
            </a:extLst>
          </p:cNvPr>
          <p:cNvGrpSpPr/>
          <p:nvPr/>
        </p:nvGrpSpPr>
        <p:grpSpPr>
          <a:xfrm>
            <a:off x="1107877" y="2334403"/>
            <a:ext cx="1312768" cy="1635255"/>
            <a:chOff x="3043991" y="3146258"/>
            <a:chExt cx="1312768" cy="1635255"/>
          </a:xfrm>
        </p:grpSpPr>
        <p:sp>
          <p:nvSpPr>
            <p:cNvPr id="192" name="직사각형 191">
              <a:extLst>
                <a:ext uri="{FF2B5EF4-FFF2-40B4-BE49-F238E27FC236}">
                  <a16:creationId xmlns:a16="http://schemas.microsoft.com/office/drawing/2014/main" id="{2B20C215-C4D7-49D1-88F1-873D4C0EE816}"/>
                </a:ext>
              </a:extLst>
            </p:cNvPr>
            <p:cNvSpPr/>
            <p:nvPr/>
          </p:nvSpPr>
          <p:spPr>
            <a:xfrm>
              <a:off x="3043991" y="3146258"/>
              <a:ext cx="1312768" cy="1635255"/>
            </a:xfrm>
            <a:prstGeom prst="rect">
              <a:avLst/>
            </a:prstGeom>
            <a:noFill/>
            <a:ln w="63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B4CCF7CB-3287-4EA3-9E3A-362C3B8D601A}"/>
                </a:ext>
              </a:extLst>
            </p:cNvPr>
            <p:cNvSpPr txBox="1"/>
            <p:nvPr/>
          </p:nvSpPr>
          <p:spPr>
            <a:xfrm>
              <a:off x="3064059" y="3172919"/>
              <a:ext cx="12927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긴급신고 연계</a:t>
              </a:r>
              <a:r>
                <a:rPr lang="en-US" altLang="ko-KR" sz="1000" b="1" dirty="0">
                  <a:latin typeface="+mn-ea"/>
                </a:rPr>
                <a:t>(110)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195" name="모서리가 둥근 직사각형 65">
              <a:extLst>
                <a:ext uri="{FF2B5EF4-FFF2-40B4-BE49-F238E27FC236}">
                  <a16:creationId xmlns:a16="http://schemas.microsoft.com/office/drawing/2014/main" id="{51E2342C-254D-4891-8693-82EDE2C761B3}"/>
                </a:ext>
              </a:extLst>
            </p:cNvPr>
            <p:cNvSpPr/>
            <p:nvPr/>
          </p:nvSpPr>
          <p:spPr>
            <a:xfrm>
              <a:off x="3639885" y="3633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6" name="모서리가 둥근 직사각형 66">
              <a:extLst>
                <a:ext uri="{FF2B5EF4-FFF2-40B4-BE49-F238E27FC236}">
                  <a16:creationId xmlns:a16="http://schemas.microsoft.com/office/drawing/2014/main" id="{539CA480-413E-4794-A0B2-E88DFE656D02}"/>
                </a:ext>
              </a:extLst>
            </p:cNvPr>
            <p:cNvSpPr/>
            <p:nvPr/>
          </p:nvSpPr>
          <p:spPr>
            <a:xfrm>
              <a:off x="3642558" y="4174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00" name="꺾인 연결선 69">
              <a:extLst>
                <a:ext uri="{FF2B5EF4-FFF2-40B4-BE49-F238E27FC236}">
                  <a16:creationId xmlns:a16="http://schemas.microsoft.com/office/drawing/2014/main" id="{B062B3D3-DADE-4F7B-95F1-7DCBB9218B73}"/>
                </a:ext>
              </a:extLst>
            </p:cNvPr>
            <p:cNvCxnSpPr>
              <a:stCxn id="205" idx="3"/>
              <a:endCxn id="196" idx="1"/>
            </p:cNvCxnSpPr>
            <p:nvPr/>
          </p:nvCxnSpPr>
          <p:spPr>
            <a:xfrm>
              <a:off x="3465119" y="4102491"/>
              <a:ext cx="177439" cy="320881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E91ACEF0-6B53-4D79-8853-656C9ED54F7A}"/>
                </a:ext>
              </a:extLst>
            </p:cNvPr>
            <p:cNvGrpSpPr/>
            <p:nvPr/>
          </p:nvGrpSpPr>
          <p:grpSpPr>
            <a:xfrm>
              <a:off x="3105525" y="3801242"/>
              <a:ext cx="359594" cy="571066"/>
              <a:chOff x="1458344" y="3807208"/>
              <a:chExt cx="359594" cy="57106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E1587B4E-5B09-4801-8FDD-FF4B1394E699}"/>
                  </a:ext>
                </a:extLst>
              </p:cNvPr>
              <p:cNvSpPr txBox="1"/>
              <p:nvPr/>
            </p:nvSpPr>
            <p:spPr>
              <a:xfrm>
                <a:off x="1458344" y="3807208"/>
                <a:ext cx="323165" cy="53963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>
                    <a:latin typeface="+mn-ea"/>
                  </a:rPr>
                  <a:t>망연계</a:t>
                </a:r>
                <a:endParaRPr lang="ko-KR" altLang="en-US" sz="900" dirty="0">
                  <a:latin typeface="+mn-ea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79E9AF40-C0F9-4380-A4FD-0367DBDCA2D0}"/>
                  </a:ext>
                </a:extLst>
              </p:cNvPr>
              <p:cNvSpPr txBox="1"/>
              <p:nvPr/>
            </p:nvSpPr>
            <p:spPr>
              <a:xfrm>
                <a:off x="1494773" y="3838640"/>
                <a:ext cx="323165" cy="5396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 dirty="0">
                    <a:latin typeface="+mn-ea"/>
                  </a:rPr>
                  <a:t>망 연계</a:t>
                </a:r>
              </a:p>
            </p:txBody>
          </p:sp>
        </p:grpSp>
        <p:cxnSp>
          <p:nvCxnSpPr>
            <p:cNvPr id="203" name="꺾인 연결선 77">
              <a:extLst>
                <a:ext uri="{FF2B5EF4-FFF2-40B4-BE49-F238E27FC236}">
                  <a16:creationId xmlns:a16="http://schemas.microsoft.com/office/drawing/2014/main" id="{FE9A29A4-B372-42E2-A2D6-2105936D6711}"/>
                </a:ext>
              </a:extLst>
            </p:cNvPr>
            <p:cNvCxnSpPr>
              <a:stCxn id="205" idx="3"/>
              <a:endCxn id="195" idx="1"/>
            </p:cNvCxnSpPr>
            <p:nvPr/>
          </p:nvCxnSpPr>
          <p:spPr>
            <a:xfrm flipV="1">
              <a:off x="3465119" y="3882372"/>
              <a:ext cx="174766" cy="22011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5090AB59-C900-4505-BA0A-D9D3DE0EBA71}"/>
              </a:ext>
            </a:extLst>
          </p:cNvPr>
          <p:cNvCxnSpPr>
            <a:endCxn id="205" idx="1"/>
          </p:cNvCxnSpPr>
          <p:nvPr/>
        </p:nvCxnSpPr>
        <p:spPr>
          <a:xfrm>
            <a:off x="0" y="3287453"/>
            <a:ext cx="1205840" cy="3183"/>
          </a:xfrm>
          <a:prstGeom prst="line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순서도: 대체 처리 206">
            <a:extLst>
              <a:ext uri="{FF2B5EF4-FFF2-40B4-BE49-F238E27FC236}">
                <a16:creationId xmlns:a16="http://schemas.microsoft.com/office/drawing/2014/main" id="{C62532A0-62A0-440C-ABF4-F68CB139CAB4}"/>
              </a:ext>
            </a:extLst>
          </p:cNvPr>
          <p:cNvSpPr/>
          <p:nvPr/>
        </p:nvSpPr>
        <p:spPr>
          <a:xfrm>
            <a:off x="312076" y="1678925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D94FF423-00A0-413E-99FA-7AB7BE9843DC}"/>
              </a:ext>
            </a:extLst>
          </p:cNvPr>
          <p:cNvSpPr/>
          <p:nvPr/>
        </p:nvSpPr>
        <p:spPr>
          <a:xfrm>
            <a:off x="260224" y="1408531"/>
            <a:ext cx="2921017" cy="296833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42" name="직사각형 241">
            <a:extLst>
              <a:ext uri="{FF2B5EF4-FFF2-40B4-BE49-F238E27FC236}">
                <a16:creationId xmlns:a16="http://schemas.microsoft.com/office/drawing/2014/main" id="{716AA029-FB50-4F5A-BC06-82FFE8B59461}"/>
              </a:ext>
            </a:extLst>
          </p:cNvPr>
          <p:cNvSpPr/>
          <p:nvPr/>
        </p:nvSpPr>
        <p:spPr>
          <a:xfrm>
            <a:off x="262812" y="1150420"/>
            <a:ext cx="2917025" cy="29842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4431E97-EB0F-4027-9857-3E4BEA1BE5F1}"/>
              </a:ext>
            </a:extLst>
          </p:cNvPr>
          <p:cNvSpPr/>
          <p:nvPr/>
        </p:nvSpPr>
        <p:spPr>
          <a:xfrm>
            <a:off x="2550206" y="2578167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Agent1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14D0F071-CFF0-45F2-B225-C5B96092996B}"/>
              </a:ext>
            </a:extLst>
          </p:cNvPr>
          <p:cNvCxnSpPr>
            <a:cxnSpLocks/>
          </p:cNvCxnSpPr>
          <p:nvPr/>
        </p:nvCxnSpPr>
        <p:spPr>
          <a:xfrm>
            <a:off x="2348564" y="3017945"/>
            <a:ext cx="24553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5AEA39BF-35F7-4052-8E97-FFEB9FFB6731}"/>
              </a:ext>
            </a:extLst>
          </p:cNvPr>
          <p:cNvCxnSpPr>
            <a:cxnSpLocks/>
          </p:cNvCxnSpPr>
          <p:nvPr/>
        </p:nvCxnSpPr>
        <p:spPr>
          <a:xfrm>
            <a:off x="2356583" y="3545733"/>
            <a:ext cx="24553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7779242-B4E2-47F3-A443-24250A25A55F}"/>
              </a:ext>
            </a:extLst>
          </p:cNvPr>
          <p:cNvSpPr/>
          <p:nvPr/>
        </p:nvSpPr>
        <p:spPr>
          <a:xfrm>
            <a:off x="277887" y="2297628"/>
            <a:ext cx="2929467" cy="171873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1723809" y="3018053"/>
            <a:ext cx="594222" cy="2284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+mn-ea"/>
              </a:rPr>
              <a:t>1 OFF 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9EF736BD-2DAB-455D-B245-B21378CDE2D3}"/>
              </a:ext>
            </a:extLst>
          </p:cNvPr>
          <p:cNvGrpSpPr/>
          <p:nvPr/>
        </p:nvGrpSpPr>
        <p:grpSpPr>
          <a:xfrm>
            <a:off x="4957886" y="2325108"/>
            <a:ext cx="1312768" cy="1635255"/>
            <a:chOff x="3043991" y="3146258"/>
            <a:chExt cx="1312768" cy="1635255"/>
          </a:xfrm>
        </p:grpSpPr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2B20C215-C4D7-49D1-88F1-873D4C0EE816}"/>
                </a:ext>
              </a:extLst>
            </p:cNvPr>
            <p:cNvSpPr/>
            <p:nvPr/>
          </p:nvSpPr>
          <p:spPr>
            <a:xfrm>
              <a:off x="3043991" y="3146258"/>
              <a:ext cx="1312768" cy="1635255"/>
            </a:xfrm>
            <a:prstGeom prst="rect">
              <a:avLst/>
            </a:prstGeom>
            <a:noFill/>
            <a:ln w="63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4CCF7CB-3287-4EA3-9E3A-362C3B8D601A}"/>
                </a:ext>
              </a:extLst>
            </p:cNvPr>
            <p:cNvSpPr txBox="1"/>
            <p:nvPr/>
          </p:nvSpPr>
          <p:spPr>
            <a:xfrm>
              <a:off x="3064059" y="3172919"/>
              <a:ext cx="12927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긴급신고 연계</a:t>
              </a:r>
              <a:r>
                <a:rPr lang="en-US" altLang="ko-KR" sz="1000" b="1" dirty="0">
                  <a:latin typeface="+mn-ea"/>
                </a:rPr>
                <a:t>(110)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81" name="모서리가 둥근 직사각형 65">
              <a:extLst>
                <a:ext uri="{FF2B5EF4-FFF2-40B4-BE49-F238E27FC236}">
                  <a16:creationId xmlns:a16="http://schemas.microsoft.com/office/drawing/2014/main" id="{51E2342C-254D-4891-8693-82EDE2C761B3}"/>
                </a:ext>
              </a:extLst>
            </p:cNvPr>
            <p:cNvSpPr/>
            <p:nvPr/>
          </p:nvSpPr>
          <p:spPr>
            <a:xfrm>
              <a:off x="3639885" y="3633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2" name="모서리가 둥근 직사각형 66">
              <a:extLst>
                <a:ext uri="{FF2B5EF4-FFF2-40B4-BE49-F238E27FC236}">
                  <a16:creationId xmlns:a16="http://schemas.microsoft.com/office/drawing/2014/main" id="{539CA480-413E-4794-A0B2-E88DFE656D02}"/>
                </a:ext>
              </a:extLst>
            </p:cNvPr>
            <p:cNvSpPr/>
            <p:nvPr/>
          </p:nvSpPr>
          <p:spPr>
            <a:xfrm>
              <a:off x="3642558" y="4174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83" name="꺾인 연결선 69">
              <a:extLst>
                <a:ext uri="{FF2B5EF4-FFF2-40B4-BE49-F238E27FC236}">
                  <a16:creationId xmlns:a16="http://schemas.microsoft.com/office/drawing/2014/main" id="{B062B3D3-DADE-4F7B-95F1-7DCBB9218B73}"/>
                </a:ext>
              </a:extLst>
            </p:cNvPr>
            <p:cNvCxnSpPr>
              <a:stCxn id="87" idx="3"/>
              <a:endCxn id="82" idx="1"/>
            </p:cNvCxnSpPr>
            <p:nvPr/>
          </p:nvCxnSpPr>
          <p:spPr>
            <a:xfrm>
              <a:off x="3465119" y="4102491"/>
              <a:ext cx="177439" cy="320881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E91ACEF0-6B53-4D79-8853-656C9ED54F7A}"/>
                </a:ext>
              </a:extLst>
            </p:cNvPr>
            <p:cNvGrpSpPr/>
            <p:nvPr/>
          </p:nvGrpSpPr>
          <p:grpSpPr>
            <a:xfrm>
              <a:off x="3105525" y="3801242"/>
              <a:ext cx="359594" cy="571066"/>
              <a:chOff x="1458344" y="3807208"/>
              <a:chExt cx="359594" cy="571066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1587B4E-5B09-4801-8FDD-FF4B1394E699}"/>
                  </a:ext>
                </a:extLst>
              </p:cNvPr>
              <p:cNvSpPr txBox="1"/>
              <p:nvPr/>
            </p:nvSpPr>
            <p:spPr>
              <a:xfrm>
                <a:off x="1458344" y="3807208"/>
                <a:ext cx="323165" cy="53963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>
                    <a:latin typeface="+mn-ea"/>
                  </a:rPr>
                  <a:t>망연계</a:t>
                </a:r>
                <a:endParaRPr lang="ko-KR" altLang="en-US" sz="900" dirty="0">
                  <a:latin typeface="+mn-ea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79E9AF40-C0F9-4380-A4FD-0367DBDCA2D0}"/>
                  </a:ext>
                </a:extLst>
              </p:cNvPr>
              <p:cNvSpPr txBox="1"/>
              <p:nvPr/>
            </p:nvSpPr>
            <p:spPr>
              <a:xfrm>
                <a:off x="1494773" y="3838640"/>
                <a:ext cx="323165" cy="5396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 dirty="0">
                    <a:latin typeface="+mn-ea"/>
                  </a:rPr>
                  <a:t>망 연계</a:t>
                </a:r>
              </a:p>
            </p:txBody>
          </p:sp>
        </p:grpSp>
        <p:cxnSp>
          <p:nvCxnSpPr>
            <p:cNvPr id="85" name="꺾인 연결선 77">
              <a:extLst>
                <a:ext uri="{FF2B5EF4-FFF2-40B4-BE49-F238E27FC236}">
                  <a16:creationId xmlns:a16="http://schemas.microsoft.com/office/drawing/2014/main" id="{FE9A29A4-B372-42E2-A2D6-2105936D6711}"/>
                </a:ext>
              </a:extLst>
            </p:cNvPr>
            <p:cNvCxnSpPr>
              <a:stCxn id="87" idx="3"/>
              <a:endCxn id="81" idx="1"/>
            </p:cNvCxnSpPr>
            <p:nvPr/>
          </p:nvCxnSpPr>
          <p:spPr>
            <a:xfrm flipV="1">
              <a:off x="3465119" y="3882372"/>
              <a:ext cx="174766" cy="22011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직선 연결선 87">
            <a:extLst>
              <a:ext uri="{FF2B5EF4-FFF2-40B4-BE49-F238E27FC236}">
                <a16:creationId xmlns:a16="http://schemas.microsoft.com/office/drawing/2014/main" id="{5090AB59-C900-4505-BA0A-D9D3DE0EBA71}"/>
              </a:ext>
            </a:extLst>
          </p:cNvPr>
          <p:cNvCxnSpPr>
            <a:endCxn id="87" idx="1"/>
          </p:cNvCxnSpPr>
          <p:nvPr/>
        </p:nvCxnSpPr>
        <p:spPr>
          <a:xfrm>
            <a:off x="3850009" y="3278158"/>
            <a:ext cx="1205840" cy="3183"/>
          </a:xfrm>
          <a:prstGeom prst="line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순서도: 대체 처리 88">
            <a:extLst>
              <a:ext uri="{FF2B5EF4-FFF2-40B4-BE49-F238E27FC236}">
                <a16:creationId xmlns:a16="http://schemas.microsoft.com/office/drawing/2014/main" id="{C62532A0-62A0-440C-ABF4-F68CB139CAB4}"/>
              </a:ext>
            </a:extLst>
          </p:cNvPr>
          <p:cNvSpPr/>
          <p:nvPr/>
        </p:nvSpPr>
        <p:spPr>
          <a:xfrm>
            <a:off x="4162085" y="16696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D94FF423-00A0-413E-99FA-7AB7BE9843DC}"/>
              </a:ext>
            </a:extLst>
          </p:cNvPr>
          <p:cNvSpPr/>
          <p:nvPr/>
        </p:nvSpPr>
        <p:spPr>
          <a:xfrm>
            <a:off x="4110233" y="1399236"/>
            <a:ext cx="2921017" cy="296833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716AA029-FB50-4F5A-BC06-82FFE8B59461}"/>
              </a:ext>
            </a:extLst>
          </p:cNvPr>
          <p:cNvSpPr/>
          <p:nvPr/>
        </p:nvSpPr>
        <p:spPr>
          <a:xfrm>
            <a:off x="4112821" y="1141125"/>
            <a:ext cx="2917025" cy="29842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64431E97-EB0F-4027-9857-3E4BEA1BE5F1}"/>
              </a:ext>
            </a:extLst>
          </p:cNvPr>
          <p:cNvSpPr/>
          <p:nvPr/>
        </p:nvSpPr>
        <p:spPr>
          <a:xfrm>
            <a:off x="6400215" y="2568872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Agent1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58C94A2D-B35E-40C2-8E6A-027AF4A7FD8B}"/>
              </a:ext>
            </a:extLst>
          </p:cNvPr>
          <p:cNvSpPr/>
          <p:nvPr/>
        </p:nvSpPr>
        <p:spPr>
          <a:xfrm>
            <a:off x="6409840" y="3282325"/>
            <a:ext cx="582909" cy="643670"/>
          </a:xfrm>
          <a:prstGeom prst="rect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  <a:prstDash val="dashDot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Agent2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4" name="직선 연결선 93">
            <a:extLst>
              <a:ext uri="{FF2B5EF4-FFF2-40B4-BE49-F238E27FC236}">
                <a16:creationId xmlns:a16="http://schemas.microsoft.com/office/drawing/2014/main" id="{14D0F071-CFF0-45F2-B225-C5B96092996B}"/>
              </a:ext>
            </a:extLst>
          </p:cNvPr>
          <p:cNvCxnSpPr>
            <a:cxnSpLocks/>
          </p:cNvCxnSpPr>
          <p:nvPr/>
        </p:nvCxnSpPr>
        <p:spPr>
          <a:xfrm>
            <a:off x="6198573" y="3008650"/>
            <a:ext cx="24553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연결선 94">
            <a:extLst>
              <a:ext uri="{FF2B5EF4-FFF2-40B4-BE49-F238E27FC236}">
                <a16:creationId xmlns:a16="http://schemas.microsoft.com/office/drawing/2014/main" id="{5AEA39BF-35F7-4052-8E97-FFEB9FFB6731}"/>
              </a:ext>
            </a:extLst>
          </p:cNvPr>
          <p:cNvCxnSpPr>
            <a:cxnSpLocks/>
          </p:cNvCxnSpPr>
          <p:nvPr/>
        </p:nvCxnSpPr>
        <p:spPr>
          <a:xfrm>
            <a:off x="6206592" y="3536438"/>
            <a:ext cx="24553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E7779242-B4E2-47F3-A443-24250A25A55F}"/>
              </a:ext>
            </a:extLst>
          </p:cNvPr>
          <p:cNvSpPr/>
          <p:nvPr/>
        </p:nvSpPr>
        <p:spPr>
          <a:xfrm>
            <a:off x="4127896" y="2288333"/>
            <a:ext cx="2929467" cy="171873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47D4BDB-4AB8-41E8-A22C-2CD4C82D2354}"/>
              </a:ext>
            </a:extLst>
          </p:cNvPr>
          <p:cNvSpPr txBox="1"/>
          <p:nvPr/>
        </p:nvSpPr>
        <p:spPr>
          <a:xfrm>
            <a:off x="6336941" y="4032080"/>
            <a:ext cx="749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rgbClr val="010DFF"/>
                </a:solidFill>
                <a:latin typeface="+mn-ea"/>
              </a:rPr>
              <a:t>H/W </a:t>
            </a:r>
            <a:r>
              <a:rPr lang="ko-KR" altLang="en-US" sz="1000" dirty="0">
                <a:solidFill>
                  <a:srgbClr val="010DFF"/>
                </a:solidFill>
                <a:latin typeface="+mn-ea"/>
              </a:rPr>
              <a:t>추가</a:t>
            </a:r>
            <a:endParaRPr lang="ko-KR" altLang="en-US" sz="1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5573818" y="3008758"/>
            <a:ext cx="594222" cy="2284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+mn-ea"/>
              </a:rPr>
              <a:t>1 OFF 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6911578" y="3462801"/>
            <a:ext cx="594222" cy="2284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+mn-ea"/>
              </a:rPr>
              <a:t>4 ON 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2993430" y="2693280"/>
            <a:ext cx="594222" cy="2284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+mn-ea"/>
              </a:rPr>
              <a:t>2 </a:t>
            </a:r>
            <a:r>
              <a:rPr lang="en-US" altLang="ko-KR" sz="1000" dirty="0" smtClean="0">
                <a:latin typeface="+mn-ea"/>
              </a:rPr>
              <a:t>ON</a:t>
            </a:r>
            <a:r>
              <a:rPr lang="en-US" altLang="ko-KR" sz="1000" dirty="0" smtClean="0">
                <a:latin typeface="+mn-ea"/>
              </a:rPr>
              <a:t> 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6843439" y="2613556"/>
            <a:ext cx="594222" cy="2284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+mn-ea"/>
              </a:rPr>
              <a:t>2 </a:t>
            </a:r>
            <a:r>
              <a:rPr lang="en-US" altLang="ko-KR" sz="1000" dirty="0" smtClean="0">
                <a:latin typeface="+mn-ea"/>
              </a:rPr>
              <a:t>ON</a:t>
            </a:r>
            <a:r>
              <a:rPr lang="en-US" altLang="ko-KR" sz="1000" dirty="0" smtClean="0">
                <a:latin typeface="+mn-ea"/>
              </a:rPr>
              <a:t> 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5564749" y="3536438"/>
            <a:ext cx="594222" cy="2284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+mn-ea"/>
              </a:rPr>
              <a:t>3 OFF 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277887" y="828258"/>
            <a:ext cx="2901950" cy="22844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+mn-ea"/>
              </a:rPr>
              <a:t>STEP1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4113774" y="828257"/>
            <a:ext cx="2901950" cy="22844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+mn-ea"/>
              </a:rPr>
              <a:t>STEP2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7DEE8657-C646-41B4-AAE0-B5BA8FC82B78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F884B0FB-BC45-40E2-8425-DA38F6A5BE23}"/>
              </a:ext>
            </a:extLst>
          </p:cNvPr>
          <p:cNvSpPr txBox="1"/>
          <p:nvPr/>
        </p:nvSpPr>
        <p:spPr>
          <a:xfrm>
            <a:off x="9728199" y="1642535"/>
            <a:ext cx="21759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 err="1" smtClean="0">
                <a:latin typeface="+mn-ea"/>
              </a:rPr>
              <a:t>중계서버가</a:t>
            </a:r>
            <a:r>
              <a:rPr lang="ko-KR" altLang="en-US" sz="1100" dirty="0" smtClean="0">
                <a:latin typeface="+mn-ea"/>
              </a:rPr>
              <a:t> </a:t>
            </a:r>
            <a:r>
              <a:rPr lang="en-US" altLang="ko-KR" sz="1100" dirty="0" smtClean="0">
                <a:latin typeface="+mn-ea"/>
              </a:rPr>
              <a:t>ASIS</a:t>
            </a:r>
            <a:r>
              <a:rPr lang="ko-KR" altLang="en-US" sz="1100" dirty="0" smtClean="0">
                <a:latin typeface="+mn-ea"/>
              </a:rPr>
              <a:t>호 </a:t>
            </a:r>
            <a:r>
              <a:rPr lang="ko-KR" altLang="en-US" sz="1100" dirty="0" err="1" smtClean="0">
                <a:latin typeface="+mn-ea"/>
              </a:rPr>
              <a:t>연계서버와</a:t>
            </a:r>
            <a:r>
              <a:rPr lang="ko-KR" altLang="en-US" sz="1100" dirty="0" smtClean="0">
                <a:latin typeface="+mn-ea"/>
              </a:rPr>
              <a:t> 같은 </a:t>
            </a:r>
            <a:r>
              <a:rPr lang="en-US" altLang="ko-KR" sz="1100" dirty="0" smtClean="0">
                <a:latin typeface="+mn-ea"/>
              </a:rPr>
              <a:t>IP</a:t>
            </a:r>
            <a:r>
              <a:rPr lang="ko-KR" altLang="en-US" sz="1100" dirty="0" smtClean="0">
                <a:latin typeface="+mn-ea"/>
              </a:rPr>
              <a:t>를 설정으로 </a:t>
            </a:r>
            <a:r>
              <a:rPr lang="ko-KR" altLang="en-US" sz="1100" dirty="0" err="1" smtClean="0">
                <a:latin typeface="+mn-ea"/>
              </a:rPr>
              <a:t>작업순서가</a:t>
            </a:r>
            <a:r>
              <a:rPr lang="ko-KR" altLang="en-US" sz="1100" dirty="0" smtClean="0">
                <a:latin typeface="+mn-ea"/>
              </a:rPr>
              <a:t> 중요함</a:t>
            </a:r>
            <a:endParaRPr lang="en-US" altLang="ko-KR" sz="1100" dirty="0" smtClean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 err="1" smtClean="0">
                <a:latin typeface="+mn-ea"/>
              </a:rPr>
              <a:t>중계서버</a:t>
            </a:r>
            <a:r>
              <a:rPr lang="ko-KR" altLang="en-US" sz="1100" dirty="0" smtClean="0">
                <a:latin typeface="+mn-ea"/>
              </a:rPr>
              <a:t> </a:t>
            </a:r>
            <a:r>
              <a:rPr lang="en-US" altLang="ko-KR" sz="1100" dirty="0" smtClean="0">
                <a:latin typeface="+mn-ea"/>
              </a:rPr>
              <a:t>Agent #1</a:t>
            </a:r>
            <a:r>
              <a:rPr lang="ko-KR" altLang="en-US" sz="1100" dirty="0" err="1" smtClean="0">
                <a:latin typeface="+mn-ea"/>
              </a:rPr>
              <a:t>연결후</a:t>
            </a:r>
            <a:r>
              <a:rPr lang="ko-KR" altLang="en-US" sz="1100" dirty="0" smtClean="0">
                <a:latin typeface="+mn-ea"/>
              </a:rPr>
              <a:t> 충분히 </a:t>
            </a:r>
            <a:r>
              <a:rPr lang="en-US" altLang="ko-KR" sz="1100" dirty="0" smtClean="0">
                <a:latin typeface="+mn-ea"/>
              </a:rPr>
              <a:t>TEST</a:t>
            </a:r>
            <a:r>
              <a:rPr lang="ko-KR" altLang="en-US" sz="1100" dirty="0" err="1" smtClean="0">
                <a:latin typeface="+mn-ea"/>
              </a:rPr>
              <a:t>한뒤</a:t>
            </a:r>
            <a:r>
              <a:rPr lang="ko-KR" altLang="en-US" sz="1100" dirty="0" smtClean="0">
                <a:latin typeface="+mn-ea"/>
              </a:rPr>
              <a:t> </a:t>
            </a:r>
            <a:r>
              <a:rPr lang="en-US" altLang="ko-KR" sz="1100" dirty="0" smtClean="0">
                <a:latin typeface="+mn-ea"/>
              </a:rPr>
              <a:t>#2</a:t>
            </a:r>
            <a:r>
              <a:rPr lang="ko-KR" altLang="en-US" sz="1100" dirty="0" smtClean="0">
                <a:latin typeface="+mn-ea"/>
              </a:rPr>
              <a:t>을</a:t>
            </a:r>
            <a:r>
              <a:rPr lang="en-US" altLang="ko-KR" sz="1100" dirty="0" smtClean="0">
                <a:latin typeface="+mn-ea"/>
              </a:rPr>
              <a:t> </a:t>
            </a:r>
            <a:r>
              <a:rPr lang="ko-KR" altLang="en-US" sz="1100" dirty="0" smtClean="0">
                <a:latin typeface="+mn-ea"/>
              </a:rPr>
              <a:t>연결한다</a:t>
            </a:r>
            <a:r>
              <a:rPr lang="en-US" altLang="ko-KR" sz="1100" smtClean="0">
                <a:latin typeface="+mn-ea"/>
              </a:rPr>
              <a:t>.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08" name="모서리가 둥근 직사각형 15">
            <a:extLst>
              <a:ext uri="{FF2B5EF4-FFF2-40B4-BE49-F238E27FC236}">
                <a16:creationId xmlns:a16="http://schemas.microsoft.com/office/drawing/2014/main" id="{56358898-C696-4ECB-BD63-607CF795289E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</p:spTree>
    <p:extLst>
      <p:ext uri="{BB962C8B-B14F-4D97-AF65-F5344CB8AC3E}">
        <p14:creationId xmlns:p14="http://schemas.microsoft.com/office/powerpoint/2010/main" val="3879832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연계 구성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비긴급신고 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AS IS)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268" name="직사각형 267">
            <a:extLst>
              <a:ext uri="{FF2B5EF4-FFF2-40B4-BE49-F238E27FC236}">
                <a16:creationId xmlns:a16="http://schemas.microsoft.com/office/drawing/2014/main" id="{DFCC5F83-C0C6-48F5-BC0E-827F28C1D671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E1B6EC29-DEA1-40BF-B83D-EACEDCBD6799}"/>
              </a:ext>
            </a:extLst>
          </p:cNvPr>
          <p:cNvSpPr txBox="1"/>
          <p:nvPr/>
        </p:nvSpPr>
        <p:spPr>
          <a:xfrm>
            <a:off x="9728199" y="1642535"/>
            <a:ext cx="2175933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비긴급신고 연계 체계 확인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 대상기관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100" dirty="0">
                <a:latin typeface="+mn-ea"/>
              </a:rPr>
              <a:t>경찰청 </a:t>
            </a:r>
            <a:r>
              <a:rPr lang="ko-KR" altLang="en-US" sz="1100" dirty="0" err="1">
                <a:latin typeface="+mn-ea"/>
              </a:rPr>
              <a:t>민원포털</a:t>
            </a:r>
            <a:r>
              <a:rPr lang="ko-KR" altLang="en-US" sz="1100" dirty="0">
                <a:latin typeface="+mn-ea"/>
              </a:rPr>
              <a:t>(</a:t>
            </a:r>
            <a:r>
              <a:rPr lang="en-US" altLang="ko-KR" sz="1100" dirty="0">
                <a:latin typeface="+mn-ea"/>
              </a:rPr>
              <a:t>182)</a:t>
            </a:r>
          </a:p>
          <a:p>
            <a:pPr marL="171450" indent="-171450">
              <a:buFontTx/>
              <a:buChar char="-"/>
            </a:pPr>
            <a:r>
              <a:rPr lang="ko-KR" altLang="en-US" sz="1100" dirty="0">
                <a:latin typeface="+mn-ea"/>
              </a:rPr>
              <a:t>한전 민원</a:t>
            </a:r>
            <a:r>
              <a:rPr lang="en-US" altLang="ko-KR" sz="1100" dirty="0">
                <a:latin typeface="+mn-ea"/>
              </a:rPr>
              <a:t>(123)</a:t>
            </a:r>
          </a:p>
          <a:p>
            <a:pPr marL="171450" indent="-171450">
              <a:buFontTx/>
              <a:buChar char="-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연계시스템</a:t>
            </a:r>
            <a:r>
              <a:rPr lang="en-US" altLang="ko-KR" sz="1100" dirty="0">
                <a:latin typeface="+mn-ea"/>
              </a:rPr>
              <a:t>(ESB)</a:t>
            </a:r>
            <a:r>
              <a:rPr lang="ko-KR" altLang="en-US" sz="1100" dirty="0">
                <a:latin typeface="+mn-ea"/>
              </a:rPr>
              <a:t> 관리 주체 </a:t>
            </a:r>
            <a:r>
              <a:rPr lang="en-US" altLang="ko-KR" sz="1100" dirty="0">
                <a:latin typeface="+mn-ea"/>
              </a:rPr>
              <a:t>:</a:t>
            </a:r>
            <a:r>
              <a:rPr lang="ko-KR" altLang="en-US" sz="1100" dirty="0">
                <a:latin typeface="+mn-ea"/>
              </a:rPr>
              <a:t> </a:t>
            </a:r>
            <a:r>
              <a:rPr lang="ko-KR" altLang="en-US" sz="1100" dirty="0" err="1">
                <a:latin typeface="+mn-ea"/>
              </a:rPr>
              <a:t>권익위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 유형 </a:t>
            </a:r>
            <a:r>
              <a:rPr lang="en-US" altLang="ko-KR" sz="1100" dirty="0">
                <a:latin typeface="+mn-ea"/>
              </a:rPr>
              <a:t>: DB, </a:t>
            </a:r>
          </a:p>
          <a:p>
            <a:r>
              <a:rPr lang="en-US" altLang="ko-KR" sz="1100" dirty="0">
                <a:latin typeface="+mn-ea"/>
              </a:rPr>
              <a:t>                 </a:t>
            </a:r>
            <a:r>
              <a:rPr lang="ko-KR" altLang="en-US" sz="1100" dirty="0">
                <a:latin typeface="+mn-ea"/>
              </a:rPr>
              <a:t>실시간</a:t>
            </a:r>
            <a:r>
              <a:rPr lang="en-US" altLang="ko-KR" sz="1100" u="sng" dirty="0">
                <a:solidFill>
                  <a:srgbClr val="010DFF"/>
                </a:solidFill>
                <a:latin typeface="+mn-ea"/>
              </a:rPr>
              <a:t>(HTTP </a:t>
            </a:r>
            <a:r>
              <a:rPr lang="ko-KR" altLang="en-US" sz="1100" u="sng" dirty="0">
                <a:solidFill>
                  <a:srgbClr val="010DFF"/>
                </a:solidFill>
                <a:latin typeface="+mn-ea"/>
              </a:rPr>
              <a:t>전문</a:t>
            </a:r>
            <a:r>
              <a:rPr lang="en-US" altLang="ko-KR" sz="1100" u="sng" dirty="0">
                <a:latin typeface="+mn-ea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경찰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(182) :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망연계로 보안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 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(123) :  VPN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장비로 보안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270" name="모서리가 둥근 직사각형 15">
            <a:extLst>
              <a:ext uri="{FF2B5EF4-FFF2-40B4-BE49-F238E27FC236}">
                <a16:creationId xmlns:a16="http://schemas.microsoft.com/office/drawing/2014/main" id="{D85F39B8-9149-4A86-9346-DB010EDC670A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3D5DF41-D0C8-4614-99AC-1E91CF974B14}"/>
              </a:ext>
            </a:extLst>
          </p:cNvPr>
          <p:cNvSpPr/>
          <p:nvPr/>
        </p:nvSpPr>
        <p:spPr>
          <a:xfrm>
            <a:off x="1232098" y="2288425"/>
            <a:ext cx="1853265" cy="1623995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D0EBEB-758B-49C3-957C-E57A5D5CC8B5}"/>
              </a:ext>
            </a:extLst>
          </p:cNvPr>
          <p:cNvSpPr txBox="1"/>
          <p:nvPr/>
        </p:nvSpPr>
        <p:spPr>
          <a:xfrm>
            <a:off x="1232096" y="2310423"/>
            <a:ext cx="1931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latin typeface="+mn-ea"/>
              </a:rPr>
              <a:t>비긴급신고 연계</a:t>
            </a:r>
            <a:endParaRPr lang="ko-KR" altLang="en-US" sz="9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7EB4393-3423-4410-98DE-3CDFD54A2A40}"/>
              </a:ext>
            </a:extLst>
          </p:cNvPr>
          <p:cNvSpPr/>
          <p:nvPr/>
        </p:nvSpPr>
        <p:spPr>
          <a:xfrm>
            <a:off x="1307461" y="2840497"/>
            <a:ext cx="841880" cy="774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비 긴급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#1</a:t>
            </a: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000" dirty="0" err="1">
                <a:solidFill>
                  <a:schemeClr val="tx1"/>
                </a:solidFill>
                <a:latin typeface="+mn-ea"/>
              </a:rPr>
              <a:t>ESB,Agent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4" name="순서도: 대체 처리 53">
            <a:extLst>
              <a:ext uri="{FF2B5EF4-FFF2-40B4-BE49-F238E27FC236}">
                <a16:creationId xmlns:a16="http://schemas.microsoft.com/office/drawing/2014/main" id="{A1448765-1FAF-4615-891D-1BC571876CB3}"/>
              </a:ext>
            </a:extLst>
          </p:cNvPr>
          <p:cNvSpPr/>
          <p:nvPr/>
        </p:nvSpPr>
        <p:spPr>
          <a:xfrm>
            <a:off x="718916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75ED8B3-BCD1-4051-A620-A21E0773C10C}"/>
              </a:ext>
            </a:extLst>
          </p:cNvPr>
          <p:cNvSpPr/>
          <p:nvPr/>
        </p:nvSpPr>
        <p:spPr>
          <a:xfrm>
            <a:off x="2200112" y="2847222"/>
            <a:ext cx="831751" cy="774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비 긴급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#2</a:t>
            </a: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000" dirty="0" err="1">
                <a:solidFill>
                  <a:schemeClr val="tx1"/>
                </a:solidFill>
                <a:latin typeface="+mn-ea"/>
              </a:rPr>
              <a:t>ESB,Agent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56" name="꺾인 연결선 86">
            <a:extLst>
              <a:ext uri="{FF2B5EF4-FFF2-40B4-BE49-F238E27FC236}">
                <a16:creationId xmlns:a16="http://schemas.microsoft.com/office/drawing/2014/main" id="{304C7192-D706-4B0E-983A-5E14A1241E2A}"/>
              </a:ext>
            </a:extLst>
          </p:cNvPr>
          <p:cNvCxnSpPr>
            <a:stCxn id="41" idx="0"/>
            <a:endCxn id="54" idx="2"/>
          </p:cNvCxnSpPr>
          <p:nvPr/>
        </p:nvCxnSpPr>
        <p:spPr>
          <a:xfrm rot="5400000" flipH="1" flipV="1">
            <a:off x="1974846" y="2097786"/>
            <a:ext cx="374524" cy="6755"/>
          </a:xfrm>
          <a:prstGeom prst="bent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66BD921-B3F1-4522-9278-E8B62A90913A}"/>
              </a:ext>
            </a:extLst>
          </p:cNvPr>
          <p:cNvGrpSpPr/>
          <p:nvPr/>
        </p:nvGrpSpPr>
        <p:grpSpPr>
          <a:xfrm>
            <a:off x="618281" y="4623971"/>
            <a:ext cx="1562101" cy="992605"/>
            <a:chOff x="4584699" y="5406161"/>
            <a:chExt cx="1562101" cy="992605"/>
          </a:xfrm>
        </p:grpSpPr>
        <p:sp>
          <p:nvSpPr>
            <p:cNvPr id="59" name="모서리가 둥근 직사각형 90">
              <a:extLst>
                <a:ext uri="{FF2B5EF4-FFF2-40B4-BE49-F238E27FC236}">
                  <a16:creationId xmlns:a16="http://schemas.microsoft.com/office/drawing/2014/main" id="{B0EF1D17-C88B-4455-AA1F-8F2F3326AA76}"/>
                </a:ext>
              </a:extLst>
            </p:cNvPr>
            <p:cNvSpPr/>
            <p:nvPr/>
          </p:nvSpPr>
          <p:spPr>
            <a:xfrm>
              <a:off x="4682324" y="5750258"/>
              <a:ext cx="654525" cy="5613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0" name="모서리가 둥근 직사각형 91">
              <a:extLst>
                <a:ext uri="{FF2B5EF4-FFF2-40B4-BE49-F238E27FC236}">
                  <a16:creationId xmlns:a16="http://schemas.microsoft.com/office/drawing/2014/main" id="{983C4C27-98BD-4C7F-BA2B-4701845560C4}"/>
                </a:ext>
              </a:extLst>
            </p:cNvPr>
            <p:cNvSpPr/>
            <p:nvPr/>
          </p:nvSpPr>
          <p:spPr>
            <a:xfrm>
              <a:off x="5397770" y="5750258"/>
              <a:ext cx="654525" cy="5613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AB8B0654-BD58-4B4E-9E0F-80027550DD91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F47B5F9-EDD8-4C79-8702-9B118CDE289A}"/>
                </a:ext>
              </a:extLst>
            </p:cNvPr>
            <p:cNvSpPr txBox="1"/>
            <p:nvPr/>
          </p:nvSpPr>
          <p:spPr>
            <a:xfrm>
              <a:off x="4938653" y="5511483"/>
              <a:ext cx="9644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경찰민원</a:t>
              </a:r>
              <a:r>
                <a:rPr lang="en-US" altLang="ko-KR" sz="900" dirty="0">
                  <a:latin typeface="+mn-ea"/>
                </a:rPr>
                <a:t>(182)</a:t>
              </a:r>
              <a:endParaRPr lang="ko-KR" altLang="en-US" sz="900" dirty="0">
                <a:latin typeface="+mn-ea"/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CD0132CB-61A7-46E5-A711-7CE5B4FDE9D0}"/>
              </a:ext>
            </a:extLst>
          </p:cNvPr>
          <p:cNvGrpSpPr/>
          <p:nvPr/>
        </p:nvGrpSpPr>
        <p:grpSpPr>
          <a:xfrm>
            <a:off x="2358552" y="4630936"/>
            <a:ext cx="1562101" cy="992605"/>
            <a:chOff x="4584699" y="5406161"/>
            <a:chExt cx="1562101" cy="992605"/>
          </a:xfrm>
        </p:grpSpPr>
        <p:sp>
          <p:nvSpPr>
            <p:cNvPr id="64" name="모서리가 둥근 직사각형 112">
              <a:extLst>
                <a:ext uri="{FF2B5EF4-FFF2-40B4-BE49-F238E27FC236}">
                  <a16:creationId xmlns:a16="http://schemas.microsoft.com/office/drawing/2014/main" id="{3810AF85-DAB3-4EBA-AAAD-C2A30D05710F}"/>
                </a:ext>
              </a:extLst>
            </p:cNvPr>
            <p:cNvSpPr/>
            <p:nvPr/>
          </p:nvSpPr>
          <p:spPr>
            <a:xfrm>
              <a:off x="4682324" y="5755992"/>
              <a:ext cx="654525" cy="55558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5" name="모서리가 둥근 직사각형 113">
              <a:extLst>
                <a:ext uri="{FF2B5EF4-FFF2-40B4-BE49-F238E27FC236}">
                  <a16:creationId xmlns:a16="http://schemas.microsoft.com/office/drawing/2014/main" id="{B1558CDD-2B27-4A1F-8A6E-E6D8B5EE7188}"/>
                </a:ext>
              </a:extLst>
            </p:cNvPr>
            <p:cNvSpPr/>
            <p:nvPr/>
          </p:nvSpPr>
          <p:spPr>
            <a:xfrm>
              <a:off x="5397770" y="5755992"/>
              <a:ext cx="654525" cy="55558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5F0339C3-49EB-4A49-9CEA-203F5622B121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3B20FC8-1047-4C66-A8D5-50941A4E4A63}"/>
                </a:ext>
              </a:extLst>
            </p:cNvPr>
            <p:cNvSpPr txBox="1"/>
            <p:nvPr/>
          </p:nvSpPr>
          <p:spPr>
            <a:xfrm>
              <a:off x="4929697" y="5523106"/>
              <a:ext cx="94532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한전민원</a:t>
              </a:r>
              <a:r>
                <a:rPr lang="en-US" altLang="ko-KR" sz="900" dirty="0">
                  <a:latin typeface="+mn-ea"/>
                </a:rPr>
                <a:t>(123)</a:t>
              </a:r>
              <a:endParaRPr lang="ko-KR" altLang="en-US" sz="900" dirty="0">
                <a:latin typeface="+mn-ea"/>
              </a:endParaRPr>
            </a:p>
          </p:txBody>
        </p:sp>
      </p:grpSp>
      <p:cxnSp>
        <p:nvCxnSpPr>
          <p:cNvPr id="68" name="꺾인 연결선 117">
            <a:extLst>
              <a:ext uri="{FF2B5EF4-FFF2-40B4-BE49-F238E27FC236}">
                <a16:creationId xmlns:a16="http://schemas.microsoft.com/office/drawing/2014/main" id="{8C29C2BF-DB10-4FA1-8E46-67724A7C80E9}"/>
              </a:ext>
            </a:extLst>
          </p:cNvPr>
          <p:cNvCxnSpPr>
            <a:cxnSpLocks/>
            <a:stCxn id="41" idx="2"/>
            <a:endCxn id="83" idx="0"/>
          </p:cNvCxnSpPr>
          <p:nvPr/>
        </p:nvCxnSpPr>
        <p:spPr>
          <a:xfrm rot="5400000">
            <a:off x="1637522" y="3820481"/>
            <a:ext cx="429271" cy="613148"/>
          </a:xfrm>
          <a:prstGeom prst="bentConnector3">
            <a:avLst>
              <a:gd name="adj1" fmla="val 66570"/>
            </a:avLst>
          </a:prstGeom>
          <a:ln w="9525"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꺾인 연결선 125">
            <a:extLst>
              <a:ext uri="{FF2B5EF4-FFF2-40B4-BE49-F238E27FC236}">
                <a16:creationId xmlns:a16="http://schemas.microsoft.com/office/drawing/2014/main" id="{6A566138-79AD-4084-B116-AB8ED5873558}"/>
              </a:ext>
            </a:extLst>
          </p:cNvPr>
          <p:cNvCxnSpPr>
            <a:cxnSpLocks/>
            <a:stCxn id="41" idx="2"/>
            <a:endCxn id="70" idx="4"/>
          </p:cNvCxnSpPr>
          <p:nvPr/>
        </p:nvCxnSpPr>
        <p:spPr>
          <a:xfrm rot="16200000" flipH="1">
            <a:off x="2462050" y="3609100"/>
            <a:ext cx="592237" cy="1198875"/>
          </a:xfrm>
          <a:prstGeom prst="bentConnector3">
            <a:avLst>
              <a:gd name="adj1" fmla="val 47999"/>
            </a:avLst>
          </a:prstGeom>
          <a:ln w="9525"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육각형 69">
            <a:extLst>
              <a:ext uri="{FF2B5EF4-FFF2-40B4-BE49-F238E27FC236}">
                <a16:creationId xmlns:a16="http://schemas.microsoft.com/office/drawing/2014/main" id="{44CC1B16-49F8-4F92-8D1E-4FA04E368763}"/>
              </a:ext>
            </a:extLst>
          </p:cNvPr>
          <p:cNvSpPr/>
          <p:nvPr/>
        </p:nvSpPr>
        <p:spPr>
          <a:xfrm>
            <a:off x="3297949" y="4504657"/>
            <a:ext cx="641350" cy="23862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VPN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F08087A-99AA-437E-82C1-432BE66CB69B}"/>
              </a:ext>
            </a:extLst>
          </p:cNvPr>
          <p:cNvSpPr/>
          <p:nvPr/>
        </p:nvSpPr>
        <p:spPr>
          <a:xfrm>
            <a:off x="464939" y="1363037"/>
            <a:ext cx="4278163" cy="267453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D914323-411A-4421-99F7-9DDA257E45DC}"/>
              </a:ext>
            </a:extLst>
          </p:cNvPr>
          <p:cNvSpPr/>
          <p:nvPr/>
        </p:nvSpPr>
        <p:spPr>
          <a:xfrm>
            <a:off x="464939" y="1095302"/>
            <a:ext cx="4278163" cy="324657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  <a:r>
              <a:rPr lang="en-US" altLang="ko-KR" sz="1200" b="1" dirty="0">
                <a:latin typeface="+mn-ea"/>
              </a:rPr>
              <a:t>(2017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3" name="순서도: 대체 처리 72">
            <a:extLst>
              <a:ext uri="{FF2B5EF4-FFF2-40B4-BE49-F238E27FC236}">
                <a16:creationId xmlns:a16="http://schemas.microsoft.com/office/drawing/2014/main" id="{51D06700-D745-4BB0-B047-172B12ADE5EE}"/>
              </a:ext>
            </a:extLst>
          </p:cNvPr>
          <p:cNvSpPr/>
          <p:nvPr/>
        </p:nvSpPr>
        <p:spPr>
          <a:xfrm>
            <a:off x="856958" y="5831197"/>
            <a:ext cx="1080000" cy="30353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182 </a:t>
            </a:r>
            <a:r>
              <a:rPr lang="ko-KR" altLang="en-US" sz="1000" dirty="0">
                <a:latin typeface="+mn-ea"/>
              </a:rPr>
              <a:t>콜 </a:t>
            </a:r>
            <a:r>
              <a:rPr lang="en-US" altLang="ko-KR" sz="1000" dirty="0">
                <a:latin typeface="+mn-ea"/>
              </a:rPr>
              <a:t>APP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4" name="순서도: 대체 처리 73">
            <a:extLst>
              <a:ext uri="{FF2B5EF4-FFF2-40B4-BE49-F238E27FC236}">
                <a16:creationId xmlns:a16="http://schemas.microsoft.com/office/drawing/2014/main" id="{2F7A1932-ADB5-42CF-90F1-014EA7B1D176}"/>
              </a:ext>
            </a:extLst>
          </p:cNvPr>
          <p:cNvSpPr/>
          <p:nvPr/>
        </p:nvSpPr>
        <p:spPr>
          <a:xfrm>
            <a:off x="2600316" y="5831197"/>
            <a:ext cx="1080000" cy="30353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123 </a:t>
            </a:r>
            <a:r>
              <a:rPr lang="ko-KR" altLang="en-US" sz="1000" dirty="0">
                <a:latin typeface="+mn-ea"/>
              </a:rPr>
              <a:t>콜 </a:t>
            </a:r>
            <a:r>
              <a:rPr lang="en-US" altLang="ko-KR" sz="1000" dirty="0">
                <a:latin typeface="+mn-ea"/>
              </a:rPr>
              <a:t>APP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75" name="직선 화살표 연결선 74">
            <a:extLst>
              <a:ext uri="{FF2B5EF4-FFF2-40B4-BE49-F238E27FC236}">
                <a16:creationId xmlns:a16="http://schemas.microsoft.com/office/drawing/2014/main" id="{F01FF406-248E-4A22-92CA-293D6FD7C646}"/>
              </a:ext>
            </a:extLst>
          </p:cNvPr>
          <p:cNvCxnSpPr>
            <a:stCxn id="73" idx="0"/>
            <a:endCxn id="61" idx="2"/>
          </p:cNvCxnSpPr>
          <p:nvPr/>
        </p:nvCxnSpPr>
        <p:spPr>
          <a:xfrm flipV="1">
            <a:off x="1396958" y="5616576"/>
            <a:ext cx="2374" cy="21462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3A9A7842-7010-47C7-AB6D-4F629B31CBD2}"/>
              </a:ext>
            </a:extLst>
          </p:cNvPr>
          <p:cNvCxnSpPr>
            <a:stCxn id="74" idx="0"/>
            <a:endCxn id="66" idx="2"/>
          </p:cNvCxnSpPr>
          <p:nvPr/>
        </p:nvCxnSpPr>
        <p:spPr>
          <a:xfrm flipH="1" flipV="1">
            <a:off x="3139603" y="5623541"/>
            <a:ext cx="713" cy="20765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6B97B502-FA40-470E-991D-73D7796F7386}"/>
              </a:ext>
            </a:extLst>
          </p:cNvPr>
          <p:cNvGrpSpPr/>
          <p:nvPr/>
        </p:nvGrpSpPr>
        <p:grpSpPr>
          <a:xfrm>
            <a:off x="1203583" y="4341691"/>
            <a:ext cx="704602" cy="234506"/>
            <a:chOff x="12171398" y="3651206"/>
            <a:chExt cx="704602" cy="234506"/>
          </a:xfrm>
        </p:grpSpPr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D179F993-75E1-4C93-AEBA-C50D69AB7381}"/>
                </a:ext>
              </a:extLst>
            </p:cNvPr>
            <p:cNvSpPr/>
            <p:nvPr/>
          </p:nvSpPr>
          <p:spPr>
            <a:xfrm>
              <a:off x="12192000" y="3677471"/>
              <a:ext cx="684000" cy="208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83" name="직사각형 82">
              <a:extLst>
                <a:ext uri="{FF2B5EF4-FFF2-40B4-BE49-F238E27FC236}">
                  <a16:creationId xmlns:a16="http://schemas.microsoft.com/office/drawing/2014/main" id="{A28C0E37-3408-47C3-B138-C0AA44C2ED38}"/>
                </a:ext>
              </a:extLst>
            </p:cNvPr>
            <p:cNvSpPr/>
            <p:nvPr/>
          </p:nvSpPr>
          <p:spPr>
            <a:xfrm>
              <a:off x="12171398" y="3651206"/>
              <a:ext cx="684000" cy="2082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9157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</a:t>
            </a:r>
            <a:r>
              <a:rPr lang="ko-KR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통합콜센터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연계 구성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비긴급신고 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To Be)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268" name="직사각형 267">
            <a:extLst>
              <a:ext uri="{FF2B5EF4-FFF2-40B4-BE49-F238E27FC236}">
                <a16:creationId xmlns:a16="http://schemas.microsoft.com/office/drawing/2014/main" id="{DFCC5F83-C0C6-48F5-BC0E-827F28C1D671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E1B6EC29-DEA1-40BF-B83D-EACEDCBD6799}"/>
              </a:ext>
            </a:extLst>
          </p:cNvPr>
          <p:cNvSpPr txBox="1"/>
          <p:nvPr/>
        </p:nvSpPr>
        <p:spPr>
          <a:xfrm>
            <a:off x="9728199" y="1642535"/>
            <a:ext cx="2175933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</a:t>
            </a:r>
            <a:r>
              <a:rPr lang="ko-KR" altLang="en-US" sz="1100" dirty="0" err="1">
                <a:latin typeface="+mn-ea"/>
              </a:rPr>
              <a:t>통합콜센터</a:t>
            </a:r>
            <a:r>
              <a:rPr lang="ko-KR" altLang="en-US" sz="1100" dirty="0">
                <a:latin typeface="+mn-ea"/>
              </a:rPr>
              <a:t> 환경 전환 적용 </a:t>
            </a:r>
            <a:r>
              <a:rPr lang="en-US" altLang="ko-KR" sz="1100" dirty="0">
                <a:latin typeface="+mn-ea"/>
              </a:rPr>
              <a:t>(2</a:t>
            </a:r>
            <a:r>
              <a:rPr lang="ko-KR" altLang="en-US" sz="1100" dirty="0">
                <a:latin typeface="+mn-ea"/>
              </a:rPr>
              <a:t>차 사업</a:t>
            </a:r>
            <a:r>
              <a:rPr lang="en-US" altLang="ko-KR" sz="1100" dirty="0">
                <a:latin typeface="+mn-ea"/>
              </a:rPr>
              <a:t>)</a:t>
            </a:r>
            <a:r>
              <a:rPr lang="ko-KR" altLang="en-US" sz="1100" dirty="0">
                <a:latin typeface="+mn-ea"/>
              </a:rPr>
              <a:t>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중계 서버 이중화 구성을 통한 클라우드 상담 </a:t>
            </a:r>
            <a:r>
              <a:rPr lang="en-US" altLang="ko-KR" sz="1100" dirty="0">
                <a:latin typeface="+mn-ea"/>
              </a:rPr>
              <a:t>DB </a:t>
            </a:r>
            <a:r>
              <a:rPr lang="ko-KR" altLang="en-US" sz="1100" dirty="0">
                <a:latin typeface="+mn-ea"/>
              </a:rPr>
              <a:t>연계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 err="1">
                <a:latin typeface="+mn-ea"/>
              </a:rPr>
              <a:t>비긴급</a:t>
            </a:r>
            <a:r>
              <a:rPr lang="ko-KR" altLang="en-US" sz="1100" dirty="0">
                <a:latin typeface="+mn-ea"/>
              </a:rPr>
              <a:t> 신고 연계를 위한 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ko-KR" altLang="en-US" sz="1100" dirty="0">
                <a:latin typeface="+mn-ea"/>
              </a:rPr>
              <a:t>중계서버 프록시 연계를 위한    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ESB Agent 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식 도입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 </a:t>
            </a:r>
            <a:r>
              <a:rPr lang="ko-KR" altLang="en-US" sz="1100" b="1" dirty="0" err="1">
                <a:solidFill>
                  <a:srgbClr val="C00000"/>
                </a:solidFill>
                <a:latin typeface="+mn-ea"/>
              </a:rPr>
              <a:t>전환후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 경찰청 전환 순차적 전환 필요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진행 일정 주사업자 협의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(</a:t>
            </a:r>
            <a:r>
              <a:rPr lang="ko-KR" altLang="en-US" sz="1100" dirty="0">
                <a:latin typeface="+mn-ea"/>
              </a:rPr>
              <a:t>전체 전환계획일정에 따른   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 </a:t>
            </a:r>
            <a:r>
              <a:rPr lang="ko-KR" altLang="en-US" sz="1100" dirty="0">
                <a:latin typeface="+mn-ea"/>
              </a:rPr>
              <a:t>일정 협의</a:t>
            </a:r>
            <a:r>
              <a:rPr lang="en-US" altLang="ko-KR" sz="1100" dirty="0">
                <a:latin typeface="+mn-ea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방화벽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 err="1">
                <a:latin typeface="+mn-ea"/>
              </a:rPr>
              <a:t>망연계</a:t>
            </a:r>
            <a:r>
              <a:rPr lang="en-US" altLang="ko-KR" sz="1100" dirty="0">
                <a:latin typeface="+mn-ea"/>
              </a:rPr>
              <a:t>, VPN </a:t>
            </a:r>
            <a:r>
              <a:rPr lang="ko-KR" altLang="en-US" sz="1100" dirty="0">
                <a:latin typeface="+mn-ea"/>
              </a:rPr>
              <a:t>환경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ko-KR" altLang="en-US" sz="1100" dirty="0">
                <a:latin typeface="+mn-ea"/>
              </a:rPr>
              <a:t> 확인후 변경 설정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solidFill>
                  <a:srgbClr val="010DFF"/>
                </a:solidFill>
                <a:latin typeface="+mn-ea"/>
              </a:rPr>
              <a:t>긴급신고 연계를 위한 </a:t>
            </a:r>
            <a:endParaRPr lang="en-US" altLang="ko-KR" sz="1100" dirty="0">
              <a:solidFill>
                <a:srgbClr val="010DFF"/>
              </a:solidFill>
              <a:latin typeface="+mn-ea"/>
            </a:endParaRPr>
          </a:p>
          <a:p>
            <a:r>
              <a:rPr lang="en-US" altLang="ko-KR" sz="1100" dirty="0">
                <a:solidFill>
                  <a:srgbClr val="010DFF"/>
                </a:solidFill>
                <a:latin typeface="+mn-ea"/>
              </a:rPr>
              <a:t>    ESB Agent 2</a:t>
            </a:r>
            <a:r>
              <a:rPr lang="ko-KR" altLang="en-US" sz="1100" dirty="0">
                <a:solidFill>
                  <a:srgbClr val="010DFF"/>
                </a:solidFill>
                <a:latin typeface="+mn-ea"/>
              </a:rPr>
              <a:t>식</a:t>
            </a:r>
            <a:r>
              <a:rPr lang="en-US" altLang="ko-KR" sz="1100" dirty="0">
                <a:solidFill>
                  <a:srgbClr val="010DFF"/>
                </a:solidFill>
                <a:latin typeface="+mn-ea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 err="1">
                <a:solidFill>
                  <a:srgbClr val="010DFF"/>
                </a:solidFill>
                <a:latin typeface="+mn-ea"/>
              </a:rPr>
              <a:t>비긴급</a:t>
            </a:r>
            <a:r>
              <a:rPr lang="ko-KR" altLang="en-US" sz="1100" dirty="0">
                <a:solidFill>
                  <a:srgbClr val="010DFF"/>
                </a:solidFill>
                <a:latin typeface="+mn-ea"/>
              </a:rPr>
              <a:t> 신고 연계를 위한    </a:t>
            </a:r>
            <a:endParaRPr lang="en-US" altLang="ko-KR" sz="1100" dirty="0">
              <a:solidFill>
                <a:srgbClr val="010DFF"/>
              </a:solidFill>
              <a:latin typeface="+mn-ea"/>
            </a:endParaRPr>
          </a:p>
          <a:p>
            <a:r>
              <a:rPr lang="en-US" altLang="ko-KR" sz="1100" dirty="0">
                <a:solidFill>
                  <a:srgbClr val="010DFF"/>
                </a:solidFill>
                <a:latin typeface="+mn-ea"/>
              </a:rPr>
              <a:t>    ESB Agent 2</a:t>
            </a:r>
            <a:r>
              <a:rPr lang="ko-KR" altLang="en-US" sz="1100" dirty="0">
                <a:solidFill>
                  <a:srgbClr val="010DFF"/>
                </a:solidFill>
                <a:latin typeface="+mn-ea"/>
              </a:rPr>
              <a:t>식 도입</a:t>
            </a:r>
            <a:endParaRPr lang="en-US" altLang="ko-KR" sz="1100" dirty="0">
              <a:solidFill>
                <a:srgbClr val="010DFF"/>
              </a:solidFill>
              <a:latin typeface="+mn-ea"/>
            </a:endParaRPr>
          </a:p>
          <a:p>
            <a:endParaRPr lang="en-US" altLang="ko-KR" sz="1100" dirty="0">
              <a:solidFill>
                <a:srgbClr val="010DFF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각각 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1100" b="1" dirty="0" err="1">
                <a:solidFill>
                  <a:srgbClr val="FF0000"/>
                </a:solidFill>
                <a:latin typeface="+mn-ea"/>
              </a:rPr>
              <a:t>식씩</a:t>
            </a: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 총 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4</a:t>
            </a: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식 필요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270" name="모서리가 둥근 직사각형 15">
            <a:extLst>
              <a:ext uri="{FF2B5EF4-FFF2-40B4-BE49-F238E27FC236}">
                <a16:creationId xmlns:a16="http://schemas.microsoft.com/office/drawing/2014/main" id="{D85F39B8-9149-4A86-9346-DB010EDC670A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3D5DF41-D0C8-4614-99AC-1E91CF974B14}"/>
              </a:ext>
            </a:extLst>
          </p:cNvPr>
          <p:cNvSpPr/>
          <p:nvPr/>
        </p:nvSpPr>
        <p:spPr>
          <a:xfrm>
            <a:off x="1232098" y="2288425"/>
            <a:ext cx="1853265" cy="1623995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D0EBEB-758B-49C3-957C-E57A5D5CC8B5}"/>
              </a:ext>
            </a:extLst>
          </p:cNvPr>
          <p:cNvSpPr txBox="1"/>
          <p:nvPr/>
        </p:nvSpPr>
        <p:spPr>
          <a:xfrm>
            <a:off x="1232096" y="2310423"/>
            <a:ext cx="1931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latin typeface="+mn-ea"/>
              </a:rPr>
              <a:t>비긴급신고 연계</a:t>
            </a:r>
            <a:endParaRPr lang="ko-KR" altLang="en-US" sz="9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7EB4393-3423-4410-98DE-3CDFD54A2A40}"/>
              </a:ext>
            </a:extLst>
          </p:cNvPr>
          <p:cNvSpPr/>
          <p:nvPr/>
        </p:nvSpPr>
        <p:spPr>
          <a:xfrm>
            <a:off x="1307461" y="2840497"/>
            <a:ext cx="841880" cy="774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비 긴급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#1</a:t>
            </a: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000" dirty="0" err="1">
                <a:solidFill>
                  <a:schemeClr val="tx1"/>
                </a:solidFill>
                <a:latin typeface="+mn-ea"/>
              </a:rPr>
              <a:t>ESB,Agent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4" name="순서도: 대체 처리 53">
            <a:extLst>
              <a:ext uri="{FF2B5EF4-FFF2-40B4-BE49-F238E27FC236}">
                <a16:creationId xmlns:a16="http://schemas.microsoft.com/office/drawing/2014/main" id="{A1448765-1FAF-4615-891D-1BC571876CB3}"/>
              </a:ext>
            </a:extLst>
          </p:cNvPr>
          <p:cNvSpPr/>
          <p:nvPr/>
        </p:nvSpPr>
        <p:spPr>
          <a:xfrm>
            <a:off x="718916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75ED8B3-BCD1-4051-A620-A21E0773C10C}"/>
              </a:ext>
            </a:extLst>
          </p:cNvPr>
          <p:cNvSpPr/>
          <p:nvPr/>
        </p:nvSpPr>
        <p:spPr>
          <a:xfrm>
            <a:off x="2200112" y="2847222"/>
            <a:ext cx="831751" cy="774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비 긴급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#2</a:t>
            </a: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000" dirty="0" err="1">
                <a:solidFill>
                  <a:schemeClr val="tx1"/>
                </a:solidFill>
                <a:latin typeface="+mn-ea"/>
              </a:rPr>
              <a:t>ESB,Agent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66BD921-B3F1-4522-9278-E8B62A90913A}"/>
              </a:ext>
            </a:extLst>
          </p:cNvPr>
          <p:cNvGrpSpPr/>
          <p:nvPr/>
        </p:nvGrpSpPr>
        <p:grpSpPr>
          <a:xfrm>
            <a:off x="618281" y="4623971"/>
            <a:ext cx="1562101" cy="992605"/>
            <a:chOff x="4584699" y="5406161"/>
            <a:chExt cx="1562101" cy="992605"/>
          </a:xfrm>
        </p:grpSpPr>
        <p:sp>
          <p:nvSpPr>
            <p:cNvPr id="59" name="모서리가 둥근 직사각형 90">
              <a:extLst>
                <a:ext uri="{FF2B5EF4-FFF2-40B4-BE49-F238E27FC236}">
                  <a16:creationId xmlns:a16="http://schemas.microsoft.com/office/drawing/2014/main" id="{B0EF1D17-C88B-4455-AA1F-8F2F3326AA76}"/>
                </a:ext>
              </a:extLst>
            </p:cNvPr>
            <p:cNvSpPr/>
            <p:nvPr/>
          </p:nvSpPr>
          <p:spPr>
            <a:xfrm>
              <a:off x="4682324" y="5750258"/>
              <a:ext cx="654525" cy="5613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0" name="모서리가 둥근 직사각형 91">
              <a:extLst>
                <a:ext uri="{FF2B5EF4-FFF2-40B4-BE49-F238E27FC236}">
                  <a16:creationId xmlns:a16="http://schemas.microsoft.com/office/drawing/2014/main" id="{983C4C27-98BD-4C7F-BA2B-4701845560C4}"/>
                </a:ext>
              </a:extLst>
            </p:cNvPr>
            <p:cNvSpPr/>
            <p:nvPr/>
          </p:nvSpPr>
          <p:spPr>
            <a:xfrm>
              <a:off x="5397770" y="5750258"/>
              <a:ext cx="654525" cy="5613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AB8B0654-BD58-4B4E-9E0F-80027550DD91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F47B5F9-EDD8-4C79-8702-9B118CDE289A}"/>
                </a:ext>
              </a:extLst>
            </p:cNvPr>
            <p:cNvSpPr txBox="1"/>
            <p:nvPr/>
          </p:nvSpPr>
          <p:spPr>
            <a:xfrm>
              <a:off x="4938653" y="5511483"/>
              <a:ext cx="9644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경찰민원</a:t>
              </a:r>
              <a:r>
                <a:rPr lang="en-US" altLang="ko-KR" sz="900" dirty="0">
                  <a:latin typeface="+mn-ea"/>
                </a:rPr>
                <a:t>(182)</a:t>
              </a:r>
              <a:endParaRPr lang="ko-KR" altLang="en-US" sz="900" dirty="0">
                <a:latin typeface="+mn-ea"/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CD0132CB-61A7-46E5-A711-7CE5B4FDE9D0}"/>
              </a:ext>
            </a:extLst>
          </p:cNvPr>
          <p:cNvGrpSpPr/>
          <p:nvPr/>
        </p:nvGrpSpPr>
        <p:grpSpPr>
          <a:xfrm>
            <a:off x="2358552" y="4630936"/>
            <a:ext cx="1562101" cy="992605"/>
            <a:chOff x="4584699" y="5406161"/>
            <a:chExt cx="1562101" cy="992605"/>
          </a:xfrm>
        </p:grpSpPr>
        <p:sp>
          <p:nvSpPr>
            <p:cNvPr id="64" name="모서리가 둥근 직사각형 112">
              <a:extLst>
                <a:ext uri="{FF2B5EF4-FFF2-40B4-BE49-F238E27FC236}">
                  <a16:creationId xmlns:a16="http://schemas.microsoft.com/office/drawing/2014/main" id="{3810AF85-DAB3-4EBA-AAAD-C2A30D05710F}"/>
                </a:ext>
              </a:extLst>
            </p:cNvPr>
            <p:cNvSpPr/>
            <p:nvPr/>
          </p:nvSpPr>
          <p:spPr>
            <a:xfrm>
              <a:off x="4682324" y="5755992"/>
              <a:ext cx="654525" cy="55558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5" name="모서리가 둥근 직사각형 113">
              <a:extLst>
                <a:ext uri="{FF2B5EF4-FFF2-40B4-BE49-F238E27FC236}">
                  <a16:creationId xmlns:a16="http://schemas.microsoft.com/office/drawing/2014/main" id="{B1558CDD-2B27-4A1F-8A6E-E6D8B5EE7188}"/>
                </a:ext>
              </a:extLst>
            </p:cNvPr>
            <p:cNvSpPr/>
            <p:nvPr/>
          </p:nvSpPr>
          <p:spPr>
            <a:xfrm>
              <a:off x="5397770" y="5755992"/>
              <a:ext cx="654525" cy="55558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5F0339C3-49EB-4A49-9CEA-203F5622B121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3B20FC8-1047-4C66-A8D5-50941A4E4A63}"/>
                </a:ext>
              </a:extLst>
            </p:cNvPr>
            <p:cNvSpPr txBox="1"/>
            <p:nvPr/>
          </p:nvSpPr>
          <p:spPr>
            <a:xfrm>
              <a:off x="4929697" y="5523106"/>
              <a:ext cx="94532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한전민원</a:t>
              </a:r>
              <a:r>
                <a:rPr lang="en-US" altLang="ko-KR" sz="900" dirty="0">
                  <a:latin typeface="+mn-ea"/>
                </a:rPr>
                <a:t>(123)</a:t>
              </a:r>
              <a:endParaRPr lang="ko-KR" altLang="en-US" sz="900" dirty="0">
                <a:latin typeface="+mn-ea"/>
              </a:endParaRPr>
            </a:p>
          </p:txBody>
        </p:sp>
      </p:grpSp>
      <p:cxnSp>
        <p:nvCxnSpPr>
          <p:cNvPr id="68" name="꺾인 연결선 117">
            <a:extLst>
              <a:ext uri="{FF2B5EF4-FFF2-40B4-BE49-F238E27FC236}">
                <a16:creationId xmlns:a16="http://schemas.microsoft.com/office/drawing/2014/main" id="{8C29C2BF-DB10-4FA1-8E46-67724A7C80E9}"/>
              </a:ext>
            </a:extLst>
          </p:cNvPr>
          <p:cNvCxnSpPr>
            <a:cxnSpLocks/>
            <a:stCxn id="41" idx="2"/>
            <a:endCxn id="83" idx="0"/>
          </p:cNvCxnSpPr>
          <p:nvPr/>
        </p:nvCxnSpPr>
        <p:spPr>
          <a:xfrm rot="5400000">
            <a:off x="1637522" y="3820481"/>
            <a:ext cx="429271" cy="613148"/>
          </a:xfrm>
          <a:prstGeom prst="bentConnector3">
            <a:avLst>
              <a:gd name="adj1" fmla="val 66570"/>
            </a:avLst>
          </a:prstGeom>
          <a:ln w="9525"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꺾인 연결선 125">
            <a:extLst>
              <a:ext uri="{FF2B5EF4-FFF2-40B4-BE49-F238E27FC236}">
                <a16:creationId xmlns:a16="http://schemas.microsoft.com/office/drawing/2014/main" id="{6A566138-79AD-4084-B116-AB8ED5873558}"/>
              </a:ext>
            </a:extLst>
          </p:cNvPr>
          <p:cNvCxnSpPr>
            <a:cxnSpLocks/>
            <a:stCxn id="41" idx="2"/>
            <a:endCxn id="70" idx="4"/>
          </p:cNvCxnSpPr>
          <p:nvPr/>
        </p:nvCxnSpPr>
        <p:spPr>
          <a:xfrm rot="16200000" flipH="1">
            <a:off x="2462050" y="3609100"/>
            <a:ext cx="592237" cy="1198875"/>
          </a:xfrm>
          <a:prstGeom prst="bentConnector3">
            <a:avLst>
              <a:gd name="adj1" fmla="val 47999"/>
            </a:avLst>
          </a:prstGeom>
          <a:ln w="9525"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육각형 69">
            <a:extLst>
              <a:ext uri="{FF2B5EF4-FFF2-40B4-BE49-F238E27FC236}">
                <a16:creationId xmlns:a16="http://schemas.microsoft.com/office/drawing/2014/main" id="{44CC1B16-49F8-4F92-8D1E-4FA04E368763}"/>
              </a:ext>
            </a:extLst>
          </p:cNvPr>
          <p:cNvSpPr/>
          <p:nvPr/>
        </p:nvSpPr>
        <p:spPr>
          <a:xfrm>
            <a:off x="3297949" y="4504657"/>
            <a:ext cx="641350" cy="23862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VPN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F08087A-99AA-437E-82C1-432BE66CB69B}"/>
              </a:ext>
            </a:extLst>
          </p:cNvPr>
          <p:cNvSpPr/>
          <p:nvPr/>
        </p:nvSpPr>
        <p:spPr>
          <a:xfrm>
            <a:off x="464939" y="1363037"/>
            <a:ext cx="4278163" cy="267453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D914323-411A-4421-99F7-9DDA257E45DC}"/>
              </a:ext>
            </a:extLst>
          </p:cNvPr>
          <p:cNvSpPr/>
          <p:nvPr/>
        </p:nvSpPr>
        <p:spPr>
          <a:xfrm>
            <a:off x="464939" y="1095302"/>
            <a:ext cx="4278163" cy="324657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  <a:r>
              <a:rPr lang="en-US" altLang="ko-KR" sz="1200" b="1" dirty="0">
                <a:latin typeface="+mn-ea"/>
              </a:rPr>
              <a:t>(2017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3" name="순서도: 대체 처리 72">
            <a:extLst>
              <a:ext uri="{FF2B5EF4-FFF2-40B4-BE49-F238E27FC236}">
                <a16:creationId xmlns:a16="http://schemas.microsoft.com/office/drawing/2014/main" id="{51D06700-D745-4BB0-B047-172B12ADE5EE}"/>
              </a:ext>
            </a:extLst>
          </p:cNvPr>
          <p:cNvSpPr/>
          <p:nvPr/>
        </p:nvSpPr>
        <p:spPr>
          <a:xfrm>
            <a:off x="856958" y="5831197"/>
            <a:ext cx="1080000" cy="30353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182 </a:t>
            </a:r>
            <a:r>
              <a:rPr lang="ko-KR" altLang="en-US" sz="1000" dirty="0">
                <a:latin typeface="+mn-ea"/>
              </a:rPr>
              <a:t>콜 </a:t>
            </a:r>
            <a:r>
              <a:rPr lang="en-US" altLang="ko-KR" sz="1000" dirty="0">
                <a:latin typeface="+mn-ea"/>
              </a:rPr>
              <a:t>APP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4" name="순서도: 대체 처리 73">
            <a:extLst>
              <a:ext uri="{FF2B5EF4-FFF2-40B4-BE49-F238E27FC236}">
                <a16:creationId xmlns:a16="http://schemas.microsoft.com/office/drawing/2014/main" id="{2F7A1932-ADB5-42CF-90F1-014EA7B1D176}"/>
              </a:ext>
            </a:extLst>
          </p:cNvPr>
          <p:cNvSpPr/>
          <p:nvPr/>
        </p:nvSpPr>
        <p:spPr>
          <a:xfrm>
            <a:off x="2600316" y="5831197"/>
            <a:ext cx="1080000" cy="30353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123 </a:t>
            </a:r>
            <a:r>
              <a:rPr lang="ko-KR" altLang="en-US" sz="1000" dirty="0">
                <a:latin typeface="+mn-ea"/>
              </a:rPr>
              <a:t>콜 </a:t>
            </a:r>
            <a:r>
              <a:rPr lang="en-US" altLang="ko-KR" sz="1000" dirty="0">
                <a:latin typeface="+mn-ea"/>
              </a:rPr>
              <a:t>APP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75" name="직선 화살표 연결선 74">
            <a:extLst>
              <a:ext uri="{FF2B5EF4-FFF2-40B4-BE49-F238E27FC236}">
                <a16:creationId xmlns:a16="http://schemas.microsoft.com/office/drawing/2014/main" id="{F01FF406-248E-4A22-92CA-293D6FD7C646}"/>
              </a:ext>
            </a:extLst>
          </p:cNvPr>
          <p:cNvCxnSpPr>
            <a:stCxn id="73" idx="0"/>
            <a:endCxn id="61" idx="2"/>
          </p:cNvCxnSpPr>
          <p:nvPr/>
        </p:nvCxnSpPr>
        <p:spPr>
          <a:xfrm flipV="1">
            <a:off x="1396958" y="5616576"/>
            <a:ext cx="2374" cy="21462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3A9A7842-7010-47C7-AB6D-4F629B31CBD2}"/>
              </a:ext>
            </a:extLst>
          </p:cNvPr>
          <p:cNvCxnSpPr>
            <a:stCxn id="74" idx="0"/>
            <a:endCxn id="66" idx="2"/>
          </p:cNvCxnSpPr>
          <p:nvPr/>
        </p:nvCxnSpPr>
        <p:spPr>
          <a:xfrm flipH="1" flipV="1">
            <a:off x="3139603" y="5623541"/>
            <a:ext cx="713" cy="20765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6B97B502-FA40-470E-991D-73D7796F7386}"/>
              </a:ext>
            </a:extLst>
          </p:cNvPr>
          <p:cNvGrpSpPr/>
          <p:nvPr/>
        </p:nvGrpSpPr>
        <p:grpSpPr>
          <a:xfrm>
            <a:off x="1203583" y="4341691"/>
            <a:ext cx="704602" cy="234506"/>
            <a:chOff x="12171398" y="3651206"/>
            <a:chExt cx="704602" cy="234506"/>
          </a:xfrm>
        </p:grpSpPr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D179F993-75E1-4C93-AEBA-C50D69AB7381}"/>
                </a:ext>
              </a:extLst>
            </p:cNvPr>
            <p:cNvSpPr/>
            <p:nvPr/>
          </p:nvSpPr>
          <p:spPr>
            <a:xfrm>
              <a:off x="12192000" y="3677471"/>
              <a:ext cx="684000" cy="208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83" name="직사각형 82">
              <a:extLst>
                <a:ext uri="{FF2B5EF4-FFF2-40B4-BE49-F238E27FC236}">
                  <a16:creationId xmlns:a16="http://schemas.microsoft.com/office/drawing/2014/main" id="{A28C0E37-3408-47C3-B138-C0AA44C2ED38}"/>
                </a:ext>
              </a:extLst>
            </p:cNvPr>
            <p:cNvSpPr/>
            <p:nvPr/>
          </p:nvSpPr>
          <p:spPr>
            <a:xfrm>
              <a:off x="12171398" y="3651206"/>
              <a:ext cx="684000" cy="2082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</p:grpSp>
      <p:sp>
        <p:nvSpPr>
          <p:cNvPr id="117" name="순서도: 대체 처리 116">
            <a:extLst>
              <a:ext uri="{FF2B5EF4-FFF2-40B4-BE49-F238E27FC236}">
                <a16:creationId xmlns:a16="http://schemas.microsoft.com/office/drawing/2014/main" id="{F326622E-B5E0-43CB-BC50-1F77D431F965}"/>
              </a:ext>
            </a:extLst>
          </p:cNvPr>
          <p:cNvSpPr/>
          <p:nvPr/>
        </p:nvSpPr>
        <p:spPr>
          <a:xfrm>
            <a:off x="6925169" y="1661910"/>
            <a:ext cx="1880707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통합 콜 </a:t>
            </a:r>
            <a:r>
              <a:rPr lang="en-US" altLang="ko-KR" sz="1200" dirty="0">
                <a:latin typeface="+mn-ea"/>
              </a:rPr>
              <a:t>APP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CD363DBE-11A0-4576-AF62-E197FC049A40}"/>
              </a:ext>
            </a:extLst>
          </p:cNvPr>
          <p:cNvSpPr/>
          <p:nvPr/>
        </p:nvSpPr>
        <p:spPr>
          <a:xfrm>
            <a:off x="5360971" y="1329309"/>
            <a:ext cx="3621165" cy="2626370"/>
          </a:xfrm>
          <a:prstGeom prst="rect">
            <a:avLst/>
          </a:prstGeom>
          <a:noFill/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14CB6D48-1DC0-42D0-AD42-723AB872EBFA}"/>
              </a:ext>
            </a:extLst>
          </p:cNvPr>
          <p:cNvGrpSpPr/>
          <p:nvPr/>
        </p:nvGrpSpPr>
        <p:grpSpPr>
          <a:xfrm>
            <a:off x="5604970" y="2343122"/>
            <a:ext cx="1090437" cy="1257527"/>
            <a:chOff x="8308505" y="2208507"/>
            <a:chExt cx="1090437" cy="1293208"/>
          </a:xfrm>
        </p:grpSpPr>
        <p:sp>
          <p:nvSpPr>
            <p:cNvPr id="120" name="직사각형 119">
              <a:extLst>
                <a:ext uri="{FF2B5EF4-FFF2-40B4-BE49-F238E27FC236}">
                  <a16:creationId xmlns:a16="http://schemas.microsoft.com/office/drawing/2014/main" id="{72E5895D-1E94-4D19-918C-6F30643F716B}"/>
                </a:ext>
              </a:extLst>
            </p:cNvPr>
            <p:cNvSpPr/>
            <p:nvPr/>
          </p:nvSpPr>
          <p:spPr>
            <a:xfrm>
              <a:off x="8308505" y="2208507"/>
              <a:ext cx="1090437" cy="1293208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21" name="직사각형 120">
              <a:extLst>
                <a:ext uri="{FF2B5EF4-FFF2-40B4-BE49-F238E27FC236}">
                  <a16:creationId xmlns:a16="http://schemas.microsoft.com/office/drawing/2014/main" id="{8F14312D-72E8-482D-9596-DCFBFA211975}"/>
                </a:ext>
              </a:extLst>
            </p:cNvPr>
            <p:cNvSpPr/>
            <p:nvPr/>
          </p:nvSpPr>
          <p:spPr>
            <a:xfrm>
              <a:off x="8422872" y="2298791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#1</a:t>
              </a:r>
            </a:p>
            <a:p>
              <a:pPr algn="ctr"/>
              <a:r>
                <a:rPr lang="en-US" altLang="ko-KR" sz="1000" dirty="0">
                  <a:latin typeface="+mn-ea"/>
                </a:rPr>
                <a:t>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id="{C2D5A235-2739-49D2-89DF-6F318FDE3A50}"/>
                </a:ext>
              </a:extLst>
            </p:cNvPr>
            <p:cNvSpPr/>
            <p:nvPr/>
          </p:nvSpPr>
          <p:spPr>
            <a:xfrm>
              <a:off x="8420632" y="2881822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#2 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</p:grp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4476EA32-3044-413B-AA3C-F4C839331ABF}"/>
              </a:ext>
            </a:extLst>
          </p:cNvPr>
          <p:cNvSpPr/>
          <p:nvPr/>
        </p:nvSpPr>
        <p:spPr>
          <a:xfrm>
            <a:off x="5360973" y="1038808"/>
            <a:ext cx="3621164" cy="324657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민간 </a:t>
            </a:r>
            <a:r>
              <a:rPr lang="ko-KR" altLang="en-US" sz="1200" b="1" dirty="0" err="1">
                <a:solidFill>
                  <a:schemeClr val="tx1"/>
                </a:solidFill>
                <a:latin typeface="+mn-ea"/>
              </a:rPr>
              <a:t>클라우드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 센터</a:t>
            </a:r>
          </a:p>
        </p:txBody>
      </p:sp>
      <p:sp>
        <p:nvSpPr>
          <p:cNvPr id="124" name="모서리가 둥근 직사각형 197">
            <a:extLst>
              <a:ext uri="{FF2B5EF4-FFF2-40B4-BE49-F238E27FC236}">
                <a16:creationId xmlns:a16="http://schemas.microsoft.com/office/drawing/2014/main" id="{3EFE9A20-3443-4627-9D8A-DACCBF08583F}"/>
              </a:ext>
            </a:extLst>
          </p:cNvPr>
          <p:cNvSpPr/>
          <p:nvPr/>
        </p:nvSpPr>
        <p:spPr>
          <a:xfrm>
            <a:off x="7073493" y="2537872"/>
            <a:ext cx="709765" cy="6498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 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#1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</a:p>
        </p:txBody>
      </p:sp>
      <p:sp>
        <p:nvSpPr>
          <p:cNvPr id="125" name="모서리가 둥근 직사각형 198">
            <a:extLst>
              <a:ext uri="{FF2B5EF4-FFF2-40B4-BE49-F238E27FC236}">
                <a16:creationId xmlns:a16="http://schemas.microsoft.com/office/drawing/2014/main" id="{4A00C435-E546-43B2-80A0-1D3F4F837605}"/>
              </a:ext>
            </a:extLst>
          </p:cNvPr>
          <p:cNvSpPr/>
          <p:nvPr/>
        </p:nvSpPr>
        <p:spPr>
          <a:xfrm>
            <a:off x="7967698" y="2539152"/>
            <a:ext cx="713092" cy="643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#2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2D6C5B70-BB1A-48CD-B847-73F09626C0EA}"/>
              </a:ext>
            </a:extLst>
          </p:cNvPr>
          <p:cNvSpPr/>
          <p:nvPr/>
        </p:nvSpPr>
        <p:spPr>
          <a:xfrm>
            <a:off x="6979367" y="2356255"/>
            <a:ext cx="1795549" cy="9295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cxnSp>
        <p:nvCxnSpPr>
          <p:cNvPr id="127" name="직선 연결선 126">
            <a:extLst>
              <a:ext uri="{FF2B5EF4-FFF2-40B4-BE49-F238E27FC236}">
                <a16:creationId xmlns:a16="http://schemas.microsoft.com/office/drawing/2014/main" id="{30484290-6789-43A8-8621-8897C78FAB5F}"/>
              </a:ext>
            </a:extLst>
          </p:cNvPr>
          <p:cNvCxnSpPr>
            <a:stCxn id="117" idx="2"/>
            <a:endCxn id="126" idx="0"/>
          </p:cNvCxnSpPr>
          <p:nvPr/>
        </p:nvCxnSpPr>
        <p:spPr>
          <a:xfrm>
            <a:off x="7865523" y="1942381"/>
            <a:ext cx="11619" cy="41387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원통 457">
            <a:extLst>
              <a:ext uri="{FF2B5EF4-FFF2-40B4-BE49-F238E27FC236}">
                <a16:creationId xmlns:a16="http://schemas.microsoft.com/office/drawing/2014/main" id="{EE45BB5F-9DFB-4B45-BBFD-F55B49F95F47}"/>
              </a:ext>
            </a:extLst>
          </p:cNvPr>
          <p:cNvSpPr/>
          <p:nvPr/>
        </p:nvSpPr>
        <p:spPr>
          <a:xfrm>
            <a:off x="7643841" y="3331055"/>
            <a:ext cx="1131075" cy="366725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통합 상담</a:t>
            </a:r>
            <a:r>
              <a:rPr lang="en-US" altLang="ko-KR" sz="1050" dirty="0">
                <a:latin typeface="+mn-ea"/>
              </a:rPr>
              <a:t>DB</a:t>
            </a:r>
            <a:endParaRPr lang="ko-KR" altLang="en-US" sz="1050" dirty="0">
              <a:latin typeface="+mn-ea"/>
            </a:endParaRPr>
          </a:p>
        </p:txBody>
      </p:sp>
      <p:cxnSp>
        <p:nvCxnSpPr>
          <p:cNvPr id="129" name="구부러진 연결선 463">
            <a:extLst>
              <a:ext uri="{FF2B5EF4-FFF2-40B4-BE49-F238E27FC236}">
                <a16:creationId xmlns:a16="http://schemas.microsoft.com/office/drawing/2014/main" id="{1217984E-30BF-47EE-8EE3-DEAE105FC451}"/>
              </a:ext>
            </a:extLst>
          </p:cNvPr>
          <p:cNvCxnSpPr>
            <a:stCxn id="120" idx="3"/>
            <a:endCxn id="128" idx="2"/>
          </p:cNvCxnSpPr>
          <p:nvPr/>
        </p:nvCxnSpPr>
        <p:spPr>
          <a:xfrm>
            <a:off x="6695407" y="2971886"/>
            <a:ext cx="948434" cy="542532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구부러진 연결선 175">
            <a:extLst>
              <a:ext uri="{FF2B5EF4-FFF2-40B4-BE49-F238E27FC236}">
                <a16:creationId xmlns:a16="http://schemas.microsoft.com/office/drawing/2014/main" id="{099589AC-86C2-4756-B6D7-EE33AAF14142}"/>
              </a:ext>
            </a:extLst>
          </p:cNvPr>
          <p:cNvCxnSpPr>
            <a:stCxn id="120" idx="3"/>
            <a:endCxn id="126" idx="1"/>
          </p:cNvCxnSpPr>
          <p:nvPr/>
        </p:nvCxnSpPr>
        <p:spPr>
          <a:xfrm flipV="1">
            <a:off x="6695407" y="2821039"/>
            <a:ext cx="283960" cy="150847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9D37668E-68B6-4D29-BDBE-6CAFF1256ABF}"/>
              </a:ext>
            </a:extLst>
          </p:cNvPr>
          <p:cNvSpPr/>
          <p:nvPr/>
        </p:nvSpPr>
        <p:spPr>
          <a:xfrm>
            <a:off x="3813249" y="2456476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Agent3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B5BA1198-25FB-4E7D-8E6F-65544E1A4802}"/>
              </a:ext>
            </a:extLst>
          </p:cNvPr>
          <p:cNvSpPr/>
          <p:nvPr/>
        </p:nvSpPr>
        <p:spPr>
          <a:xfrm>
            <a:off x="3822874" y="3169929"/>
            <a:ext cx="582909" cy="64367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Agent4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0" name="직사각형 139">
            <a:extLst>
              <a:ext uri="{FF2B5EF4-FFF2-40B4-BE49-F238E27FC236}">
                <a16:creationId xmlns:a16="http://schemas.microsoft.com/office/drawing/2014/main" id="{CE2537D0-8F03-4803-9FDE-85A6C2115641}"/>
              </a:ext>
            </a:extLst>
          </p:cNvPr>
          <p:cNvSpPr/>
          <p:nvPr/>
        </p:nvSpPr>
        <p:spPr>
          <a:xfrm>
            <a:off x="499533" y="2243667"/>
            <a:ext cx="4224867" cy="3937000"/>
          </a:xfrm>
          <a:prstGeom prst="rect">
            <a:avLst/>
          </a:prstGeom>
          <a:noFill/>
          <a:ln w="38100">
            <a:solidFill>
              <a:srgbClr val="010D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cxnSp>
        <p:nvCxnSpPr>
          <p:cNvPr id="141" name="직선 연결선 140">
            <a:extLst>
              <a:ext uri="{FF2B5EF4-FFF2-40B4-BE49-F238E27FC236}">
                <a16:creationId xmlns:a16="http://schemas.microsoft.com/office/drawing/2014/main" id="{299D1F5A-7B9E-4335-9671-DE242D7A2A66}"/>
              </a:ext>
            </a:extLst>
          </p:cNvPr>
          <p:cNvCxnSpPr>
            <a:cxnSpLocks/>
          </p:cNvCxnSpPr>
          <p:nvPr/>
        </p:nvCxnSpPr>
        <p:spPr>
          <a:xfrm>
            <a:off x="3039533" y="3383812"/>
            <a:ext cx="778934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꺾인 연결선 117">
            <a:extLst>
              <a:ext uri="{FF2B5EF4-FFF2-40B4-BE49-F238E27FC236}">
                <a16:creationId xmlns:a16="http://schemas.microsoft.com/office/drawing/2014/main" id="{DBC6A97D-727B-4E5A-98C1-00F7ADE4593E}"/>
              </a:ext>
            </a:extLst>
          </p:cNvPr>
          <p:cNvCxnSpPr>
            <a:cxnSpLocks/>
            <a:endCxn id="43" idx="0"/>
          </p:cNvCxnSpPr>
          <p:nvPr/>
        </p:nvCxnSpPr>
        <p:spPr>
          <a:xfrm rot="10800000" flipV="1">
            <a:off x="1728402" y="2642843"/>
            <a:ext cx="2067919" cy="197654"/>
          </a:xfrm>
          <a:prstGeom prst="bentConnector2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DC032A0-D133-4717-B493-8590EDD17444}"/>
              </a:ext>
            </a:extLst>
          </p:cNvPr>
          <p:cNvSpPr/>
          <p:nvPr/>
        </p:nvSpPr>
        <p:spPr>
          <a:xfrm>
            <a:off x="824254" y="6236416"/>
            <a:ext cx="901805" cy="21575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C00000"/>
                </a:solidFill>
                <a:latin typeface="+mn-ea"/>
              </a:rPr>
              <a:t>2</a:t>
            </a:r>
            <a:r>
              <a:rPr lang="ko-KR" altLang="en-US" sz="1200" b="1" dirty="0">
                <a:solidFill>
                  <a:srgbClr val="C00000"/>
                </a:solidFill>
                <a:latin typeface="+mn-ea"/>
              </a:rPr>
              <a:t>차 전환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48A5F1E4-7421-4876-83AB-27C6DBBB83C5}"/>
              </a:ext>
            </a:extLst>
          </p:cNvPr>
          <p:cNvSpPr/>
          <p:nvPr/>
        </p:nvSpPr>
        <p:spPr>
          <a:xfrm>
            <a:off x="2723261" y="6234703"/>
            <a:ext cx="901805" cy="21575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200" b="1" dirty="0">
                <a:solidFill>
                  <a:srgbClr val="C00000"/>
                </a:solidFill>
                <a:latin typeface="+mn-ea"/>
              </a:rPr>
              <a:t>차 전환</a:t>
            </a: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208C38E9-B62C-4D53-B03F-D50329499A4C}"/>
              </a:ext>
            </a:extLst>
          </p:cNvPr>
          <p:cNvSpPr/>
          <p:nvPr/>
        </p:nvSpPr>
        <p:spPr>
          <a:xfrm>
            <a:off x="4744016" y="3039856"/>
            <a:ext cx="614880" cy="2374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latin typeface="+mn-ea"/>
              </a:rPr>
              <a:t>망연계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D7CB820-4576-42AB-ABB9-FD7DBC48E03A}"/>
              </a:ext>
            </a:extLst>
          </p:cNvPr>
          <p:cNvSpPr txBox="1"/>
          <p:nvPr/>
        </p:nvSpPr>
        <p:spPr>
          <a:xfrm>
            <a:off x="4855925" y="6014798"/>
            <a:ext cx="47950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</a:t>
            </a:r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.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비긴급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연계 순서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  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비긴급신고연계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]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 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경찰민원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)] -&gt;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긴급신고 연계</a:t>
            </a:r>
            <a:endParaRPr lang="ko-KR" altLang="en-US" sz="11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2D076D1-D35A-4015-86F9-EBC5DACE8AA8}"/>
              </a:ext>
            </a:extLst>
          </p:cNvPr>
          <p:cNvSpPr txBox="1"/>
          <p:nvPr/>
        </p:nvSpPr>
        <p:spPr>
          <a:xfrm>
            <a:off x="3740841" y="3814811"/>
            <a:ext cx="749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rgbClr val="010DFF"/>
                </a:solidFill>
                <a:latin typeface="+mn-ea"/>
              </a:rPr>
              <a:t>H/W </a:t>
            </a:r>
            <a:r>
              <a:rPr lang="ko-KR" altLang="en-US" sz="1000" dirty="0">
                <a:solidFill>
                  <a:srgbClr val="010DFF"/>
                </a:solidFill>
                <a:latin typeface="+mn-ea"/>
              </a:rPr>
              <a:t>추가</a:t>
            </a:r>
            <a:endParaRPr lang="ko-KR" altLang="en-US" sz="1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E76EB54-DF33-4F39-AFEA-47D8A2380DF9}"/>
              </a:ext>
            </a:extLst>
          </p:cNvPr>
          <p:cNvSpPr txBox="1"/>
          <p:nvPr/>
        </p:nvSpPr>
        <p:spPr>
          <a:xfrm>
            <a:off x="5026432" y="6445219"/>
            <a:ext cx="45777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전환은 호 전환 계획에  맞춰서 진행</a:t>
            </a:r>
          </a:p>
          <a:p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  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고객 및 </a:t>
            </a:r>
            <a:r>
              <a:rPr lang="ko-KR" altLang="en-US" sz="1100" b="1" dirty="0" err="1">
                <a:solidFill>
                  <a:schemeClr val="accent2">
                    <a:lumMod val="75000"/>
                  </a:schemeClr>
                </a:solidFill>
                <a:latin typeface="+mn-ea"/>
              </a:rPr>
              <a:t>주관사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결정에 따라 전환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)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33704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</a:t>
            </a:r>
            <a:r>
              <a:rPr lang="ko-KR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통합콜센터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대외연계 </a:t>
            </a:r>
          </a:p>
        </p:txBody>
      </p:sp>
      <p:sp>
        <p:nvSpPr>
          <p:cNvPr id="206" name="슬라이드 번호 개체 틀 205"/>
          <p:cNvSpPr>
            <a:spLocks noGrp="1"/>
          </p:cNvSpPr>
          <p:nvPr>
            <p:ph type="sldNum" sz="quarter" idx="12"/>
          </p:nvPr>
        </p:nvSpPr>
        <p:spPr>
          <a:xfrm>
            <a:off x="206829" y="6485991"/>
            <a:ext cx="2743200" cy="365125"/>
          </a:xfrm>
        </p:spPr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72948" y="855992"/>
            <a:ext cx="4334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■ 대외 연계 구성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133" name="순서도: 대체 처리 132"/>
          <p:cNvSpPr/>
          <p:nvPr/>
        </p:nvSpPr>
        <p:spPr>
          <a:xfrm>
            <a:off x="555024" y="2011184"/>
            <a:ext cx="642714" cy="1251749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통합 콜 </a:t>
            </a:r>
            <a:r>
              <a:rPr lang="en-US" altLang="ko-KR" sz="1200" dirty="0">
                <a:latin typeface="+mn-ea"/>
              </a:rPr>
              <a:t>APP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34" name="직사각형 133"/>
          <p:cNvSpPr/>
          <p:nvPr/>
        </p:nvSpPr>
        <p:spPr>
          <a:xfrm>
            <a:off x="496894" y="1615447"/>
            <a:ext cx="4126735" cy="2412268"/>
          </a:xfrm>
          <a:prstGeom prst="rect">
            <a:avLst/>
          </a:prstGeom>
          <a:noFill/>
          <a:ln w="19050">
            <a:solidFill>
              <a:srgbClr val="010DFF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35" name="그룹 134"/>
          <p:cNvGrpSpPr/>
          <p:nvPr/>
        </p:nvGrpSpPr>
        <p:grpSpPr>
          <a:xfrm>
            <a:off x="3217147" y="1761753"/>
            <a:ext cx="1090437" cy="1521747"/>
            <a:chOff x="8308505" y="2208507"/>
            <a:chExt cx="1090437" cy="1293208"/>
          </a:xfrm>
        </p:grpSpPr>
        <p:sp>
          <p:nvSpPr>
            <p:cNvPr id="136" name="직사각형 135"/>
            <p:cNvSpPr/>
            <p:nvPr/>
          </p:nvSpPr>
          <p:spPr>
            <a:xfrm>
              <a:off x="8308505" y="2208507"/>
              <a:ext cx="1090437" cy="1293208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37" name="직사각형 136"/>
            <p:cNvSpPr/>
            <p:nvPr/>
          </p:nvSpPr>
          <p:spPr>
            <a:xfrm>
              <a:off x="8441922" y="2298792"/>
              <a:ext cx="850093" cy="44924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#1</a:t>
              </a:r>
            </a:p>
            <a:p>
              <a:pPr algn="ctr"/>
              <a:r>
                <a:rPr lang="en-US" altLang="ko-KR" sz="1000" dirty="0">
                  <a:latin typeface="+mn-ea"/>
                </a:rPr>
                <a:t>(ESB)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8439682" y="2946622"/>
              <a:ext cx="850093" cy="4401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#2 (ESB)</a:t>
              </a:r>
              <a:endParaRPr lang="ko-KR" altLang="en-US" sz="1000" dirty="0">
                <a:latin typeface="+mn-ea"/>
              </a:endParaRPr>
            </a:p>
          </p:txBody>
        </p:sp>
      </p:grpSp>
      <p:sp>
        <p:nvSpPr>
          <p:cNvPr id="139" name="직사각형 138"/>
          <p:cNvSpPr/>
          <p:nvPr/>
        </p:nvSpPr>
        <p:spPr>
          <a:xfrm>
            <a:off x="496896" y="1324945"/>
            <a:ext cx="4126733" cy="324657"/>
          </a:xfrm>
          <a:prstGeom prst="rect">
            <a:avLst/>
          </a:prstGeom>
          <a:solidFill>
            <a:srgbClr val="FFFF00"/>
          </a:solidFill>
          <a:ln w="19050">
            <a:solidFill>
              <a:srgbClr val="010DFF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민간 </a:t>
            </a:r>
            <a:r>
              <a:rPr lang="ko-KR" altLang="en-US" sz="1200" b="1" dirty="0" err="1">
                <a:solidFill>
                  <a:schemeClr val="tx1"/>
                </a:solidFill>
                <a:latin typeface="+mn-ea"/>
              </a:rPr>
              <a:t>클라우드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 센터</a:t>
            </a:r>
          </a:p>
        </p:txBody>
      </p:sp>
      <p:sp>
        <p:nvSpPr>
          <p:cNvPr id="141" name="모서리가 둥근 직사각형 140"/>
          <p:cNvSpPr/>
          <p:nvPr/>
        </p:nvSpPr>
        <p:spPr>
          <a:xfrm>
            <a:off x="1922789" y="1975504"/>
            <a:ext cx="709765" cy="522630"/>
          </a:xfrm>
          <a:prstGeom prst="roundRect">
            <a:avLst>
              <a:gd name="adj" fmla="val 1197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통합 호 </a:t>
            </a:r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#1 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(Agent)</a:t>
            </a:r>
          </a:p>
        </p:txBody>
      </p:sp>
      <p:sp>
        <p:nvSpPr>
          <p:cNvPr id="142" name="모서리가 둥근 직사각형 141"/>
          <p:cNvSpPr/>
          <p:nvPr/>
        </p:nvSpPr>
        <p:spPr>
          <a:xfrm>
            <a:off x="1925812" y="2581701"/>
            <a:ext cx="713092" cy="517687"/>
          </a:xfrm>
          <a:prstGeom prst="roundRect">
            <a:avLst>
              <a:gd name="adj" fmla="val 11143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통합 호</a:t>
            </a:r>
            <a:endParaRPr lang="en-US" altLang="ko-KR" sz="8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#2 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5" name="타원 144"/>
          <p:cNvSpPr/>
          <p:nvPr/>
        </p:nvSpPr>
        <p:spPr>
          <a:xfrm>
            <a:off x="1341726" y="2328233"/>
            <a:ext cx="528510" cy="20171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</a:rPr>
              <a:t>L4</a:t>
            </a:r>
            <a:endParaRPr lang="ko-KR" altLang="en-US" sz="1100" dirty="0">
              <a:latin typeface="+mn-ea"/>
            </a:endParaRPr>
          </a:p>
        </p:txBody>
      </p:sp>
      <p:cxnSp>
        <p:nvCxnSpPr>
          <p:cNvPr id="146" name="직선 화살표 연결선 145"/>
          <p:cNvCxnSpPr>
            <a:stCxn id="133" idx="3"/>
            <a:endCxn id="145" idx="2"/>
          </p:cNvCxnSpPr>
          <p:nvPr/>
        </p:nvCxnSpPr>
        <p:spPr>
          <a:xfrm flipV="1">
            <a:off x="1197738" y="2429091"/>
            <a:ext cx="143988" cy="207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직사각형 147"/>
          <p:cNvSpPr/>
          <p:nvPr/>
        </p:nvSpPr>
        <p:spPr>
          <a:xfrm>
            <a:off x="1713350" y="1761753"/>
            <a:ext cx="1090437" cy="1521747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53" name="타원 152"/>
          <p:cNvSpPr/>
          <p:nvPr/>
        </p:nvSpPr>
        <p:spPr>
          <a:xfrm>
            <a:off x="2861159" y="2332716"/>
            <a:ext cx="528510" cy="20171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</a:rPr>
              <a:t>L4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55" name="원통 154"/>
          <p:cNvSpPr/>
          <p:nvPr/>
        </p:nvSpPr>
        <p:spPr>
          <a:xfrm>
            <a:off x="1699525" y="3366606"/>
            <a:ext cx="1083561" cy="387668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통합 상담</a:t>
            </a:r>
            <a:r>
              <a:rPr lang="en-US" altLang="ko-KR" sz="1000" dirty="0">
                <a:latin typeface="+mn-ea"/>
              </a:rPr>
              <a:t>DB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159" name="구부러진 연결선 158"/>
          <p:cNvCxnSpPr>
            <a:cxnSpLocks/>
            <a:stCxn id="133" idx="3"/>
            <a:endCxn id="155" idx="2"/>
          </p:cNvCxnSpPr>
          <p:nvPr/>
        </p:nvCxnSpPr>
        <p:spPr>
          <a:xfrm>
            <a:off x="1197738" y="2637059"/>
            <a:ext cx="501787" cy="92338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원통 159"/>
          <p:cNvSpPr/>
          <p:nvPr/>
        </p:nvSpPr>
        <p:spPr>
          <a:xfrm>
            <a:off x="3219955" y="3388331"/>
            <a:ext cx="1083561" cy="387668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연계 이력</a:t>
            </a:r>
            <a:r>
              <a:rPr lang="en-US" altLang="ko-KR" sz="1000" dirty="0">
                <a:latin typeface="+mn-ea"/>
              </a:rPr>
              <a:t>DB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162" name="구부러진 연결선 161"/>
          <p:cNvCxnSpPr>
            <a:stCxn id="136" idx="2"/>
            <a:endCxn id="160" idx="0"/>
          </p:cNvCxnSpPr>
          <p:nvPr/>
        </p:nvCxnSpPr>
        <p:spPr>
          <a:xfrm rot="5400000">
            <a:off x="3661177" y="3384059"/>
            <a:ext cx="201748" cy="63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직선 화살표 연결선 171"/>
          <p:cNvCxnSpPr>
            <a:endCxn id="141" idx="1"/>
          </p:cNvCxnSpPr>
          <p:nvPr/>
        </p:nvCxnSpPr>
        <p:spPr>
          <a:xfrm flipV="1">
            <a:off x="1632724" y="2236819"/>
            <a:ext cx="290065" cy="185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직선 화살표 연결선 172"/>
          <p:cNvCxnSpPr>
            <a:endCxn id="142" idx="1"/>
          </p:cNvCxnSpPr>
          <p:nvPr/>
        </p:nvCxnSpPr>
        <p:spPr>
          <a:xfrm>
            <a:off x="1632724" y="2422212"/>
            <a:ext cx="293088" cy="4183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직선 화살표 연결선 173"/>
          <p:cNvCxnSpPr>
            <a:stCxn id="141" idx="3"/>
          </p:cNvCxnSpPr>
          <p:nvPr/>
        </p:nvCxnSpPr>
        <p:spPr>
          <a:xfrm>
            <a:off x="2632554" y="2236819"/>
            <a:ext cx="260355" cy="196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직선 화살표 연결선 175"/>
          <p:cNvCxnSpPr>
            <a:stCxn id="142" idx="3"/>
          </p:cNvCxnSpPr>
          <p:nvPr/>
        </p:nvCxnSpPr>
        <p:spPr>
          <a:xfrm flipV="1">
            <a:off x="2638904" y="2433574"/>
            <a:ext cx="254005" cy="406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/>
          <p:cNvSpPr txBox="1"/>
          <p:nvPr/>
        </p:nvSpPr>
        <p:spPr>
          <a:xfrm>
            <a:off x="3330949" y="2401454"/>
            <a:ext cx="919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solidFill>
                  <a:srgbClr val="010DFF"/>
                </a:solidFill>
                <a:latin typeface="+mn-ea"/>
              </a:rPr>
              <a:t>(Service Route)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1843335" y="1733289"/>
            <a:ext cx="919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rgbClr val="010DFF"/>
                </a:solidFill>
                <a:latin typeface="+mn-ea"/>
              </a:rPr>
              <a:t>Outbound call</a:t>
            </a:r>
          </a:p>
        </p:txBody>
      </p:sp>
      <p:cxnSp>
        <p:nvCxnSpPr>
          <p:cNvPr id="196" name="직선 화살표 연결선 195"/>
          <p:cNvCxnSpPr>
            <a:endCxn id="137" idx="1"/>
          </p:cNvCxnSpPr>
          <p:nvPr/>
        </p:nvCxnSpPr>
        <p:spPr>
          <a:xfrm flipV="1">
            <a:off x="3242421" y="2132310"/>
            <a:ext cx="108143" cy="229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직선 화살표 연결선 196"/>
          <p:cNvCxnSpPr>
            <a:endCxn id="138" idx="1"/>
          </p:cNvCxnSpPr>
          <p:nvPr/>
        </p:nvCxnSpPr>
        <p:spPr>
          <a:xfrm>
            <a:off x="3242421" y="2504891"/>
            <a:ext cx="105903" cy="384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TextBox 253"/>
          <p:cNvSpPr txBox="1"/>
          <p:nvPr/>
        </p:nvSpPr>
        <p:spPr>
          <a:xfrm>
            <a:off x="797300" y="1696657"/>
            <a:ext cx="1262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800" dirty="0">
                <a:solidFill>
                  <a:srgbClr val="010DFF"/>
                </a:solidFill>
                <a:latin typeface="+mn-ea"/>
              </a:rPr>
              <a:t>DB-to-DB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ko-KR" altLang="en-US" sz="800" dirty="0">
                <a:solidFill>
                  <a:srgbClr val="010DFF"/>
                </a:solidFill>
                <a:latin typeface="+mn-ea"/>
              </a:rPr>
              <a:t>전문</a:t>
            </a:r>
            <a:r>
              <a:rPr lang="en-US" altLang="ko-KR" sz="800" dirty="0">
                <a:solidFill>
                  <a:srgbClr val="010DFF"/>
                </a:solidFill>
                <a:latin typeface="+mn-ea"/>
              </a:rPr>
              <a:t>-to-DB</a:t>
            </a:r>
          </a:p>
        </p:txBody>
      </p:sp>
      <p:sp>
        <p:nvSpPr>
          <p:cNvPr id="180" name="직사각형 179">
            <a:extLst>
              <a:ext uri="{FF2B5EF4-FFF2-40B4-BE49-F238E27FC236}">
                <a16:creationId xmlns:a16="http://schemas.microsoft.com/office/drawing/2014/main" id="{3A3E2718-F31F-4E23-A9A8-3BB89D4767B7}"/>
              </a:ext>
            </a:extLst>
          </p:cNvPr>
          <p:cNvSpPr/>
          <p:nvPr/>
        </p:nvSpPr>
        <p:spPr>
          <a:xfrm>
            <a:off x="5254649" y="4849484"/>
            <a:ext cx="1562101" cy="992605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0F216F9-2E02-4E0C-BE66-F9ACAD04EE23}"/>
              </a:ext>
            </a:extLst>
          </p:cNvPr>
          <p:cNvSpPr txBox="1"/>
          <p:nvPr/>
        </p:nvSpPr>
        <p:spPr>
          <a:xfrm>
            <a:off x="5193988" y="4928182"/>
            <a:ext cx="10948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+mn-ea"/>
              </a:rPr>
              <a:t>이용기관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F8C41F35-05BF-4A78-A0DC-5A78E7B11233}"/>
              </a:ext>
            </a:extLst>
          </p:cNvPr>
          <p:cNvSpPr txBox="1"/>
          <p:nvPr/>
        </p:nvSpPr>
        <p:spPr>
          <a:xfrm>
            <a:off x="7369515" y="4435852"/>
            <a:ext cx="1551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C00000"/>
                </a:solidFill>
                <a:latin typeface="+mn-ea"/>
              </a:rPr>
              <a:t>(</a:t>
            </a:r>
            <a:r>
              <a:rPr lang="ko-KR" altLang="en-US" sz="1000" b="1" dirty="0">
                <a:solidFill>
                  <a:srgbClr val="C00000"/>
                </a:solidFill>
                <a:latin typeface="+mn-ea"/>
              </a:rPr>
              <a:t>외부 기관 및 이용기관</a:t>
            </a:r>
            <a:r>
              <a:rPr lang="en-US" altLang="ko-KR" sz="1000" b="1" dirty="0">
                <a:solidFill>
                  <a:srgbClr val="C00000"/>
                </a:solidFill>
                <a:latin typeface="+mn-ea"/>
              </a:rPr>
              <a:t>)</a:t>
            </a:r>
            <a:endParaRPr lang="ko-KR" altLang="en-US" sz="1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5" name="순서도: 처리 184">
            <a:extLst>
              <a:ext uri="{FF2B5EF4-FFF2-40B4-BE49-F238E27FC236}">
                <a16:creationId xmlns:a16="http://schemas.microsoft.com/office/drawing/2014/main" id="{B00D9EF5-3EFC-4171-A293-D3345856F3DE}"/>
              </a:ext>
            </a:extLst>
          </p:cNvPr>
          <p:cNvSpPr/>
          <p:nvPr/>
        </p:nvSpPr>
        <p:spPr>
          <a:xfrm>
            <a:off x="5190199" y="4439719"/>
            <a:ext cx="3658770" cy="1891315"/>
          </a:xfrm>
          <a:prstGeom prst="flowChart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6" name="순서도: 대체 처리 185">
            <a:extLst>
              <a:ext uri="{FF2B5EF4-FFF2-40B4-BE49-F238E27FC236}">
                <a16:creationId xmlns:a16="http://schemas.microsoft.com/office/drawing/2014/main" id="{B94A2928-FEA8-4B3B-8927-FCCADDCDE75D}"/>
              </a:ext>
            </a:extLst>
          </p:cNvPr>
          <p:cNvSpPr/>
          <p:nvPr/>
        </p:nvSpPr>
        <p:spPr>
          <a:xfrm>
            <a:off x="5557150" y="6008276"/>
            <a:ext cx="1080000" cy="287119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서비스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6E31FE4-C559-4849-8DEA-EC5C8A46A421}"/>
              </a:ext>
            </a:extLst>
          </p:cNvPr>
          <p:cNvSpPr txBox="1"/>
          <p:nvPr/>
        </p:nvSpPr>
        <p:spPr>
          <a:xfrm>
            <a:off x="6805402" y="5031101"/>
            <a:ext cx="470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….</a:t>
            </a:r>
            <a:endParaRPr lang="ko-KR" altLang="en-US" dirty="0">
              <a:latin typeface="+mn-ea"/>
            </a:endParaRPr>
          </a:p>
        </p:txBody>
      </p:sp>
      <p:sp>
        <p:nvSpPr>
          <p:cNvPr id="192" name="직사각형 191">
            <a:extLst>
              <a:ext uri="{FF2B5EF4-FFF2-40B4-BE49-F238E27FC236}">
                <a16:creationId xmlns:a16="http://schemas.microsoft.com/office/drawing/2014/main" id="{3F837771-2A22-490A-AF43-39EEE28379C5}"/>
              </a:ext>
            </a:extLst>
          </p:cNvPr>
          <p:cNvSpPr/>
          <p:nvPr/>
        </p:nvSpPr>
        <p:spPr>
          <a:xfrm>
            <a:off x="7218513" y="4843204"/>
            <a:ext cx="1562101" cy="992605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4CA17EE9-ED3F-457A-84A6-0EFD63AE0FA1}"/>
              </a:ext>
            </a:extLst>
          </p:cNvPr>
          <p:cNvSpPr txBox="1"/>
          <p:nvPr/>
        </p:nvSpPr>
        <p:spPr>
          <a:xfrm>
            <a:off x="7157852" y="4921902"/>
            <a:ext cx="10948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+mn-ea"/>
              </a:rPr>
              <a:t>외부기관</a:t>
            </a:r>
          </a:p>
        </p:txBody>
      </p:sp>
      <p:sp>
        <p:nvSpPr>
          <p:cNvPr id="194" name="순서도: 대체 처리 193">
            <a:extLst>
              <a:ext uri="{FF2B5EF4-FFF2-40B4-BE49-F238E27FC236}">
                <a16:creationId xmlns:a16="http://schemas.microsoft.com/office/drawing/2014/main" id="{1B1BBE43-E4E5-41D1-9F22-A453EF607152}"/>
              </a:ext>
            </a:extLst>
          </p:cNvPr>
          <p:cNvSpPr/>
          <p:nvPr/>
        </p:nvSpPr>
        <p:spPr>
          <a:xfrm>
            <a:off x="7507636" y="6008276"/>
            <a:ext cx="1080000" cy="287119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서비스</a:t>
            </a:r>
          </a:p>
        </p:txBody>
      </p:sp>
      <p:cxnSp>
        <p:nvCxnSpPr>
          <p:cNvPr id="195" name="직선 화살표 연결선 194">
            <a:extLst>
              <a:ext uri="{FF2B5EF4-FFF2-40B4-BE49-F238E27FC236}">
                <a16:creationId xmlns:a16="http://schemas.microsoft.com/office/drawing/2014/main" id="{4151FCA6-D4F7-43F8-9716-5D8C7CBB027A}"/>
              </a:ext>
            </a:extLst>
          </p:cNvPr>
          <p:cNvCxnSpPr/>
          <p:nvPr/>
        </p:nvCxnSpPr>
        <p:spPr>
          <a:xfrm flipV="1">
            <a:off x="6035699" y="5835809"/>
            <a:ext cx="3881" cy="2140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직선 화살표 연결선 197">
            <a:extLst>
              <a:ext uri="{FF2B5EF4-FFF2-40B4-BE49-F238E27FC236}">
                <a16:creationId xmlns:a16="http://schemas.microsoft.com/office/drawing/2014/main" id="{CA38DE92-3394-4643-AA14-2ED3434F3074}"/>
              </a:ext>
            </a:extLst>
          </p:cNvPr>
          <p:cNvCxnSpPr/>
          <p:nvPr/>
        </p:nvCxnSpPr>
        <p:spPr>
          <a:xfrm flipV="1">
            <a:off x="7995682" y="5835809"/>
            <a:ext cx="3881" cy="2140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7D824B48-3253-42E7-8E4B-A79DE97867C4}"/>
              </a:ext>
            </a:extLst>
          </p:cNvPr>
          <p:cNvGrpSpPr/>
          <p:nvPr/>
        </p:nvGrpSpPr>
        <p:grpSpPr>
          <a:xfrm>
            <a:off x="7314387" y="4695934"/>
            <a:ext cx="704602" cy="234506"/>
            <a:chOff x="12171398" y="3651206"/>
            <a:chExt cx="704602" cy="234506"/>
          </a:xfrm>
        </p:grpSpPr>
        <p:sp>
          <p:nvSpPr>
            <p:cNvPr id="200" name="직사각형 199">
              <a:extLst>
                <a:ext uri="{FF2B5EF4-FFF2-40B4-BE49-F238E27FC236}">
                  <a16:creationId xmlns:a16="http://schemas.microsoft.com/office/drawing/2014/main" id="{7390D063-2086-4C49-99B2-9C0F52A1BCCE}"/>
                </a:ext>
              </a:extLst>
            </p:cNvPr>
            <p:cNvSpPr/>
            <p:nvPr/>
          </p:nvSpPr>
          <p:spPr>
            <a:xfrm>
              <a:off x="12192000" y="3677471"/>
              <a:ext cx="684000" cy="208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202" name="직사각형 201">
              <a:extLst>
                <a:ext uri="{FF2B5EF4-FFF2-40B4-BE49-F238E27FC236}">
                  <a16:creationId xmlns:a16="http://schemas.microsoft.com/office/drawing/2014/main" id="{99A7CB78-9006-49C4-9447-79E93F6A6C58}"/>
                </a:ext>
              </a:extLst>
            </p:cNvPr>
            <p:cNvSpPr/>
            <p:nvPr/>
          </p:nvSpPr>
          <p:spPr>
            <a:xfrm>
              <a:off x="12171398" y="3651206"/>
              <a:ext cx="684000" cy="2082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</p:grpSp>
      <p:cxnSp>
        <p:nvCxnSpPr>
          <p:cNvPr id="204" name="직선 연결선 203">
            <a:extLst>
              <a:ext uri="{FF2B5EF4-FFF2-40B4-BE49-F238E27FC236}">
                <a16:creationId xmlns:a16="http://schemas.microsoft.com/office/drawing/2014/main" id="{C73C9ECA-3E88-4A53-A1EB-1EE988C7B165}"/>
              </a:ext>
            </a:extLst>
          </p:cNvPr>
          <p:cNvCxnSpPr>
            <a:cxnSpLocks/>
          </p:cNvCxnSpPr>
          <p:nvPr/>
        </p:nvCxnSpPr>
        <p:spPr>
          <a:xfrm flipH="1">
            <a:off x="5753300" y="3322623"/>
            <a:ext cx="16073" cy="1098293"/>
          </a:xfrm>
          <a:prstGeom prst="line">
            <a:avLst/>
          </a:prstGeom>
          <a:ln w="6350">
            <a:solidFill>
              <a:srgbClr val="010D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직사각형 208">
            <a:extLst>
              <a:ext uri="{FF2B5EF4-FFF2-40B4-BE49-F238E27FC236}">
                <a16:creationId xmlns:a16="http://schemas.microsoft.com/office/drawing/2014/main" id="{F0B682E6-2ECE-4FD0-B94D-734E87215331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29C63C12-1805-44E1-9AB9-B1526FD1CCDE}"/>
              </a:ext>
            </a:extLst>
          </p:cNvPr>
          <p:cNvSpPr txBox="1"/>
          <p:nvPr/>
        </p:nvSpPr>
        <p:spPr>
          <a:xfrm>
            <a:off x="9728199" y="1642535"/>
            <a:ext cx="2175933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 err="1">
                <a:latin typeface="+mn-ea"/>
              </a:rPr>
              <a:t>대외연게</a:t>
            </a:r>
            <a:r>
              <a:rPr lang="ko-KR" altLang="en-US" sz="1100" dirty="0">
                <a:latin typeface="+mn-ea"/>
              </a:rPr>
              <a:t>  외부기관에 대한 연계 방안 마련</a:t>
            </a:r>
            <a:r>
              <a:rPr lang="en-US" altLang="ko-KR" sz="1100" dirty="0">
                <a:latin typeface="+mn-ea"/>
              </a:rPr>
              <a:t>(</a:t>
            </a:r>
            <a:r>
              <a:rPr lang="ko-KR" altLang="en-US" sz="1100" dirty="0">
                <a:latin typeface="+mn-ea"/>
              </a:rPr>
              <a:t>교육부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 err="1">
                <a:latin typeface="+mn-ea"/>
              </a:rPr>
              <a:t>국토부</a:t>
            </a:r>
            <a:r>
              <a:rPr lang="ko-KR" altLang="en-US" sz="1100" dirty="0">
                <a:latin typeface="+mn-ea"/>
              </a:rPr>
              <a:t> 등</a:t>
            </a:r>
            <a:r>
              <a:rPr lang="en-US" altLang="ko-KR" sz="1100" dirty="0">
                <a:latin typeface="+mn-ea"/>
              </a:rPr>
              <a:t>) </a:t>
            </a:r>
            <a:r>
              <a:rPr lang="ko-KR" altLang="en-US" sz="1100" dirty="0">
                <a:latin typeface="+mn-ea"/>
              </a:rPr>
              <a:t>서버 라이선스 필요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대외연계 콜센터 정보 연계체계 구축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외부기관 및 이용기관 대외연계 체계 </a:t>
            </a:r>
            <a:r>
              <a:rPr lang="ko-KR" altLang="en-US" sz="1100" dirty="0" err="1">
                <a:latin typeface="+mn-ea"/>
              </a:rPr>
              <a:t>구축시</a:t>
            </a:r>
            <a:r>
              <a:rPr lang="ko-KR" altLang="en-US" sz="1100" dirty="0">
                <a:latin typeface="+mn-ea"/>
              </a:rPr>
              <a:t> 과천센터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 </a:t>
            </a:r>
            <a:r>
              <a:rPr lang="ko-KR" altLang="en-US" sz="1100" dirty="0">
                <a:latin typeface="+mn-ea"/>
              </a:rPr>
              <a:t>거쳐서 </a:t>
            </a:r>
            <a:r>
              <a:rPr lang="ko-KR" altLang="en-US" sz="1100" dirty="0" err="1">
                <a:latin typeface="+mn-ea"/>
              </a:rPr>
              <a:t>통합콜센터</a:t>
            </a:r>
            <a:r>
              <a:rPr lang="ko-KR" altLang="en-US" sz="1100" dirty="0">
                <a:latin typeface="+mn-ea"/>
              </a:rPr>
              <a:t> 연계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 </a:t>
            </a: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212" name="모서리가 둥근 직사각형 15">
            <a:extLst>
              <a:ext uri="{FF2B5EF4-FFF2-40B4-BE49-F238E27FC236}">
                <a16:creationId xmlns:a16="http://schemas.microsoft.com/office/drawing/2014/main" id="{62684F17-1F62-4D33-878F-FE01F218600F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221" name="모서리가 둥근 직사각형 250">
            <a:extLst>
              <a:ext uri="{FF2B5EF4-FFF2-40B4-BE49-F238E27FC236}">
                <a16:creationId xmlns:a16="http://schemas.microsoft.com/office/drawing/2014/main" id="{B2F4A649-ABD2-4703-BDB1-344F7CD1C6FB}"/>
              </a:ext>
            </a:extLst>
          </p:cNvPr>
          <p:cNvSpPr/>
          <p:nvPr/>
        </p:nvSpPr>
        <p:spPr>
          <a:xfrm>
            <a:off x="7304832" y="5203921"/>
            <a:ext cx="654525" cy="5555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 연계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#1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22" name="모서리가 둥근 직사각형 251">
            <a:extLst>
              <a:ext uri="{FF2B5EF4-FFF2-40B4-BE49-F238E27FC236}">
                <a16:creationId xmlns:a16="http://schemas.microsoft.com/office/drawing/2014/main" id="{7D4935C0-FC69-48C0-AEAD-5F16156E5130}"/>
              </a:ext>
            </a:extLst>
          </p:cNvPr>
          <p:cNvSpPr/>
          <p:nvPr/>
        </p:nvSpPr>
        <p:spPr>
          <a:xfrm>
            <a:off x="8020278" y="5203921"/>
            <a:ext cx="654525" cy="5555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연계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#2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9EB1090F-E442-46F8-B752-34C4059E513B}"/>
              </a:ext>
            </a:extLst>
          </p:cNvPr>
          <p:cNvSpPr/>
          <p:nvPr/>
        </p:nvSpPr>
        <p:spPr>
          <a:xfrm>
            <a:off x="5269104" y="1589374"/>
            <a:ext cx="1702051" cy="243941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CE59EAE2-BC49-4CD4-BBF0-C5E09A8F19EE}"/>
              </a:ext>
            </a:extLst>
          </p:cNvPr>
          <p:cNvSpPr/>
          <p:nvPr/>
        </p:nvSpPr>
        <p:spPr>
          <a:xfrm>
            <a:off x="5269104" y="1321640"/>
            <a:ext cx="1702051" cy="296116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3CB75242-2FD6-41DC-BEC8-94805A0E446A}"/>
              </a:ext>
            </a:extLst>
          </p:cNvPr>
          <p:cNvSpPr/>
          <p:nvPr/>
        </p:nvSpPr>
        <p:spPr>
          <a:xfrm>
            <a:off x="5433726" y="1953250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91C6ACEC-5BC0-4A52-8DFE-4F435A40872D}"/>
              </a:ext>
            </a:extLst>
          </p:cNvPr>
          <p:cNvSpPr/>
          <p:nvPr/>
        </p:nvSpPr>
        <p:spPr>
          <a:xfrm>
            <a:off x="5443351" y="2666703"/>
            <a:ext cx="582909" cy="643670"/>
          </a:xfrm>
          <a:prstGeom prst="rect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  <a:prstDash val="dashDot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DF0887A0-9943-4631-8E70-9C091CBA5151}"/>
              </a:ext>
            </a:extLst>
          </p:cNvPr>
          <p:cNvSpPr/>
          <p:nvPr/>
        </p:nvSpPr>
        <p:spPr>
          <a:xfrm>
            <a:off x="5321116" y="4721586"/>
            <a:ext cx="684000" cy="2082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latin typeface="+mn-ea"/>
              </a:rPr>
              <a:t>망연계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7" name="모서리가 둥근 직사각형 250">
            <a:extLst>
              <a:ext uri="{FF2B5EF4-FFF2-40B4-BE49-F238E27FC236}">
                <a16:creationId xmlns:a16="http://schemas.microsoft.com/office/drawing/2014/main" id="{54E16FA3-B10A-46D3-B15C-4472E1C6F1B9}"/>
              </a:ext>
            </a:extLst>
          </p:cNvPr>
          <p:cNvSpPr/>
          <p:nvPr/>
        </p:nvSpPr>
        <p:spPr>
          <a:xfrm>
            <a:off x="5338721" y="5184305"/>
            <a:ext cx="654525" cy="5555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 연계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#1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8" name="모서리가 둥근 직사각형 251">
            <a:extLst>
              <a:ext uri="{FF2B5EF4-FFF2-40B4-BE49-F238E27FC236}">
                <a16:creationId xmlns:a16="http://schemas.microsoft.com/office/drawing/2014/main" id="{A2830B8C-2F49-4DCB-810E-AADEC34B576B}"/>
              </a:ext>
            </a:extLst>
          </p:cNvPr>
          <p:cNvSpPr/>
          <p:nvPr/>
        </p:nvSpPr>
        <p:spPr>
          <a:xfrm>
            <a:off x="6054167" y="5184305"/>
            <a:ext cx="654525" cy="5555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연계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#2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613B8930-EEB8-4118-ACAC-ADF69A1C5790}"/>
              </a:ext>
            </a:extLst>
          </p:cNvPr>
          <p:cNvSpPr/>
          <p:nvPr/>
        </p:nvSpPr>
        <p:spPr>
          <a:xfrm>
            <a:off x="5250026" y="1298547"/>
            <a:ext cx="1748290" cy="2748352"/>
          </a:xfrm>
          <a:prstGeom prst="rect">
            <a:avLst/>
          </a:prstGeom>
          <a:noFill/>
          <a:ln w="38100">
            <a:solidFill>
              <a:srgbClr val="010D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rgbClr val="010DFF"/>
              </a:solidFill>
              <a:latin typeface="+mn-ea"/>
            </a:endParaRPr>
          </a:p>
        </p:txBody>
      </p:sp>
      <p:cxnSp>
        <p:nvCxnSpPr>
          <p:cNvPr id="84" name="직선 연결선 83">
            <a:extLst>
              <a:ext uri="{FF2B5EF4-FFF2-40B4-BE49-F238E27FC236}">
                <a16:creationId xmlns:a16="http://schemas.microsoft.com/office/drawing/2014/main" id="{603A89C7-4F5E-455C-8D53-398BDE4A116E}"/>
              </a:ext>
            </a:extLst>
          </p:cNvPr>
          <p:cNvCxnSpPr>
            <a:cxnSpLocks/>
          </p:cNvCxnSpPr>
          <p:nvPr/>
        </p:nvCxnSpPr>
        <p:spPr>
          <a:xfrm>
            <a:off x="5920953" y="3322622"/>
            <a:ext cx="1804495" cy="1105839"/>
          </a:xfrm>
          <a:prstGeom prst="line">
            <a:avLst/>
          </a:prstGeom>
          <a:ln w="6350">
            <a:solidFill>
              <a:srgbClr val="010D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39F88151-1848-49F8-AC90-609B3C32B77C}"/>
              </a:ext>
            </a:extLst>
          </p:cNvPr>
          <p:cNvSpPr/>
          <p:nvPr/>
        </p:nvSpPr>
        <p:spPr>
          <a:xfrm>
            <a:off x="4638675" y="2523811"/>
            <a:ext cx="594222" cy="2284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latin typeface="+mn-ea"/>
              </a:rPr>
              <a:t>망연계</a:t>
            </a:r>
            <a:endParaRPr lang="ko-KR" altLang="en-US" sz="1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69248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맑은 고딕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200" dirty="0" smtClean="0">
            <a:latin typeface="+mn-ea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200" dirty="0" smtClean="0">
            <a:latin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4835</TotalTime>
  <Words>1382</Words>
  <Application>Microsoft Office PowerPoint</Application>
  <PresentationFormat>와이드스크린</PresentationFormat>
  <Paragraphs>455</Paragraphs>
  <Slides>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HY견고딕</vt:lpstr>
      <vt:lpstr>굴림</vt:lpstr>
      <vt:lpstr>맑은 고딕</vt:lpstr>
      <vt:lpstr>함초롬바탕</vt:lpstr>
      <vt:lpstr>Arial</vt:lpstr>
      <vt:lpstr>Calibri</vt:lpstr>
      <vt:lpstr>Segoe UI</vt:lpstr>
      <vt:lpstr>Wingdings</vt:lpstr>
      <vt:lpstr>1_Office 테마</vt:lpstr>
      <vt:lpstr>범정부 AI 기반 통합콜센터 서비스 구축(2차) 사업</vt:lpstr>
      <vt:lpstr>국민권익위원회 연계 구성 (긴급신고 연계 – AS IS)</vt:lpstr>
      <vt:lpstr>국민권익위원회 통합콜센터 연계 구성 (긴급신고 연계 – To Be)</vt:lpstr>
      <vt:lpstr>국민권익위원회 통합콜센터 연계 구성 (긴급신고 연계 – To Be)</vt:lpstr>
      <vt:lpstr>국민권익위원회 통합콜센터 연계 구성 (비긴급신고 연계 – To Be)</vt:lpstr>
      <vt:lpstr>국민권익위원회 통합콜센터 연계 구성 (중계서버-ASIS 호연계서버 교체 전계시나리오)</vt:lpstr>
      <vt:lpstr>국민권익위원회 연계 구성 (비긴급신고 연계 – AS IS)</vt:lpstr>
      <vt:lpstr>국민권익위원회 통합콜센터 연계 구성 (비긴급신고 연계 – To Be)</vt:lpstr>
      <vt:lpstr>국민권익위원회 통합콜센터 대외연계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T34561</dc:creator>
  <cp:lastModifiedBy>Blackangel</cp:lastModifiedBy>
  <cp:revision>290</cp:revision>
  <cp:lastPrinted>2024-05-23T07:51:34Z</cp:lastPrinted>
  <dcterms:created xsi:type="dcterms:W3CDTF">2023-01-25T03:44:16Z</dcterms:created>
  <dcterms:modified xsi:type="dcterms:W3CDTF">2024-05-28T05:03:07Z</dcterms:modified>
</cp:coreProperties>
</file>