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2" embedTrueTypeFonts="1" saveSubsetFonts="1" autoCompressPictures="0">
  <p:sldMasterIdLst>
    <p:sldMasterId id="2147483648" r:id="rId1"/>
  </p:sldMasterIdLst>
  <p:notesMasterIdLst>
    <p:notesMasterId r:id="rId7"/>
  </p:notesMasterIdLst>
  <p:sldIdLst>
    <p:sldId id="278" r:id="rId2"/>
    <p:sldId id="280" r:id="rId3"/>
    <p:sldId id="266" r:id="rId4"/>
    <p:sldId id="268" r:id="rId5"/>
    <p:sldId id="279" r:id="rId6"/>
  </p:sldIdLst>
  <p:sldSz cx="9906000" cy="6858000" type="A4"/>
  <p:notesSz cx="6735763" cy="9866313"/>
  <p:embeddedFontLst>
    <p:embeddedFont>
      <p:font typeface="KoPub돋움체 Bold" panose="02020603020101020101" pitchFamily="18" charset="-127"/>
      <p:regular r:id="rId8"/>
    </p:embeddedFont>
    <p:embeddedFont>
      <p:font typeface="Rix고딕 B" panose="02020603020101020101" pitchFamily="18" charset="-127"/>
      <p:regular r:id="rId9"/>
    </p:embeddedFont>
    <p:embeddedFont>
      <p:font typeface="Rix고딕 M" panose="02020603020101020101" pitchFamily="18" charset="-127"/>
      <p:regular r:id="rId10"/>
    </p:embeddedFont>
    <p:embeddedFont>
      <p:font typeface="Rix정고딕 M" panose="02020603020101020101" pitchFamily="18" charset="-127"/>
      <p:regular r:id="rId11"/>
    </p:embeddedFont>
    <p:embeddedFont>
      <p:font typeface="Rix헤드 L" panose="02020603020101020101" pitchFamily="18" charset="-127"/>
      <p:regular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86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772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657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543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429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315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200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087" algn="l" defTabSz="95777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EE4"/>
    <a:srgbClr val="F3FBA5"/>
    <a:srgbClr val="FF3399"/>
    <a:srgbClr val="E6E6EB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6242" autoAdjust="0"/>
  </p:normalViewPr>
  <p:slideViewPr>
    <p:cSldViewPr>
      <p:cViewPr varScale="1">
        <p:scale>
          <a:sx n="110" d="100"/>
          <a:sy n="110" d="100"/>
        </p:scale>
        <p:origin x="2070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0AEB0A41-8509-4852-BD3B-20881F160AFE}" type="datetimeFigureOut">
              <a:rPr lang="ko-KR" altLang="en-US" smtClean="0"/>
              <a:pPr/>
              <a:t>2024-08-05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26A69016-2830-4E2B-9341-EA042ECC69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589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91968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83936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75904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67872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59840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51808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43775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35743" algn="l" defTabSz="583936" rtl="0" eaLnBrk="1" latinLnBrk="1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5325" y="739775"/>
            <a:ext cx="53451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37452" indent="-283635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34542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588359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42175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49599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49809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03625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5744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8CEEAA4-3FFE-4250-946E-EBB2DFB10D59}" type="slidenum">
              <a:rPr lang="ko-KR" altLang="en-US" sz="1200"/>
              <a:pPr eaLnBrk="1" hangingPunct="1"/>
              <a:t>34</a:t>
            </a:fld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839341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5325" y="739775"/>
            <a:ext cx="53451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37452" indent="-283635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34542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588359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42175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49599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49809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03625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5744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8CEEAA4-3FFE-4250-946E-EBB2DFB10D59}" type="slidenum">
              <a:rPr lang="ko-KR" altLang="en-US" sz="1200"/>
              <a:pPr eaLnBrk="1" hangingPunct="1"/>
              <a:t>35</a:t>
            </a:fld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839341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5325" y="739775"/>
            <a:ext cx="53451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37452" indent="-283635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34542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588359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42175" indent="-226908" eaLnBrk="0" hangingPunct="0"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49599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49809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03625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57442" indent="-226908" defTabSz="1500116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fld id="{C8CEEAA4-3FFE-4250-946E-EBB2DFB10D59}" type="slidenum">
              <a:rPr lang="ko-KR" altLang="en-US" sz="1200"/>
              <a:pPr eaLnBrk="1" hangingPunct="1"/>
              <a:t>36</a:t>
            </a:fld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180235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11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lIns="72329" tIns="36165" rIns="72329" bIns="36165" anchor="b"/>
          <a:lstStyle>
            <a:lvl1pPr algn="ctr">
              <a:defRPr sz="6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 lIns="72329" tIns="36165" rIns="72329" bIns="36165"/>
          <a:lstStyle>
            <a:lvl1pPr marL="0" indent="0" algn="ctr">
              <a:buNone/>
              <a:defRPr sz="2500"/>
            </a:lvl1pPr>
            <a:lvl2pPr marL="474659" indent="0" algn="ctr">
              <a:buNone/>
              <a:defRPr sz="2100"/>
            </a:lvl2pPr>
            <a:lvl3pPr marL="949319" indent="0" algn="ctr">
              <a:buNone/>
              <a:defRPr sz="1900"/>
            </a:lvl3pPr>
            <a:lvl4pPr marL="1423978" indent="0" algn="ctr">
              <a:buNone/>
              <a:defRPr sz="1700"/>
            </a:lvl4pPr>
            <a:lvl5pPr marL="1898637" indent="0" algn="ctr">
              <a:buNone/>
              <a:defRPr sz="1700"/>
            </a:lvl5pPr>
            <a:lvl6pPr marL="2373297" indent="0" algn="ctr">
              <a:buNone/>
              <a:defRPr sz="1700"/>
            </a:lvl6pPr>
            <a:lvl7pPr marL="2847956" indent="0" algn="ctr">
              <a:buNone/>
              <a:defRPr sz="1700"/>
            </a:lvl7pPr>
            <a:lvl8pPr marL="3322615" indent="0" algn="ctr">
              <a:buNone/>
              <a:defRPr sz="1700"/>
            </a:lvl8pPr>
            <a:lvl9pPr marL="3797275" indent="0" algn="ctr">
              <a:buNone/>
              <a:defRPr sz="17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lIns="72329" tIns="36165" rIns="72329" bIns="36165"/>
          <a:lstStyle/>
          <a:p>
            <a:fld id="{12A42092-281B-4C75-B0D8-158105A76C6E}" type="datetimeFigureOut">
              <a:rPr lang="ko-KR" altLang="en-US" smtClean="0"/>
              <a:t>2024-08-05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lIns="72329" tIns="36165" rIns="72329" bIns="36165"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lIns="72329" tIns="36165" rIns="72329" bIns="36165"/>
          <a:lstStyle/>
          <a:p>
            <a:fld id="{2BBB5763-6ED4-48F3-9572-4280E81557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69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303031" y="1097752"/>
            <a:ext cx="9299938" cy="0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03031" y="6371946"/>
            <a:ext cx="9299938" cy="0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9280" y="1527788"/>
            <a:ext cx="9067440" cy="0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직선 연결선 13"/>
          <p:cNvCxnSpPr/>
          <p:nvPr userDrawn="1"/>
        </p:nvCxnSpPr>
        <p:spPr>
          <a:xfrm>
            <a:off x="9370961" y="464683"/>
            <a:ext cx="0" cy="6019837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직사각형 14"/>
          <p:cNvSpPr/>
          <p:nvPr userDrawn="1"/>
        </p:nvSpPr>
        <p:spPr>
          <a:xfrm>
            <a:off x="536020" y="800708"/>
            <a:ext cx="9066949" cy="5570645"/>
          </a:xfrm>
          <a:prstGeom prst="rect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6" name="직선 연결선 15"/>
          <p:cNvCxnSpPr/>
          <p:nvPr userDrawn="1"/>
        </p:nvCxnSpPr>
        <p:spPr>
          <a:xfrm>
            <a:off x="535039" y="464683"/>
            <a:ext cx="0" cy="6019837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6"/>
          <p:cNvCxnSpPr/>
          <p:nvPr userDrawn="1"/>
        </p:nvCxnSpPr>
        <p:spPr>
          <a:xfrm>
            <a:off x="628048" y="1030457"/>
            <a:ext cx="0" cy="5454063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17"/>
          <p:cNvGrpSpPr/>
          <p:nvPr userDrawn="1"/>
        </p:nvGrpSpPr>
        <p:grpSpPr>
          <a:xfrm>
            <a:off x="4953000" y="1029851"/>
            <a:ext cx="93010" cy="5431432"/>
            <a:chOff x="3870579" y="1638226"/>
            <a:chExt cx="144016" cy="8640000"/>
          </a:xfrm>
        </p:grpSpPr>
        <p:sp>
          <p:nvSpPr>
            <p:cNvPr id="20" name="Line 175"/>
            <p:cNvSpPr>
              <a:spLocks noChangeShapeType="1"/>
            </p:cNvSpPr>
            <p:nvPr userDrawn="1"/>
          </p:nvSpPr>
          <p:spPr bwMode="gray">
            <a:xfrm>
              <a:off x="3942587" y="1638226"/>
              <a:ext cx="0" cy="8640000"/>
            </a:xfrm>
            <a:prstGeom prst="line">
              <a:avLst/>
            </a:prstGeom>
            <a:noFill/>
            <a:ln w="3175">
              <a:solidFill>
                <a:srgbClr val="EAEAE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1" name="Line 175"/>
            <p:cNvSpPr>
              <a:spLocks noChangeShapeType="1"/>
            </p:cNvSpPr>
            <p:nvPr userDrawn="1"/>
          </p:nvSpPr>
          <p:spPr bwMode="gray">
            <a:xfrm>
              <a:off x="4014595" y="1638226"/>
              <a:ext cx="0" cy="8640000"/>
            </a:xfrm>
            <a:prstGeom prst="line">
              <a:avLst/>
            </a:prstGeom>
            <a:noFill/>
            <a:ln w="3175">
              <a:solidFill>
                <a:srgbClr val="EAEAE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" name="Line 175"/>
            <p:cNvSpPr>
              <a:spLocks noChangeShapeType="1"/>
            </p:cNvSpPr>
            <p:nvPr userDrawn="1"/>
          </p:nvSpPr>
          <p:spPr bwMode="gray">
            <a:xfrm>
              <a:off x="3870579" y="1638226"/>
              <a:ext cx="0" cy="8640000"/>
            </a:xfrm>
            <a:prstGeom prst="line">
              <a:avLst/>
            </a:prstGeom>
            <a:noFill/>
            <a:ln w="3175">
              <a:solidFill>
                <a:srgbClr val="EAEAE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19" name="직선 연결선 18"/>
          <p:cNvCxnSpPr/>
          <p:nvPr userDrawn="1"/>
        </p:nvCxnSpPr>
        <p:spPr>
          <a:xfrm>
            <a:off x="419280" y="1731489"/>
            <a:ext cx="9067440" cy="0"/>
          </a:xfrm>
          <a:prstGeom prst="line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8"/>
          <p:cNvSpPr/>
          <p:nvPr userDrawn="1"/>
        </p:nvSpPr>
        <p:spPr>
          <a:xfrm rot="16200000" flipH="1">
            <a:off x="1591894" y="-1453467"/>
            <a:ext cx="6721397" cy="9764935"/>
          </a:xfrm>
          <a:prstGeom prst="rect">
            <a:avLst/>
          </a:prstGeom>
          <a:noFill/>
          <a:ln w="3175">
            <a:solidFill>
              <a:srgbClr val="EAEA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37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</p:sldLayoutIdLst>
  <p:txStyles>
    <p:titleStyle>
      <a:lvl1pPr algn="l" defTabSz="957772" rtl="0" eaLnBrk="1" latinLnBrk="0" hangingPunct="1">
        <a:lnSpc>
          <a:spcPct val="120000"/>
        </a:lnSpc>
        <a:spcBef>
          <a:spcPct val="0"/>
        </a:spcBef>
        <a:buNone/>
        <a:defRPr sz="800" kern="1200">
          <a:solidFill>
            <a:schemeClr val="tx1">
              <a:lumMod val="75000"/>
              <a:lumOff val="25000"/>
            </a:schemeClr>
          </a:solidFill>
          <a:latin typeface="나눔고딕" panose="020D0604000000000000" pitchFamily="50" charset="-127"/>
          <a:ea typeface="나눔고딕" panose="020D0604000000000000" pitchFamily="50" charset="-127"/>
          <a:cs typeface="+mj-cs"/>
        </a:defRPr>
      </a:lvl1pPr>
    </p:titleStyle>
    <p:bodyStyle>
      <a:lvl1pPr marL="359165" indent="-359165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90" indent="-299304" algn="l" defTabSz="957772" rtl="0" eaLnBrk="1" latinLnBrk="1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15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00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986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72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757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643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529" indent="-239443" algn="l" defTabSz="957772" rtl="0" eaLnBrk="1" latinLnBrk="1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86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72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57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43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29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15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00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87" algn="l" defTabSz="95777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9" Type="http://schemas.openxmlformats.org/officeDocument/2006/relationships/image" Target="../media/image36.png"/><Relationship Id="rId21" Type="http://schemas.openxmlformats.org/officeDocument/2006/relationships/image" Target="../media/image18.png"/><Relationship Id="rId34" Type="http://schemas.openxmlformats.org/officeDocument/2006/relationships/image" Target="../media/image31.png"/><Relationship Id="rId42" Type="http://schemas.openxmlformats.org/officeDocument/2006/relationships/image" Target="../media/image39.jpeg"/><Relationship Id="rId47" Type="http://schemas.openxmlformats.org/officeDocument/2006/relationships/image" Target="../media/image44.jpeg"/><Relationship Id="rId50" Type="http://schemas.openxmlformats.org/officeDocument/2006/relationships/image" Target="../media/image47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9" Type="http://schemas.openxmlformats.org/officeDocument/2006/relationships/image" Target="../media/image26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3" Type="http://schemas.openxmlformats.org/officeDocument/2006/relationships/image" Target="../media/image50.png"/><Relationship Id="rId5" Type="http://schemas.openxmlformats.org/officeDocument/2006/relationships/image" Target="../media/image4.emf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4" Type="http://schemas.openxmlformats.org/officeDocument/2006/relationships/image" Target="../media/image41.png"/><Relationship Id="rId52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43" Type="http://schemas.openxmlformats.org/officeDocument/2006/relationships/image" Target="../media/image40.png"/><Relationship Id="rId48" Type="http://schemas.openxmlformats.org/officeDocument/2006/relationships/image" Target="../media/image45.png"/><Relationship Id="rId8" Type="http://schemas.microsoft.com/office/2007/relationships/hdphoto" Target="../media/hdphoto1.wdp"/><Relationship Id="rId51" Type="http://schemas.openxmlformats.org/officeDocument/2006/relationships/image" Target="../media/image48.png"/><Relationship Id="rId3" Type="http://schemas.openxmlformats.org/officeDocument/2006/relationships/image" Target="../media/image2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46" Type="http://schemas.openxmlformats.org/officeDocument/2006/relationships/image" Target="../media/image43.png"/><Relationship Id="rId20" Type="http://schemas.openxmlformats.org/officeDocument/2006/relationships/image" Target="../media/image17.pn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4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png"/><Relationship Id="rId39" Type="http://schemas.openxmlformats.org/officeDocument/2006/relationships/image" Target="../media/image39.jpeg"/><Relationship Id="rId21" Type="http://schemas.openxmlformats.org/officeDocument/2006/relationships/image" Target="../media/image20.png"/><Relationship Id="rId34" Type="http://schemas.openxmlformats.org/officeDocument/2006/relationships/image" Target="../media/image32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image" Target="../media/image4.emf"/><Relationship Id="rId16" Type="http://schemas.openxmlformats.org/officeDocument/2006/relationships/image" Target="../media/image15.png"/><Relationship Id="rId29" Type="http://schemas.openxmlformats.org/officeDocument/2006/relationships/image" Target="../media/image27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0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4.jpeg"/><Relationship Id="rId53" Type="http://schemas.openxmlformats.org/officeDocument/2006/relationships/image" Target="../media/image51.emf"/><Relationship Id="rId5" Type="http://schemas.openxmlformats.org/officeDocument/2006/relationships/image" Target="../media/image2.png"/><Relationship Id="rId10" Type="http://schemas.microsoft.com/office/2007/relationships/hdphoto" Target="../media/hdphoto2.wdp"/><Relationship Id="rId19" Type="http://schemas.openxmlformats.org/officeDocument/2006/relationships/image" Target="../media/image18.png"/><Relationship Id="rId31" Type="http://schemas.openxmlformats.org/officeDocument/2006/relationships/image" Target="../media/image29.png"/><Relationship Id="rId44" Type="http://schemas.openxmlformats.org/officeDocument/2006/relationships/image" Target="../media/image43.png"/><Relationship Id="rId52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microsoft.com/office/2007/relationships/hdphoto" Target="../media/hdphoto1.wdp"/><Relationship Id="rId51" Type="http://schemas.openxmlformats.org/officeDocument/2006/relationships/image" Target="../media/image35.png"/><Relationship Id="rId3" Type="http://schemas.openxmlformats.org/officeDocument/2006/relationships/image" Target="../media/image5.png"/><Relationship Id="rId12" Type="http://schemas.openxmlformats.org/officeDocument/2006/relationships/image" Target="../media/image7.png"/><Relationship Id="rId17" Type="http://schemas.openxmlformats.org/officeDocument/2006/relationships/image" Target="../media/image16.png"/><Relationship Id="rId25" Type="http://schemas.openxmlformats.org/officeDocument/2006/relationships/image" Target="../media/image9.png"/><Relationship Id="rId33" Type="http://schemas.openxmlformats.org/officeDocument/2006/relationships/image" Target="../media/image31.png"/><Relationship Id="rId38" Type="http://schemas.openxmlformats.org/officeDocument/2006/relationships/image" Target="../media/image38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11.png"/><Relationship Id="rId5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6.png"/><Relationship Id="rId36" Type="http://schemas.openxmlformats.org/officeDocument/2006/relationships/image" Target="../media/image36.png"/><Relationship Id="rId4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직사각형 998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1897666" y="4387392"/>
            <a:ext cx="1635479" cy="16714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92" name="직사각형 991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7123279" y="4186270"/>
            <a:ext cx="992205" cy="86520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96" name="직사각형 1295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105840" y="831327"/>
            <a:ext cx="786872" cy="35378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43" name="직사각형 1242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5229136" y="2502306"/>
            <a:ext cx="1297583" cy="5767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65" name="직사각형 1064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5926501" y="3318800"/>
            <a:ext cx="1134496" cy="551919"/>
          </a:xfrm>
          <a:prstGeom prst="rect">
            <a:avLst/>
          </a:prstGeom>
          <a:solidFill>
            <a:srgbClr val="00B0F0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3234051" y="2471244"/>
            <a:ext cx="0" cy="915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202902" y="1657375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H="1">
            <a:off x="1109197" y="1693016"/>
            <a:ext cx="0" cy="225818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H="1">
            <a:off x="1724633" y="1693016"/>
            <a:ext cx="0" cy="225818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83830" y="3096359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111840" y="1472940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720446" y="1472940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707826" y="1617257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H="1">
            <a:off x="703699" y="1618201"/>
            <a:ext cx="0" cy="2258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H="1">
            <a:off x="901926" y="1800598"/>
            <a:ext cx="0" cy="1963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903486" y="1804164"/>
            <a:ext cx="771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676684" y="1718680"/>
            <a:ext cx="0" cy="89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905549" y="3764963"/>
            <a:ext cx="771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>
            <a:off x="1676952" y="3763205"/>
            <a:ext cx="0" cy="1565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1117383" y="3753890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상담원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(B/B)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OS9700E#1,#2</a:t>
            </a:r>
          </a:p>
        </p:txBody>
      </p:sp>
      <p:cxnSp>
        <p:nvCxnSpPr>
          <p:cNvPr id="21" name="직선 연결선 20"/>
          <p:cNvCxnSpPr/>
          <p:nvPr/>
        </p:nvCxnSpPr>
        <p:spPr>
          <a:xfrm>
            <a:off x="1177337" y="397014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1177337" y="400556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타원 22"/>
          <p:cNvSpPr/>
          <p:nvPr/>
        </p:nvSpPr>
        <p:spPr>
          <a:xfrm>
            <a:off x="1427357" y="3949400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757397" y="2417429"/>
            <a:ext cx="896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88073" y="249779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재택센터 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VPN #1,#2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AX-1000</a:t>
            </a:r>
          </a:p>
        </p:txBody>
      </p:sp>
      <p:pic>
        <p:nvPicPr>
          <p:cNvPr id="26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" y="2308370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90" y="2308370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4" name="직선 연결선 43"/>
          <p:cNvCxnSpPr/>
          <p:nvPr/>
        </p:nvCxnSpPr>
        <p:spPr>
          <a:xfrm>
            <a:off x="702990" y="3882261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8450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5573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29" y="3822211"/>
            <a:ext cx="171788" cy="32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" name="직사각형 175"/>
          <p:cNvSpPr/>
          <p:nvPr/>
        </p:nvSpPr>
        <p:spPr>
          <a:xfrm>
            <a:off x="927895" y="2316334"/>
            <a:ext cx="41310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AX-1000 #1, #2</a:t>
            </a:r>
          </a:p>
        </p:txBody>
      </p:sp>
      <p:sp>
        <p:nvSpPr>
          <p:cNvPr id="177" name="직사각형 176"/>
          <p:cNvSpPr/>
          <p:nvPr/>
        </p:nvSpPr>
        <p:spPr>
          <a:xfrm>
            <a:off x="466680" y="2976862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UTM#1</a:t>
            </a:r>
          </a:p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178" name="직사각형 177"/>
          <p:cNvSpPr/>
          <p:nvPr/>
        </p:nvSpPr>
        <p:spPr>
          <a:xfrm>
            <a:off x="1747922" y="297766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179" name="직사각형 178"/>
          <p:cNvSpPr/>
          <p:nvPr/>
        </p:nvSpPr>
        <p:spPr>
          <a:xfrm>
            <a:off x="1229957" y="2891016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인터넷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)</a:t>
            </a:r>
          </a:p>
        </p:txBody>
      </p:sp>
      <p:pic>
        <p:nvPicPr>
          <p:cNvPr id="180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3" y="2953910"/>
            <a:ext cx="166322" cy="28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89405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36" y="2953910"/>
            <a:ext cx="166322" cy="28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00478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" name="직사각형 189"/>
          <p:cNvSpPr/>
          <p:nvPr/>
        </p:nvSpPr>
        <p:spPr>
          <a:xfrm>
            <a:off x="1228453" y="1662519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매트로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OS6860E</a:t>
            </a:r>
          </a:p>
        </p:txBody>
      </p:sp>
      <p:cxnSp>
        <p:nvCxnSpPr>
          <p:cNvPr id="193" name="직선 연결선 192"/>
          <p:cNvCxnSpPr/>
          <p:nvPr/>
        </p:nvCxnSpPr>
        <p:spPr>
          <a:xfrm>
            <a:off x="4328081" y="1713069"/>
            <a:ext cx="1" cy="146121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직선 연결선 193"/>
          <p:cNvCxnSpPr/>
          <p:nvPr/>
        </p:nvCxnSpPr>
        <p:spPr>
          <a:xfrm>
            <a:off x="3722252" y="1713069"/>
            <a:ext cx="1" cy="146121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직사각형 194"/>
          <p:cNvSpPr/>
          <p:nvPr/>
        </p:nvSpPr>
        <p:spPr>
          <a:xfrm>
            <a:off x="3055023" y="197144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DDoS#1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MFD 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4000</a:t>
            </a:r>
          </a:p>
        </p:txBody>
      </p:sp>
      <p:sp>
        <p:nvSpPr>
          <p:cNvPr id="196" name="직사각형 195"/>
          <p:cNvSpPr/>
          <p:nvPr/>
        </p:nvSpPr>
        <p:spPr>
          <a:xfrm>
            <a:off x="4379430" y="197144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DDoS#2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MFD 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4000</a:t>
            </a:r>
          </a:p>
        </p:txBody>
      </p:sp>
      <p:sp>
        <p:nvSpPr>
          <p:cNvPr id="197" name="직사각형 196"/>
          <p:cNvSpPr/>
          <p:nvPr/>
        </p:nvSpPr>
        <p:spPr>
          <a:xfrm>
            <a:off x="3055023" y="2352724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IPS#1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MFI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 4100</a:t>
            </a:r>
          </a:p>
        </p:txBody>
      </p:sp>
      <p:sp>
        <p:nvSpPr>
          <p:cNvPr id="198" name="직사각형 197"/>
          <p:cNvSpPr/>
          <p:nvPr/>
        </p:nvSpPr>
        <p:spPr>
          <a:xfrm>
            <a:off x="4379430" y="2352724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IPS#2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MFI 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4100</a:t>
            </a:r>
          </a:p>
        </p:txBody>
      </p:sp>
      <p:sp>
        <p:nvSpPr>
          <p:cNvPr id="203" name="직사각형 202"/>
          <p:cNvSpPr/>
          <p:nvPr/>
        </p:nvSpPr>
        <p:spPr>
          <a:xfrm>
            <a:off x="5372636" y="2842069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DMZ L3 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Ws-c9300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)</a:t>
            </a:r>
          </a:p>
        </p:txBody>
      </p:sp>
      <p:cxnSp>
        <p:nvCxnSpPr>
          <p:cNvPr id="204" name="직선 연결선 203"/>
          <p:cNvCxnSpPr/>
          <p:nvPr/>
        </p:nvCxnSpPr>
        <p:spPr>
          <a:xfrm>
            <a:off x="5394947" y="2779048"/>
            <a:ext cx="988918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/>
          <p:cNvCxnSpPr/>
          <p:nvPr/>
        </p:nvCxnSpPr>
        <p:spPr>
          <a:xfrm>
            <a:off x="5472530" y="2818354"/>
            <a:ext cx="508534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연결선 205"/>
          <p:cNvCxnSpPr/>
          <p:nvPr/>
        </p:nvCxnSpPr>
        <p:spPr>
          <a:xfrm>
            <a:off x="4328081" y="3232795"/>
            <a:ext cx="1" cy="6769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/>
          <p:cNvCxnSpPr/>
          <p:nvPr/>
        </p:nvCxnSpPr>
        <p:spPr>
          <a:xfrm>
            <a:off x="3722252" y="3232795"/>
            <a:ext cx="1" cy="6769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/>
          <p:cNvCxnSpPr/>
          <p:nvPr/>
        </p:nvCxnSpPr>
        <p:spPr>
          <a:xfrm>
            <a:off x="3762263" y="2750763"/>
            <a:ext cx="318" cy="245885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/>
          <p:cNvCxnSpPr/>
          <p:nvPr/>
        </p:nvCxnSpPr>
        <p:spPr>
          <a:xfrm>
            <a:off x="3764990" y="2751339"/>
            <a:ext cx="1542273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직선 연결선 209"/>
          <p:cNvCxnSpPr/>
          <p:nvPr/>
        </p:nvCxnSpPr>
        <p:spPr>
          <a:xfrm>
            <a:off x="4371497" y="2804930"/>
            <a:ext cx="957273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연결선 210"/>
          <p:cNvCxnSpPr/>
          <p:nvPr/>
        </p:nvCxnSpPr>
        <p:spPr>
          <a:xfrm>
            <a:off x="4368544" y="2808123"/>
            <a:ext cx="318" cy="223532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직선 연결선 211"/>
          <p:cNvCxnSpPr/>
          <p:nvPr/>
        </p:nvCxnSpPr>
        <p:spPr>
          <a:xfrm>
            <a:off x="3793714" y="3075578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AutoShape 90"/>
          <p:cNvSpPr>
            <a:spLocks noChangeArrowheads="1"/>
          </p:cNvSpPr>
          <p:nvPr/>
        </p:nvSpPr>
        <p:spPr bwMode="auto">
          <a:xfrm>
            <a:off x="5173558" y="3380283"/>
            <a:ext cx="52605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cxnSp>
        <p:nvCxnSpPr>
          <p:cNvPr id="216" name="직선 연결선 215"/>
          <p:cNvCxnSpPr/>
          <p:nvPr/>
        </p:nvCxnSpPr>
        <p:spPr>
          <a:xfrm>
            <a:off x="5416176" y="2838984"/>
            <a:ext cx="318" cy="386777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직사각형 216"/>
          <p:cNvSpPr/>
          <p:nvPr/>
        </p:nvSpPr>
        <p:spPr>
          <a:xfrm>
            <a:off x="5461814" y="3841717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(INT)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(PAS-K4224)</a:t>
            </a:r>
          </a:p>
        </p:txBody>
      </p:sp>
      <p:sp>
        <p:nvSpPr>
          <p:cNvPr id="218" name="직사각형 217"/>
          <p:cNvSpPr/>
          <p:nvPr/>
        </p:nvSpPr>
        <p:spPr>
          <a:xfrm>
            <a:off x="5461814" y="3144852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>
                <a:latin typeface="+mn-ea"/>
                <a:cs typeface="한컴돋움" pitchFamily="18" charset="2"/>
              </a:rPr>
              <a:t>(EXT)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(PAS-K4224)</a:t>
            </a:r>
          </a:p>
        </p:txBody>
      </p:sp>
      <p:cxnSp>
        <p:nvCxnSpPr>
          <p:cNvPr id="226" name="직선 연결선 225"/>
          <p:cNvCxnSpPr/>
          <p:nvPr/>
        </p:nvCxnSpPr>
        <p:spPr>
          <a:xfrm flipH="1">
            <a:off x="3751007" y="1768856"/>
            <a:ext cx="0" cy="83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>
            <a:off x="3754789" y="1852846"/>
            <a:ext cx="137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연결선 227"/>
          <p:cNvCxnSpPr/>
          <p:nvPr/>
        </p:nvCxnSpPr>
        <p:spPr>
          <a:xfrm>
            <a:off x="5213429" y="1854549"/>
            <a:ext cx="511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연결선 229"/>
          <p:cNvCxnSpPr/>
          <p:nvPr/>
        </p:nvCxnSpPr>
        <p:spPr>
          <a:xfrm flipV="1">
            <a:off x="5416187" y="2500983"/>
            <a:ext cx="10681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연결선 230"/>
          <p:cNvCxnSpPr/>
          <p:nvPr/>
        </p:nvCxnSpPr>
        <p:spPr>
          <a:xfrm>
            <a:off x="5417372" y="2507623"/>
            <a:ext cx="0" cy="206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연결선 231"/>
          <p:cNvCxnSpPr/>
          <p:nvPr/>
        </p:nvCxnSpPr>
        <p:spPr>
          <a:xfrm>
            <a:off x="5568621" y="2510035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직선 연결선 233"/>
          <p:cNvCxnSpPr/>
          <p:nvPr/>
        </p:nvCxnSpPr>
        <p:spPr>
          <a:xfrm>
            <a:off x="3060856" y="3443779"/>
            <a:ext cx="1258612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직선 연결선 234"/>
          <p:cNvCxnSpPr/>
          <p:nvPr/>
        </p:nvCxnSpPr>
        <p:spPr>
          <a:xfrm flipH="1">
            <a:off x="3063718" y="1811817"/>
            <a:ext cx="0" cy="520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/>
          <p:cNvCxnSpPr/>
          <p:nvPr/>
        </p:nvCxnSpPr>
        <p:spPr>
          <a:xfrm>
            <a:off x="3063717" y="1810437"/>
            <a:ext cx="1257750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직선 연결선 236"/>
          <p:cNvCxnSpPr/>
          <p:nvPr/>
        </p:nvCxnSpPr>
        <p:spPr>
          <a:xfrm flipH="1">
            <a:off x="3064337" y="2430540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직선 연결선 237"/>
          <p:cNvCxnSpPr/>
          <p:nvPr/>
        </p:nvCxnSpPr>
        <p:spPr>
          <a:xfrm>
            <a:off x="3734066" y="1454467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연결선 238"/>
          <p:cNvCxnSpPr/>
          <p:nvPr/>
        </p:nvCxnSpPr>
        <p:spPr>
          <a:xfrm>
            <a:off x="4342672" y="1454467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직선 연결선 239"/>
          <p:cNvCxnSpPr/>
          <p:nvPr/>
        </p:nvCxnSpPr>
        <p:spPr>
          <a:xfrm>
            <a:off x="3793714" y="1658430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1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638516" y="2357670"/>
            <a:ext cx="176590" cy="19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3" name="직선 연결선 242"/>
          <p:cNvCxnSpPr/>
          <p:nvPr/>
        </p:nvCxnSpPr>
        <p:spPr>
          <a:xfrm>
            <a:off x="3773856" y="397014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직선 연결선 243"/>
          <p:cNvCxnSpPr/>
          <p:nvPr/>
        </p:nvCxnSpPr>
        <p:spPr>
          <a:xfrm>
            <a:off x="3773856" y="400556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타원 244"/>
          <p:cNvSpPr/>
          <p:nvPr/>
        </p:nvSpPr>
        <p:spPr>
          <a:xfrm>
            <a:off x="4023876" y="3949400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246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344936" y="3211593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3" name="Picture 258" descr="police_corp_re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630436" y="1969112"/>
            <a:ext cx="177938" cy="19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" name="Picture 258" descr="police_corp_re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237841" y="1969112"/>
            <a:ext cx="177938" cy="19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88886" y="3405940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88886" y="3614224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7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22120" y="3405940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8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22120" y="3614224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9" name="Picture 6" descr="C:\Users\woo\Desktop\시스템아이콘\Untitled-3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38110" y="2650496"/>
            <a:ext cx="117810" cy="14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70" y="2953910"/>
            <a:ext cx="166322" cy="28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1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05712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7883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3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43" y="2953910"/>
            <a:ext cx="166322" cy="28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316785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3793" y="2677757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8" name="직사각형 277"/>
          <p:cNvSpPr/>
          <p:nvPr/>
        </p:nvSpPr>
        <p:spPr>
          <a:xfrm>
            <a:off x="4872038" y="2463717"/>
            <a:ext cx="51186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웹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F/W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(Wapples-500)</a:t>
            </a:r>
          </a:p>
        </p:txBody>
      </p:sp>
      <p:cxnSp>
        <p:nvCxnSpPr>
          <p:cNvPr id="281" name="직선 연결선 280"/>
          <p:cNvCxnSpPr/>
          <p:nvPr/>
        </p:nvCxnSpPr>
        <p:spPr>
          <a:xfrm>
            <a:off x="5984883" y="2819510"/>
            <a:ext cx="318" cy="392727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직선 연결선 281"/>
          <p:cNvCxnSpPr/>
          <p:nvPr/>
        </p:nvCxnSpPr>
        <p:spPr>
          <a:xfrm>
            <a:off x="6388273" y="2779028"/>
            <a:ext cx="318" cy="425455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직선 연결선 282"/>
          <p:cNvCxnSpPr/>
          <p:nvPr/>
        </p:nvCxnSpPr>
        <p:spPr>
          <a:xfrm>
            <a:off x="6116053" y="3930254"/>
            <a:ext cx="209760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직선 연결선 283"/>
          <p:cNvCxnSpPr/>
          <p:nvPr/>
        </p:nvCxnSpPr>
        <p:spPr>
          <a:xfrm>
            <a:off x="6116053" y="3293054"/>
            <a:ext cx="209760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직사각형 291"/>
          <p:cNvSpPr/>
          <p:nvPr/>
        </p:nvSpPr>
        <p:spPr>
          <a:xfrm>
            <a:off x="6051981" y="3920480"/>
            <a:ext cx="394561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L4(INT)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AEN 8024</a:t>
            </a:r>
          </a:p>
        </p:txBody>
      </p:sp>
      <p:sp>
        <p:nvSpPr>
          <p:cNvPr id="293" name="직사각형 292"/>
          <p:cNvSpPr/>
          <p:nvPr/>
        </p:nvSpPr>
        <p:spPr>
          <a:xfrm>
            <a:off x="6021171" y="3053882"/>
            <a:ext cx="400317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L4(EXT)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AEN 8024</a:t>
            </a:r>
          </a:p>
        </p:txBody>
      </p:sp>
      <p:cxnSp>
        <p:nvCxnSpPr>
          <p:cNvPr id="294" name="직선 연결선 293"/>
          <p:cNvCxnSpPr/>
          <p:nvPr/>
        </p:nvCxnSpPr>
        <p:spPr>
          <a:xfrm>
            <a:off x="5796780" y="2510035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952941" y="3842668"/>
            <a:ext cx="161762" cy="17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8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952941" y="3211593"/>
            <a:ext cx="161762" cy="17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335624" y="3211593"/>
            <a:ext cx="161762" cy="17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0" name="그림 29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85" y="2551965"/>
            <a:ext cx="120010" cy="214842"/>
          </a:xfrm>
          <a:prstGeom prst="rect">
            <a:avLst/>
          </a:prstGeom>
        </p:spPr>
      </p:pic>
      <p:pic>
        <p:nvPicPr>
          <p:cNvPr id="301" name="Picture 239" descr="blue 3d disc with glow">
            <a:extLst>
              <a:ext uri="{FF2B5EF4-FFF2-40B4-BE49-F238E27FC236}">
                <a16:creationId xmlns:a16="http://schemas.microsoft.com/office/drawing/2014/main" id="{54C4E98B-1F78-4FBF-90F1-8A2B87A43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960" y="3657350"/>
            <a:ext cx="362803" cy="21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2" name="그림 301">
            <a:extLst>
              <a:ext uri="{FF2B5EF4-FFF2-40B4-BE49-F238E27FC236}">
                <a16:creationId xmlns:a16="http://schemas.microsoft.com/office/drawing/2014/main" id="{DCF9C6AB-4AA7-49A9-B339-7581317EDC13}"/>
              </a:ext>
            </a:extLst>
          </p:cNvPr>
          <p:cNvPicPr preferRelativeResize="0"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341" y="3385267"/>
            <a:ext cx="330185" cy="433761"/>
          </a:xfrm>
          <a:prstGeom prst="rect">
            <a:avLst/>
          </a:prstGeom>
          <a:effectLst>
            <a:glow rad="63500">
              <a:schemeClr val="accent2">
                <a:alpha val="40000"/>
              </a:schemeClr>
            </a:glow>
          </a:effectLst>
        </p:spPr>
      </p:pic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6D1C36ED-B389-4083-8B58-CD33D36FD230}"/>
              </a:ext>
            </a:extLst>
          </p:cNvPr>
          <p:cNvGrpSpPr/>
          <p:nvPr/>
        </p:nvGrpSpPr>
        <p:grpSpPr>
          <a:xfrm>
            <a:off x="6230224" y="3546462"/>
            <a:ext cx="105421" cy="201650"/>
            <a:chOff x="1769089" y="7926359"/>
            <a:chExt cx="354986" cy="467547"/>
          </a:xfrm>
        </p:grpSpPr>
        <p:pic>
          <p:nvPicPr>
            <p:cNvPr id="304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F749BB99-8EEA-42F2-AD23-ED2063F485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769089" y="8201608"/>
              <a:ext cx="354986" cy="192298"/>
            </a:xfrm>
            <a:prstGeom prst="rect">
              <a:avLst/>
            </a:prstGeom>
            <a:noFill/>
          </p:spPr>
        </p:pic>
        <p:pic>
          <p:nvPicPr>
            <p:cNvPr id="305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67EA0233-6BDD-40B1-936D-C650F32B8B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769089" y="8063983"/>
              <a:ext cx="354986" cy="192298"/>
            </a:xfrm>
            <a:prstGeom prst="rect">
              <a:avLst/>
            </a:prstGeom>
            <a:noFill/>
          </p:spPr>
        </p:pic>
        <p:pic>
          <p:nvPicPr>
            <p:cNvPr id="306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A7FF9D9A-24A8-426D-A747-C1DD6989D1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769089" y="7926359"/>
              <a:ext cx="354986" cy="192298"/>
            </a:xfrm>
            <a:prstGeom prst="rect">
              <a:avLst/>
            </a:prstGeom>
            <a:noFill/>
          </p:spPr>
        </p:pic>
      </p:grpSp>
      <p:cxnSp>
        <p:nvCxnSpPr>
          <p:cNvPr id="313" name="직선 연결선 312"/>
          <p:cNvCxnSpPr/>
          <p:nvPr/>
        </p:nvCxnSpPr>
        <p:spPr>
          <a:xfrm>
            <a:off x="4056981" y="833001"/>
            <a:ext cx="0" cy="404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직사각형 316"/>
          <p:cNvSpPr/>
          <p:nvPr/>
        </p:nvSpPr>
        <p:spPr>
          <a:xfrm>
            <a:off x="3720556" y="3743970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시스템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(B/B)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C6509E#1,#2</a:t>
            </a:r>
          </a:p>
        </p:txBody>
      </p:sp>
      <p:sp>
        <p:nvSpPr>
          <p:cNvPr id="319" name="직사각형 318"/>
          <p:cNvSpPr/>
          <p:nvPr/>
        </p:nvSpPr>
        <p:spPr>
          <a:xfrm>
            <a:off x="6042756" y="3774297"/>
            <a:ext cx="357642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 extrusionH="6350" contourW="25400">
              <a:bevelT w="0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400" spc="-40">
                <a:solidFill>
                  <a:srgbClr val="3D6CA5"/>
                </a:solidFill>
                <a:latin typeface="+mn-ea"/>
              </a:rPr>
              <a:t>클라우드</a:t>
            </a:r>
            <a:endParaRPr lang="en-US" altLang="ko-KR" sz="400" spc="-40">
              <a:solidFill>
                <a:srgbClr val="3D6CA5"/>
              </a:solidFill>
              <a:latin typeface="+mn-ea"/>
            </a:endParaRPr>
          </a:p>
          <a:p>
            <a:pPr algn="ctr"/>
            <a:r>
              <a:rPr lang="ko-KR" altLang="en-US" sz="400" spc="-40">
                <a:solidFill>
                  <a:srgbClr val="3D6CA5"/>
                </a:solidFill>
                <a:latin typeface="+mn-ea"/>
              </a:rPr>
              <a:t>서버</a:t>
            </a:r>
            <a:endParaRPr lang="en-US" altLang="ko-KR" sz="400" spc="-40">
              <a:solidFill>
                <a:srgbClr val="3D6CA5"/>
              </a:solidFill>
              <a:latin typeface="+mn-ea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3275789" y="2976862"/>
            <a:ext cx="42332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UTM#1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  NGF 1500</a:t>
            </a:r>
          </a:p>
        </p:txBody>
      </p:sp>
      <p:sp>
        <p:nvSpPr>
          <p:cNvPr id="324" name="직사각형 323"/>
          <p:cNvSpPr/>
          <p:nvPr/>
        </p:nvSpPr>
        <p:spPr>
          <a:xfrm>
            <a:off x="4360993" y="297766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325" name="직사각형 324"/>
          <p:cNvSpPr/>
          <p:nvPr/>
        </p:nvSpPr>
        <p:spPr>
          <a:xfrm>
            <a:off x="3837532" y="2872727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외부망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)</a:t>
            </a:r>
          </a:p>
        </p:txBody>
      </p:sp>
      <p:sp>
        <p:nvSpPr>
          <p:cNvPr id="327" name="직사각형 326"/>
          <p:cNvSpPr/>
          <p:nvPr/>
        </p:nvSpPr>
        <p:spPr>
          <a:xfrm>
            <a:off x="5618401" y="3487013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>
              <a:solidFill>
                <a:srgbClr val="0070C0"/>
              </a:solidFill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(i-oneNet v3.0)</a:t>
            </a:r>
          </a:p>
        </p:txBody>
      </p:sp>
      <p:cxnSp>
        <p:nvCxnSpPr>
          <p:cNvPr id="426" name="직선 연결선 425"/>
          <p:cNvCxnSpPr/>
          <p:nvPr/>
        </p:nvCxnSpPr>
        <p:spPr>
          <a:xfrm>
            <a:off x="3234178" y="3384816"/>
            <a:ext cx="4852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직선 연결선 426"/>
          <p:cNvCxnSpPr/>
          <p:nvPr/>
        </p:nvCxnSpPr>
        <p:spPr>
          <a:xfrm flipH="1">
            <a:off x="3234766" y="1876044"/>
            <a:ext cx="0" cy="430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직선 연결선 427"/>
          <p:cNvCxnSpPr/>
          <p:nvPr/>
        </p:nvCxnSpPr>
        <p:spPr>
          <a:xfrm>
            <a:off x="3091651" y="2449756"/>
            <a:ext cx="1068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직사각형 428"/>
          <p:cNvSpPr/>
          <p:nvPr/>
        </p:nvSpPr>
        <p:spPr>
          <a:xfrm>
            <a:off x="2905821" y="2547131"/>
            <a:ext cx="56511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기관연계 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(AX-2300#1,#2)</a:t>
            </a:r>
          </a:p>
        </p:txBody>
      </p:sp>
      <p:pic>
        <p:nvPicPr>
          <p:cNvPr id="430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689" y="2308370"/>
            <a:ext cx="130290" cy="22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1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996" y="2308370"/>
            <a:ext cx="130290" cy="22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2" name="직선 연결선 431"/>
          <p:cNvCxnSpPr/>
          <p:nvPr/>
        </p:nvCxnSpPr>
        <p:spPr>
          <a:xfrm>
            <a:off x="3233443" y="1877805"/>
            <a:ext cx="484917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5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245920" y="2357670"/>
            <a:ext cx="176590" cy="19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8" name="직선 연결선 437"/>
          <p:cNvCxnSpPr/>
          <p:nvPr/>
        </p:nvCxnSpPr>
        <p:spPr>
          <a:xfrm>
            <a:off x="1818513" y="4079939"/>
            <a:ext cx="760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연결선 438"/>
          <p:cNvCxnSpPr/>
          <p:nvPr/>
        </p:nvCxnSpPr>
        <p:spPr>
          <a:xfrm>
            <a:off x="2660476" y="4079939"/>
            <a:ext cx="99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꺾인 연결선 442"/>
          <p:cNvCxnSpPr>
            <a:stCxn id="120" idx="3"/>
            <a:endCxn id="578" idx="0"/>
          </p:cNvCxnSpPr>
          <p:nvPr/>
        </p:nvCxnSpPr>
        <p:spPr>
          <a:xfrm>
            <a:off x="1795386" y="1666586"/>
            <a:ext cx="620255" cy="64145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꺾인 연결선 443"/>
          <p:cNvCxnSpPr>
            <a:stCxn id="120" idx="3"/>
            <a:endCxn id="579" idx="0"/>
          </p:cNvCxnSpPr>
          <p:nvPr/>
        </p:nvCxnSpPr>
        <p:spPr>
          <a:xfrm>
            <a:off x="1795386" y="1666586"/>
            <a:ext cx="793818" cy="64145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5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0954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6" name="직사각형 445"/>
          <p:cNvSpPr/>
          <p:nvPr/>
        </p:nvSpPr>
        <p:spPr>
          <a:xfrm>
            <a:off x="2255847" y="2541325"/>
            <a:ext cx="56511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1366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연계 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(AX-4000#1,#2)</a:t>
            </a:r>
          </a:p>
        </p:txBody>
      </p:sp>
      <p:cxnSp>
        <p:nvCxnSpPr>
          <p:cNvPr id="447" name="직선 연결선 446"/>
          <p:cNvCxnSpPr/>
          <p:nvPr/>
        </p:nvCxnSpPr>
        <p:spPr>
          <a:xfrm flipH="1">
            <a:off x="2583871" y="2450131"/>
            <a:ext cx="0" cy="11079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직선 연결선 447"/>
          <p:cNvCxnSpPr/>
          <p:nvPr/>
        </p:nvCxnSpPr>
        <p:spPr>
          <a:xfrm>
            <a:off x="2420199" y="3626898"/>
            <a:ext cx="19012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직선 연결선 448"/>
          <p:cNvCxnSpPr/>
          <p:nvPr/>
        </p:nvCxnSpPr>
        <p:spPr>
          <a:xfrm flipH="1">
            <a:off x="2414158" y="2400878"/>
            <a:ext cx="0" cy="1218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직선 연결선 449"/>
          <p:cNvCxnSpPr/>
          <p:nvPr/>
        </p:nvCxnSpPr>
        <p:spPr>
          <a:xfrm>
            <a:off x="2583995" y="3555551"/>
            <a:ext cx="11407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직선 연결선 544"/>
          <p:cNvCxnSpPr/>
          <p:nvPr/>
        </p:nvCxnSpPr>
        <p:spPr>
          <a:xfrm>
            <a:off x="4059536" y="828133"/>
            <a:ext cx="35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직사각형 545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4369197" y="677653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7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1817" y="624706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보훈처</a:t>
            </a:r>
            <a:r>
              <a:rPr lang="en-US" altLang="ko-KR" sz="400" b="1">
                <a:latin typeface="+mn-ea"/>
                <a:ea typeface="+mn-ea"/>
              </a:rPr>
              <a:t>(2</a:t>
            </a:r>
            <a:r>
              <a:rPr lang="ko-KR" altLang="en-US" sz="400" b="1">
                <a:latin typeface="+mn-ea"/>
                <a:ea typeface="+mn-ea"/>
              </a:rPr>
              <a:t>차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pic>
        <p:nvPicPr>
          <p:cNvPr id="548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649" y="775505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9" name="직사각형 548"/>
          <p:cNvSpPr/>
          <p:nvPr/>
        </p:nvSpPr>
        <p:spPr>
          <a:xfrm>
            <a:off x="4458625" y="748666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grpSp>
        <p:nvGrpSpPr>
          <p:cNvPr id="551" name="그룹 550"/>
          <p:cNvGrpSpPr/>
          <p:nvPr/>
        </p:nvGrpSpPr>
        <p:grpSpPr>
          <a:xfrm>
            <a:off x="5156898" y="624706"/>
            <a:ext cx="761916" cy="370229"/>
            <a:chOff x="5777520" y="413883"/>
            <a:chExt cx="937743" cy="370229"/>
          </a:xfrm>
        </p:grpSpPr>
        <p:sp>
          <p:nvSpPr>
            <p:cNvPr id="552" name="직사각형 551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53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미래부 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54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5" name="직사각형 554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(AX-100)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grpSp>
        <p:nvGrpSpPr>
          <p:cNvPr id="557" name="그룹 556"/>
          <p:cNvGrpSpPr/>
          <p:nvPr/>
        </p:nvGrpSpPr>
        <p:grpSpPr>
          <a:xfrm>
            <a:off x="4369197" y="1026406"/>
            <a:ext cx="761916" cy="370229"/>
            <a:chOff x="5777520" y="413883"/>
            <a:chExt cx="937743" cy="370229"/>
          </a:xfrm>
        </p:grpSpPr>
        <p:sp>
          <p:nvSpPr>
            <p:cNvPr id="558" name="직사각형 55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59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공정위</a:t>
              </a:r>
              <a:r>
                <a:rPr lang="en-US" altLang="ko-KR" sz="400" b="1">
                  <a:latin typeface="+mn-ea"/>
                  <a:ea typeface="+mn-ea"/>
                </a:rPr>
                <a:t>(2</a:t>
              </a:r>
              <a:r>
                <a:rPr lang="ko-KR" altLang="en-US" sz="400" b="1">
                  <a:latin typeface="+mn-ea"/>
                  <a:ea typeface="+mn-ea"/>
                </a:rPr>
                <a:t>차</a:t>
              </a:r>
              <a:r>
                <a:rPr lang="en-US" altLang="ko-KR" sz="400" b="1">
                  <a:latin typeface="+mn-ea"/>
                  <a:ea typeface="+mn-ea"/>
                </a:rPr>
                <a:t>)</a:t>
              </a:r>
            </a:p>
          </p:txBody>
        </p:sp>
        <p:pic>
          <p:nvPicPr>
            <p:cNvPr id="560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1" name="직사각형 560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(AX-90)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grpSp>
        <p:nvGrpSpPr>
          <p:cNvPr id="563" name="그룹 562"/>
          <p:cNvGrpSpPr/>
          <p:nvPr/>
        </p:nvGrpSpPr>
        <p:grpSpPr>
          <a:xfrm>
            <a:off x="5156898" y="1026406"/>
            <a:ext cx="761916" cy="370229"/>
            <a:chOff x="5777520" y="413883"/>
            <a:chExt cx="937743" cy="370229"/>
          </a:xfrm>
        </p:grpSpPr>
        <p:sp>
          <p:nvSpPr>
            <p:cNvPr id="564" name="직사각형 563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6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기상청 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66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7" name="직사각형 566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(AX-100)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cxnSp>
        <p:nvCxnSpPr>
          <p:cNvPr id="569" name="직선 연결선 568"/>
          <p:cNvCxnSpPr/>
          <p:nvPr/>
        </p:nvCxnSpPr>
        <p:spPr>
          <a:xfrm flipH="1">
            <a:off x="2916443" y="1754545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직선 연결선 569"/>
          <p:cNvCxnSpPr/>
          <p:nvPr/>
        </p:nvCxnSpPr>
        <p:spPr>
          <a:xfrm flipH="1">
            <a:off x="2907647" y="2486352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직선 연결선 570"/>
          <p:cNvCxnSpPr>
            <a:cxnSpLocks/>
          </p:cNvCxnSpPr>
          <p:nvPr/>
        </p:nvCxnSpPr>
        <p:spPr>
          <a:xfrm>
            <a:off x="2916442" y="1747609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2" name="직선 연결선 571"/>
          <p:cNvCxnSpPr>
            <a:cxnSpLocks/>
          </p:cNvCxnSpPr>
          <p:nvPr/>
        </p:nvCxnSpPr>
        <p:spPr>
          <a:xfrm>
            <a:off x="2895513" y="3489658"/>
            <a:ext cx="831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" name="직사각형 572"/>
          <p:cNvSpPr/>
          <p:nvPr/>
        </p:nvSpPr>
        <p:spPr>
          <a:xfrm>
            <a:off x="2737443" y="2141247"/>
            <a:ext cx="42209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통전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XTM8000</a:t>
            </a:r>
            <a:endParaRPr lang="ko-KR" altLang="en-US" sz="400" b="1" kern="0" dirty="0">
              <a:latin typeface="+mn-ea"/>
              <a:cs typeface="한컴돋움" pitchFamily="18" charset="2"/>
            </a:endParaRPr>
          </a:p>
        </p:txBody>
      </p:sp>
      <p:grpSp>
        <p:nvGrpSpPr>
          <p:cNvPr id="577" name="그룹 576"/>
          <p:cNvGrpSpPr/>
          <p:nvPr/>
        </p:nvGrpSpPr>
        <p:grpSpPr>
          <a:xfrm>
            <a:off x="2350496" y="2308039"/>
            <a:ext cx="303853" cy="228296"/>
            <a:chOff x="3292965" y="2097218"/>
            <a:chExt cx="373973" cy="228295"/>
          </a:xfrm>
        </p:grpSpPr>
        <p:pic>
          <p:nvPicPr>
            <p:cNvPr id="578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2965" y="2097218"/>
              <a:ext cx="160357" cy="228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9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581" y="2097218"/>
              <a:ext cx="160357" cy="228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0" name="타원 579"/>
            <p:cNvSpPr/>
            <p:nvPr/>
          </p:nvSpPr>
          <p:spPr>
            <a:xfrm>
              <a:off x="3322399" y="2218646"/>
              <a:ext cx="85165" cy="774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sp>
        <p:nvSpPr>
          <p:cNvPr id="586" name="타원 585"/>
          <p:cNvSpPr/>
          <p:nvPr/>
        </p:nvSpPr>
        <p:spPr>
          <a:xfrm>
            <a:off x="3022326" y="2429468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7" name="타원 586"/>
          <p:cNvSpPr/>
          <p:nvPr/>
        </p:nvSpPr>
        <p:spPr>
          <a:xfrm>
            <a:off x="1073955" y="1652664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8" name="타원 587"/>
          <p:cNvSpPr/>
          <p:nvPr/>
        </p:nvSpPr>
        <p:spPr>
          <a:xfrm>
            <a:off x="3677651" y="1652664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9" name="타원 588"/>
          <p:cNvSpPr/>
          <p:nvPr/>
        </p:nvSpPr>
        <p:spPr>
          <a:xfrm>
            <a:off x="653803" y="2398845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322" name="직사각형 321"/>
          <p:cNvSpPr/>
          <p:nvPr/>
        </p:nvSpPr>
        <p:spPr>
          <a:xfrm>
            <a:off x="2505938" y="3762124"/>
            <a:ext cx="310371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시스템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UTM</a:t>
            </a:r>
          </a:p>
        </p:txBody>
      </p:sp>
      <p:sp>
        <p:nvSpPr>
          <p:cNvPr id="512" name="직사각형 511"/>
          <p:cNvSpPr/>
          <p:nvPr/>
        </p:nvSpPr>
        <p:spPr>
          <a:xfrm>
            <a:off x="3516073" y="875117"/>
            <a:ext cx="42303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>
                <a:latin typeface="+mn-ea"/>
                <a:cs typeface="한컴돋움" pitchFamily="18" charset="2"/>
              </a:rPr>
              <a:t>G VPN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CC53DB1-FFD7-429E-8242-2343260282DD}"/>
              </a:ext>
            </a:extLst>
          </p:cNvPr>
          <p:cNvGrpSpPr/>
          <p:nvPr/>
        </p:nvGrpSpPr>
        <p:grpSpPr>
          <a:xfrm>
            <a:off x="3447696" y="274451"/>
            <a:ext cx="779671" cy="359460"/>
            <a:chOff x="3005475" y="649657"/>
            <a:chExt cx="779671" cy="359460"/>
          </a:xfrm>
        </p:grpSpPr>
        <p:sp>
          <p:nvSpPr>
            <p:cNvPr id="510" name="직사각형 509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3086920" y="674742"/>
              <a:ext cx="698226" cy="3032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11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95982" y="889040"/>
              <a:ext cx="391644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통합전산센터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14" name="Picture 255" descr="국민-단체ㅋ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3305574" y="692440"/>
              <a:ext cx="102633" cy="151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15" name="직선 연결선 514"/>
            <p:cNvCxnSpPr/>
            <p:nvPr/>
          </p:nvCxnSpPr>
          <p:spPr>
            <a:xfrm>
              <a:off x="3393533" y="822693"/>
              <a:ext cx="2632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6" name="직사각형 515"/>
            <p:cNvSpPr/>
            <p:nvPr/>
          </p:nvSpPr>
          <p:spPr>
            <a:xfrm>
              <a:off x="3005475" y="649657"/>
              <a:ext cx="384573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민원분석</a:t>
              </a:r>
              <a:endParaRPr lang="en-US" altLang="ko-KR" sz="400" kern="0">
                <a:latin typeface="+mn-ea"/>
                <a:cs typeface="한컴돋움" pitchFamily="18" charset="2"/>
              </a:endParaRPr>
            </a:p>
            <a:p>
              <a:pPr algn="ctr"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연계서버</a:t>
              </a:r>
              <a:endParaRPr lang="en-US" altLang="ko-KR" sz="400" kern="0">
                <a:latin typeface="+mn-ea"/>
                <a:cs typeface="한컴돋움" pitchFamily="18" charset="2"/>
              </a:endParaRPr>
            </a:p>
          </p:txBody>
        </p:sp>
        <p:pic>
          <p:nvPicPr>
            <p:cNvPr id="598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643" y="709809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9" name="직사각형 228"/>
          <p:cNvSpPr/>
          <p:nvPr/>
        </p:nvSpPr>
        <p:spPr>
          <a:xfrm>
            <a:off x="5018140" y="1912866"/>
            <a:ext cx="528746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권익위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연계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MF2 300</a:t>
            </a:r>
          </a:p>
        </p:txBody>
      </p:sp>
      <p:pic>
        <p:nvPicPr>
          <p:cNvPr id="600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11" y="1747812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8" name="그림 60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950" y="2547178"/>
            <a:ext cx="120010" cy="214842"/>
          </a:xfrm>
          <a:prstGeom prst="rect">
            <a:avLst/>
          </a:prstGeom>
        </p:spPr>
      </p:pic>
      <p:cxnSp>
        <p:nvCxnSpPr>
          <p:cNvPr id="330" name="직선 연결선 329"/>
          <p:cNvCxnSpPr/>
          <p:nvPr/>
        </p:nvCxnSpPr>
        <p:spPr>
          <a:xfrm>
            <a:off x="6338096" y="3499616"/>
            <a:ext cx="292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직선 연결선 818"/>
          <p:cNvCxnSpPr/>
          <p:nvPr/>
        </p:nvCxnSpPr>
        <p:spPr>
          <a:xfrm>
            <a:off x="6338096" y="3711288"/>
            <a:ext cx="292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직선 연결선 819"/>
          <p:cNvCxnSpPr/>
          <p:nvPr/>
        </p:nvCxnSpPr>
        <p:spPr>
          <a:xfrm>
            <a:off x="6338096" y="3610640"/>
            <a:ext cx="292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꺾인 연결선 340"/>
          <p:cNvCxnSpPr>
            <a:endCxn id="879" idx="2"/>
          </p:cNvCxnSpPr>
          <p:nvPr/>
        </p:nvCxnSpPr>
        <p:spPr>
          <a:xfrm flipV="1">
            <a:off x="7062223" y="4786740"/>
            <a:ext cx="1136926" cy="32687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꺾인 연결선 343"/>
          <p:cNvCxnSpPr/>
          <p:nvPr/>
        </p:nvCxnSpPr>
        <p:spPr>
          <a:xfrm flipV="1">
            <a:off x="7103925" y="4758872"/>
            <a:ext cx="1376850" cy="6698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1" name="그룹 660"/>
          <p:cNvGrpSpPr/>
          <p:nvPr/>
        </p:nvGrpSpPr>
        <p:grpSpPr>
          <a:xfrm>
            <a:off x="6457994" y="3412708"/>
            <a:ext cx="262669" cy="461460"/>
            <a:chOff x="8167756" y="4479183"/>
            <a:chExt cx="323285" cy="605667"/>
          </a:xfrm>
        </p:grpSpPr>
        <p:grpSp>
          <p:nvGrpSpPr>
            <p:cNvPr id="1042" name="그룹 1041"/>
            <p:cNvGrpSpPr/>
            <p:nvPr/>
          </p:nvGrpSpPr>
          <p:grpSpPr>
            <a:xfrm>
              <a:off x="8167756" y="4479183"/>
              <a:ext cx="323285" cy="277692"/>
              <a:chOff x="7377278" y="5626818"/>
              <a:chExt cx="323285" cy="277692"/>
            </a:xfrm>
          </p:grpSpPr>
          <p:pic>
            <p:nvPicPr>
              <p:cNvPr id="1043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" name="직사각형 1043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  <p:grpSp>
          <p:nvGrpSpPr>
            <p:cNvPr id="1045" name="그룹 1044"/>
            <p:cNvGrpSpPr/>
            <p:nvPr/>
          </p:nvGrpSpPr>
          <p:grpSpPr>
            <a:xfrm>
              <a:off x="8167756" y="4649391"/>
              <a:ext cx="323285" cy="277692"/>
              <a:chOff x="7377278" y="5626818"/>
              <a:chExt cx="323285" cy="277692"/>
            </a:xfrm>
          </p:grpSpPr>
          <p:pic>
            <p:nvPicPr>
              <p:cNvPr id="1046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7" name="직사각형 1046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  <p:grpSp>
          <p:nvGrpSpPr>
            <p:cNvPr id="1048" name="그룹 1047"/>
            <p:cNvGrpSpPr/>
            <p:nvPr/>
          </p:nvGrpSpPr>
          <p:grpSpPr>
            <a:xfrm>
              <a:off x="8167756" y="4807158"/>
              <a:ext cx="323285" cy="277692"/>
              <a:chOff x="7377278" y="5626818"/>
              <a:chExt cx="323285" cy="277692"/>
            </a:xfrm>
          </p:grpSpPr>
          <p:pic>
            <p:nvPicPr>
              <p:cNvPr id="1049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50" name="직사각형 1049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</p:grpSp>
      <p:grpSp>
        <p:nvGrpSpPr>
          <p:cNvPr id="1058" name="그룹 1057"/>
          <p:cNvGrpSpPr/>
          <p:nvPr/>
        </p:nvGrpSpPr>
        <p:grpSpPr>
          <a:xfrm>
            <a:off x="6699974" y="3415106"/>
            <a:ext cx="389851" cy="390366"/>
            <a:chOff x="10520862" y="5978538"/>
            <a:chExt cx="1028527" cy="512355"/>
          </a:xfrm>
        </p:grpSpPr>
        <p:grpSp>
          <p:nvGrpSpPr>
            <p:cNvPr id="1059" name="그룹 1058"/>
            <p:cNvGrpSpPr/>
            <p:nvPr/>
          </p:nvGrpSpPr>
          <p:grpSpPr>
            <a:xfrm>
              <a:off x="10701615" y="5978538"/>
              <a:ext cx="661144" cy="512355"/>
              <a:chOff x="5898460" y="1524044"/>
              <a:chExt cx="572979" cy="674001"/>
            </a:xfrm>
          </p:grpSpPr>
          <p:pic>
            <p:nvPicPr>
              <p:cNvPr id="1062" name="Picture 3" descr="C:\Users\wslee\Pictures\DB1.png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5898475" y="1791406"/>
                <a:ext cx="572964" cy="406639"/>
              </a:xfrm>
              <a:prstGeom prst="rect">
                <a:avLst/>
              </a:prstGeom>
              <a:noFill/>
            </p:spPr>
          </p:pic>
          <p:pic>
            <p:nvPicPr>
              <p:cNvPr id="1063" name="Picture 4" descr="C:\Users\wslee\Pictures\DB2.png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5898460" y="1524044"/>
                <a:ext cx="572964" cy="406639"/>
              </a:xfrm>
              <a:prstGeom prst="rect">
                <a:avLst/>
              </a:prstGeom>
              <a:noFill/>
            </p:spPr>
          </p:pic>
        </p:grpSp>
        <p:sp>
          <p:nvSpPr>
            <p:cNvPr id="1060" name="TextBox 292"/>
            <p:cNvSpPr txBox="1">
              <a:spLocks noChangeArrowheads="1"/>
            </p:cNvSpPr>
            <p:nvPr/>
          </p:nvSpPr>
          <p:spPr bwMode="auto">
            <a:xfrm>
              <a:off x="10520862" y="6033116"/>
              <a:ext cx="1028527" cy="2827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 algn="ctr">
                <a:defRPr sz="600" b="1">
                  <a:ln>
                    <a:solidFill>
                      <a:schemeClr val="tx1">
                        <a:lumMod val="85000"/>
                        <a:lumOff val="15000"/>
                        <a:alpha val="3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r>
                <a:rPr lang="ko-KR" altLang="en-US" sz="400">
                  <a:latin typeface="+mn-ea"/>
                  <a:ea typeface="+mn-ea"/>
                </a:rPr>
                <a:t>통합</a:t>
              </a:r>
              <a:endParaRPr lang="en-US" altLang="ko-KR" sz="400">
                <a:latin typeface="+mn-ea"/>
                <a:ea typeface="+mn-ea"/>
              </a:endParaRPr>
            </a:p>
            <a:p>
              <a:r>
                <a:rPr lang="ko-KR" altLang="en-US" sz="400">
                  <a:latin typeface="+mn-ea"/>
                  <a:ea typeface="+mn-ea"/>
                </a:rPr>
                <a:t>스토리지</a:t>
              </a:r>
              <a:endParaRPr lang="en-US" altLang="ko-KR" sz="400" dirty="0">
                <a:latin typeface="+mn-ea"/>
                <a:ea typeface="+mn-ea"/>
              </a:endParaRPr>
            </a:p>
          </p:txBody>
        </p:sp>
        <p:sp>
          <p:nvSpPr>
            <p:cNvPr id="1061" name="TextBox 292"/>
            <p:cNvSpPr txBox="1">
              <a:spLocks noChangeArrowheads="1"/>
            </p:cNvSpPr>
            <p:nvPr/>
          </p:nvSpPr>
          <p:spPr bwMode="auto">
            <a:xfrm>
              <a:off x="10791444" y="6281944"/>
              <a:ext cx="487368" cy="20197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 algn="ctr">
                <a:defRPr sz="600" b="1">
                  <a:ln>
                    <a:solidFill>
                      <a:schemeClr val="tx1">
                        <a:lumMod val="85000"/>
                        <a:lumOff val="15000"/>
                        <a:alpha val="3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endParaRPr lang="en-US" altLang="ko-KR" sz="400" dirty="0">
                <a:latin typeface="+mn-ea"/>
                <a:ea typeface="+mn-ea"/>
              </a:endParaRPr>
            </a:p>
          </p:txBody>
        </p:sp>
      </p:grpSp>
      <p:sp>
        <p:nvSpPr>
          <p:cNvPr id="1190" name="TextBox 1189"/>
          <p:cNvSpPr txBox="1"/>
          <p:nvPr/>
        </p:nvSpPr>
        <p:spPr>
          <a:xfrm>
            <a:off x="264963" y="176026"/>
            <a:ext cx="2454075" cy="365424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pPr marL="271234" indent="-271234">
              <a:buFont typeface="Wingdings" panose="05000000000000000000" pitchFamily="2" charset="2"/>
              <a:buChar char="v"/>
            </a:pPr>
            <a:r>
              <a:rPr lang="ko-KR" altLang="en-US" b="1"/>
              <a:t>정보시스템 구성도</a:t>
            </a:r>
          </a:p>
        </p:txBody>
      </p:sp>
      <p:pic>
        <p:nvPicPr>
          <p:cNvPr id="141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6" y="3822211"/>
            <a:ext cx="171788" cy="32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3" name="타원 1232"/>
          <p:cNvSpPr/>
          <p:nvPr/>
        </p:nvSpPr>
        <p:spPr>
          <a:xfrm>
            <a:off x="1073955" y="4011970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cxnSp>
        <p:nvCxnSpPr>
          <p:cNvPr id="1236" name="직선 연결선 1235"/>
          <p:cNvCxnSpPr/>
          <p:nvPr/>
        </p:nvCxnSpPr>
        <p:spPr>
          <a:xfrm>
            <a:off x="5953820" y="4223350"/>
            <a:ext cx="0" cy="1069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7" name="직선 연결선 1236"/>
          <p:cNvCxnSpPr/>
          <p:nvPr/>
        </p:nvCxnSpPr>
        <p:spPr>
          <a:xfrm>
            <a:off x="5985802" y="4261718"/>
            <a:ext cx="0" cy="76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8" name="그룹 1237"/>
          <p:cNvGrpSpPr/>
          <p:nvPr/>
        </p:nvGrpSpPr>
        <p:grpSpPr>
          <a:xfrm>
            <a:off x="3669039" y="1090735"/>
            <a:ext cx="712221" cy="485555"/>
            <a:chOff x="9921269" y="3717003"/>
            <a:chExt cx="876580" cy="637291"/>
          </a:xfrm>
        </p:grpSpPr>
        <p:grpSp>
          <p:nvGrpSpPr>
            <p:cNvPr id="1239" name="그룹 1238"/>
            <p:cNvGrpSpPr/>
            <p:nvPr/>
          </p:nvGrpSpPr>
          <p:grpSpPr>
            <a:xfrm>
              <a:off x="9921269" y="3717003"/>
              <a:ext cx="876580" cy="637291"/>
              <a:chOff x="10000688" y="2768145"/>
              <a:chExt cx="876580" cy="637291"/>
            </a:xfrm>
          </p:grpSpPr>
          <p:pic>
            <p:nvPicPr>
              <p:cNvPr id="1241" name="Picture 167"/>
              <p:cNvPicPr>
                <a:picLocks noChangeAspect="1" noChangeArrowheads="1"/>
              </p:cNvPicPr>
              <p:nvPr/>
            </p:nvPicPr>
            <p:blipFill>
              <a:blip r:embed="rId23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2" name="그림 1241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1240" name="TextBox 1239"/>
            <p:cNvSpPr txBox="1"/>
            <p:nvPr/>
          </p:nvSpPr>
          <p:spPr>
            <a:xfrm>
              <a:off x="10093973" y="3894517"/>
              <a:ext cx="578462" cy="36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 dirty="0" err="1"/>
                <a:t>국통망</a:t>
              </a:r>
              <a:endParaRPr lang="en-US" altLang="ko-KR" sz="600" b="1" dirty="0"/>
            </a:p>
            <a:p>
              <a:pPr algn="ctr"/>
              <a:r>
                <a:rPr lang="en-US" altLang="ko-KR" sz="600" b="1" dirty="0"/>
                <a:t>(</a:t>
              </a:r>
              <a:r>
                <a:rPr lang="ko-KR" altLang="en-US" sz="600" b="1" dirty="0" err="1"/>
                <a:t>외부망</a:t>
              </a:r>
              <a:r>
                <a:rPr lang="en-US" altLang="ko-KR" sz="600" b="1" dirty="0"/>
                <a:t>)</a:t>
              </a:r>
              <a:endParaRPr lang="ko-KR" altLang="en-US" sz="600" b="1" dirty="0"/>
            </a:p>
          </p:txBody>
        </p:sp>
      </p:grpSp>
      <p:grpSp>
        <p:nvGrpSpPr>
          <p:cNvPr id="1244" name="그룹 1243"/>
          <p:cNvGrpSpPr/>
          <p:nvPr/>
        </p:nvGrpSpPr>
        <p:grpSpPr>
          <a:xfrm>
            <a:off x="1051596" y="1090735"/>
            <a:ext cx="712221" cy="485555"/>
            <a:chOff x="9921269" y="3717003"/>
            <a:chExt cx="876580" cy="637291"/>
          </a:xfrm>
        </p:grpSpPr>
        <p:grpSp>
          <p:nvGrpSpPr>
            <p:cNvPr id="1245" name="그룹 1244"/>
            <p:cNvGrpSpPr/>
            <p:nvPr/>
          </p:nvGrpSpPr>
          <p:grpSpPr>
            <a:xfrm>
              <a:off x="9921269" y="3717003"/>
              <a:ext cx="876580" cy="637291"/>
              <a:chOff x="10000688" y="2768145"/>
              <a:chExt cx="876580" cy="637291"/>
            </a:xfrm>
          </p:grpSpPr>
          <p:pic>
            <p:nvPicPr>
              <p:cNvPr id="1247" name="Picture 167"/>
              <p:cNvPicPr>
                <a:picLocks noChangeAspect="1" noChangeArrowheads="1"/>
              </p:cNvPicPr>
              <p:nvPr/>
            </p:nvPicPr>
            <p:blipFill>
              <a:blip r:embed="rId23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8" name="그림 1247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1246" name="TextBox 1245"/>
            <p:cNvSpPr txBox="1"/>
            <p:nvPr/>
          </p:nvSpPr>
          <p:spPr>
            <a:xfrm>
              <a:off x="10127513" y="3894517"/>
              <a:ext cx="511382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/>
                <a:t>인터넷</a:t>
              </a:r>
              <a:endParaRPr lang="en-US" altLang="ko-KR" sz="600" b="1"/>
            </a:p>
          </p:txBody>
        </p:sp>
      </p:grpSp>
      <p:cxnSp>
        <p:nvCxnSpPr>
          <p:cNvPr id="1254" name="꺾인 연결선 1253"/>
          <p:cNvCxnSpPr>
            <a:stCxn id="598" idx="3"/>
          </p:cNvCxnSpPr>
          <p:nvPr/>
        </p:nvCxnSpPr>
        <p:spPr>
          <a:xfrm>
            <a:off x="4210541" y="428941"/>
            <a:ext cx="161144" cy="40442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6" name="꺾인 연결선 1255"/>
          <p:cNvCxnSpPr>
            <a:endCxn id="1247" idx="0"/>
          </p:cNvCxnSpPr>
          <p:nvPr/>
        </p:nvCxnSpPr>
        <p:spPr>
          <a:xfrm rot="10800000" flipV="1">
            <a:off x="1407708" y="859300"/>
            <a:ext cx="441229" cy="2314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1" name="TextBox 1270"/>
          <p:cNvSpPr txBox="1"/>
          <p:nvPr/>
        </p:nvSpPr>
        <p:spPr>
          <a:xfrm>
            <a:off x="638148" y="980039"/>
            <a:ext cx="466671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pPr algn="ctr"/>
            <a:r>
              <a:rPr lang="ko-KR" altLang="en-US" sz="500" b="1">
                <a:latin typeface="+mn-ea"/>
              </a:rPr>
              <a:t>재택상담원</a:t>
            </a:r>
            <a:endParaRPr lang="en-US" altLang="ko-KR" sz="500" b="1">
              <a:latin typeface="+mn-ea"/>
            </a:endParaRPr>
          </a:p>
        </p:txBody>
      </p:sp>
      <p:pic>
        <p:nvPicPr>
          <p:cNvPr id="1272" name="Picture 6" descr="MDU">
            <a:extLst>
              <a:ext uri="{FF2B5EF4-FFF2-40B4-BE49-F238E27FC236}">
                <a16:creationId xmlns:a16="http://schemas.microsoft.com/office/drawing/2014/main" id="{3B693A38-9545-446D-B0BC-8A2F00D5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9" y="733087"/>
            <a:ext cx="225948" cy="27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74" name="꺾인 연결선 1273"/>
          <p:cNvCxnSpPr>
            <a:stCxn id="1272" idx="3"/>
          </p:cNvCxnSpPr>
          <p:nvPr/>
        </p:nvCxnSpPr>
        <p:spPr>
          <a:xfrm>
            <a:off x="1003508" y="869501"/>
            <a:ext cx="223355" cy="35648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7" name="모서리가 둥근 직사각형 1066"/>
          <p:cNvSpPr/>
          <p:nvPr/>
        </p:nvSpPr>
        <p:spPr>
          <a:xfrm>
            <a:off x="6514820" y="2882797"/>
            <a:ext cx="1199063" cy="413197"/>
          </a:xfrm>
          <a:prstGeom prst="roundRect">
            <a:avLst>
              <a:gd name="adj" fmla="val 0"/>
            </a:avLst>
          </a:prstGeom>
          <a:pattFill prst="dkDnDiag">
            <a:fgClr>
              <a:srgbClr val="E8EFF8"/>
            </a:fgClr>
            <a:bgClr>
              <a:srgbClr val="CCDDF0"/>
            </a:bgClr>
          </a:patt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329" tIns="36165" rIns="72329" bIns="36165" rtlCol="0" anchor="ctr">
            <a:noAutofit/>
          </a:bodyPr>
          <a:lstStyle/>
          <a:p>
            <a:pPr algn="ctr"/>
            <a:endParaRPr lang="ko-KR" altLang="en-US" sz="600" dirty="0">
              <a:latin typeface="+mn-ea"/>
            </a:endParaRPr>
          </a:p>
        </p:txBody>
      </p:sp>
      <p:sp>
        <p:nvSpPr>
          <p:cNvPr id="1068" name="직사각형 1067"/>
          <p:cNvSpPr/>
          <p:nvPr/>
        </p:nvSpPr>
        <p:spPr>
          <a:xfrm>
            <a:off x="6528055" y="2104011"/>
            <a:ext cx="1190451" cy="17273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>
                <a:solidFill>
                  <a:schemeClr val="bg1"/>
                </a:solidFill>
                <a:latin typeface="+mn-ea"/>
              </a:rPr>
              <a:t>IBM </a:t>
            </a:r>
            <a:r>
              <a:rPr kumimoji="1" lang="ko-KR" altLang="en-US" sz="800" b="1" kern="0">
                <a:solidFill>
                  <a:schemeClr val="bg1"/>
                </a:solidFill>
                <a:latin typeface="+mn-ea"/>
              </a:rPr>
              <a:t>클라우드 </a:t>
            </a:r>
            <a:r>
              <a:rPr kumimoji="1" lang="en-US" altLang="ko-KR" sz="800" b="1" kern="0">
                <a:solidFill>
                  <a:schemeClr val="bg1"/>
                </a:solidFill>
                <a:latin typeface="+mn-ea"/>
              </a:rPr>
              <a:t>(zVM)</a:t>
            </a:r>
            <a:endParaRPr kumimoji="1" lang="ko-KR" altLang="en-US" sz="8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00" name="직사각형 999"/>
          <p:cNvSpPr/>
          <p:nvPr/>
        </p:nvSpPr>
        <p:spPr bwMode="auto">
          <a:xfrm rot="16200000">
            <a:off x="6412401" y="2367089"/>
            <a:ext cx="800733" cy="594048"/>
          </a:xfrm>
          <a:prstGeom prst="rect">
            <a:avLst/>
          </a:prstGeom>
          <a:solidFill>
            <a:srgbClr val="92D050"/>
          </a:solidFill>
          <a:ln w="635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329" tIns="56952" rIns="72329" bIns="36165" rtlCol="0" anchor="t"/>
          <a:lstStyle/>
          <a:p>
            <a:pPr marL="80366" indent="-80366" latinLnBrk="0">
              <a:buClr>
                <a:schemeClr val="tx1">
                  <a:lumMod val="50000"/>
                  <a:lumOff val="50000"/>
                </a:schemeClr>
              </a:buClr>
              <a:buSzPct val="50000"/>
              <a:tabLst>
                <a:tab pos="4467825" algn="l"/>
              </a:tabLst>
              <a:defRPr/>
            </a:pPr>
            <a:endParaRPr lang="ko-KR" altLang="en-US" sz="900" dirty="0">
              <a:gradFill>
                <a:gsLst>
                  <a:gs pos="0">
                    <a:schemeClr val="tx1"/>
                  </a:gs>
                  <a:gs pos="99000">
                    <a:schemeClr val="tx1"/>
                  </a:gs>
                </a:gsLst>
                <a:lin ang="5400000" scaled="0"/>
              </a:gradFill>
              <a:latin typeface="Rix고딕 B" panose="02020603020101020101" pitchFamily="18" charset="-127"/>
              <a:ea typeface="Rix고딕 B" panose="02020603020101020101" pitchFamily="18" charset="-127"/>
              <a:sym typeface="Monotype Sorts" pitchFamily="2" charset="2"/>
            </a:endParaRPr>
          </a:p>
        </p:txBody>
      </p:sp>
      <p:sp>
        <p:nvSpPr>
          <p:cNvPr id="1069" name="모서리가 둥근 직사각형 1068"/>
          <p:cNvSpPr/>
          <p:nvPr/>
        </p:nvSpPr>
        <p:spPr>
          <a:xfrm>
            <a:off x="6536174" y="3123630"/>
            <a:ext cx="543905" cy="144224"/>
          </a:xfrm>
          <a:prstGeom prst="roundRect">
            <a:avLst>
              <a:gd name="adj" fmla="val 6495"/>
            </a:avLst>
          </a:prstGeom>
          <a:solidFill>
            <a:schemeClr val="bg1"/>
          </a:solidFill>
          <a:ln w="6350" cap="flat" cmpd="sng" algn="ctr">
            <a:solidFill>
              <a:srgbClr val="92B1D6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1" kern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운영</a:t>
            </a:r>
            <a:endParaRPr kumimoji="1" lang="ko-KR" altLang="en-US" sz="600" b="1" kern="0" dirty="0">
              <a:solidFill>
                <a:srgbClr val="000000">
                  <a:lumMod val="95000"/>
                  <a:lumOff val="5000"/>
                </a:srgbClr>
              </a:solidFill>
              <a:latin typeface="+mn-ea"/>
            </a:endParaRPr>
          </a:p>
        </p:txBody>
      </p:sp>
      <p:sp>
        <p:nvSpPr>
          <p:cNvPr id="1103" name="직사각형 1102"/>
          <p:cNvSpPr/>
          <p:nvPr/>
        </p:nvSpPr>
        <p:spPr bwMode="auto">
          <a:xfrm rot="16200000">
            <a:off x="7027444" y="2367089"/>
            <a:ext cx="800733" cy="594048"/>
          </a:xfrm>
          <a:prstGeom prst="rect">
            <a:avLst/>
          </a:prstGeom>
          <a:solidFill>
            <a:srgbClr val="92D050"/>
          </a:solidFill>
          <a:ln w="635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329" tIns="56952" rIns="72329" bIns="36165" rtlCol="0" anchor="t"/>
          <a:lstStyle/>
          <a:p>
            <a:pPr marL="80366" indent="-80366" latinLnBrk="0">
              <a:buClr>
                <a:schemeClr val="tx1">
                  <a:lumMod val="50000"/>
                  <a:lumOff val="50000"/>
                </a:schemeClr>
              </a:buClr>
              <a:buSzPct val="50000"/>
              <a:tabLst>
                <a:tab pos="4467825" algn="l"/>
              </a:tabLst>
              <a:defRPr/>
            </a:pPr>
            <a:endParaRPr lang="ko-KR" altLang="en-US" sz="900" dirty="0">
              <a:gradFill>
                <a:gsLst>
                  <a:gs pos="0">
                    <a:schemeClr val="tx1"/>
                  </a:gs>
                  <a:gs pos="99000">
                    <a:schemeClr val="tx1"/>
                  </a:gs>
                </a:gsLst>
                <a:lin ang="5400000" scaled="0"/>
              </a:gradFill>
              <a:latin typeface="Rix고딕 B" panose="02020603020101020101" pitchFamily="18" charset="-127"/>
              <a:ea typeface="Rix고딕 B" panose="02020603020101020101" pitchFamily="18" charset="-127"/>
              <a:sym typeface="Monotype Sorts" pitchFamily="2" charset="2"/>
            </a:endParaRPr>
          </a:p>
        </p:txBody>
      </p:sp>
      <p:sp>
        <p:nvSpPr>
          <p:cNvPr id="1104" name="모서리가 둥근 직사각형 1103"/>
          <p:cNvSpPr/>
          <p:nvPr/>
        </p:nvSpPr>
        <p:spPr>
          <a:xfrm>
            <a:off x="7130787" y="3123630"/>
            <a:ext cx="543905" cy="144224"/>
          </a:xfrm>
          <a:prstGeom prst="roundRect">
            <a:avLst>
              <a:gd name="adj" fmla="val 6495"/>
            </a:avLst>
          </a:prstGeom>
          <a:solidFill>
            <a:schemeClr val="bg1"/>
          </a:solidFill>
          <a:ln w="6350" cap="flat" cmpd="sng" algn="ctr">
            <a:solidFill>
              <a:srgbClr val="92B1D6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b="1" kern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DMZ</a:t>
            </a:r>
            <a:endParaRPr kumimoji="1" lang="ko-KR" altLang="en-US" sz="600" b="1" kern="0" dirty="0">
              <a:solidFill>
                <a:srgbClr val="000000">
                  <a:lumMod val="95000"/>
                  <a:lumOff val="5000"/>
                </a:srgbClr>
              </a:solidFill>
              <a:latin typeface="+mn-ea"/>
            </a:endParaRPr>
          </a:p>
        </p:txBody>
      </p:sp>
      <p:grpSp>
        <p:nvGrpSpPr>
          <p:cNvPr id="671" name="그룹 670"/>
          <p:cNvGrpSpPr/>
          <p:nvPr/>
        </p:nvGrpSpPr>
        <p:grpSpPr>
          <a:xfrm>
            <a:off x="6565437" y="2309750"/>
            <a:ext cx="482693" cy="74749"/>
            <a:chOff x="8443876" y="2043550"/>
            <a:chExt cx="653492" cy="107919"/>
          </a:xfrm>
        </p:grpSpPr>
        <p:sp>
          <p:nvSpPr>
            <p:cNvPr id="1073" name="자유형 1072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en-US" altLang="ko-KR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CTI/CTIDB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074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075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76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77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078" name="그룹 1077"/>
          <p:cNvGrpSpPr/>
          <p:nvPr/>
        </p:nvGrpSpPr>
        <p:grpSpPr>
          <a:xfrm>
            <a:off x="6565437" y="2439320"/>
            <a:ext cx="482693" cy="74749"/>
            <a:chOff x="8443876" y="2043550"/>
            <a:chExt cx="653492" cy="107919"/>
          </a:xfrm>
        </p:grpSpPr>
        <p:sp>
          <p:nvSpPr>
            <p:cNvPr id="1079" name="자유형 1078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en-US" altLang="ko-KR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SNS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080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081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82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83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084" name="그룹 1083"/>
          <p:cNvGrpSpPr/>
          <p:nvPr/>
        </p:nvGrpSpPr>
        <p:grpSpPr>
          <a:xfrm>
            <a:off x="6565437" y="2567589"/>
            <a:ext cx="482693" cy="74749"/>
            <a:chOff x="8443876" y="2043550"/>
            <a:chExt cx="653492" cy="107919"/>
          </a:xfrm>
        </p:grpSpPr>
        <p:sp>
          <p:nvSpPr>
            <p:cNvPr id="1085" name="자유형 1084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상담</a:t>
              </a:r>
              <a:r>
                <a:rPr lang="en-US" altLang="ko-KR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AP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086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087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88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89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090" name="그룹 1089"/>
          <p:cNvGrpSpPr/>
          <p:nvPr/>
        </p:nvGrpSpPr>
        <p:grpSpPr>
          <a:xfrm>
            <a:off x="6565437" y="2697159"/>
            <a:ext cx="482693" cy="74749"/>
            <a:chOff x="8443876" y="2043550"/>
            <a:chExt cx="653492" cy="107919"/>
          </a:xfrm>
        </p:grpSpPr>
        <p:sp>
          <p:nvSpPr>
            <p:cNvPr id="1091" name="자유형 1090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통합</a:t>
              </a:r>
              <a:r>
                <a:rPr lang="en-US" altLang="ko-KR" sz="500" b="1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DB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092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093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94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95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096" name="그룹 1095"/>
          <p:cNvGrpSpPr/>
          <p:nvPr/>
        </p:nvGrpSpPr>
        <p:grpSpPr>
          <a:xfrm>
            <a:off x="6565437" y="2823115"/>
            <a:ext cx="482693" cy="74749"/>
            <a:chOff x="8443876" y="2043550"/>
            <a:chExt cx="653492" cy="107919"/>
          </a:xfrm>
        </p:grpSpPr>
        <p:sp>
          <p:nvSpPr>
            <p:cNvPr id="1097" name="자유형 1096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en-US" altLang="ko-KR" sz="500" b="1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WAS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098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099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00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01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105" name="그룹 1104"/>
          <p:cNvGrpSpPr/>
          <p:nvPr/>
        </p:nvGrpSpPr>
        <p:grpSpPr>
          <a:xfrm>
            <a:off x="7180481" y="2309750"/>
            <a:ext cx="482693" cy="74749"/>
            <a:chOff x="8443876" y="2043550"/>
            <a:chExt cx="653492" cy="107919"/>
          </a:xfrm>
        </p:grpSpPr>
        <p:sp>
          <p:nvSpPr>
            <p:cNvPr id="1130" name="자유형 1129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홈페이지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131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132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33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34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106" name="그룹 1105"/>
          <p:cNvGrpSpPr/>
          <p:nvPr/>
        </p:nvGrpSpPr>
        <p:grpSpPr>
          <a:xfrm>
            <a:off x="7180481" y="2439320"/>
            <a:ext cx="482693" cy="74749"/>
            <a:chOff x="8443876" y="2043550"/>
            <a:chExt cx="653492" cy="107919"/>
          </a:xfrm>
        </p:grpSpPr>
        <p:sp>
          <p:nvSpPr>
            <p:cNvPr id="1125" name="자유형 1124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스마트상담</a:t>
              </a:r>
            </a:p>
          </p:txBody>
        </p:sp>
        <p:grpSp>
          <p:nvGrpSpPr>
            <p:cNvPr id="1126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127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28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29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107" name="그룹 1106"/>
          <p:cNvGrpSpPr/>
          <p:nvPr/>
        </p:nvGrpSpPr>
        <p:grpSpPr>
          <a:xfrm>
            <a:off x="7180481" y="2567589"/>
            <a:ext cx="482693" cy="74749"/>
            <a:chOff x="8443876" y="2043550"/>
            <a:chExt cx="653492" cy="107919"/>
          </a:xfrm>
        </p:grpSpPr>
        <p:sp>
          <p:nvSpPr>
            <p:cNvPr id="1120" name="자유형 1119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en-US" altLang="ko-KR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VOP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121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122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23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24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108" name="그룹 1107"/>
          <p:cNvGrpSpPr/>
          <p:nvPr/>
        </p:nvGrpSpPr>
        <p:grpSpPr>
          <a:xfrm>
            <a:off x="7180481" y="2697159"/>
            <a:ext cx="482693" cy="74749"/>
            <a:chOff x="8443876" y="2043550"/>
            <a:chExt cx="653492" cy="107919"/>
          </a:xfrm>
        </p:grpSpPr>
        <p:sp>
          <p:nvSpPr>
            <p:cNvPr id="1115" name="자유형 1114"/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전광판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116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117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18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19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grpSp>
        <p:nvGrpSpPr>
          <p:cNvPr id="1109" name="그룹 1108"/>
          <p:cNvGrpSpPr/>
          <p:nvPr/>
        </p:nvGrpSpPr>
        <p:grpSpPr>
          <a:xfrm>
            <a:off x="7180487" y="2823115"/>
            <a:ext cx="482691" cy="74749"/>
            <a:chOff x="8443876" y="2043550"/>
            <a:chExt cx="653488" cy="107919"/>
          </a:xfrm>
        </p:grpSpPr>
        <p:sp>
          <p:nvSpPr>
            <p:cNvPr id="1110" name="자유형 1109"/>
            <p:cNvSpPr/>
            <p:nvPr/>
          </p:nvSpPr>
          <p:spPr>
            <a:xfrm>
              <a:off x="8580824" y="2043550"/>
              <a:ext cx="516540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전광판</a:t>
              </a:r>
              <a:r>
                <a:rPr lang="en-US" altLang="ko-KR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(CTI)</a:t>
              </a:r>
              <a:endParaRPr lang="ko-KR" altLang="en-US" sz="500" b="1" dirty="0">
                <a:gradFill>
                  <a:gsLst>
                    <a:gs pos="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111" name="Group 33"/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112" name="Freeform 34"/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13" name="Rectangle 35"/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114" name="Oval 36"/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sp>
        <p:nvSpPr>
          <p:cNvPr id="783" name="직사각형 782"/>
          <p:cNvSpPr/>
          <p:nvPr/>
        </p:nvSpPr>
        <p:spPr>
          <a:xfrm>
            <a:off x="3784399" y="4559538"/>
            <a:ext cx="1899603" cy="896276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grpSp>
        <p:nvGrpSpPr>
          <p:cNvPr id="787" name="그룹 786"/>
          <p:cNvGrpSpPr/>
          <p:nvPr/>
        </p:nvGrpSpPr>
        <p:grpSpPr>
          <a:xfrm>
            <a:off x="3904708" y="4656565"/>
            <a:ext cx="595020" cy="357682"/>
            <a:chOff x="4957699" y="6874523"/>
            <a:chExt cx="732332" cy="568043"/>
          </a:xfrm>
        </p:grpSpPr>
        <p:sp>
          <p:nvSpPr>
            <p:cNvPr id="806" name="직사각형 80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07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808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9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0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8" name="그룹 787"/>
          <p:cNvGrpSpPr/>
          <p:nvPr/>
        </p:nvGrpSpPr>
        <p:grpSpPr>
          <a:xfrm>
            <a:off x="5068012" y="4708850"/>
            <a:ext cx="544876" cy="348319"/>
            <a:chOff x="5702735" y="6957552"/>
            <a:chExt cx="737677" cy="553174"/>
          </a:xfrm>
        </p:grpSpPr>
        <p:sp>
          <p:nvSpPr>
            <p:cNvPr id="802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02735" y="7262440"/>
              <a:ext cx="466593" cy="248286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카카오서버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 dirty="0">
                  <a:latin typeface="+mn-ea"/>
                  <a:ea typeface="+mn-ea"/>
                </a:rPr>
                <a:t>/DB</a:t>
              </a:r>
            </a:p>
          </p:txBody>
        </p:sp>
        <p:pic>
          <p:nvPicPr>
            <p:cNvPr id="803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784051" y="695755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4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28137" y="6957554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5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74938" y="6957552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26" name="직선 연결선 825"/>
          <p:cNvCxnSpPr/>
          <p:nvPr/>
        </p:nvCxnSpPr>
        <p:spPr>
          <a:xfrm>
            <a:off x="1818513" y="4013554"/>
            <a:ext cx="760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그룹 145"/>
          <p:cNvGrpSpPr/>
          <p:nvPr/>
        </p:nvGrpSpPr>
        <p:grpSpPr>
          <a:xfrm>
            <a:off x="2240812" y="3923131"/>
            <a:ext cx="938230" cy="390968"/>
            <a:chOff x="2617905" y="5239955"/>
            <a:chExt cx="1154745" cy="513145"/>
          </a:xfrm>
        </p:grpSpPr>
        <p:sp>
          <p:nvSpPr>
            <p:cNvPr id="275" name="직사각형 274"/>
            <p:cNvSpPr/>
            <p:nvPr/>
          </p:nvSpPr>
          <p:spPr>
            <a:xfrm>
              <a:off x="2617905" y="5475409"/>
              <a:ext cx="508436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algn="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NGF 1500 </a:t>
              </a:r>
            </a:p>
            <a:p>
              <a:pPr algn="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 #1</a:t>
              </a:r>
            </a:p>
          </p:txBody>
        </p:sp>
        <p:sp>
          <p:nvSpPr>
            <p:cNvPr id="442" name="직사각형 441"/>
            <p:cNvSpPr/>
            <p:nvPr/>
          </p:nvSpPr>
          <p:spPr>
            <a:xfrm>
              <a:off x="3264214" y="5460169"/>
              <a:ext cx="508436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NGF 1500 </a:t>
              </a:r>
            </a:p>
            <a:p>
              <a:pPr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 #2</a:t>
              </a:r>
            </a:p>
          </p:txBody>
        </p:sp>
        <p:grpSp>
          <p:nvGrpSpPr>
            <p:cNvPr id="593" name="그룹 592"/>
            <p:cNvGrpSpPr/>
            <p:nvPr/>
          </p:nvGrpSpPr>
          <p:grpSpPr>
            <a:xfrm>
              <a:off x="2984357" y="5239955"/>
              <a:ext cx="373973" cy="299638"/>
              <a:chOff x="3292965" y="2097218"/>
              <a:chExt cx="373973" cy="228295"/>
            </a:xfrm>
          </p:grpSpPr>
          <p:pic>
            <p:nvPicPr>
              <p:cNvPr id="594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2965" y="2097218"/>
                <a:ext cx="160357" cy="2282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95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6581" y="2097218"/>
                <a:ext cx="160357" cy="2282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6" name="타원 595"/>
              <p:cNvSpPr/>
              <p:nvPr/>
            </p:nvSpPr>
            <p:spPr>
              <a:xfrm>
                <a:off x="3322399" y="2218646"/>
                <a:ext cx="85165" cy="7742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00" b="1" dirty="0"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+mn-ea"/>
                  </a:rPr>
                  <a:t>A</a:t>
                </a:r>
                <a:endParaRPr lang="ko-KR" altLang="en-US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endParaRPr>
              </a:p>
            </p:txBody>
          </p:sp>
        </p:grpSp>
      </p:grpSp>
      <p:cxnSp>
        <p:nvCxnSpPr>
          <p:cNvPr id="827" name="직선 연결선 826"/>
          <p:cNvCxnSpPr>
            <a:cxnSpLocks/>
          </p:cNvCxnSpPr>
          <p:nvPr/>
        </p:nvCxnSpPr>
        <p:spPr>
          <a:xfrm>
            <a:off x="2470270" y="4013554"/>
            <a:ext cx="1191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연결선 154"/>
          <p:cNvCxnSpPr>
            <a:stCxn id="296" idx="2"/>
          </p:cNvCxnSpPr>
          <p:nvPr/>
        </p:nvCxnSpPr>
        <p:spPr>
          <a:xfrm>
            <a:off x="6033822" y="4015609"/>
            <a:ext cx="0" cy="200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335624" y="3842668"/>
            <a:ext cx="161762" cy="17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47" name="직선 연결선 846"/>
          <p:cNvCxnSpPr/>
          <p:nvPr/>
        </p:nvCxnSpPr>
        <p:spPr>
          <a:xfrm>
            <a:off x="5411091" y="4002978"/>
            <a:ext cx="0" cy="220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직선 연결선 847"/>
          <p:cNvCxnSpPr/>
          <p:nvPr/>
        </p:nvCxnSpPr>
        <p:spPr>
          <a:xfrm>
            <a:off x="5454876" y="3985760"/>
            <a:ext cx="0" cy="274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2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361674" y="3842668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0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32738" y="3549715"/>
            <a:ext cx="391644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>
                <a:latin typeface="+mn-ea"/>
                <a:ea typeface="+mn-ea"/>
              </a:rPr>
              <a:t>DMZ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grpSp>
        <p:nvGrpSpPr>
          <p:cNvPr id="157" name="그룹 156"/>
          <p:cNvGrpSpPr/>
          <p:nvPr/>
        </p:nvGrpSpPr>
        <p:grpSpPr>
          <a:xfrm>
            <a:off x="4484408" y="3801298"/>
            <a:ext cx="601616" cy="408297"/>
            <a:chOff x="9408767" y="7511983"/>
            <a:chExt cx="740450" cy="535890"/>
          </a:xfrm>
        </p:grpSpPr>
        <p:sp>
          <p:nvSpPr>
            <p:cNvPr id="416" name="직사각형 41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9408767" y="7511983"/>
              <a:ext cx="740450" cy="45030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417" name="그룹 416"/>
            <p:cNvGrpSpPr/>
            <p:nvPr/>
          </p:nvGrpSpPr>
          <p:grpSpPr>
            <a:xfrm>
              <a:off x="9454609" y="7597570"/>
              <a:ext cx="631548" cy="259601"/>
              <a:chOff x="5939267" y="4545177"/>
              <a:chExt cx="631548" cy="197791"/>
            </a:xfrm>
          </p:grpSpPr>
          <p:pic>
            <p:nvPicPr>
              <p:cNvPr id="418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939267" y="4545177"/>
                <a:ext cx="165474" cy="19779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9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77198" y="4545177"/>
                <a:ext cx="165474" cy="19779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0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405341" y="4545177"/>
                <a:ext cx="165474" cy="19779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5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537346" y="7890272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음성인식</a:t>
              </a:r>
              <a:r>
                <a:rPr lang="en-US" altLang="ko-KR" sz="400" b="1">
                  <a:latin typeface="+mn-ea"/>
                  <a:ea typeface="+mn-ea"/>
                </a:rPr>
                <a:t>/</a:t>
              </a:r>
              <a:r>
                <a:rPr lang="ko-KR" altLang="en-US" sz="400" b="1">
                  <a:latin typeface="+mn-ea"/>
                  <a:ea typeface="+mn-ea"/>
                </a:rPr>
                <a:t>통계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</p:grpSp>
      <p:grpSp>
        <p:nvGrpSpPr>
          <p:cNvPr id="158" name="그룹 157"/>
          <p:cNvGrpSpPr/>
          <p:nvPr/>
        </p:nvGrpSpPr>
        <p:grpSpPr>
          <a:xfrm>
            <a:off x="3638773" y="3822211"/>
            <a:ext cx="171788" cy="323224"/>
            <a:chOff x="4569929" y="5016652"/>
            <a:chExt cx="211431" cy="424231"/>
          </a:xfrm>
        </p:grpSpPr>
        <p:pic>
          <p:nvPicPr>
            <p:cNvPr id="328" name="Picture 2" descr="C:\Users\wslee\Desktop\20.png">
              <a:extLst>
                <a:ext uri="{FF2B5EF4-FFF2-40B4-BE49-F238E27FC236}">
                  <a16:creationId xmlns:a16="http://schemas.microsoft.com/office/drawing/2014/main" id="{70D9A51D-8BE8-46E1-8708-098037863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929" y="5016652"/>
              <a:ext cx="211431" cy="424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8" name="타원 827"/>
            <p:cNvSpPr/>
            <p:nvPr/>
          </p:nvSpPr>
          <p:spPr>
            <a:xfrm>
              <a:off x="4625833" y="5265710"/>
              <a:ext cx="85165" cy="1016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sp>
        <p:nvSpPr>
          <p:cNvPr id="478" name="AutoShape 90"/>
          <p:cNvSpPr>
            <a:spLocks noChangeArrowheads="1"/>
          </p:cNvSpPr>
          <p:nvPr/>
        </p:nvSpPr>
        <p:spPr bwMode="auto">
          <a:xfrm>
            <a:off x="6346615" y="5306572"/>
            <a:ext cx="44399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sp>
        <p:nvSpPr>
          <p:cNvPr id="479" name="AutoShape 90"/>
          <p:cNvSpPr>
            <a:spLocks noChangeArrowheads="1"/>
          </p:cNvSpPr>
          <p:nvPr/>
        </p:nvSpPr>
        <p:spPr bwMode="auto">
          <a:xfrm>
            <a:off x="6346615" y="4787542"/>
            <a:ext cx="44399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cxnSp>
        <p:nvCxnSpPr>
          <p:cNvPr id="480" name="직선 연결선 479"/>
          <p:cNvCxnSpPr/>
          <p:nvPr/>
        </p:nvCxnSpPr>
        <p:spPr>
          <a:xfrm flipV="1">
            <a:off x="6117399" y="4895677"/>
            <a:ext cx="290934" cy="248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직선 연결선 480"/>
          <p:cNvCxnSpPr/>
          <p:nvPr/>
        </p:nvCxnSpPr>
        <p:spPr>
          <a:xfrm>
            <a:off x="6117399" y="5144078"/>
            <a:ext cx="290934" cy="279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직선 연결선 481"/>
          <p:cNvCxnSpPr/>
          <p:nvPr/>
        </p:nvCxnSpPr>
        <p:spPr>
          <a:xfrm flipV="1">
            <a:off x="6117399" y="5093498"/>
            <a:ext cx="290934" cy="274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직선 연결선 482"/>
          <p:cNvCxnSpPr/>
          <p:nvPr/>
        </p:nvCxnSpPr>
        <p:spPr>
          <a:xfrm>
            <a:off x="6117399" y="5368470"/>
            <a:ext cx="290934" cy="301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직선 연결선 483"/>
          <p:cNvCxnSpPr/>
          <p:nvPr/>
        </p:nvCxnSpPr>
        <p:spPr>
          <a:xfrm>
            <a:off x="6724723" y="4904301"/>
            <a:ext cx="253390" cy="239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직선 연결선 484"/>
          <p:cNvCxnSpPr/>
          <p:nvPr/>
        </p:nvCxnSpPr>
        <p:spPr>
          <a:xfrm flipV="1">
            <a:off x="6718229" y="5152071"/>
            <a:ext cx="253390" cy="283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직선 연결선 485"/>
          <p:cNvCxnSpPr/>
          <p:nvPr/>
        </p:nvCxnSpPr>
        <p:spPr>
          <a:xfrm>
            <a:off x="6711321" y="5137075"/>
            <a:ext cx="266795" cy="231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직선 연결선 486"/>
          <p:cNvCxnSpPr/>
          <p:nvPr/>
        </p:nvCxnSpPr>
        <p:spPr>
          <a:xfrm flipV="1">
            <a:off x="6711321" y="5368470"/>
            <a:ext cx="266795" cy="296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직선 연결선 487"/>
          <p:cNvCxnSpPr/>
          <p:nvPr/>
        </p:nvCxnSpPr>
        <p:spPr>
          <a:xfrm>
            <a:off x="7030364" y="5178496"/>
            <a:ext cx="318" cy="135563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9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946895" y="5027141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0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946895" y="5283660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1" name="직선 연결선 490"/>
          <p:cNvCxnSpPr/>
          <p:nvPr/>
        </p:nvCxnSpPr>
        <p:spPr>
          <a:xfrm>
            <a:off x="6018583" y="5178496"/>
            <a:ext cx="318" cy="135563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2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935114" y="5027141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3" name="Picture 257" descr="content_switch_corp_blue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935114" y="5283660"/>
            <a:ext cx="161762" cy="17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4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78254" y="4797047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5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78254" y="5039473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6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78254" y="5314143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7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78254" y="5556569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8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98945" y="5039473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9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98945" y="5314143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0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98945" y="5556569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01" name="직선 연결선 500"/>
          <p:cNvCxnSpPr/>
          <p:nvPr/>
        </p:nvCxnSpPr>
        <p:spPr>
          <a:xfrm>
            <a:off x="6513092" y="4890445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2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98945" y="4797047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3" name="직선 연결선 502"/>
          <p:cNvCxnSpPr/>
          <p:nvPr/>
        </p:nvCxnSpPr>
        <p:spPr>
          <a:xfrm>
            <a:off x="6513092" y="5137074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직선 연결선 503"/>
          <p:cNvCxnSpPr/>
          <p:nvPr/>
        </p:nvCxnSpPr>
        <p:spPr>
          <a:xfrm>
            <a:off x="6513092" y="5404083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직선 연결선 504"/>
          <p:cNvCxnSpPr/>
          <p:nvPr/>
        </p:nvCxnSpPr>
        <p:spPr>
          <a:xfrm>
            <a:off x="6513092" y="5676917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2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06755" y="4962093"/>
            <a:ext cx="323672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공동관리센터</a:t>
            </a:r>
            <a:endParaRPr lang="en-US" altLang="ko-KR" sz="400" b="1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sp>
        <p:nvSpPr>
          <p:cNvPr id="643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00497" y="5468111"/>
            <a:ext cx="323672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내부</a:t>
            </a:r>
            <a:endParaRPr lang="en-US" altLang="ko-KR" sz="400" b="1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sp>
        <p:nvSpPr>
          <p:cNvPr id="741" name="직사각형 740"/>
          <p:cNvSpPr/>
          <p:nvPr/>
        </p:nvSpPr>
        <p:spPr>
          <a:xfrm>
            <a:off x="4849409" y="6333472"/>
            <a:ext cx="565985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L3</a:t>
            </a:r>
            <a:r>
              <a:rPr lang="ko-KR" altLang="en-US" sz="400" kern="0">
                <a:latin typeface="+mn-ea"/>
                <a:cs typeface="한컴돋움" pitchFamily="18" charset="2"/>
              </a:rPr>
              <a:t>스위치</a:t>
            </a:r>
            <a:endParaRPr lang="en-US" altLang="ko-KR" sz="400" kern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V5224G</a:t>
            </a:r>
          </a:p>
        </p:txBody>
      </p:sp>
      <p:cxnSp>
        <p:nvCxnSpPr>
          <p:cNvPr id="742" name="직선 연결선 741"/>
          <p:cNvCxnSpPr/>
          <p:nvPr/>
        </p:nvCxnSpPr>
        <p:spPr>
          <a:xfrm>
            <a:off x="5103914" y="5766052"/>
            <a:ext cx="0" cy="189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4" name="그룹 743"/>
          <p:cNvGrpSpPr/>
          <p:nvPr/>
        </p:nvGrpSpPr>
        <p:grpSpPr>
          <a:xfrm>
            <a:off x="5046697" y="5600829"/>
            <a:ext cx="670083" cy="223655"/>
            <a:chOff x="-808171" y="4791615"/>
            <a:chExt cx="824718" cy="223655"/>
          </a:xfrm>
        </p:grpSpPr>
        <p:sp>
          <p:nvSpPr>
            <p:cNvPr id="746" name="직사각형 745"/>
            <p:cNvSpPr/>
            <p:nvPr/>
          </p:nvSpPr>
          <p:spPr>
            <a:xfrm>
              <a:off x="-680050" y="4803696"/>
              <a:ext cx="696597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다보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G/W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DV-C508)</a:t>
              </a:r>
            </a:p>
          </p:txBody>
        </p:sp>
        <p:pic>
          <p:nvPicPr>
            <p:cNvPr id="747" name="Picture 24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808171" y="4791615"/>
              <a:ext cx="181594" cy="1759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45" name="직선 연결선 744"/>
          <p:cNvCxnSpPr/>
          <p:nvPr/>
        </p:nvCxnSpPr>
        <p:spPr>
          <a:xfrm>
            <a:off x="5100421" y="6064151"/>
            <a:ext cx="0" cy="144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9" name="직사각형 728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3681708" y="5599732"/>
            <a:ext cx="730270" cy="4339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0" name="직사각형 729"/>
          <p:cNvSpPr/>
          <p:nvPr/>
        </p:nvSpPr>
        <p:spPr>
          <a:xfrm>
            <a:off x="3981528" y="5817904"/>
            <a:ext cx="62864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G450 MP80</a:t>
            </a:r>
          </a:p>
        </p:txBody>
      </p:sp>
      <p:sp>
        <p:nvSpPr>
          <p:cNvPr id="731" name="TextBox 730"/>
          <p:cNvSpPr txBox="1"/>
          <p:nvPr/>
        </p:nvSpPr>
        <p:spPr>
          <a:xfrm rot="16200000">
            <a:off x="4057962" y="5585165"/>
            <a:ext cx="170116" cy="257702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400" b="1">
                <a:latin typeface="+mn-ea"/>
              </a:rPr>
              <a:t>º</a:t>
            </a:r>
          </a:p>
          <a:p>
            <a:r>
              <a:rPr lang="en-US" altLang="ko-KR" sz="400" b="1">
                <a:latin typeface="+mn-ea"/>
              </a:rPr>
              <a:t>º</a:t>
            </a:r>
          </a:p>
          <a:p>
            <a:r>
              <a:rPr lang="en-US" altLang="ko-KR" sz="400" b="1">
                <a:latin typeface="+mn-ea"/>
              </a:rPr>
              <a:t>º</a:t>
            </a:r>
            <a:endParaRPr lang="ko-KR" altLang="en-US" sz="400" b="1">
              <a:latin typeface="+mn-ea"/>
            </a:endParaRPr>
          </a:p>
        </p:txBody>
      </p:sp>
      <p:sp>
        <p:nvSpPr>
          <p:cNvPr id="732" name="직사각형 731"/>
          <p:cNvSpPr/>
          <p:nvPr/>
        </p:nvSpPr>
        <p:spPr>
          <a:xfrm>
            <a:off x="3999073" y="5703836"/>
            <a:ext cx="405217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G650 M/G</a:t>
            </a:r>
          </a:p>
        </p:txBody>
      </p:sp>
      <p:cxnSp>
        <p:nvCxnSpPr>
          <p:cNvPr id="29" name="직선 연결선 28"/>
          <p:cNvCxnSpPr/>
          <p:nvPr/>
        </p:nvCxnSpPr>
        <p:spPr>
          <a:xfrm flipH="1">
            <a:off x="3732938" y="4153095"/>
            <a:ext cx="0" cy="1453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직선 연결선 769"/>
          <p:cNvCxnSpPr/>
          <p:nvPr/>
        </p:nvCxnSpPr>
        <p:spPr>
          <a:xfrm flipH="1">
            <a:off x="3764766" y="4290607"/>
            <a:ext cx="0" cy="1316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0" name="Picture 21" descr="C:\Users\wslee\Desktop\14.png">
            <a:extLst>
              <a:ext uri="{FF2B5EF4-FFF2-40B4-BE49-F238E27FC236}">
                <a16:creationId xmlns:a16="http://schemas.microsoft.com/office/drawing/2014/main" id="{EFE6EAE9-5F7F-4D0D-A5EA-6A38EE504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666" y="6184339"/>
            <a:ext cx="140568" cy="14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3" name="그룹 742"/>
          <p:cNvGrpSpPr/>
          <p:nvPr/>
        </p:nvGrpSpPr>
        <p:grpSpPr>
          <a:xfrm>
            <a:off x="5034264" y="5880045"/>
            <a:ext cx="694031" cy="217232"/>
            <a:chOff x="-1233698" y="7056252"/>
            <a:chExt cx="854192" cy="285117"/>
          </a:xfrm>
        </p:grpSpPr>
        <p:pic>
          <p:nvPicPr>
            <p:cNvPr id="748" name="Picture 670"/>
            <p:cNvPicPr>
              <a:picLocks noChangeAspect="1" noChangeArrowheads="1"/>
            </p:cNvPicPr>
            <p:nvPr/>
          </p:nvPicPr>
          <p:blipFill>
            <a:blip r:embed="rId2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3698" y="7056252"/>
              <a:ext cx="211509" cy="268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9" name="TextBox 748"/>
            <p:cNvSpPr txBox="1"/>
            <p:nvPr/>
          </p:nvSpPr>
          <p:spPr>
            <a:xfrm>
              <a:off x="-1170268" y="7167471"/>
              <a:ext cx="53270" cy="10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algn="ctr" fontAlgn="ctr" latinLnBrk="0">
                <a:buClr>
                  <a:srgbClr val="0066FF"/>
                </a:buClr>
                <a:buFont typeface="Wingdings 2" pitchFamily="18" charset="2"/>
                <a:buNone/>
                <a:defRPr kumimoji="1" sz="900">
                  <a:latin typeface="Rix고딕 B" pitchFamily="18" charset="-127"/>
                  <a:ea typeface="Rix고딕 B" pitchFamily="18" charset="-127"/>
                  <a:cs typeface="굴림" pitchFamily="50" charset="-127"/>
                </a:defRPr>
              </a:lvl1pPr>
            </a:lstStyle>
            <a:p>
              <a:pPr defTabSz="1070935">
                <a:defRPr/>
              </a:pPr>
              <a:r>
                <a:rPr lang="en-US" altLang="ko-KR" sz="5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V</a:t>
              </a:r>
              <a:endParaRPr lang="ko-KR" altLang="en-US" sz="5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</p:txBody>
        </p:sp>
        <p:sp>
          <p:nvSpPr>
            <p:cNvPr id="750" name="직사각형 749"/>
            <p:cNvSpPr/>
            <p:nvPr/>
          </p:nvSpPr>
          <p:spPr>
            <a:xfrm>
              <a:off x="-1076103" y="7063678"/>
              <a:ext cx="696597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Voip F/W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UISG-SOHO</a:t>
              </a:r>
            </a:p>
          </p:txBody>
        </p:sp>
      </p:grpSp>
      <p:cxnSp>
        <p:nvCxnSpPr>
          <p:cNvPr id="66" name="직선 화살표 연결선 65"/>
          <p:cNvCxnSpPr/>
          <p:nvPr/>
        </p:nvCxnSpPr>
        <p:spPr>
          <a:xfrm>
            <a:off x="4017908" y="5668243"/>
            <a:ext cx="877500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9" name="직선 연결선 788"/>
          <p:cNvCxnSpPr/>
          <p:nvPr/>
        </p:nvCxnSpPr>
        <p:spPr>
          <a:xfrm>
            <a:off x="4348863" y="4133307"/>
            <a:ext cx="0" cy="19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그림 74"/>
          <p:cNvPicPr>
            <a:picLocks noChangeAspect="1"/>
          </p:cNvPicPr>
          <p:nvPr/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1452" y="1323903"/>
            <a:ext cx="484198" cy="168674"/>
          </a:xfrm>
          <a:prstGeom prst="rect">
            <a:avLst/>
          </a:prstGeom>
        </p:spPr>
      </p:pic>
      <p:pic>
        <p:nvPicPr>
          <p:cNvPr id="791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04" y="911882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2" name="직사각형 791"/>
          <p:cNvSpPr/>
          <p:nvPr/>
        </p:nvSpPr>
        <p:spPr>
          <a:xfrm>
            <a:off x="240428" y="900913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재택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(AX-40)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853" name="직사각형 852"/>
          <p:cNvSpPr/>
          <p:nvPr/>
        </p:nvSpPr>
        <p:spPr>
          <a:xfrm>
            <a:off x="3898694" y="5467425"/>
            <a:ext cx="860342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>
                <a:solidFill>
                  <a:schemeClr val="bg1"/>
                </a:solidFill>
                <a:latin typeface="+mn-ea"/>
              </a:rPr>
              <a:t>콜센터 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600" b="1">
                <a:solidFill>
                  <a:schemeClr val="bg1"/>
                </a:solidFill>
                <a:latin typeface="+mn-ea"/>
              </a:rPr>
              <a:t>서버팜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54" name="직사각형 853"/>
          <p:cNvSpPr/>
          <p:nvPr/>
        </p:nvSpPr>
        <p:spPr>
          <a:xfrm>
            <a:off x="3678358" y="6058880"/>
            <a:ext cx="740516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en-US" altLang="ko-KR" sz="600" b="1">
                <a:solidFill>
                  <a:schemeClr val="bg1"/>
                </a:solidFill>
                <a:latin typeface="+mn-ea"/>
              </a:rPr>
              <a:t>PBX(</a:t>
            </a:r>
            <a:r>
              <a:rPr lang="ko-KR" altLang="en-US" sz="600" b="1">
                <a:solidFill>
                  <a:schemeClr val="bg1"/>
                </a:solidFill>
                <a:latin typeface="+mn-ea"/>
              </a:rPr>
              <a:t>교환기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37" name="직사각형 836"/>
          <p:cNvSpPr/>
          <p:nvPr/>
        </p:nvSpPr>
        <p:spPr>
          <a:xfrm>
            <a:off x="1034788" y="4704756"/>
            <a:ext cx="725497" cy="4893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>
              <a:spcBef>
                <a:spcPct val="50000"/>
              </a:spcBef>
            </a:pPr>
            <a:endParaRPr lang="ko-KR" altLang="en-US" sz="600">
              <a:latin typeface="Rix정고딕 M" panose="02020603020101020101" pitchFamily="18" charset="-127"/>
              <a:ea typeface="Rix정고딕 M" panose="02020603020101020101" pitchFamily="18" charset="-127"/>
            </a:endParaRPr>
          </a:p>
        </p:txBody>
      </p:sp>
      <p:grpSp>
        <p:nvGrpSpPr>
          <p:cNvPr id="78" name="그룹 77"/>
          <p:cNvGrpSpPr/>
          <p:nvPr/>
        </p:nvGrpSpPr>
        <p:grpSpPr>
          <a:xfrm>
            <a:off x="1053067" y="4826173"/>
            <a:ext cx="679354" cy="169429"/>
            <a:chOff x="-2545720" y="5853018"/>
            <a:chExt cx="836128" cy="222375"/>
          </a:xfrm>
        </p:grpSpPr>
        <p:grpSp>
          <p:nvGrpSpPr>
            <p:cNvPr id="77" name="그룹 76"/>
            <p:cNvGrpSpPr/>
            <p:nvPr/>
          </p:nvGrpSpPr>
          <p:grpSpPr>
            <a:xfrm>
              <a:off x="-2545720" y="5853018"/>
              <a:ext cx="257969" cy="222375"/>
              <a:chOff x="-2525033" y="5148214"/>
              <a:chExt cx="377693" cy="325578"/>
            </a:xfrm>
          </p:grpSpPr>
          <p:pic>
            <p:nvPicPr>
              <p:cNvPr id="838" name="Picture 15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39" name="Picture 142"/>
              <p:cNvPicPr>
                <a:picLocks noChangeAspect="1" noChangeArrowheads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41" name="그룹 840"/>
            <p:cNvGrpSpPr/>
            <p:nvPr/>
          </p:nvGrpSpPr>
          <p:grpSpPr>
            <a:xfrm>
              <a:off x="-2243888" y="5853018"/>
              <a:ext cx="257969" cy="222375"/>
              <a:chOff x="-2525033" y="5148214"/>
              <a:chExt cx="377693" cy="325578"/>
            </a:xfrm>
          </p:grpSpPr>
          <p:pic>
            <p:nvPicPr>
              <p:cNvPr id="842" name="Picture 15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3" name="Picture 142"/>
              <p:cNvPicPr>
                <a:picLocks noChangeAspect="1" noChangeArrowheads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44" name="그룹 843"/>
            <p:cNvGrpSpPr/>
            <p:nvPr/>
          </p:nvGrpSpPr>
          <p:grpSpPr>
            <a:xfrm>
              <a:off x="-1967561" y="5853018"/>
              <a:ext cx="257969" cy="222375"/>
              <a:chOff x="-2525033" y="5148214"/>
              <a:chExt cx="377693" cy="325578"/>
            </a:xfrm>
          </p:grpSpPr>
          <p:pic>
            <p:nvPicPr>
              <p:cNvPr id="845" name="Picture 15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9" name="Picture 142"/>
              <p:cNvPicPr>
                <a:picLocks noChangeAspect="1" noChangeArrowheads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79" name="그룹 78"/>
          <p:cNvGrpSpPr/>
          <p:nvPr/>
        </p:nvGrpSpPr>
        <p:grpSpPr>
          <a:xfrm>
            <a:off x="1082822" y="5076478"/>
            <a:ext cx="595270" cy="251394"/>
            <a:chOff x="6727886" y="3258312"/>
            <a:chExt cx="732640" cy="531393"/>
          </a:xfrm>
        </p:grpSpPr>
        <p:sp>
          <p:nvSpPr>
            <p:cNvPr id="860" name="모서리가 둥근 직사각형 859"/>
            <p:cNvSpPr/>
            <p:nvPr/>
          </p:nvSpPr>
          <p:spPr bwMode="auto">
            <a:xfrm>
              <a:off x="6727886" y="3258312"/>
              <a:ext cx="732640" cy="531393"/>
            </a:xfrm>
            <a:prstGeom prst="roundRect">
              <a:avLst>
                <a:gd name="adj" fmla="val 500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60" tIns="46781" rIns="93560" bIns="46781" anchor="ctr"/>
            <a:lstStyle/>
            <a:p>
              <a:pPr algn="ctr" defTabSz="864173">
                <a:defRPr/>
              </a:pPr>
              <a:endParaRPr lang="ko-KR" altLang="en-US" sz="600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61" name="TextBox 860"/>
            <p:cNvSpPr txBox="1"/>
            <p:nvPr/>
          </p:nvSpPr>
          <p:spPr bwMode="auto">
            <a:xfrm>
              <a:off x="6873242" y="3342576"/>
              <a:ext cx="446434" cy="390344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864173">
                <a:defRPr/>
              </a:pPr>
              <a:r>
                <a:rPr kumimoji="1" lang="ko-KR" altLang="en-US" sz="600" b="1" spc="-64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과천 상담원</a:t>
              </a:r>
              <a:endParaRPr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  <a:p>
              <a:pPr algn="ctr" defTabSz="864173">
                <a:defRPr/>
              </a:pPr>
              <a:r>
                <a:rPr kumimoji="1" lang="en-US" altLang="ko-KR" sz="600" b="1" spc="-64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(110, ASP)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cxnSp>
        <p:nvCxnSpPr>
          <p:cNvPr id="83" name="직선 연결선 82"/>
          <p:cNvCxnSpPr/>
          <p:nvPr/>
        </p:nvCxnSpPr>
        <p:spPr>
          <a:xfrm>
            <a:off x="4724031" y="2231174"/>
            <a:ext cx="0" cy="5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9" name="직선 연결선 898"/>
          <p:cNvCxnSpPr/>
          <p:nvPr/>
        </p:nvCxnSpPr>
        <p:spPr>
          <a:xfrm>
            <a:off x="4763731" y="2272449"/>
            <a:ext cx="0" cy="476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 flipV="1">
            <a:off x="4720813" y="2228262"/>
            <a:ext cx="117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0" name="직선 연결선 899"/>
          <p:cNvCxnSpPr/>
          <p:nvPr/>
        </p:nvCxnSpPr>
        <p:spPr>
          <a:xfrm flipV="1">
            <a:off x="4761232" y="2271692"/>
            <a:ext cx="117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꺾인 연결선 151"/>
          <p:cNvCxnSpPr>
            <a:stCxn id="825" idx="0"/>
            <a:endCxn id="738" idx="3"/>
          </p:cNvCxnSpPr>
          <p:nvPr/>
        </p:nvCxnSpPr>
        <p:spPr>
          <a:xfrm rot="16200000" flipV="1">
            <a:off x="4143058" y="5745172"/>
            <a:ext cx="305688" cy="550488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/>
          <p:nvPr/>
        </p:nvCxnSpPr>
        <p:spPr>
          <a:xfrm>
            <a:off x="5857818" y="6313928"/>
            <a:ext cx="3861000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9" name="그룹 738"/>
          <p:cNvGrpSpPr/>
          <p:nvPr/>
        </p:nvGrpSpPr>
        <p:grpSpPr>
          <a:xfrm>
            <a:off x="5405142" y="6106038"/>
            <a:ext cx="600557" cy="366794"/>
            <a:chOff x="4219264" y="5498955"/>
            <a:chExt cx="458952" cy="403473"/>
          </a:xfrm>
        </p:grpSpPr>
        <p:pic>
          <p:nvPicPr>
            <p:cNvPr id="751" name="Picture 3"/>
            <p:cNvPicPr>
              <a:picLocks noChangeAspect="1" noChangeArrowheads="1"/>
            </p:cNvPicPr>
            <p:nvPr/>
          </p:nvPicPr>
          <p:blipFill>
            <a:blip r:embed="rId3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19264" y="5498955"/>
              <a:ext cx="458952" cy="403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2" name="Rectangle 2060"/>
            <p:cNvSpPr>
              <a:spLocks noChangeArrowheads="1"/>
            </p:cNvSpPr>
            <p:nvPr/>
          </p:nvSpPr>
          <p:spPr bwMode="auto">
            <a:xfrm>
              <a:off x="4298017" y="5639391"/>
              <a:ext cx="2940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threePt" dir="t"/>
              </a:scene3d>
              <a:sp3d extrusionH="38100" contourW="25400">
                <a:bevelT w="0"/>
                <a:contourClr>
                  <a:schemeClr val="bg1"/>
                </a:contourClr>
              </a:sp3d>
            </a:bodyPr>
            <a:lstStyle/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>
                  <a:solidFill>
                    <a:prstClr val="black"/>
                  </a:solidFill>
                  <a:latin typeface="+mn-ea"/>
                </a:rPr>
                <a:t>C</a:t>
              </a:r>
              <a:r>
                <a:rPr lang="ko-KR" altLang="en-US" sz="500" b="1" kern="0">
                  <a:solidFill>
                    <a:prstClr val="black"/>
                  </a:solidFill>
                  <a:latin typeface="+mn-ea"/>
                </a:rPr>
                <a:t>그룹 전화망</a:t>
              </a:r>
              <a:endParaRPr lang="en-US" altLang="ko-KR" sz="500" b="1" kern="0">
                <a:solidFill>
                  <a:prstClr val="black"/>
                </a:solidFill>
                <a:latin typeface="+mn-ea"/>
              </a:endParaRPr>
            </a:p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>
                  <a:solidFill>
                    <a:prstClr val="black"/>
                  </a:solidFill>
                  <a:latin typeface="+mn-ea"/>
                </a:rPr>
                <a:t>(070)</a:t>
              </a:r>
              <a:endParaRPr lang="ko-KR" altLang="en-US" sz="500" b="1" kern="0" dirty="0">
                <a:solidFill>
                  <a:prstClr val="black"/>
                </a:solidFill>
                <a:latin typeface="+mn-ea"/>
              </a:endParaRPr>
            </a:p>
          </p:txBody>
        </p:sp>
      </p:grpSp>
      <p:cxnSp>
        <p:nvCxnSpPr>
          <p:cNvPr id="174" name="직선 연결선 173"/>
          <p:cNvCxnSpPr/>
          <p:nvPr/>
        </p:nvCxnSpPr>
        <p:spPr>
          <a:xfrm>
            <a:off x="5886930" y="1824477"/>
            <a:ext cx="0" cy="411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7" name="직선 연결선 1006"/>
          <p:cNvCxnSpPr/>
          <p:nvPr/>
        </p:nvCxnSpPr>
        <p:spPr>
          <a:xfrm>
            <a:off x="5926310" y="1809299"/>
            <a:ext cx="0" cy="466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8" name="Picture 43" descr="RAS Connection-org">
            <a:extLst>
              <a:ext uri="{FF2B5EF4-FFF2-40B4-BE49-F238E27FC236}">
                <a16:creationId xmlns:a16="http://schemas.microsoft.com/office/drawing/2014/main" id="{AF00E835-D199-4DDA-84F2-34048C216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30253">
            <a:off x="5272684" y="6187833"/>
            <a:ext cx="100787" cy="2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1" name="직선 연결선 190"/>
          <p:cNvCxnSpPr/>
          <p:nvPr/>
        </p:nvCxnSpPr>
        <p:spPr>
          <a:xfrm>
            <a:off x="3762794" y="4294391"/>
            <a:ext cx="58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연결선 200"/>
          <p:cNvCxnSpPr/>
          <p:nvPr/>
        </p:nvCxnSpPr>
        <p:spPr>
          <a:xfrm>
            <a:off x="3730742" y="4473691"/>
            <a:ext cx="2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9" name="직선 연결선 1008"/>
          <p:cNvCxnSpPr/>
          <p:nvPr/>
        </p:nvCxnSpPr>
        <p:spPr>
          <a:xfrm>
            <a:off x="3762263" y="4498581"/>
            <a:ext cx="2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3980354" y="4399676"/>
            <a:ext cx="163942" cy="230892"/>
            <a:chOff x="4898896" y="5774575"/>
            <a:chExt cx="201775" cy="303046"/>
          </a:xfrm>
        </p:grpSpPr>
        <p:pic>
          <p:nvPicPr>
            <p:cNvPr id="794" name="Picture 13" descr="D:\모스트비주얼\아이콘 작업\ra-5.png"/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5" name="Picture 13" descr="D:\모스트비주얼\아이콘 작업\ra-5.png"/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13" name="직선 연결선 212"/>
          <p:cNvCxnSpPr/>
          <p:nvPr/>
        </p:nvCxnSpPr>
        <p:spPr>
          <a:xfrm>
            <a:off x="3735211" y="4223623"/>
            <a:ext cx="2369250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0" name="직선 연결선 1009"/>
          <p:cNvCxnSpPr/>
          <p:nvPr/>
        </p:nvCxnSpPr>
        <p:spPr>
          <a:xfrm>
            <a:off x="4348938" y="4260815"/>
            <a:ext cx="1842750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0" name="직사각형 1019"/>
          <p:cNvSpPr/>
          <p:nvPr/>
        </p:nvSpPr>
        <p:spPr>
          <a:xfrm>
            <a:off x="6081172" y="2334332"/>
            <a:ext cx="441492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en-US" altLang="ko-KR" sz="600" b="1">
                <a:solidFill>
                  <a:schemeClr val="bg1"/>
                </a:solidFill>
                <a:latin typeface="+mn-ea"/>
              </a:rPr>
              <a:t>DMZ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0" name="그룹 69"/>
          <p:cNvGrpSpPr/>
          <p:nvPr/>
        </p:nvGrpSpPr>
        <p:grpSpPr>
          <a:xfrm>
            <a:off x="5748506" y="1727533"/>
            <a:ext cx="314719" cy="199391"/>
            <a:chOff x="7097943" y="2183567"/>
            <a:chExt cx="387347" cy="261701"/>
          </a:xfrm>
        </p:grpSpPr>
        <p:pic>
          <p:nvPicPr>
            <p:cNvPr id="601" name="Picture 5" descr="C:\Users\wslee\Desktop\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7943" y="2183567"/>
              <a:ext cx="196693" cy="261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1" name="Picture 5" descr="C:\Users\wslee\Desktop\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288597" y="2183567"/>
              <a:ext cx="196693" cy="261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2" name="그림 1021"/>
          <p:cNvPicPr>
            <a:picLocks noChangeAspect="1"/>
          </p:cNvPicPr>
          <p:nvPr/>
        </p:nvPicPr>
        <p:blipFill>
          <a:blip r:embed="rId3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81721" y="3317587"/>
            <a:ext cx="209387" cy="194765"/>
          </a:xfrm>
          <a:prstGeom prst="rect">
            <a:avLst/>
          </a:prstGeom>
        </p:spPr>
      </p:pic>
      <p:sp>
        <p:nvSpPr>
          <p:cNvPr id="947" name="직사각형 946"/>
          <p:cNvSpPr/>
          <p:nvPr/>
        </p:nvSpPr>
        <p:spPr>
          <a:xfrm>
            <a:off x="7925845" y="3974039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UTM#1#2</a:t>
            </a:r>
          </a:p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MF2 3100</a:t>
            </a:r>
          </a:p>
        </p:txBody>
      </p:sp>
      <p:sp>
        <p:nvSpPr>
          <p:cNvPr id="948" name="직사각형 947"/>
          <p:cNvSpPr/>
          <p:nvPr/>
        </p:nvSpPr>
        <p:spPr>
          <a:xfrm>
            <a:off x="7871156" y="438298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IPS#1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MFI 4100</a:t>
            </a:r>
          </a:p>
        </p:txBody>
      </p:sp>
      <p:sp>
        <p:nvSpPr>
          <p:cNvPr id="830" name="직사각형 829"/>
          <p:cNvSpPr/>
          <p:nvPr/>
        </p:nvSpPr>
        <p:spPr>
          <a:xfrm>
            <a:off x="6400900" y="4031718"/>
            <a:ext cx="665799" cy="447735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sp>
        <p:nvSpPr>
          <p:cNvPr id="831" name="직사각형 830"/>
          <p:cNvSpPr/>
          <p:nvPr/>
        </p:nvSpPr>
        <p:spPr>
          <a:xfrm>
            <a:off x="6415414" y="4455983"/>
            <a:ext cx="646388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>
                <a:solidFill>
                  <a:schemeClr val="bg1"/>
                </a:solidFill>
                <a:latin typeface="+mn-ea"/>
              </a:rPr>
              <a:t>시스템 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(SLB)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6434400" y="4032300"/>
            <a:ext cx="630970" cy="488475"/>
            <a:chOff x="12673842" y="5514852"/>
            <a:chExt cx="776579" cy="641124"/>
          </a:xfrm>
        </p:grpSpPr>
        <p:sp>
          <p:nvSpPr>
            <p:cNvPr id="772" name="직사각형 771"/>
            <p:cNvSpPr/>
            <p:nvPr/>
          </p:nvSpPr>
          <p:spPr>
            <a:xfrm>
              <a:off x="12761955" y="5514852"/>
              <a:ext cx="47332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호연계 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G/W#1</a:t>
              </a:r>
            </a:p>
          </p:txBody>
        </p:sp>
        <p:sp>
          <p:nvSpPr>
            <p:cNvPr id="773" name="직사각형 772"/>
            <p:cNvSpPr/>
            <p:nvPr/>
          </p:nvSpPr>
          <p:spPr>
            <a:xfrm>
              <a:off x="12761955" y="5779650"/>
              <a:ext cx="47332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호연계 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G/W#2</a:t>
              </a:r>
            </a:p>
          </p:txBody>
        </p:sp>
        <p:pic>
          <p:nvPicPr>
            <p:cNvPr id="774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673842" y="5565329"/>
              <a:ext cx="165474" cy="2360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7" name="직사각형 776"/>
            <p:cNvSpPr/>
            <p:nvPr/>
          </p:nvSpPr>
          <p:spPr>
            <a:xfrm>
              <a:off x="13020128" y="5878285"/>
              <a:ext cx="430293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EAI/ESB</a:t>
              </a:r>
            </a:p>
          </p:txBody>
        </p:sp>
        <p:pic>
          <p:nvPicPr>
            <p:cNvPr id="779" name="Picture 255" descr="국민-단체ㅋ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13132197" y="5739873"/>
              <a:ext cx="184942" cy="164419"/>
            </a:xfrm>
            <a:prstGeom prst="rect">
              <a:avLst/>
            </a:prstGeom>
            <a:noFill/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3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673842" y="5758488"/>
              <a:ext cx="165474" cy="2360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3" name="꺾인 연결선 42"/>
          <p:cNvCxnSpPr>
            <a:stCxn id="297" idx="3"/>
            <a:endCxn id="830" idx="0"/>
          </p:cNvCxnSpPr>
          <p:nvPr/>
        </p:nvCxnSpPr>
        <p:spPr>
          <a:xfrm>
            <a:off x="6497386" y="3929138"/>
            <a:ext cx="236413" cy="10258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4" name="그룹 753"/>
          <p:cNvGrpSpPr/>
          <p:nvPr/>
        </p:nvGrpSpPr>
        <p:grpSpPr>
          <a:xfrm>
            <a:off x="3904708" y="5051478"/>
            <a:ext cx="595020" cy="357682"/>
            <a:chOff x="4957699" y="6874523"/>
            <a:chExt cx="732332" cy="568043"/>
          </a:xfrm>
        </p:grpSpPr>
        <p:sp>
          <p:nvSpPr>
            <p:cNvPr id="756" name="직사각형 75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58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760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1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5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75" name="그룹 774"/>
          <p:cNvGrpSpPr/>
          <p:nvPr/>
        </p:nvGrpSpPr>
        <p:grpSpPr>
          <a:xfrm>
            <a:off x="4517697" y="5051478"/>
            <a:ext cx="540927" cy="357682"/>
            <a:chOff x="4957699" y="6874523"/>
            <a:chExt cx="732332" cy="568043"/>
          </a:xfrm>
        </p:grpSpPr>
        <p:sp>
          <p:nvSpPr>
            <p:cNvPr id="776" name="직사각형 77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1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EAI/ESB</a:t>
              </a:r>
              <a:r>
                <a:rPr lang="ko-KR" altLang="en-US" sz="400" b="1">
                  <a:latin typeface="+mn-ea"/>
                  <a:ea typeface="+mn-ea"/>
                </a:rPr>
                <a:t>서버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816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1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2" name="Picture 7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29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2497" y="5072602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VPN</a:t>
            </a:r>
            <a:r>
              <a:rPr lang="ko-KR" altLang="en-US" sz="400" b="1" dirty="0">
                <a:latin typeface="+mn-ea"/>
                <a:ea typeface="+mn-ea"/>
              </a:rPr>
              <a:t>관리</a:t>
            </a:r>
            <a:endParaRPr lang="en-US" altLang="ko-KR" sz="400" b="1" dirty="0">
              <a:latin typeface="+mn-ea"/>
              <a:ea typeface="+mn-ea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4528486" y="4581578"/>
            <a:ext cx="540927" cy="439918"/>
            <a:chOff x="6399212" y="6003805"/>
            <a:chExt cx="665756" cy="577393"/>
          </a:xfrm>
        </p:grpSpPr>
        <p:grpSp>
          <p:nvGrpSpPr>
            <p:cNvPr id="3" name="그룹 2"/>
            <p:cNvGrpSpPr/>
            <p:nvPr/>
          </p:nvGrpSpPr>
          <p:grpSpPr>
            <a:xfrm>
              <a:off x="6399212" y="6111741"/>
              <a:ext cx="665756" cy="469457"/>
              <a:chOff x="6371004" y="6100548"/>
              <a:chExt cx="732332" cy="568043"/>
            </a:xfrm>
          </p:grpSpPr>
          <p:sp>
            <p:nvSpPr>
              <p:cNvPr id="796" name="직사각형 795">
                <a:extLst>
                  <a:ext uri="{FF2B5EF4-FFF2-40B4-BE49-F238E27FC236}">
                    <a16:creationId xmlns:a16="http://schemas.microsoft.com/office/drawing/2014/main" id="{9378AACB-7C60-4257-969F-AFA3C72D757F}"/>
                  </a:ext>
                </a:extLst>
              </p:cNvPr>
              <p:cNvSpPr/>
              <p:nvPr/>
            </p:nvSpPr>
            <p:spPr bwMode="auto">
              <a:xfrm>
                <a:off x="6371004" y="6100548"/>
                <a:ext cx="732332" cy="5275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797" name="Rectangle 327" descr="25">
                <a:extLst>
                  <a:ext uri="{FF2B5EF4-FFF2-40B4-BE49-F238E27FC236}">
                    <a16:creationId xmlns:a16="http://schemas.microsoft.com/office/drawing/2014/main" id="{5FD51E3F-6656-46BC-85CE-A88BFC6D509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420338" y="6510990"/>
                <a:ext cx="482023" cy="157601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solidFill>
                  <a:srgbClr val="80808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EAEAEA"/>
                </a:outerShdw>
              </a:effectLst>
            </p:spPr>
            <p:txBody>
              <a:bodyPr lIns="0" tIns="0" rIns="0" bIns="0" anchor="ctr"/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400" b="1">
                    <a:latin typeface="+mn-ea"/>
                    <a:ea typeface="+mn-ea"/>
                  </a:rPr>
                  <a:t>상담지식</a:t>
                </a:r>
                <a:r>
                  <a:rPr lang="en-US" altLang="ko-KR" sz="400" b="1">
                    <a:latin typeface="+mn-ea"/>
                    <a:ea typeface="+mn-ea"/>
                  </a:rPr>
                  <a:t>DB</a:t>
                </a:r>
              </a:p>
            </p:txBody>
          </p:sp>
          <p:pic>
            <p:nvPicPr>
              <p:cNvPr id="798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50243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99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669974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00" name="Picture 71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4525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46" name="Picture 13" descr="D:\모스트비주얼\아이콘 작업\ra-5.png"/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464057" y="600380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70" name="그림 86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59" y="5057714"/>
            <a:ext cx="120010" cy="146741"/>
          </a:xfrm>
          <a:prstGeom prst="rect">
            <a:avLst/>
          </a:prstGeom>
        </p:spPr>
      </p:pic>
      <p:sp>
        <p:nvSpPr>
          <p:cNvPr id="904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2497" y="5252600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>
                <a:latin typeface="+mn-ea"/>
                <a:ea typeface="+mn-ea"/>
              </a:rPr>
              <a:t>IVR Media</a:t>
            </a:r>
          </a:p>
        </p:txBody>
      </p:sp>
      <p:pic>
        <p:nvPicPr>
          <p:cNvPr id="908" name="그림 907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59" y="5237713"/>
            <a:ext cx="120010" cy="146741"/>
          </a:xfrm>
          <a:prstGeom prst="rect">
            <a:avLst/>
          </a:prstGeom>
        </p:spPr>
      </p:pic>
      <p:sp>
        <p:nvSpPr>
          <p:cNvPr id="909" name="직사각형 908"/>
          <p:cNvSpPr/>
          <p:nvPr/>
        </p:nvSpPr>
        <p:spPr>
          <a:xfrm>
            <a:off x="1442323" y="4619846"/>
            <a:ext cx="38457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L2 PoE</a:t>
            </a:r>
          </a:p>
        </p:txBody>
      </p:sp>
      <p:pic>
        <p:nvPicPr>
          <p:cNvPr id="920" name="Picture 5"/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6896880" y="3647679"/>
            <a:ext cx="153779" cy="18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그룹 48"/>
          <p:cNvGrpSpPr/>
          <p:nvPr/>
        </p:nvGrpSpPr>
        <p:grpSpPr>
          <a:xfrm>
            <a:off x="1669349" y="645842"/>
            <a:ext cx="1189013" cy="690807"/>
            <a:chOff x="2054582" y="847668"/>
            <a:chExt cx="1463401" cy="906684"/>
          </a:xfrm>
        </p:grpSpPr>
        <p:sp>
          <p:nvSpPr>
            <p:cNvPr id="1257" name="직사각형 1256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2487607" y="847668"/>
              <a:ext cx="979784" cy="8357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51" name="TextBox 1250"/>
            <p:cNvSpPr txBox="1"/>
            <p:nvPr/>
          </p:nvSpPr>
          <p:spPr>
            <a:xfrm>
              <a:off x="2054582" y="1286301"/>
              <a:ext cx="700784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500" b="1">
                  <a:latin typeface="+mn-ea"/>
                </a:rPr>
                <a:t>여성긴급전화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(1366)</a:t>
              </a:r>
            </a:p>
          </p:txBody>
        </p:sp>
        <p:pic>
          <p:nvPicPr>
            <p:cNvPr id="1267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9376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2" name="그림 831"/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448" y="852006"/>
              <a:ext cx="461380" cy="216305"/>
            </a:xfrm>
            <a:prstGeom prst="rect">
              <a:avLst/>
            </a:prstGeom>
          </p:spPr>
        </p:pic>
        <p:grpSp>
          <p:nvGrpSpPr>
            <p:cNvPr id="48" name="그룹 47"/>
            <p:cNvGrpSpPr/>
            <p:nvPr/>
          </p:nvGrpSpPr>
          <p:grpSpPr>
            <a:xfrm>
              <a:off x="2656773" y="1086466"/>
              <a:ext cx="587666" cy="287913"/>
              <a:chOff x="2710113" y="1147426"/>
              <a:chExt cx="587666" cy="287913"/>
            </a:xfrm>
          </p:grpSpPr>
          <p:pic>
            <p:nvPicPr>
              <p:cNvPr id="1269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10113" y="1147426"/>
                <a:ext cx="132526" cy="247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70" name="직사각형 1269"/>
              <p:cNvSpPr/>
              <p:nvPr/>
            </p:nvSpPr>
            <p:spPr>
              <a:xfrm>
                <a:off x="2777127" y="1157648"/>
                <a:ext cx="520652" cy="277691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ko-KR" altLang="en-US" sz="400" kern="0">
                    <a:latin typeface="+mn-ea"/>
                    <a:cs typeface="한컴돋움" pitchFamily="18" charset="2"/>
                  </a:rPr>
                  <a:t>기관</a:t>
                </a:r>
                <a:r>
                  <a:rPr lang="en-US" altLang="ko-KR" sz="400" kern="0">
                    <a:latin typeface="+mn-ea"/>
                    <a:cs typeface="한컴돋움" pitchFamily="18" charset="2"/>
                  </a:rPr>
                  <a:t>VPN</a:t>
                </a:r>
              </a:p>
              <a:p>
                <a:pPr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(AX-90)</a:t>
                </a:r>
                <a:endParaRPr lang="ko-KR" altLang="en-US" sz="400" kern="0">
                  <a:latin typeface="+mn-ea"/>
                  <a:cs typeface="한컴돋움" pitchFamily="18" charset="2"/>
                </a:endParaRPr>
              </a:p>
            </p:txBody>
          </p:sp>
        </p:grpSp>
        <p:sp>
          <p:nvSpPr>
            <p:cNvPr id="91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91213" y="1596751"/>
              <a:ext cx="792000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광역 </a:t>
              </a:r>
              <a:r>
                <a:rPr lang="en-US" altLang="ko-KR" sz="400" b="1">
                  <a:latin typeface="+mn-ea"/>
                  <a:ea typeface="+mn-ea"/>
                </a:rPr>
                <a:t>(18 </a:t>
              </a:r>
              <a:r>
                <a:rPr lang="ko-KR" altLang="en-US" sz="400" b="1">
                  <a:latin typeface="+mn-ea"/>
                  <a:ea typeface="+mn-ea"/>
                </a:rPr>
                <a:t>콜센터</a:t>
              </a:r>
              <a:r>
                <a:rPr lang="en-US" altLang="ko-KR" sz="400" b="1">
                  <a:latin typeface="+mn-ea"/>
                  <a:ea typeface="+mn-ea"/>
                </a:rPr>
                <a:t>)</a:t>
              </a:r>
            </a:p>
          </p:txBody>
        </p:sp>
        <p:grpSp>
          <p:nvGrpSpPr>
            <p:cNvPr id="923" name="그룹 922"/>
            <p:cNvGrpSpPr/>
            <p:nvPr/>
          </p:nvGrpSpPr>
          <p:grpSpPr>
            <a:xfrm>
              <a:off x="3087690" y="1099955"/>
              <a:ext cx="430293" cy="542738"/>
              <a:chOff x="11523236" y="1998287"/>
              <a:chExt cx="430293" cy="656713"/>
            </a:xfrm>
          </p:grpSpPr>
          <p:sp>
            <p:nvSpPr>
              <p:cNvPr id="924" name="직사각형 923"/>
              <p:cNvSpPr/>
              <p:nvPr/>
            </p:nvSpPr>
            <p:spPr>
              <a:xfrm>
                <a:off x="11523236" y="2318994"/>
                <a:ext cx="430293" cy="336006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en-US" altLang="ko-KR" sz="400" b="1" kern="0">
                    <a:latin typeface="+mn-ea"/>
                    <a:cs typeface="한컴돋움" pitchFamily="18" charset="2"/>
                  </a:rPr>
                  <a:t>EAI/ESB</a:t>
                </a:r>
              </a:p>
            </p:txBody>
          </p:sp>
          <p:pic>
            <p:nvPicPr>
              <p:cNvPr id="92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11635305" y="1998287"/>
                <a:ext cx="184942" cy="291278"/>
              </a:xfrm>
              <a:prstGeom prst="rect">
                <a:avLst/>
              </a:prstGeom>
              <a:noFill/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0" name="그룹 49"/>
          <p:cNvGrpSpPr/>
          <p:nvPr/>
        </p:nvGrpSpPr>
        <p:grpSpPr>
          <a:xfrm>
            <a:off x="2587356" y="641926"/>
            <a:ext cx="1124893" cy="694703"/>
            <a:chOff x="7270079" y="842554"/>
            <a:chExt cx="1384484" cy="911798"/>
          </a:xfrm>
        </p:grpSpPr>
        <p:sp>
          <p:nvSpPr>
            <p:cNvPr id="938" name="직사각형 93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7624187" y="847668"/>
              <a:ext cx="979784" cy="8357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69" name="TextBox 968"/>
            <p:cNvSpPr txBox="1"/>
            <p:nvPr/>
          </p:nvSpPr>
          <p:spPr>
            <a:xfrm>
              <a:off x="7270079" y="1286301"/>
              <a:ext cx="54294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500" b="1">
                  <a:latin typeface="+mn-ea"/>
                </a:rPr>
                <a:t>한국전력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(123)</a:t>
              </a:r>
            </a:p>
          </p:txBody>
        </p:sp>
        <p:pic>
          <p:nvPicPr>
            <p:cNvPr id="970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5956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74" name="그룹 973"/>
            <p:cNvGrpSpPr/>
            <p:nvPr/>
          </p:nvGrpSpPr>
          <p:grpSpPr>
            <a:xfrm>
              <a:off x="7793353" y="1086466"/>
              <a:ext cx="587666" cy="287913"/>
              <a:chOff x="2710113" y="1147426"/>
              <a:chExt cx="587666" cy="287913"/>
            </a:xfrm>
          </p:grpSpPr>
          <p:pic>
            <p:nvPicPr>
              <p:cNvPr id="996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10113" y="1147426"/>
                <a:ext cx="132526" cy="247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7" name="직사각형 996"/>
              <p:cNvSpPr/>
              <p:nvPr/>
            </p:nvSpPr>
            <p:spPr>
              <a:xfrm>
                <a:off x="2777127" y="1157648"/>
                <a:ext cx="520652" cy="277691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ko-KR" altLang="en-US" sz="400" kern="0">
                    <a:latin typeface="+mn-ea"/>
                    <a:cs typeface="한컴돋움" pitchFamily="18" charset="2"/>
                  </a:rPr>
                  <a:t>기관</a:t>
                </a:r>
                <a:r>
                  <a:rPr lang="en-US" altLang="ko-KR" sz="400" kern="0">
                    <a:latin typeface="+mn-ea"/>
                    <a:cs typeface="한컴돋움" pitchFamily="18" charset="2"/>
                  </a:rPr>
                  <a:t>VPN</a:t>
                </a:r>
              </a:p>
              <a:p>
                <a:pPr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(AX-90)</a:t>
                </a:r>
                <a:endParaRPr lang="ko-KR" altLang="en-US" sz="400" kern="0">
                  <a:latin typeface="+mn-ea"/>
                  <a:cs typeface="한컴돋움" pitchFamily="18" charset="2"/>
                </a:endParaRPr>
              </a:p>
            </p:txBody>
          </p:sp>
        </p:grpSp>
        <p:sp>
          <p:nvSpPr>
            <p:cNvPr id="97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27793" y="1596751"/>
              <a:ext cx="792000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grpSp>
          <p:nvGrpSpPr>
            <p:cNvPr id="993" name="그룹 992"/>
            <p:cNvGrpSpPr/>
            <p:nvPr/>
          </p:nvGrpSpPr>
          <p:grpSpPr>
            <a:xfrm>
              <a:off x="8224270" y="1099955"/>
              <a:ext cx="430293" cy="542738"/>
              <a:chOff x="11523236" y="1998287"/>
              <a:chExt cx="430293" cy="656713"/>
            </a:xfrm>
          </p:grpSpPr>
          <p:sp>
            <p:nvSpPr>
              <p:cNvPr id="994" name="직사각형 993"/>
              <p:cNvSpPr/>
              <p:nvPr/>
            </p:nvSpPr>
            <p:spPr>
              <a:xfrm>
                <a:off x="11523236" y="2318994"/>
                <a:ext cx="430293" cy="336006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en-US" altLang="ko-KR" sz="400" b="1" kern="0">
                    <a:latin typeface="+mn-ea"/>
                    <a:cs typeface="한컴돋움" pitchFamily="18" charset="2"/>
                  </a:rPr>
                  <a:t>EAI/ESB</a:t>
                </a:r>
              </a:p>
            </p:txBody>
          </p:sp>
          <p:pic>
            <p:nvPicPr>
              <p:cNvPr id="99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11635305" y="1998287"/>
                <a:ext cx="184942" cy="291278"/>
              </a:xfrm>
              <a:prstGeom prst="rect">
                <a:avLst/>
              </a:prstGeom>
              <a:noFill/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13" name="그림 1012"/>
            <p:cNvPicPr>
              <a:picLocks noChangeAspect="1"/>
            </p:cNvPicPr>
            <p:nvPr/>
          </p:nvPicPr>
          <p:blipFill>
            <a:blip r:embed="rId42" cstate="print">
              <a:clrChange>
                <a:clrFrom>
                  <a:srgbClr val="F8F9FF"/>
                </a:clrFrom>
                <a:clrTo>
                  <a:srgbClr val="F8F9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175" y="842554"/>
              <a:ext cx="934705" cy="134987"/>
            </a:xfrm>
            <a:prstGeom prst="rect">
              <a:avLst/>
            </a:prstGeom>
          </p:spPr>
        </p:pic>
      </p:grpSp>
      <p:sp>
        <p:nvSpPr>
          <p:cNvPr id="1015" name="직사각형 1014"/>
          <p:cNvSpPr/>
          <p:nvPr/>
        </p:nvSpPr>
        <p:spPr>
          <a:xfrm>
            <a:off x="6261877" y="4619804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>
              <a:solidFill>
                <a:srgbClr val="0070C0"/>
              </a:solidFill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(i-oneNet v3.0)</a:t>
            </a:r>
          </a:p>
        </p:txBody>
      </p:sp>
      <p:sp>
        <p:nvSpPr>
          <p:cNvPr id="1019" name="직사각형 1018"/>
          <p:cNvSpPr/>
          <p:nvPr/>
        </p:nvSpPr>
        <p:spPr>
          <a:xfrm>
            <a:off x="6261877" y="5745957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>
              <a:solidFill>
                <a:srgbClr val="0070C0"/>
              </a:solidFill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(i-oneNet v3.0)</a:t>
            </a:r>
          </a:p>
        </p:txBody>
      </p:sp>
      <p:sp>
        <p:nvSpPr>
          <p:cNvPr id="1023" name="타원 1022"/>
          <p:cNvSpPr/>
          <p:nvPr/>
        </p:nvSpPr>
        <p:spPr>
          <a:xfrm>
            <a:off x="5982619" y="3911807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024" name="타원 1023"/>
          <p:cNvSpPr/>
          <p:nvPr/>
        </p:nvSpPr>
        <p:spPr>
          <a:xfrm>
            <a:off x="5982619" y="3248588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918" name="직사각형 917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678580" y="645842"/>
            <a:ext cx="1031284" cy="5800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11" name="직사각형 910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606889" y="1597091"/>
            <a:ext cx="1138573" cy="85361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56" name="직선 연결선 155"/>
          <p:cNvCxnSpPr/>
          <p:nvPr/>
        </p:nvCxnSpPr>
        <p:spPr>
          <a:xfrm>
            <a:off x="9724350" y="1763614"/>
            <a:ext cx="0" cy="4553143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직선 연결선 862"/>
          <p:cNvCxnSpPr/>
          <p:nvPr/>
        </p:nvCxnSpPr>
        <p:spPr>
          <a:xfrm>
            <a:off x="8208103" y="3492354"/>
            <a:ext cx="0" cy="1112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4" name="직선 연결선 863"/>
          <p:cNvCxnSpPr/>
          <p:nvPr/>
        </p:nvCxnSpPr>
        <p:spPr>
          <a:xfrm>
            <a:off x="8550847" y="3492354"/>
            <a:ext cx="0" cy="1112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6" name="직선 연결선 865"/>
          <p:cNvCxnSpPr/>
          <p:nvPr/>
        </p:nvCxnSpPr>
        <p:spPr>
          <a:xfrm>
            <a:off x="8297331" y="3913142"/>
            <a:ext cx="15673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7" name="직사각형 866"/>
          <p:cNvSpPr/>
          <p:nvPr/>
        </p:nvSpPr>
        <p:spPr>
          <a:xfrm>
            <a:off x="8169588" y="4709917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Ws-c9300</a:t>
            </a:r>
          </a:p>
        </p:txBody>
      </p:sp>
      <p:pic>
        <p:nvPicPr>
          <p:cNvPr id="872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127192" y="4251878"/>
            <a:ext cx="176590" cy="19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3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458539" y="4251878"/>
            <a:ext cx="176590" cy="19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4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85" y="3768933"/>
            <a:ext cx="166322" cy="28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5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174527" y="3887139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6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351" y="3768933"/>
            <a:ext cx="166322" cy="28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7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524393" y="3887139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78" name="직선 연결선 877"/>
          <p:cNvCxnSpPr/>
          <p:nvPr/>
        </p:nvCxnSpPr>
        <p:spPr>
          <a:xfrm>
            <a:off x="8291226" y="4694674"/>
            <a:ext cx="172404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9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9242" y="4587349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81" name="직선 연결선 880"/>
          <p:cNvCxnSpPr/>
          <p:nvPr/>
        </p:nvCxnSpPr>
        <p:spPr>
          <a:xfrm>
            <a:off x="8206843" y="3291482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2" name="직선 연결선 881"/>
          <p:cNvCxnSpPr/>
          <p:nvPr/>
        </p:nvCxnSpPr>
        <p:spPr>
          <a:xfrm>
            <a:off x="8550386" y="3291482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3" name="직선 연결선 882"/>
          <p:cNvCxnSpPr/>
          <p:nvPr/>
        </p:nvCxnSpPr>
        <p:spPr>
          <a:xfrm>
            <a:off x="8284083" y="3461293"/>
            <a:ext cx="172404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4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9242" y="3353969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5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4131" y="3353969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46" name="꺾인 연결선 945"/>
          <p:cNvCxnSpPr>
            <a:endCxn id="956" idx="1"/>
          </p:cNvCxnSpPr>
          <p:nvPr/>
        </p:nvCxnSpPr>
        <p:spPr>
          <a:xfrm>
            <a:off x="8640520" y="3128595"/>
            <a:ext cx="423253" cy="103252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0" name="직사각형 949"/>
          <p:cNvSpPr/>
          <p:nvPr/>
        </p:nvSpPr>
        <p:spPr>
          <a:xfrm>
            <a:off x="8598543" y="424937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IPS#2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MFI 4100</a:t>
            </a:r>
          </a:p>
        </p:txBody>
      </p:sp>
      <p:sp>
        <p:nvSpPr>
          <p:cNvPr id="951" name="직사각형 950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999704" y="3979922"/>
            <a:ext cx="698226" cy="4186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52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9257824" y="4401497"/>
            <a:ext cx="430808" cy="12007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과천청사 </a:t>
            </a:r>
            <a:r>
              <a:rPr lang="en-US" altLang="ko-KR" sz="400" b="1" dirty="0">
                <a:latin typeface="+mn-ea"/>
                <a:ea typeface="+mn-ea"/>
              </a:rPr>
              <a:t>4</a:t>
            </a:r>
            <a:r>
              <a:rPr lang="ko-KR" altLang="en-US" sz="400" b="1" dirty="0">
                <a:latin typeface="+mn-ea"/>
                <a:ea typeface="+mn-ea"/>
              </a:rPr>
              <a:t>동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고속망운영실</a:t>
            </a:r>
            <a:endParaRPr lang="en-US" altLang="ko-KR" sz="400" b="1" dirty="0">
              <a:latin typeface="+mn-ea"/>
              <a:ea typeface="+mn-ea"/>
            </a:endParaRPr>
          </a:p>
        </p:txBody>
      </p:sp>
      <p:cxnSp>
        <p:nvCxnSpPr>
          <p:cNvPr id="953" name="직선 연결선 952"/>
          <p:cNvCxnSpPr/>
          <p:nvPr/>
        </p:nvCxnSpPr>
        <p:spPr>
          <a:xfrm>
            <a:off x="9178224" y="4148597"/>
            <a:ext cx="20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4" name="직사각형 953"/>
          <p:cNvSpPr/>
          <p:nvPr/>
        </p:nvSpPr>
        <p:spPr>
          <a:xfrm>
            <a:off x="9314044" y="4243839"/>
            <a:ext cx="46533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국통망 </a:t>
            </a:r>
            <a:endParaRPr lang="en-US" altLang="ko-KR" sz="400" kern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DMZ L3 S/W</a:t>
            </a:r>
          </a:p>
        </p:txBody>
      </p:sp>
      <p:sp>
        <p:nvSpPr>
          <p:cNvPr id="955" name="직사각형 954"/>
          <p:cNvSpPr/>
          <p:nvPr/>
        </p:nvSpPr>
        <p:spPr>
          <a:xfrm>
            <a:off x="9002667" y="4240696"/>
            <a:ext cx="42303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UTM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pic>
        <p:nvPicPr>
          <p:cNvPr id="956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774" y="4046971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7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7523" y="4061425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48" name="그룹 347"/>
          <p:cNvGrpSpPr/>
          <p:nvPr/>
        </p:nvGrpSpPr>
        <p:grpSpPr>
          <a:xfrm>
            <a:off x="8976424" y="3016318"/>
            <a:ext cx="790762" cy="928065"/>
            <a:chOff x="11045366" y="3836997"/>
            <a:chExt cx="973245" cy="1218085"/>
          </a:xfrm>
        </p:grpSpPr>
        <p:sp>
          <p:nvSpPr>
            <p:cNvPr id="939" name="직사각형 938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11074018" y="3836997"/>
              <a:ext cx="859355" cy="11398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40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374254" y="4897481"/>
              <a:ext cx="530225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통합전산센터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sp>
          <p:nvSpPr>
            <p:cNvPr id="942" name="직사각형 941"/>
            <p:cNvSpPr/>
            <p:nvPr/>
          </p:nvSpPr>
          <p:spPr>
            <a:xfrm>
              <a:off x="11416592" y="4183387"/>
              <a:ext cx="520652" cy="196900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e-</a:t>
              </a:r>
              <a:r>
                <a:rPr lang="ko-KR" altLang="en-US" sz="400" kern="0">
                  <a:latin typeface="+mn-ea"/>
                  <a:cs typeface="한컴돋움" pitchFamily="18" charset="2"/>
                </a:rPr>
                <a:t>보훈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 DB</a:t>
              </a:r>
            </a:p>
          </p:txBody>
        </p:sp>
        <p:sp>
          <p:nvSpPr>
            <p:cNvPr id="943" name="직사각형 942"/>
            <p:cNvSpPr/>
            <p:nvPr/>
          </p:nvSpPr>
          <p:spPr>
            <a:xfrm>
              <a:off x="11051290" y="4179263"/>
              <a:ext cx="520652" cy="196900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보안영역</a:t>
              </a:r>
            </a:p>
          </p:txBody>
        </p:sp>
        <p:pic>
          <p:nvPicPr>
            <p:cNvPr id="944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2872" y="3925000"/>
              <a:ext cx="160357" cy="29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45" name="그룹 944"/>
            <p:cNvGrpSpPr/>
            <p:nvPr/>
          </p:nvGrpSpPr>
          <p:grpSpPr>
            <a:xfrm>
              <a:off x="11546896" y="3934800"/>
              <a:ext cx="250371" cy="291278"/>
              <a:chOff x="8384359" y="924849"/>
              <a:chExt cx="275408" cy="244119"/>
            </a:xfrm>
          </p:grpSpPr>
          <p:pic>
            <p:nvPicPr>
              <p:cNvPr id="987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8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58" name="직사각형 957"/>
            <p:cNvSpPr/>
            <p:nvPr/>
          </p:nvSpPr>
          <p:spPr>
            <a:xfrm>
              <a:off x="11348931" y="4683883"/>
              <a:ext cx="66968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algn="ctr" defTabSz="765068" latinLnBrk="0">
                <a:defRPr/>
              </a:pPr>
              <a:r>
                <a:rPr lang="ko-KR" altLang="en-US" sz="400" b="1" kern="0">
                  <a:latin typeface="+mn-ea"/>
                  <a:cs typeface="한컴돋움" pitchFamily="18" charset="2"/>
                </a:rPr>
                <a:t>미래부</a:t>
              </a:r>
              <a:endParaRPr lang="en-US" altLang="ko-KR" sz="400" b="1" kern="0">
                <a:latin typeface="+mn-ea"/>
                <a:cs typeface="한컴돋움" pitchFamily="18" charset="2"/>
              </a:endParaRPr>
            </a:p>
            <a:p>
              <a:pPr algn="ctr"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(Msip_ DB4)</a:t>
              </a:r>
            </a:p>
          </p:txBody>
        </p:sp>
        <p:grpSp>
          <p:nvGrpSpPr>
            <p:cNvPr id="959" name="그룹 958"/>
            <p:cNvGrpSpPr/>
            <p:nvPr/>
          </p:nvGrpSpPr>
          <p:grpSpPr>
            <a:xfrm>
              <a:off x="11546896" y="4407030"/>
              <a:ext cx="250371" cy="291278"/>
              <a:chOff x="8384359" y="924849"/>
              <a:chExt cx="275408" cy="244119"/>
            </a:xfrm>
          </p:grpSpPr>
          <p:pic>
            <p:nvPicPr>
              <p:cNvPr id="98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6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60" name="그룹 959"/>
            <p:cNvGrpSpPr/>
            <p:nvPr/>
          </p:nvGrpSpPr>
          <p:grpSpPr>
            <a:xfrm>
              <a:off x="11152872" y="4407030"/>
              <a:ext cx="250371" cy="291278"/>
              <a:chOff x="8384359" y="924849"/>
              <a:chExt cx="275408" cy="244119"/>
            </a:xfrm>
          </p:grpSpPr>
          <p:pic>
            <p:nvPicPr>
              <p:cNvPr id="983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4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61" name="직사각형 960"/>
            <p:cNvSpPr/>
            <p:nvPr/>
          </p:nvSpPr>
          <p:spPr>
            <a:xfrm>
              <a:off x="11045366" y="4680380"/>
              <a:ext cx="512342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b="1" kern="0">
                  <a:latin typeface="+mn-ea"/>
                  <a:cs typeface="한컴돋움" pitchFamily="18" charset="2"/>
                </a:rPr>
                <a:t>국토부</a:t>
              </a:r>
              <a:endParaRPr lang="en-US" altLang="ko-KR" sz="400" b="1" kern="0">
                <a:latin typeface="+mn-ea"/>
                <a:cs typeface="한컴돋움" pitchFamily="18" charset="2"/>
              </a:endParaRPr>
            </a:p>
            <a:p>
              <a:pPr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Molit_DB</a:t>
              </a:r>
            </a:p>
          </p:txBody>
        </p:sp>
      </p:grpSp>
      <p:pic>
        <p:nvPicPr>
          <p:cNvPr id="965" name="그림 96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57" y="4513616"/>
            <a:ext cx="99181" cy="177555"/>
          </a:xfrm>
          <a:prstGeom prst="rect">
            <a:avLst/>
          </a:prstGeom>
        </p:spPr>
      </p:pic>
      <p:sp>
        <p:nvSpPr>
          <p:cNvPr id="966" name="직사각형 965"/>
          <p:cNvSpPr/>
          <p:nvPr/>
        </p:nvSpPr>
        <p:spPr>
          <a:xfrm>
            <a:off x="8806049" y="4536636"/>
            <a:ext cx="499208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관제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Log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서버</a:t>
            </a:r>
            <a:endParaRPr lang="en-US" altLang="ko-KR" sz="400" b="1" kern="0">
              <a:latin typeface="+mn-ea"/>
              <a:cs typeface="한컴돋움" pitchFamily="18" charset="2"/>
            </a:endParaRPr>
          </a:p>
        </p:txBody>
      </p:sp>
      <p:cxnSp>
        <p:nvCxnSpPr>
          <p:cNvPr id="968" name="꺾인 연결선 967"/>
          <p:cNvCxnSpPr>
            <a:stCxn id="880" idx="0"/>
          </p:cNvCxnSpPr>
          <p:nvPr/>
        </p:nvCxnSpPr>
        <p:spPr>
          <a:xfrm rot="5400000" flipH="1" flipV="1">
            <a:off x="8611748" y="4520518"/>
            <a:ext cx="9120" cy="12454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0" name="Picture 5" descr="C:\Users\wslee\Desktop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4131" y="4587349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2" name="TextBox 1051"/>
          <p:cNvSpPr txBox="1"/>
          <p:nvPr/>
        </p:nvSpPr>
        <p:spPr>
          <a:xfrm>
            <a:off x="8531717" y="2157429"/>
            <a:ext cx="553233" cy="226925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 </a:t>
            </a:r>
            <a:r>
              <a:rPr lang="ko-KR" altLang="en-US" sz="500" b="1">
                <a:latin typeface="+mn-ea"/>
              </a:rPr>
              <a:t>공동관리센터</a:t>
            </a:r>
            <a:endParaRPr lang="en-US" altLang="ko-KR" sz="500" b="1">
              <a:latin typeface="+mn-ea"/>
            </a:endParaRPr>
          </a:p>
          <a:p>
            <a:r>
              <a:rPr lang="en-US" altLang="ko-KR" sz="500" b="1">
                <a:latin typeface="+mn-ea"/>
              </a:rPr>
              <a:t>     (</a:t>
            </a:r>
            <a:r>
              <a:rPr lang="ko-KR" altLang="en-US" sz="500" b="1">
                <a:latin typeface="+mn-ea"/>
              </a:rPr>
              <a:t>행안부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cxnSp>
        <p:nvCxnSpPr>
          <p:cNvPr id="663" name="꺾인 연결선 662"/>
          <p:cNvCxnSpPr/>
          <p:nvPr/>
        </p:nvCxnSpPr>
        <p:spPr>
          <a:xfrm rot="5400000" flipH="1" flipV="1">
            <a:off x="8468325" y="2489289"/>
            <a:ext cx="416310" cy="36501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5" name="직선 연결선 664"/>
          <p:cNvCxnSpPr/>
          <p:nvPr/>
        </p:nvCxnSpPr>
        <p:spPr>
          <a:xfrm flipV="1">
            <a:off x="8942188" y="1809924"/>
            <a:ext cx="483509" cy="219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직선 연결선 666"/>
          <p:cNvCxnSpPr>
            <a:endCxn id="1057" idx="1"/>
          </p:cNvCxnSpPr>
          <p:nvPr/>
        </p:nvCxnSpPr>
        <p:spPr>
          <a:xfrm>
            <a:off x="8942188" y="2029664"/>
            <a:ext cx="378895" cy="2846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9" name="직선 연결선 668"/>
          <p:cNvCxnSpPr/>
          <p:nvPr/>
        </p:nvCxnSpPr>
        <p:spPr>
          <a:xfrm flipV="1">
            <a:off x="8953487" y="2035074"/>
            <a:ext cx="49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1" name="TextBox 1210"/>
          <p:cNvSpPr txBox="1"/>
          <p:nvPr/>
        </p:nvSpPr>
        <p:spPr>
          <a:xfrm>
            <a:off x="9478255" y="1746198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경찰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sp>
        <p:nvSpPr>
          <p:cNvPr id="1212" name="TextBox 1211"/>
          <p:cNvSpPr txBox="1"/>
          <p:nvPr/>
        </p:nvSpPr>
        <p:spPr>
          <a:xfrm>
            <a:off x="9478255" y="2002164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소방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sp>
        <p:nvSpPr>
          <p:cNvPr id="1213" name="TextBox 1212"/>
          <p:cNvSpPr txBox="1"/>
          <p:nvPr/>
        </p:nvSpPr>
        <p:spPr>
          <a:xfrm>
            <a:off x="9478255" y="2274439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해경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cxnSp>
        <p:nvCxnSpPr>
          <p:cNvPr id="166" name="직선 연결선 165"/>
          <p:cNvCxnSpPr/>
          <p:nvPr/>
        </p:nvCxnSpPr>
        <p:spPr>
          <a:xfrm>
            <a:off x="9480323" y="1764168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6" name="직선 연결선 935"/>
          <p:cNvCxnSpPr/>
          <p:nvPr/>
        </p:nvCxnSpPr>
        <p:spPr>
          <a:xfrm>
            <a:off x="9480323" y="2015721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1" name="직선 연결선 940"/>
          <p:cNvCxnSpPr/>
          <p:nvPr/>
        </p:nvCxnSpPr>
        <p:spPr>
          <a:xfrm>
            <a:off x="9480323" y="2274439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4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9321083" y="1639932"/>
            <a:ext cx="318481" cy="298648"/>
          </a:xfrm>
          <a:prstGeom prst="rect">
            <a:avLst/>
          </a:prstGeom>
          <a:noFill/>
        </p:spPr>
      </p:pic>
      <p:pic>
        <p:nvPicPr>
          <p:cNvPr id="1056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9321083" y="1902979"/>
            <a:ext cx="318481" cy="298648"/>
          </a:xfrm>
          <a:prstGeom prst="rect">
            <a:avLst/>
          </a:prstGeom>
          <a:noFill/>
        </p:spPr>
      </p:pic>
      <p:pic>
        <p:nvPicPr>
          <p:cNvPr id="1057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9321083" y="2164994"/>
            <a:ext cx="318481" cy="298648"/>
          </a:xfrm>
          <a:prstGeom prst="rect">
            <a:avLst/>
          </a:prstGeom>
          <a:noFill/>
        </p:spPr>
      </p:pic>
      <p:grpSp>
        <p:nvGrpSpPr>
          <p:cNvPr id="1027" name="그룹 1026"/>
          <p:cNvGrpSpPr/>
          <p:nvPr/>
        </p:nvGrpSpPr>
        <p:grpSpPr>
          <a:xfrm>
            <a:off x="8881660" y="810202"/>
            <a:ext cx="388009" cy="205931"/>
            <a:chOff x="8093999" y="7445397"/>
            <a:chExt cx="477549" cy="270284"/>
          </a:xfrm>
        </p:grpSpPr>
        <p:pic>
          <p:nvPicPr>
            <p:cNvPr id="1028" name="그림 181">
              <a:extLst>
                <a:ext uri="{FF2B5EF4-FFF2-40B4-BE49-F238E27FC236}">
                  <a16:creationId xmlns:a16="http://schemas.microsoft.com/office/drawing/2014/main" id="{9C357DF4-F962-4367-A23C-6D466406A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093999" y="7445397"/>
              <a:ext cx="205930" cy="270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그림 181">
              <a:extLst>
                <a:ext uri="{FF2B5EF4-FFF2-40B4-BE49-F238E27FC236}">
                  <a16:creationId xmlns:a16="http://schemas.microsoft.com/office/drawing/2014/main" id="{9C357DF4-F962-4367-A23C-6D466406A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365618" y="7445397"/>
              <a:ext cx="205930" cy="270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30" name="직선 연결선 1029"/>
            <p:cNvCxnSpPr/>
            <p:nvPr/>
          </p:nvCxnSpPr>
          <p:spPr>
            <a:xfrm>
              <a:off x="8259953" y="7603354"/>
              <a:ext cx="12403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그룹 1030"/>
          <p:cNvGrpSpPr/>
          <p:nvPr/>
        </p:nvGrpSpPr>
        <p:grpSpPr>
          <a:xfrm>
            <a:off x="9307727" y="786388"/>
            <a:ext cx="349613" cy="455922"/>
            <a:chOff x="11523236" y="1998287"/>
            <a:chExt cx="430293" cy="598398"/>
          </a:xfrm>
        </p:grpSpPr>
        <p:sp>
          <p:nvSpPr>
            <p:cNvPr id="1032" name="직사각형 1031"/>
            <p:cNvSpPr/>
            <p:nvPr/>
          </p:nvSpPr>
          <p:spPr>
            <a:xfrm>
              <a:off x="11523236" y="2318994"/>
              <a:ext cx="430293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EAI/ESB</a:t>
              </a:r>
            </a:p>
          </p:txBody>
        </p:sp>
        <p:pic>
          <p:nvPicPr>
            <p:cNvPr id="1033" name="Picture 255" descr="국민-단체ㅋ"/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11635305" y="1998287"/>
              <a:ext cx="184942" cy="291278"/>
            </a:xfrm>
            <a:prstGeom prst="rect">
              <a:avLst/>
            </a:prstGeom>
            <a:noFill/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34" name="직사각형 1033"/>
          <p:cNvSpPr/>
          <p:nvPr/>
        </p:nvSpPr>
        <p:spPr>
          <a:xfrm>
            <a:off x="8911145" y="1030735"/>
            <a:ext cx="34961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망연계</a:t>
            </a:r>
            <a:endParaRPr lang="en-US" altLang="ko-KR" sz="400" b="1" kern="0">
              <a:latin typeface="+mn-ea"/>
              <a:cs typeface="한컴돋움" pitchFamily="18" charset="2"/>
            </a:endParaRPr>
          </a:p>
        </p:txBody>
      </p:sp>
      <p:sp>
        <p:nvSpPr>
          <p:cNvPr id="1035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27335" y="1143673"/>
            <a:ext cx="573406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상담센터</a:t>
            </a:r>
            <a:endParaRPr lang="en-US" altLang="ko-KR" sz="400" b="1">
              <a:latin typeface="+mn-ea"/>
              <a:ea typeface="+mn-ea"/>
            </a:endParaRPr>
          </a:p>
        </p:txBody>
      </p:sp>
      <p:pic>
        <p:nvPicPr>
          <p:cNvPr id="912" name="Picture 6" descr="MDU">
            <a:extLst>
              <a:ext uri="{FF2B5EF4-FFF2-40B4-BE49-F238E27FC236}">
                <a16:creationId xmlns:a16="http://schemas.microsoft.com/office/drawing/2014/main" id="{3B693A38-9545-446D-B0BC-8A2F00D5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87" y="1905338"/>
            <a:ext cx="225948" cy="27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3987" y="1631913"/>
            <a:ext cx="626539" cy="197420"/>
          </a:xfrm>
          <a:prstGeom prst="rect">
            <a:avLst/>
          </a:prstGeom>
        </p:spPr>
      </p:pic>
      <p:cxnSp>
        <p:nvCxnSpPr>
          <p:cNvPr id="42" name="직선 화살표 연결선 41"/>
          <p:cNvCxnSpPr/>
          <p:nvPr/>
        </p:nvCxnSpPr>
        <p:spPr>
          <a:xfrm>
            <a:off x="8700128" y="3074779"/>
            <a:ext cx="2971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8190087" y="4968276"/>
            <a:ext cx="643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4" name="직선 연결선 823"/>
          <p:cNvCxnSpPr/>
          <p:nvPr/>
        </p:nvCxnSpPr>
        <p:spPr>
          <a:xfrm>
            <a:off x="8481434" y="4993688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3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4917785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3" name="직선 연결선 832"/>
          <p:cNvCxnSpPr/>
          <p:nvPr/>
        </p:nvCxnSpPr>
        <p:spPr>
          <a:xfrm>
            <a:off x="8190087" y="5079551"/>
            <a:ext cx="643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직선 연결선 833"/>
          <p:cNvCxnSpPr/>
          <p:nvPr/>
        </p:nvCxnSpPr>
        <p:spPr>
          <a:xfrm>
            <a:off x="8481434" y="5104963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6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029060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171839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51" name="직선 연결선 850"/>
          <p:cNvCxnSpPr/>
          <p:nvPr/>
        </p:nvCxnSpPr>
        <p:spPr>
          <a:xfrm>
            <a:off x="8481434" y="5241339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2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268787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13" name="직선 연결선 912"/>
          <p:cNvCxnSpPr/>
          <p:nvPr/>
        </p:nvCxnSpPr>
        <p:spPr>
          <a:xfrm>
            <a:off x="8481434" y="5338287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6" name="그림 915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57" y="621806"/>
            <a:ext cx="456403" cy="187243"/>
          </a:xfrm>
          <a:prstGeom prst="rect">
            <a:avLst/>
          </a:prstGeom>
        </p:spPr>
      </p:pic>
      <p:grpSp>
        <p:nvGrpSpPr>
          <p:cNvPr id="919" name="그룹 918"/>
          <p:cNvGrpSpPr/>
          <p:nvPr/>
        </p:nvGrpSpPr>
        <p:grpSpPr>
          <a:xfrm>
            <a:off x="8437854" y="733088"/>
            <a:ext cx="399469" cy="493172"/>
            <a:chOff x="7197682" y="962177"/>
            <a:chExt cx="491655" cy="647289"/>
          </a:xfrm>
        </p:grpSpPr>
        <p:sp>
          <p:nvSpPr>
            <p:cNvPr id="921" name="TextBox 920"/>
            <p:cNvSpPr txBox="1"/>
            <p:nvPr/>
          </p:nvSpPr>
          <p:spPr>
            <a:xfrm>
              <a:off x="7197682" y="1286301"/>
              <a:ext cx="49165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500" b="1">
                  <a:latin typeface="+mn-ea"/>
                </a:rPr>
                <a:t> </a:t>
              </a:r>
              <a:r>
                <a:rPr lang="ko-KR" altLang="en-US" sz="500" b="1">
                  <a:latin typeface="+mn-ea"/>
                </a:rPr>
                <a:t>경찰청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(182)</a:t>
              </a:r>
            </a:p>
          </p:txBody>
        </p:sp>
        <p:pic>
          <p:nvPicPr>
            <p:cNvPr id="922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7913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" name="타원 1024"/>
          <p:cNvSpPr/>
          <p:nvPr/>
        </p:nvSpPr>
        <p:spPr>
          <a:xfrm>
            <a:off x="8166694" y="4687567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016" name="직사각형 1015"/>
          <p:cNvSpPr/>
          <p:nvPr/>
        </p:nvSpPr>
        <p:spPr>
          <a:xfrm>
            <a:off x="8811004" y="4844581"/>
            <a:ext cx="38457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L2 SW</a:t>
            </a:r>
          </a:p>
        </p:txBody>
      </p:sp>
      <p:sp>
        <p:nvSpPr>
          <p:cNvPr id="1064" name="타원 1063"/>
          <p:cNvSpPr/>
          <p:nvPr/>
        </p:nvSpPr>
        <p:spPr>
          <a:xfrm>
            <a:off x="8166694" y="3441199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102" name="직사각형 1101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807299" y="5832368"/>
            <a:ext cx="752928" cy="34089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36" name="Picture 62" descr="http://t2.gstatic.com/images?q=tbn:ANd9GcRBnv2EfrKWjf3fAYKQsnR09EXkp4vDUbLz1r3qjJ_N5p8jzstbWg">
            <a:extLst>
              <a:ext uri="{FF2B5EF4-FFF2-40B4-BE49-F238E27FC236}">
                <a16:creationId xmlns:a16="http://schemas.microsoft.com/office/drawing/2014/main" id="{D335F94B-D15D-487C-AAFA-942DF1B35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61" y="5893893"/>
            <a:ext cx="190364" cy="25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꺾인 연결선 66"/>
          <p:cNvCxnSpPr>
            <a:stCxn id="823" idx="3"/>
            <a:endCxn id="1136" idx="0"/>
          </p:cNvCxnSpPr>
          <p:nvPr/>
        </p:nvCxnSpPr>
        <p:spPr>
          <a:xfrm>
            <a:off x="8909285" y="4993688"/>
            <a:ext cx="251758" cy="90020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5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70540" y="6121968"/>
            <a:ext cx="573406" cy="132085"/>
          </a:xfrm>
          <a:prstGeom prst="rect">
            <a:avLst/>
          </a:prstGeom>
          <a:solidFill>
            <a:schemeClr val="bg2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공무원</a:t>
            </a:r>
            <a:r>
              <a:rPr lang="en-US" altLang="ko-KR" sz="400" b="1">
                <a:latin typeface="+mn-ea"/>
                <a:ea typeface="+mn-ea"/>
              </a:rPr>
              <a:t>(</a:t>
            </a:r>
            <a:r>
              <a:rPr lang="ko-KR" altLang="en-US" sz="400" b="1">
                <a:latin typeface="+mn-ea"/>
                <a:ea typeface="+mn-ea"/>
              </a:rPr>
              <a:t>과천센터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sp>
        <p:nvSpPr>
          <p:cNvPr id="1137" name="직사각형 1136"/>
          <p:cNvSpPr/>
          <p:nvPr/>
        </p:nvSpPr>
        <p:spPr>
          <a:xfrm>
            <a:off x="5884582" y="1900331"/>
            <a:ext cx="384573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L3 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Ws-c9300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공무원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)</a:t>
            </a:r>
          </a:p>
        </p:txBody>
      </p:sp>
      <p:sp>
        <p:nvSpPr>
          <p:cNvPr id="1151" name="직사각형 1150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6951759" y="1790344"/>
            <a:ext cx="752928" cy="19473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52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70422" y="1926723"/>
            <a:ext cx="573406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공무원</a:t>
            </a:r>
            <a:r>
              <a:rPr lang="en-US" altLang="ko-KR" sz="400" b="1">
                <a:latin typeface="+mn-ea"/>
                <a:ea typeface="+mn-ea"/>
              </a:rPr>
              <a:t>(</a:t>
            </a:r>
            <a:r>
              <a:rPr lang="ko-KR" altLang="en-US" sz="400" b="1">
                <a:latin typeface="+mn-ea"/>
                <a:ea typeface="+mn-ea"/>
              </a:rPr>
              <a:t>과천센터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pic>
        <p:nvPicPr>
          <p:cNvPr id="1156" name="Picture 62" descr="http://t2.gstatic.com/images?q=tbn:ANd9GcRBnv2EfrKWjf3fAYKQsnR09EXkp4vDUbLz1r3qjJ_N5p8jzstbWg">
            <a:extLst>
              <a:ext uri="{FF2B5EF4-FFF2-40B4-BE49-F238E27FC236}">
                <a16:creationId xmlns:a16="http://schemas.microsoft.com/office/drawing/2014/main" id="{D335F94B-D15D-487C-AAFA-942DF1B35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878" y="1750899"/>
            <a:ext cx="190364" cy="25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1" name="꺾인 연결선 80"/>
          <p:cNvCxnSpPr>
            <a:stCxn id="1021" idx="3"/>
          </p:cNvCxnSpPr>
          <p:nvPr/>
        </p:nvCxnSpPr>
        <p:spPr>
          <a:xfrm>
            <a:off x="6063225" y="1827229"/>
            <a:ext cx="1428654" cy="5966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 flipV="1">
            <a:off x="4402716" y="3944755"/>
            <a:ext cx="1166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9" name="직선 연결선 1158"/>
          <p:cNvCxnSpPr/>
          <p:nvPr/>
        </p:nvCxnSpPr>
        <p:spPr>
          <a:xfrm flipV="1">
            <a:off x="4402716" y="3965403"/>
            <a:ext cx="1166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9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66" y="3822211"/>
            <a:ext cx="171788" cy="32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60" name="꺾인 연결선 1159"/>
          <p:cNvCxnSpPr/>
          <p:nvPr/>
        </p:nvCxnSpPr>
        <p:spPr>
          <a:xfrm rot="5400000" flipH="1" flipV="1">
            <a:off x="7407143" y="1806680"/>
            <a:ext cx="2166857" cy="2925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7" name="그룹 606"/>
          <p:cNvGrpSpPr/>
          <p:nvPr/>
        </p:nvGrpSpPr>
        <p:grpSpPr>
          <a:xfrm>
            <a:off x="8013569" y="2832001"/>
            <a:ext cx="712221" cy="485555"/>
            <a:chOff x="9921274" y="3717000"/>
            <a:chExt cx="876580" cy="637291"/>
          </a:xfrm>
        </p:grpSpPr>
        <p:grpSp>
          <p:nvGrpSpPr>
            <p:cNvPr id="517" name="그룹 516"/>
            <p:cNvGrpSpPr/>
            <p:nvPr/>
          </p:nvGrpSpPr>
          <p:grpSpPr>
            <a:xfrm>
              <a:off x="9921274" y="3717000"/>
              <a:ext cx="876580" cy="637291"/>
              <a:chOff x="10000688" y="2768145"/>
              <a:chExt cx="876580" cy="637291"/>
            </a:xfrm>
          </p:grpSpPr>
          <p:pic>
            <p:nvPicPr>
              <p:cNvPr id="1041" name="Picture 167"/>
              <p:cNvPicPr>
                <a:picLocks noChangeAspect="1" noChangeArrowheads="1"/>
              </p:cNvPicPr>
              <p:nvPr/>
            </p:nvPicPr>
            <p:blipFill>
              <a:blip r:embed="rId23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6" name="그림 505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606" name="TextBox 605"/>
            <p:cNvSpPr txBox="1"/>
            <p:nvPr/>
          </p:nvSpPr>
          <p:spPr>
            <a:xfrm>
              <a:off x="10093973" y="3894517"/>
              <a:ext cx="578462" cy="36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 dirty="0" err="1"/>
                <a:t>국통망</a:t>
              </a:r>
              <a:endParaRPr lang="en-US" altLang="ko-KR" sz="600" b="1" dirty="0"/>
            </a:p>
            <a:p>
              <a:pPr algn="ctr"/>
              <a:r>
                <a:rPr lang="en-US" altLang="ko-KR" sz="600" b="1" dirty="0"/>
                <a:t>(</a:t>
              </a:r>
              <a:r>
                <a:rPr lang="ko-KR" altLang="en-US" sz="600" b="1" dirty="0" err="1"/>
                <a:t>내부망</a:t>
              </a:r>
              <a:r>
                <a:rPr lang="en-US" altLang="ko-KR" sz="600" b="1" dirty="0"/>
                <a:t>)</a:t>
              </a:r>
              <a:endParaRPr lang="ko-KR" altLang="en-US" sz="600" b="1" dirty="0"/>
            </a:p>
          </p:txBody>
        </p:sp>
      </p:grpSp>
      <p:grpSp>
        <p:nvGrpSpPr>
          <p:cNvPr id="722" name="그룹 721"/>
          <p:cNvGrpSpPr/>
          <p:nvPr/>
        </p:nvGrpSpPr>
        <p:grpSpPr>
          <a:xfrm>
            <a:off x="8184327" y="1257371"/>
            <a:ext cx="331718" cy="284801"/>
            <a:chOff x="679086" y="5257499"/>
            <a:chExt cx="408268" cy="452299"/>
          </a:xfrm>
        </p:grpSpPr>
        <p:sp>
          <p:nvSpPr>
            <p:cNvPr id="723" name="Rectangle 2060"/>
            <p:cNvSpPr>
              <a:spLocks noChangeArrowheads="1"/>
            </p:cNvSpPr>
            <p:nvPr/>
          </p:nvSpPr>
          <p:spPr bwMode="auto">
            <a:xfrm>
              <a:off x="771936" y="5369630"/>
              <a:ext cx="236751" cy="244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threePt" dir="t"/>
              </a:scene3d>
              <a:sp3d extrusionH="38100" contourW="25400">
                <a:bevelT w="0"/>
                <a:contourClr>
                  <a:schemeClr val="bg1"/>
                </a:contourClr>
              </a:sp3d>
            </a:bodyPr>
            <a:lstStyle/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ko-KR" altLang="en-US" sz="500" b="1" kern="0">
                  <a:solidFill>
                    <a:prstClr val="black"/>
                  </a:solidFill>
                  <a:latin typeface="+mn-ea"/>
                </a:rPr>
                <a:t>전용선</a:t>
              </a:r>
              <a:endParaRPr lang="en-US" altLang="ko-KR" sz="500" b="1" kern="0">
                <a:solidFill>
                  <a:prstClr val="black"/>
                </a:solidFill>
                <a:latin typeface="+mn-ea"/>
              </a:endParaRPr>
            </a:p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>
                  <a:solidFill>
                    <a:prstClr val="black"/>
                  </a:solidFill>
                  <a:latin typeface="+mn-ea"/>
                </a:rPr>
                <a:t>(2M)</a:t>
              </a:r>
            </a:p>
          </p:txBody>
        </p:sp>
        <p:sp>
          <p:nvSpPr>
            <p:cNvPr id="724" name="타원 723"/>
            <p:cNvSpPr/>
            <p:nvPr/>
          </p:nvSpPr>
          <p:spPr bwMode="auto">
            <a:xfrm>
              <a:off x="679086" y="5257499"/>
              <a:ext cx="408268" cy="452299"/>
            </a:xfrm>
            <a:prstGeom prst="ellipse">
              <a:avLst/>
            </a:prstGeom>
            <a:noFill/>
            <a:ln w="50800" cmpd="dbl">
              <a:gradFill flip="none" rotWithShape="1">
                <a:gsLst>
                  <a:gs pos="44163">
                    <a:srgbClr val="95CA21"/>
                  </a:gs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18900000" scaled="1"/>
                <a:tileRect/>
              </a:gra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">
                <a:latin typeface="+mn-ea"/>
              </a:endParaRPr>
            </a:p>
          </p:txBody>
        </p:sp>
      </p:grpSp>
      <p:cxnSp>
        <p:nvCxnSpPr>
          <p:cNvPr id="780" name="직선 연결선 779"/>
          <p:cNvCxnSpPr/>
          <p:nvPr/>
        </p:nvCxnSpPr>
        <p:spPr>
          <a:xfrm>
            <a:off x="5959421" y="2507648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2" name="직선 연결선 781"/>
          <p:cNvCxnSpPr/>
          <p:nvPr/>
        </p:nvCxnSpPr>
        <p:spPr>
          <a:xfrm>
            <a:off x="6359502" y="2503340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0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502438" y="4576847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90" name="직선 연결선 789"/>
          <p:cNvCxnSpPr/>
          <p:nvPr/>
        </p:nvCxnSpPr>
        <p:spPr>
          <a:xfrm>
            <a:off x="6171354" y="2497082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1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32597" y="4899212"/>
            <a:ext cx="247416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화상</a:t>
            </a:r>
            <a:r>
              <a:rPr lang="en-US" altLang="ko-KR" sz="400" b="1" dirty="0">
                <a:latin typeface="+mn-ea"/>
                <a:ea typeface="+mn-ea"/>
              </a:rPr>
              <a:t>main</a:t>
            </a:r>
          </a:p>
        </p:txBody>
      </p:sp>
      <p:pic>
        <p:nvPicPr>
          <p:cNvPr id="662" name="그림 66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607" y="2552765"/>
            <a:ext cx="120010" cy="214842"/>
          </a:xfrm>
          <a:prstGeom prst="rect">
            <a:avLst/>
          </a:prstGeom>
        </p:spPr>
      </p:pic>
      <p:pic>
        <p:nvPicPr>
          <p:cNvPr id="664" name="그림 66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33" y="2552765"/>
            <a:ext cx="120010" cy="214842"/>
          </a:xfrm>
          <a:prstGeom prst="rect">
            <a:avLst/>
          </a:prstGeom>
        </p:spPr>
      </p:pic>
      <p:pic>
        <p:nvPicPr>
          <p:cNvPr id="666" name="그림 66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49" y="2557836"/>
            <a:ext cx="120010" cy="214842"/>
          </a:xfrm>
          <a:prstGeom prst="rect">
            <a:avLst/>
          </a:prstGeom>
        </p:spPr>
      </p:pic>
      <p:sp>
        <p:nvSpPr>
          <p:cNvPr id="668" name="직사각형 667"/>
          <p:cNvSpPr/>
          <p:nvPr/>
        </p:nvSpPr>
        <p:spPr>
          <a:xfrm>
            <a:off x="5849919" y="2398226"/>
            <a:ext cx="31803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카톡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중계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sp>
        <p:nvSpPr>
          <p:cNvPr id="670" name="직사각형 669"/>
          <p:cNvSpPr/>
          <p:nvPr/>
        </p:nvSpPr>
        <p:spPr>
          <a:xfrm>
            <a:off x="6039873" y="2403529"/>
            <a:ext cx="31803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원격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지원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sp>
        <p:nvSpPr>
          <p:cNvPr id="672" name="직사각형 671"/>
          <p:cNvSpPr/>
          <p:nvPr/>
        </p:nvSpPr>
        <p:spPr>
          <a:xfrm>
            <a:off x="6225217" y="2427055"/>
            <a:ext cx="31803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로드킬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cxnSp>
        <p:nvCxnSpPr>
          <p:cNvPr id="74" name="꺾인 연결선 73"/>
          <p:cNvCxnSpPr>
            <a:cxnSpLocks/>
            <a:endCxn id="1325" idx="0"/>
          </p:cNvCxnSpPr>
          <p:nvPr/>
        </p:nvCxnSpPr>
        <p:spPr>
          <a:xfrm rot="5400000">
            <a:off x="396741" y="4730420"/>
            <a:ext cx="1316729" cy="134059"/>
          </a:xfrm>
          <a:prstGeom prst="bentConnector3">
            <a:avLst>
              <a:gd name="adj1" fmla="val 21246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3" name="꺾인 연결선 672"/>
          <p:cNvCxnSpPr>
            <a:stCxn id="141" idx="2"/>
            <a:endCxn id="857" idx="0"/>
          </p:cNvCxnSpPr>
          <p:nvPr/>
        </p:nvCxnSpPr>
        <p:spPr>
          <a:xfrm rot="16200000" flipH="1">
            <a:off x="1026872" y="4240693"/>
            <a:ext cx="461038" cy="270522"/>
          </a:xfrm>
          <a:prstGeom prst="bentConnector3">
            <a:avLst>
              <a:gd name="adj1" fmla="val 59641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" name="꺾인 연결선 697"/>
          <p:cNvCxnSpPr>
            <a:cxnSpLocks/>
            <a:stCxn id="138" idx="2"/>
          </p:cNvCxnSpPr>
          <p:nvPr/>
        </p:nvCxnSpPr>
        <p:spPr>
          <a:xfrm rot="5400000">
            <a:off x="713496" y="4439066"/>
            <a:ext cx="1312759" cy="725497"/>
          </a:xfrm>
          <a:prstGeom prst="bentConnector3">
            <a:avLst>
              <a:gd name="adj1" fmla="val 21159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3" name="꺾인 연결선 702"/>
          <p:cNvCxnSpPr/>
          <p:nvPr/>
        </p:nvCxnSpPr>
        <p:spPr>
          <a:xfrm rot="5400000">
            <a:off x="1297196" y="4253596"/>
            <a:ext cx="537238" cy="3336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57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310681" y="4606473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1" name="Picture 73" descr="Multilayer_Switch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38" y="4690818"/>
            <a:ext cx="193131" cy="20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2" name="Picture 73" descr="Multilayer_Switch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42" y="4690818"/>
            <a:ext cx="193131" cy="20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3" name="직사각형 220"/>
          <p:cNvSpPr>
            <a:spLocks noChangeArrowheads="1"/>
          </p:cNvSpPr>
          <p:nvPr/>
        </p:nvSpPr>
        <p:spPr bwMode="auto">
          <a:xfrm>
            <a:off x="1890807" y="4731034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L3#1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WS-C9300</a:t>
            </a:r>
          </a:p>
        </p:txBody>
      </p:sp>
      <p:cxnSp>
        <p:nvCxnSpPr>
          <p:cNvPr id="715" name="직선 연결선 714"/>
          <p:cNvCxnSpPr>
            <a:stCxn id="711" idx="3"/>
            <a:endCxn id="712" idx="1"/>
          </p:cNvCxnSpPr>
          <p:nvPr/>
        </p:nvCxnSpPr>
        <p:spPr>
          <a:xfrm>
            <a:off x="2578668" y="4794107"/>
            <a:ext cx="2544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" name="Picture 41" descr="Workgroup_Switch_Gray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156" y="5790875"/>
            <a:ext cx="204228" cy="15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" name="Picture 41" descr="Workgroup_Switch_Gray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04" y="5790875"/>
            <a:ext cx="204228" cy="15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18" name="직선 연결선 717"/>
          <p:cNvCxnSpPr>
            <a:stCxn id="716" idx="3"/>
            <a:endCxn id="717" idx="1"/>
          </p:cNvCxnSpPr>
          <p:nvPr/>
        </p:nvCxnSpPr>
        <p:spPr>
          <a:xfrm>
            <a:off x="2572383" y="5867131"/>
            <a:ext cx="259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직선 연결선 718"/>
          <p:cNvCxnSpPr/>
          <p:nvPr/>
        </p:nvCxnSpPr>
        <p:spPr>
          <a:xfrm>
            <a:off x="2572383" y="5843515"/>
            <a:ext cx="259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" name="타원 719"/>
          <p:cNvSpPr/>
          <p:nvPr/>
        </p:nvSpPr>
        <p:spPr>
          <a:xfrm>
            <a:off x="2663790" y="5773027"/>
            <a:ext cx="39902" cy="1525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>
              <a:latin typeface="+mn-ea"/>
            </a:endParaRPr>
          </a:p>
        </p:txBody>
      </p:sp>
      <p:sp>
        <p:nvSpPr>
          <p:cNvPr id="721" name="직사각형 220"/>
          <p:cNvSpPr>
            <a:spLocks noChangeArrowheads="1"/>
          </p:cNvSpPr>
          <p:nvPr/>
        </p:nvSpPr>
        <p:spPr bwMode="auto">
          <a:xfrm>
            <a:off x="1890807" y="5806715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Storage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10G#1</a:t>
            </a:r>
          </a:p>
        </p:txBody>
      </p:sp>
      <p:sp>
        <p:nvSpPr>
          <p:cNvPr id="725" name="직사각형 220"/>
          <p:cNvSpPr>
            <a:spLocks noChangeArrowheads="1"/>
          </p:cNvSpPr>
          <p:nvPr/>
        </p:nvSpPr>
        <p:spPr bwMode="auto">
          <a:xfrm>
            <a:off x="3051919" y="5798588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Storage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10G#2</a:t>
            </a:r>
          </a:p>
        </p:txBody>
      </p:sp>
      <p:pic>
        <p:nvPicPr>
          <p:cNvPr id="726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806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401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8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33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3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627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3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08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5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03" y="5225624"/>
            <a:ext cx="167736" cy="20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7" name="직선 연결선 756"/>
          <p:cNvCxnSpPr>
            <a:stCxn id="711" idx="2"/>
            <a:endCxn id="726" idx="0"/>
          </p:cNvCxnSpPr>
          <p:nvPr/>
        </p:nvCxnSpPr>
        <p:spPr>
          <a:xfrm flipH="1">
            <a:off x="2088675" y="4897395"/>
            <a:ext cx="393429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9" name="직선 연결선 758"/>
          <p:cNvCxnSpPr>
            <a:stCxn id="711" idx="2"/>
            <a:endCxn id="727" idx="0"/>
          </p:cNvCxnSpPr>
          <p:nvPr/>
        </p:nvCxnSpPr>
        <p:spPr>
          <a:xfrm flipH="1">
            <a:off x="2317269" y="4897395"/>
            <a:ext cx="164834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2" name="직선 연결선 761"/>
          <p:cNvCxnSpPr>
            <a:stCxn id="711" idx="2"/>
            <a:endCxn id="728" idx="0"/>
          </p:cNvCxnSpPr>
          <p:nvPr/>
        </p:nvCxnSpPr>
        <p:spPr>
          <a:xfrm>
            <a:off x="2482103" y="4897395"/>
            <a:ext cx="90798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3" name="직선 연결선 762"/>
          <p:cNvCxnSpPr>
            <a:stCxn id="711" idx="2"/>
            <a:endCxn id="733" idx="0"/>
          </p:cNvCxnSpPr>
          <p:nvPr/>
        </p:nvCxnSpPr>
        <p:spPr>
          <a:xfrm>
            <a:off x="2482103" y="4897395"/>
            <a:ext cx="319393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직선 연결선 766"/>
          <p:cNvCxnSpPr>
            <a:stCxn id="711" idx="2"/>
            <a:endCxn id="753" idx="0"/>
          </p:cNvCxnSpPr>
          <p:nvPr/>
        </p:nvCxnSpPr>
        <p:spPr>
          <a:xfrm>
            <a:off x="2482103" y="4897395"/>
            <a:ext cx="557674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직선 연결선 785"/>
          <p:cNvCxnSpPr>
            <a:stCxn id="711" idx="2"/>
            <a:endCxn id="755" idx="0"/>
          </p:cNvCxnSpPr>
          <p:nvPr/>
        </p:nvCxnSpPr>
        <p:spPr>
          <a:xfrm>
            <a:off x="2482103" y="4897395"/>
            <a:ext cx="786268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직선 연결선 800"/>
          <p:cNvCxnSpPr>
            <a:stCxn id="726" idx="2"/>
            <a:endCxn id="716" idx="0"/>
          </p:cNvCxnSpPr>
          <p:nvPr/>
        </p:nvCxnSpPr>
        <p:spPr>
          <a:xfrm>
            <a:off x="2088675" y="5430731"/>
            <a:ext cx="381595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2" name="직선 연결선 811"/>
          <p:cNvCxnSpPr>
            <a:stCxn id="727" idx="2"/>
            <a:endCxn id="716" idx="0"/>
          </p:cNvCxnSpPr>
          <p:nvPr/>
        </p:nvCxnSpPr>
        <p:spPr>
          <a:xfrm>
            <a:off x="2317269" y="5430731"/>
            <a:ext cx="15300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3" name="직선 연결선 812"/>
          <p:cNvCxnSpPr>
            <a:stCxn id="728" idx="2"/>
            <a:endCxn id="716" idx="0"/>
          </p:cNvCxnSpPr>
          <p:nvPr/>
        </p:nvCxnSpPr>
        <p:spPr>
          <a:xfrm flipH="1">
            <a:off x="2470270" y="5430731"/>
            <a:ext cx="10263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4" name="직선 연결선 813"/>
          <p:cNvCxnSpPr>
            <a:stCxn id="733" idx="2"/>
            <a:endCxn id="716" idx="0"/>
          </p:cNvCxnSpPr>
          <p:nvPr/>
        </p:nvCxnSpPr>
        <p:spPr>
          <a:xfrm flipH="1">
            <a:off x="2470270" y="5430731"/>
            <a:ext cx="331226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직선 연결선 851"/>
          <p:cNvCxnSpPr>
            <a:stCxn id="753" idx="2"/>
            <a:endCxn id="716" idx="0"/>
          </p:cNvCxnSpPr>
          <p:nvPr/>
        </p:nvCxnSpPr>
        <p:spPr>
          <a:xfrm flipH="1">
            <a:off x="2470270" y="5430731"/>
            <a:ext cx="569507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직선 연결선 855"/>
          <p:cNvCxnSpPr>
            <a:stCxn id="755" idx="2"/>
            <a:endCxn id="716" idx="0"/>
          </p:cNvCxnSpPr>
          <p:nvPr/>
        </p:nvCxnSpPr>
        <p:spPr>
          <a:xfrm flipH="1">
            <a:off x="2470270" y="5430731"/>
            <a:ext cx="79810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직선 연결선 857"/>
          <p:cNvCxnSpPr>
            <a:stCxn id="726" idx="2"/>
            <a:endCxn id="717" idx="0"/>
          </p:cNvCxnSpPr>
          <p:nvPr/>
        </p:nvCxnSpPr>
        <p:spPr>
          <a:xfrm>
            <a:off x="2088675" y="5430731"/>
            <a:ext cx="845043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직선 연결선 870"/>
          <p:cNvCxnSpPr>
            <a:stCxn id="727" idx="2"/>
            <a:endCxn id="717" idx="0"/>
          </p:cNvCxnSpPr>
          <p:nvPr/>
        </p:nvCxnSpPr>
        <p:spPr>
          <a:xfrm>
            <a:off x="2317269" y="5430731"/>
            <a:ext cx="616449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6" name="직선 연결선 885"/>
          <p:cNvCxnSpPr>
            <a:stCxn id="728" idx="2"/>
            <a:endCxn id="717" idx="0"/>
          </p:cNvCxnSpPr>
          <p:nvPr/>
        </p:nvCxnSpPr>
        <p:spPr>
          <a:xfrm>
            <a:off x="2572901" y="5430731"/>
            <a:ext cx="360817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7" name="직선 연결선 886"/>
          <p:cNvCxnSpPr>
            <a:stCxn id="733" idx="2"/>
            <a:endCxn id="717" idx="0"/>
          </p:cNvCxnSpPr>
          <p:nvPr/>
        </p:nvCxnSpPr>
        <p:spPr>
          <a:xfrm>
            <a:off x="2801496" y="5430731"/>
            <a:ext cx="132222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8" name="직선 연결선 887"/>
          <p:cNvCxnSpPr>
            <a:stCxn id="753" idx="2"/>
            <a:endCxn id="717" idx="0"/>
          </p:cNvCxnSpPr>
          <p:nvPr/>
        </p:nvCxnSpPr>
        <p:spPr>
          <a:xfrm flipH="1">
            <a:off x="2933718" y="5430731"/>
            <a:ext cx="106059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9" name="직선 연결선 888"/>
          <p:cNvCxnSpPr>
            <a:stCxn id="755" idx="2"/>
            <a:endCxn id="717" idx="0"/>
          </p:cNvCxnSpPr>
          <p:nvPr/>
        </p:nvCxnSpPr>
        <p:spPr>
          <a:xfrm flipH="1">
            <a:off x="2933718" y="5430731"/>
            <a:ext cx="334653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0" name="TextBox 889"/>
          <p:cNvSpPr txBox="1"/>
          <p:nvPr/>
        </p:nvSpPr>
        <p:spPr>
          <a:xfrm>
            <a:off x="2176848" y="4994672"/>
            <a:ext cx="24878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1G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91" name="직선 연결선 890"/>
          <p:cNvCxnSpPr>
            <a:stCxn id="712" idx="2"/>
            <a:endCxn id="726" idx="0"/>
          </p:cNvCxnSpPr>
          <p:nvPr/>
        </p:nvCxnSpPr>
        <p:spPr>
          <a:xfrm flipH="1">
            <a:off x="2088675" y="4897395"/>
            <a:ext cx="841032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직선 연결선 891"/>
          <p:cNvCxnSpPr>
            <a:stCxn id="712" idx="2"/>
            <a:endCxn id="727" idx="0"/>
          </p:cNvCxnSpPr>
          <p:nvPr/>
        </p:nvCxnSpPr>
        <p:spPr>
          <a:xfrm flipH="1">
            <a:off x="2317269" y="4897395"/>
            <a:ext cx="612438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3" name="직선 연결선 892"/>
          <p:cNvCxnSpPr>
            <a:stCxn id="712" idx="2"/>
            <a:endCxn id="728" idx="0"/>
          </p:cNvCxnSpPr>
          <p:nvPr/>
        </p:nvCxnSpPr>
        <p:spPr>
          <a:xfrm flipH="1">
            <a:off x="2572901" y="4897395"/>
            <a:ext cx="356806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4" name="직선 연결선 893"/>
          <p:cNvCxnSpPr>
            <a:stCxn id="712" idx="2"/>
            <a:endCxn id="733" idx="0"/>
          </p:cNvCxnSpPr>
          <p:nvPr/>
        </p:nvCxnSpPr>
        <p:spPr>
          <a:xfrm flipH="1">
            <a:off x="2801496" y="4897395"/>
            <a:ext cx="128211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5" name="직선 연결선 894"/>
          <p:cNvCxnSpPr>
            <a:stCxn id="712" idx="2"/>
            <a:endCxn id="753" idx="0"/>
          </p:cNvCxnSpPr>
          <p:nvPr/>
        </p:nvCxnSpPr>
        <p:spPr>
          <a:xfrm>
            <a:off x="2929707" y="4897395"/>
            <a:ext cx="110070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6" name="직선 연결선 895"/>
          <p:cNvCxnSpPr>
            <a:stCxn id="712" idx="2"/>
            <a:endCxn id="755" idx="0"/>
          </p:cNvCxnSpPr>
          <p:nvPr/>
        </p:nvCxnSpPr>
        <p:spPr>
          <a:xfrm>
            <a:off x="2929707" y="4897395"/>
            <a:ext cx="338664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7" name="TextBox 896"/>
          <p:cNvSpPr txBox="1"/>
          <p:nvPr/>
        </p:nvSpPr>
        <p:spPr>
          <a:xfrm>
            <a:off x="3058030" y="5011105"/>
            <a:ext cx="125390" cy="21544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1G</a:t>
            </a:r>
            <a:endParaRPr lang="ko-KR" altLang="en-US" sz="400" dirty="0">
              <a:latin typeface="+mn-ea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2000672" y="5530234"/>
            <a:ext cx="34657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10G *2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1" name="TextBox 900"/>
          <p:cNvSpPr txBox="1"/>
          <p:nvPr/>
        </p:nvSpPr>
        <p:spPr>
          <a:xfrm>
            <a:off x="3020673" y="5529865"/>
            <a:ext cx="34657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10G *1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3" name="직사각형 220"/>
          <p:cNvSpPr>
            <a:spLocks noChangeArrowheads="1"/>
          </p:cNvSpPr>
          <p:nvPr/>
        </p:nvSpPr>
        <p:spPr bwMode="auto">
          <a:xfrm>
            <a:off x="2135456" y="4432831"/>
            <a:ext cx="37192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</a:t>
            </a:r>
            <a:r>
              <a:rPr lang="ko-KR" altLang="en-US" sz="400" b="0" dirty="0">
                <a:latin typeface="+mn-ea"/>
                <a:ea typeface="+mn-ea"/>
              </a:rPr>
              <a:t> </a:t>
            </a:r>
            <a:r>
              <a:rPr lang="en-US" altLang="ko-KR" sz="400" b="0" dirty="0">
                <a:latin typeface="+mn-ea"/>
                <a:ea typeface="+mn-ea"/>
              </a:rPr>
              <a:t>F/W #1,#2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400" b="0" kern="0" dirty="0">
                <a:latin typeface="+mn-ea"/>
                <a:cs typeface="한컴돋움" pitchFamily="18" charset="2"/>
              </a:rPr>
              <a:t>NGF 1500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ko-KR" sz="400" b="0" dirty="0">
              <a:latin typeface="+mn-ea"/>
              <a:ea typeface="+mn-ea"/>
            </a:endParaRPr>
          </a:p>
        </p:txBody>
      </p:sp>
      <p:cxnSp>
        <p:nvCxnSpPr>
          <p:cNvPr id="905" name="직선 연결선 904"/>
          <p:cNvCxnSpPr>
            <a:cxnSpLocks/>
            <a:stCxn id="902" idx="2"/>
            <a:endCxn id="711" idx="0"/>
          </p:cNvCxnSpPr>
          <p:nvPr/>
        </p:nvCxnSpPr>
        <p:spPr>
          <a:xfrm flipH="1">
            <a:off x="2482104" y="4602228"/>
            <a:ext cx="110054" cy="88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6" name="직선 연결선 905"/>
          <p:cNvCxnSpPr>
            <a:cxnSpLocks/>
            <a:stCxn id="1206" idx="2"/>
            <a:endCxn id="712" idx="0"/>
          </p:cNvCxnSpPr>
          <p:nvPr/>
        </p:nvCxnSpPr>
        <p:spPr>
          <a:xfrm>
            <a:off x="2816263" y="4601950"/>
            <a:ext cx="113445" cy="88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2" name="꺾인 연결선 931"/>
          <p:cNvCxnSpPr/>
          <p:nvPr/>
        </p:nvCxnSpPr>
        <p:spPr>
          <a:xfrm rot="16200000" flipV="1">
            <a:off x="4297593" y="5417892"/>
            <a:ext cx="207732" cy="774579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4" name="그룹 733"/>
          <p:cNvGrpSpPr/>
          <p:nvPr/>
        </p:nvGrpSpPr>
        <p:grpSpPr>
          <a:xfrm>
            <a:off x="3705723" y="5631480"/>
            <a:ext cx="314935" cy="324069"/>
            <a:chOff x="5178110" y="7471328"/>
            <a:chExt cx="387612" cy="425340"/>
          </a:xfrm>
        </p:grpSpPr>
        <p:pic>
          <p:nvPicPr>
            <p:cNvPr id="735" name="Picture 24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78110" y="74713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6" name="Picture 24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78110" y="76657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7" name="Picture 24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84128" y="74713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8" name="Picture 24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84128" y="76657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7" name="그룹 126"/>
          <p:cNvGrpSpPr/>
          <p:nvPr/>
        </p:nvGrpSpPr>
        <p:grpSpPr>
          <a:xfrm>
            <a:off x="4295848" y="6173260"/>
            <a:ext cx="550596" cy="291763"/>
            <a:chOff x="3666206" y="7677302"/>
            <a:chExt cx="1053041" cy="779349"/>
          </a:xfrm>
        </p:grpSpPr>
        <p:pic>
          <p:nvPicPr>
            <p:cNvPr id="825" name="Picture 3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666206" y="7677302"/>
              <a:ext cx="1053041" cy="77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7" name="Rectangle 2164"/>
            <p:cNvSpPr>
              <a:spLocks noChangeArrowheads="1"/>
            </p:cNvSpPr>
            <p:nvPr/>
          </p:nvSpPr>
          <p:spPr bwMode="auto">
            <a:xfrm>
              <a:off x="3877824" y="8111926"/>
              <a:ext cx="644150" cy="1789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latinLnBrk="0"/>
              <a:r>
                <a:rPr lang="en-US" altLang="ko-KR" sz="500" b="1" kern="0" dirty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1"/>
                  </a:gradFill>
                  <a:latin typeface="+mn-ea"/>
                </a:rPr>
                <a:t>PSTN(1366)</a:t>
              </a:r>
            </a:p>
          </p:txBody>
        </p:sp>
        <p:grpSp>
          <p:nvGrpSpPr>
            <p:cNvPr id="76" name="그룹 75"/>
            <p:cNvGrpSpPr/>
            <p:nvPr/>
          </p:nvGrpSpPr>
          <p:grpSpPr>
            <a:xfrm>
              <a:off x="3871154" y="7857348"/>
              <a:ext cx="657123" cy="214165"/>
              <a:chOff x="3871154" y="7674468"/>
              <a:chExt cx="657123" cy="214165"/>
            </a:xfrm>
          </p:grpSpPr>
          <p:pic>
            <p:nvPicPr>
              <p:cNvPr id="818" name="그림 817"/>
              <p:cNvPicPr>
                <a:picLocks noChangeAspect="1"/>
              </p:cNvPicPr>
              <p:nvPr/>
            </p:nvPicPr>
            <p:blipFill>
              <a:blip r:embed="rId5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71154" y="7674468"/>
                <a:ext cx="255840" cy="205676"/>
              </a:xfrm>
              <a:prstGeom prst="rect">
                <a:avLst/>
              </a:prstGeom>
            </p:spPr>
          </p:pic>
          <p:sp>
            <p:nvSpPr>
              <p:cNvPr id="835" name="Rectangle 2164"/>
              <p:cNvSpPr>
                <a:spLocks noChangeArrowheads="1"/>
              </p:cNvSpPr>
              <p:nvPr/>
            </p:nvSpPr>
            <p:spPr bwMode="auto">
              <a:xfrm>
                <a:off x="4181650" y="7709725"/>
                <a:ext cx="346627" cy="1789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38100"/>
                </a:sp3d>
              </a:bodyPr>
              <a:lstStyle/>
              <a:p>
                <a:pPr algn="ctr" latinLnBrk="0"/>
                <a:r>
                  <a:rPr lang="ko-KR" altLang="en-US" sz="500" b="1" kern="0" dirty="0">
                    <a:solidFill>
                      <a:srgbClr val="000000"/>
                    </a:solidFill>
                    <a:latin typeface="+mn-ea"/>
                  </a:rPr>
                  <a:t>지능망</a:t>
                </a:r>
              </a:p>
            </p:txBody>
          </p:sp>
        </p:grpSp>
      </p:grpSp>
      <p:pic>
        <p:nvPicPr>
          <p:cNvPr id="917" name="Picture 3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64492" y="5801098"/>
            <a:ext cx="448512" cy="33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9" name="Rectangle 2164"/>
          <p:cNvSpPr>
            <a:spLocks noChangeArrowheads="1"/>
          </p:cNvSpPr>
          <p:nvPr/>
        </p:nvSpPr>
        <p:spPr bwMode="auto">
          <a:xfrm>
            <a:off x="4564492" y="5988019"/>
            <a:ext cx="320601" cy="769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/>
            <a:r>
              <a:rPr lang="en-US" altLang="ko-KR" sz="500" b="1" kern="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ea"/>
              </a:rPr>
              <a:t>PSTN(110)</a:t>
            </a:r>
          </a:p>
        </p:txBody>
      </p:sp>
      <p:sp>
        <p:nvSpPr>
          <p:cNvPr id="1012" name="Rectangle 2164"/>
          <p:cNvSpPr>
            <a:spLocks noChangeArrowheads="1"/>
          </p:cNvSpPr>
          <p:nvPr/>
        </p:nvSpPr>
        <p:spPr bwMode="auto">
          <a:xfrm>
            <a:off x="4714665" y="5893693"/>
            <a:ext cx="192360" cy="769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/>
            <a:r>
              <a:rPr lang="ko-KR" altLang="en-US" sz="500" b="1" kern="0" dirty="0">
                <a:solidFill>
                  <a:srgbClr val="000000"/>
                </a:solidFill>
                <a:latin typeface="+mn-ea"/>
              </a:rPr>
              <a:t>지능망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5554" y="5792062"/>
            <a:ext cx="178140" cy="173920"/>
          </a:xfrm>
          <a:prstGeom prst="rect">
            <a:avLst/>
          </a:prstGeom>
        </p:spPr>
      </p:pic>
      <p:cxnSp>
        <p:nvCxnSpPr>
          <p:cNvPr id="934" name="꺾인 연결선 933"/>
          <p:cNvCxnSpPr>
            <a:cxnSpLocks/>
            <a:stCxn id="328" idx="2"/>
            <a:endCxn id="902" idx="0"/>
          </p:cNvCxnSpPr>
          <p:nvPr/>
        </p:nvCxnSpPr>
        <p:spPr>
          <a:xfrm rot="5400000">
            <a:off x="3020674" y="3716920"/>
            <a:ext cx="275478" cy="113250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35" name="Picture 73" descr="Multilayer_Switch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497" y="4274705"/>
            <a:ext cx="187817" cy="21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7" name="Picture 73" descr="Multilayer_Switch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52" y="4274704"/>
            <a:ext cx="187817" cy="21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3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639" y="4699997"/>
            <a:ext cx="163120" cy="20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4" name="Picture 772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698" y="4680812"/>
            <a:ext cx="163120" cy="20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71" name="직선 연결선 970"/>
          <p:cNvCxnSpPr>
            <a:stCxn id="935" idx="2"/>
            <a:endCxn id="964" idx="0"/>
          </p:cNvCxnSpPr>
          <p:nvPr/>
        </p:nvCxnSpPr>
        <p:spPr>
          <a:xfrm>
            <a:off x="7472406" y="4484814"/>
            <a:ext cx="301852" cy="1959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2" name="TextBox 971"/>
          <p:cNvSpPr txBox="1"/>
          <p:nvPr/>
        </p:nvSpPr>
        <p:spPr>
          <a:xfrm>
            <a:off x="7263279" y="4468710"/>
            <a:ext cx="24878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/>
              <a:t>1G</a:t>
            </a:r>
            <a:endParaRPr lang="ko-KR" altLang="en-US" sz="400" dirty="0"/>
          </a:p>
        </p:txBody>
      </p:sp>
      <p:cxnSp>
        <p:nvCxnSpPr>
          <p:cNvPr id="977" name="직선 연결선 976"/>
          <p:cNvCxnSpPr>
            <a:stCxn id="937" idx="2"/>
            <a:endCxn id="963" idx="0"/>
          </p:cNvCxnSpPr>
          <p:nvPr/>
        </p:nvCxnSpPr>
        <p:spPr>
          <a:xfrm flipH="1">
            <a:off x="7363199" y="4484813"/>
            <a:ext cx="356462" cy="2151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8" name="직선 연결선 977"/>
          <p:cNvCxnSpPr>
            <a:stCxn id="935" idx="2"/>
            <a:endCxn id="963" idx="0"/>
          </p:cNvCxnSpPr>
          <p:nvPr/>
        </p:nvCxnSpPr>
        <p:spPr>
          <a:xfrm flipH="1">
            <a:off x="7363199" y="4484814"/>
            <a:ext cx="109207" cy="215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9" name="직선 연결선 978"/>
          <p:cNvCxnSpPr>
            <a:stCxn id="937" idx="2"/>
            <a:endCxn id="964" idx="0"/>
          </p:cNvCxnSpPr>
          <p:nvPr/>
        </p:nvCxnSpPr>
        <p:spPr>
          <a:xfrm>
            <a:off x="7719661" y="4484813"/>
            <a:ext cx="54597" cy="19599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꺾인 연결선 134"/>
          <p:cNvCxnSpPr>
            <a:stCxn id="874" idx="1"/>
            <a:endCxn id="935" idx="0"/>
          </p:cNvCxnSpPr>
          <p:nvPr/>
        </p:nvCxnSpPr>
        <p:spPr>
          <a:xfrm rot="10800000" flipV="1">
            <a:off x="7472407" y="3913895"/>
            <a:ext cx="643079" cy="36081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꺾인 연결선 136"/>
          <p:cNvCxnSpPr/>
          <p:nvPr/>
        </p:nvCxnSpPr>
        <p:spPr>
          <a:xfrm rot="5400000">
            <a:off x="8011416" y="3772748"/>
            <a:ext cx="215848" cy="78806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>
            <a:cxnSpLocks/>
            <a:stCxn id="937" idx="1"/>
            <a:endCxn id="935" idx="3"/>
          </p:cNvCxnSpPr>
          <p:nvPr/>
        </p:nvCxnSpPr>
        <p:spPr>
          <a:xfrm flipH="1">
            <a:off x="7566314" y="4379759"/>
            <a:ext cx="5943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1" name="직사각형 980"/>
          <p:cNvSpPr/>
          <p:nvPr/>
        </p:nvSpPr>
        <p:spPr>
          <a:xfrm>
            <a:off x="7020789" y="4165689"/>
            <a:ext cx="479622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관리서버용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L3#1</a:t>
            </a: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HP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5500</a:t>
            </a:r>
          </a:p>
        </p:txBody>
      </p:sp>
      <p:sp>
        <p:nvSpPr>
          <p:cNvPr id="982" name="직사각형 981"/>
          <p:cNvSpPr/>
          <p:nvPr/>
        </p:nvSpPr>
        <p:spPr>
          <a:xfrm>
            <a:off x="7103925" y="4866109"/>
            <a:ext cx="47962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/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인증서버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#1</a:t>
            </a:r>
          </a:p>
        </p:txBody>
      </p:sp>
      <p:sp>
        <p:nvSpPr>
          <p:cNvPr id="989" name="직사각형 988"/>
          <p:cNvSpPr/>
          <p:nvPr/>
        </p:nvSpPr>
        <p:spPr>
          <a:xfrm>
            <a:off x="7509284" y="4866109"/>
            <a:ext cx="47962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/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인증서버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#2</a:t>
            </a:r>
          </a:p>
        </p:txBody>
      </p:sp>
      <p:sp>
        <p:nvSpPr>
          <p:cNvPr id="1001" name="직사각형 1000"/>
          <p:cNvSpPr/>
          <p:nvPr/>
        </p:nvSpPr>
        <p:spPr>
          <a:xfrm>
            <a:off x="1900598" y="6059291"/>
            <a:ext cx="860342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 dirty="0" err="1">
                <a:solidFill>
                  <a:schemeClr val="bg1"/>
                </a:solidFill>
                <a:latin typeface="+mn-ea"/>
              </a:rPr>
              <a:t>콜센터</a:t>
            </a:r>
            <a:r>
              <a:rPr lang="ko-KR" altLang="en-US" sz="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600" b="1" dirty="0">
                <a:solidFill>
                  <a:schemeClr val="bg1"/>
                </a:solidFill>
                <a:latin typeface="+mn-ea"/>
              </a:rPr>
              <a:t>(VDI</a:t>
            </a:r>
            <a:r>
              <a:rPr lang="ko-KR" altLang="en-US" sz="600" b="1" dirty="0">
                <a:solidFill>
                  <a:schemeClr val="bg1"/>
                </a:solidFill>
                <a:latin typeface="+mn-ea"/>
              </a:rPr>
              <a:t>서버</a:t>
            </a:r>
            <a:r>
              <a:rPr lang="en-US" altLang="ko-KR" sz="600" b="1" dirty="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81" name="직사각형 780">
            <a:extLst>
              <a:ext uri="{FF2B5EF4-FFF2-40B4-BE49-F238E27FC236}">
                <a16:creationId xmlns:a16="http://schemas.microsoft.com/office/drawing/2014/main" id="{D1870D4D-AA47-44B7-8980-43A72CCBA814}"/>
              </a:ext>
            </a:extLst>
          </p:cNvPr>
          <p:cNvSpPr/>
          <p:nvPr/>
        </p:nvSpPr>
        <p:spPr>
          <a:xfrm>
            <a:off x="3834391" y="1648646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외부망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OS6860E</a:t>
            </a:r>
          </a:p>
        </p:txBody>
      </p:sp>
      <p:sp>
        <p:nvSpPr>
          <p:cNvPr id="785" name="직사각형 220">
            <a:extLst>
              <a:ext uri="{FF2B5EF4-FFF2-40B4-BE49-F238E27FC236}">
                <a16:creationId xmlns:a16="http://schemas.microsoft.com/office/drawing/2014/main" id="{4AA690A7-DDA5-4B7B-B0AC-643CE95BF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5359" y="4734669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L3#2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WS-C9300</a:t>
            </a:r>
          </a:p>
        </p:txBody>
      </p:sp>
      <p:sp>
        <p:nvSpPr>
          <p:cNvPr id="907" name="직사각형 906">
            <a:extLst>
              <a:ext uri="{FF2B5EF4-FFF2-40B4-BE49-F238E27FC236}">
                <a16:creationId xmlns:a16="http://schemas.microsoft.com/office/drawing/2014/main" id="{A78B5292-9A26-403A-88F2-816911D9AFE9}"/>
              </a:ext>
            </a:extLst>
          </p:cNvPr>
          <p:cNvSpPr/>
          <p:nvPr/>
        </p:nvSpPr>
        <p:spPr>
          <a:xfrm>
            <a:off x="7709231" y="4184292"/>
            <a:ext cx="479622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관리서버용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L3#1</a:t>
            </a: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HP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5500</a:t>
            </a:r>
          </a:p>
        </p:txBody>
      </p:sp>
      <p:sp>
        <p:nvSpPr>
          <p:cNvPr id="910" name="직사각형 909">
            <a:extLst>
              <a:ext uri="{FF2B5EF4-FFF2-40B4-BE49-F238E27FC236}">
                <a16:creationId xmlns:a16="http://schemas.microsoft.com/office/drawing/2014/main" id="{81BC862E-47CB-44F7-B141-E4B1F1677293}"/>
              </a:ext>
            </a:extLst>
          </p:cNvPr>
          <p:cNvSpPr/>
          <p:nvPr/>
        </p:nvSpPr>
        <p:spPr>
          <a:xfrm>
            <a:off x="8196930" y="3487077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내부망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OS6860E</a:t>
            </a:r>
          </a:p>
        </p:txBody>
      </p:sp>
      <p:pic>
        <p:nvPicPr>
          <p:cNvPr id="778" name="Picture 6" descr="C:\Users\woo\Desktop\시스템아이콘\Untitled-3.png">
            <a:extLst>
              <a:ext uri="{FF2B5EF4-FFF2-40B4-BE49-F238E27FC236}">
                <a16:creationId xmlns:a16="http://schemas.microsoft.com/office/drawing/2014/main" id="{9D8E3769-B29D-4704-A3BD-64555479D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71656" y="2745740"/>
            <a:ext cx="117810" cy="142548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직사각형 858">
            <a:extLst>
              <a:ext uri="{FF2B5EF4-FFF2-40B4-BE49-F238E27FC236}">
                <a16:creationId xmlns:a16="http://schemas.microsoft.com/office/drawing/2014/main" id="{B5F377BC-F450-40E9-969B-E70FEB9F2C6E}"/>
              </a:ext>
            </a:extLst>
          </p:cNvPr>
          <p:cNvSpPr/>
          <p:nvPr/>
        </p:nvSpPr>
        <p:spPr>
          <a:xfrm>
            <a:off x="4827667" y="2844487"/>
            <a:ext cx="51186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웹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F/W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(Wapples-100)</a:t>
            </a:r>
          </a:p>
        </p:txBody>
      </p:sp>
      <p:sp>
        <p:nvSpPr>
          <p:cNvPr id="865" name="Rectangle 327" descr="25">
            <a:extLst>
              <a:ext uri="{FF2B5EF4-FFF2-40B4-BE49-F238E27FC236}">
                <a16:creationId xmlns:a16="http://schemas.microsoft.com/office/drawing/2014/main" id="{5B3D2A1A-50DF-42F4-8F30-BBD609AD22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1819" y="620813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보훈처</a:t>
            </a:r>
            <a:r>
              <a:rPr lang="en-US" altLang="ko-KR" sz="400" b="1">
                <a:latin typeface="+mn-ea"/>
                <a:ea typeface="+mn-ea"/>
              </a:rPr>
              <a:t>(2</a:t>
            </a:r>
            <a:r>
              <a:rPr lang="ko-KR" altLang="en-US" sz="400" b="1">
                <a:latin typeface="+mn-ea"/>
                <a:ea typeface="+mn-ea"/>
              </a:rPr>
              <a:t>차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sp>
        <p:nvSpPr>
          <p:cNvPr id="868" name="직사각형 867">
            <a:extLst>
              <a:ext uri="{FF2B5EF4-FFF2-40B4-BE49-F238E27FC236}">
                <a16:creationId xmlns:a16="http://schemas.microsoft.com/office/drawing/2014/main" id="{A2DBDA23-956F-4DB3-A89E-8073F05E140D}"/>
              </a:ext>
            </a:extLst>
          </p:cNvPr>
          <p:cNvSpPr/>
          <p:nvPr/>
        </p:nvSpPr>
        <p:spPr>
          <a:xfrm>
            <a:off x="4458627" y="744773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869" name="직사각형 868">
            <a:extLst>
              <a:ext uri="{FF2B5EF4-FFF2-40B4-BE49-F238E27FC236}">
                <a16:creationId xmlns:a16="http://schemas.microsoft.com/office/drawing/2014/main" id="{680CC763-0991-487B-9DE1-3D4B440103C3}"/>
              </a:ext>
            </a:extLst>
          </p:cNvPr>
          <p:cNvSpPr/>
          <p:nvPr/>
        </p:nvSpPr>
        <p:spPr bwMode="auto">
          <a:xfrm>
            <a:off x="4369461" y="678001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14" name="Rectangle 327" descr="25">
            <a:extLst>
              <a:ext uri="{FF2B5EF4-FFF2-40B4-BE49-F238E27FC236}">
                <a16:creationId xmlns:a16="http://schemas.microsoft.com/office/drawing/2014/main" id="{0A1C48A0-9BA9-4451-827F-BE6F584A0E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2083" y="621161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 err="1">
                <a:latin typeface="+mn-ea"/>
                <a:ea typeface="+mn-ea"/>
              </a:rPr>
              <a:t>보훈부</a:t>
            </a:r>
            <a:r>
              <a:rPr lang="en-US" altLang="ko-KR" sz="400" b="1" dirty="0">
                <a:latin typeface="+mn-ea"/>
                <a:ea typeface="+mn-ea"/>
              </a:rPr>
              <a:t>(2</a:t>
            </a:r>
            <a:r>
              <a:rPr lang="ko-KR" altLang="en-US" sz="400" b="1" dirty="0">
                <a:latin typeface="+mn-ea"/>
                <a:ea typeface="+mn-ea"/>
              </a:rPr>
              <a:t>차</a:t>
            </a:r>
            <a:r>
              <a:rPr lang="en-US" altLang="ko-KR" sz="400" b="1" dirty="0">
                <a:latin typeface="+mn-ea"/>
                <a:ea typeface="+mn-ea"/>
              </a:rPr>
              <a:t>)</a:t>
            </a:r>
          </a:p>
        </p:txBody>
      </p:sp>
      <p:sp>
        <p:nvSpPr>
          <p:cNvPr id="926" name="직사각형 925">
            <a:extLst>
              <a:ext uri="{FF2B5EF4-FFF2-40B4-BE49-F238E27FC236}">
                <a16:creationId xmlns:a16="http://schemas.microsoft.com/office/drawing/2014/main" id="{C03EC563-F2BD-4144-97F2-D29C743E89C6}"/>
              </a:ext>
            </a:extLst>
          </p:cNvPr>
          <p:cNvSpPr/>
          <p:nvPr/>
        </p:nvSpPr>
        <p:spPr>
          <a:xfrm>
            <a:off x="4458891" y="745121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927" name="직사각형 926">
            <a:extLst>
              <a:ext uri="{FF2B5EF4-FFF2-40B4-BE49-F238E27FC236}">
                <a16:creationId xmlns:a16="http://schemas.microsoft.com/office/drawing/2014/main" id="{5E7F6F56-9750-4F12-93FD-27976129A1DB}"/>
              </a:ext>
            </a:extLst>
          </p:cNvPr>
          <p:cNvSpPr/>
          <p:nvPr/>
        </p:nvSpPr>
        <p:spPr bwMode="auto">
          <a:xfrm>
            <a:off x="5957094" y="868284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28" name="Rectangle 327" descr="25">
            <a:extLst>
              <a:ext uri="{FF2B5EF4-FFF2-40B4-BE49-F238E27FC236}">
                <a16:creationId xmlns:a16="http://schemas.microsoft.com/office/drawing/2014/main" id="{28B8C1E1-19E7-43B8-B694-4319350F37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09716" y="811444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 err="1">
                <a:latin typeface="+mn-ea"/>
                <a:ea typeface="+mn-ea"/>
              </a:rPr>
              <a:t>식약처</a:t>
            </a:r>
            <a:r>
              <a:rPr lang="en-US" altLang="ko-KR" sz="400" b="1" dirty="0">
                <a:latin typeface="+mn-ea"/>
                <a:ea typeface="+mn-ea"/>
              </a:rPr>
              <a:t>(2</a:t>
            </a:r>
            <a:r>
              <a:rPr lang="ko-KR" altLang="en-US" sz="400" b="1" dirty="0">
                <a:latin typeface="+mn-ea"/>
                <a:ea typeface="+mn-ea"/>
              </a:rPr>
              <a:t>차</a:t>
            </a:r>
            <a:r>
              <a:rPr lang="en-US" altLang="ko-KR" sz="400" b="1" dirty="0">
                <a:latin typeface="+mn-ea"/>
                <a:ea typeface="+mn-ea"/>
              </a:rPr>
              <a:t>)</a:t>
            </a:r>
          </a:p>
        </p:txBody>
      </p:sp>
      <p:sp>
        <p:nvSpPr>
          <p:cNvPr id="930" name="직사각형 929">
            <a:extLst>
              <a:ext uri="{FF2B5EF4-FFF2-40B4-BE49-F238E27FC236}">
                <a16:creationId xmlns:a16="http://schemas.microsoft.com/office/drawing/2014/main" id="{29E5C944-BD7D-42FF-95D3-5A37F2AF3943}"/>
              </a:ext>
            </a:extLst>
          </p:cNvPr>
          <p:cNvSpPr/>
          <p:nvPr/>
        </p:nvSpPr>
        <p:spPr>
          <a:xfrm>
            <a:off x="6046524" y="935404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cxnSp>
        <p:nvCxnSpPr>
          <p:cNvPr id="976" name="꺾인 연결선 73">
            <a:extLst>
              <a:ext uri="{FF2B5EF4-FFF2-40B4-BE49-F238E27FC236}">
                <a16:creationId xmlns:a16="http://schemas.microsoft.com/office/drawing/2014/main" id="{78FC7B56-4811-4DAE-8346-E511AA1A7A57}"/>
              </a:ext>
            </a:extLst>
          </p:cNvPr>
          <p:cNvCxnSpPr>
            <a:cxnSpLocks/>
            <a:endCxn id="768" idx="0"/>
          </p:cNvCxnSpPr>
          <p:nvPr/>
        </p:nvCxnSpPr>
        <p:spPr>
          <a:xfrm rot="5400000">
            <a:off x="249690" y="4583373"/>
            <a:ext cx="1315326" cy="429556"/>
          </a:xfrm>
          <a:prstGeom prst="bentConnector3">
            <a:avLst>
              <a:gd name="adj1" fmla="val 20853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0" name="꺾인 연결선 697">
            <a:extLst>
              <a:ext uri="{FF2B5EF4-FFF2-40B4-BE49-F238E27FC236}">
                <a16:creationId xmlns:a16="http://schemas.microsoft.com/office/drawing/2014/main" id="{5BA97B71-29FB-4D6D-B61D-719B3C3E1641}"/>
              </a:ext>
            </a:extLst>
          </p:cNvPr>
          <p:cNvCxnSpPr>
            <a:cxnSpLocks/>
            <a:stCxn id="138" idx="2"/>
          </p:cNvCxnSpPr>
          <p:nvPr/>
        </p:nvCxnSpPr>
        <p:spPr>
          <a:xfrm rot="5400000">
            <a:off x="539553" y="4315127"/>
            <a:ext cx="1362762" cy="1023378"/>
          </a:xfrm>
          <a:prstGeom prst="bentConnector3">
            <a:avLst>
              <a:gd name="adj1" fmla="val 19771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9" name="직사각형 948">
            <a:extLst>
              <a:ext uri="{FF2B5EF4-FFF2-40B4-BE49-F238E27FC236}">
                <a16:creationId xmlns:a16="http://schemas.microsoft.com/office/drawing/2014/main" id="{FC5F27ED-9823-4D87-8249-F49BAB037724}"/>
              </a:ext>
            </a:extLst>
          </p:cNvPr>
          <p:cNvSpPr/>
          <p:nvPr/>
        </p:nvSpPr>
        <p:spPr>
          <a:xfrm>
            <a:off x="3782435" y="4560616"/>
            <a:ext cx="1899603" cy="896276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grpSp>
        <p:nvGrpSpPr>
          <p:cNvPr id="962" name="그룹 961">
            <a:extLst>
              <a:ext uri="{FF2B5EF4-FFF2-40B4-BE49-F238E27FC236}">
                <a16:creationId xmlns:a16="http://schemas.microsoft.com/office/drawing/2014/main" id="{0C556AD5-A965-43EC-846D-ED40706E2547}"/>
              </a:ext>
            </a:extLst>
          </p:cNvPr>
          <p:cNvGrpSpPr/>
          <p:nvPr/>
        </p:nvGrpSpPr>
        <p:grpSpPr>
          <a:xfrm>
            <a:off x="3902744" y="4657643"/>
            <a:ext cx="595020" cy="357682"/>
            <a:chOff x="4957699" y="6874523"/>
            <a:chExt cx="732332" cy="568043"/>
          </a:xfrm>
        </p:grpSpPr>
        <p:sp>
          <p:nvSpPr>
            <p:cNvPr id="967" name="직사각형 966">
              <a:extLst>
                <a:ext uri="{FF2B5EF4-FFF2-40B4-BE49-F238E27FC236}">
                  <a16:creationId xmlns:a16="http://schemas.microsoft.com/office/drawing/2014/main" id="{DF3B75CB-EB40-4D6F-815D-380589958437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73" name="Rectangle 327" descr="25">
              <a:extLst>
                <a:ext uri="{FF2B5EF4-FFF2-40B4-BE49-F238E27FC236}">
                  <a16:creationId xmlns:a16="http://schemas.microsoft.com/office/drawing/2014/main" id="{F54D5E22-292E-4B56-8C3E-7CB05E096D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990" name="Picture 71">
              <a:extLst>
                <a:ext uri="{FF2B5EF4-FFF2-40B4-BE49-F238E27FC236}">
                  <a16:creationId xmlns:a16="http://schemas.microsoft.com/office/drawing/2014/main" id="{8CEBEFAE-109A-46D9-97E5-BF2D8B56B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1" name="Picture 71">
              <a:extLst>
                <a:ext uri="{FF2B5EF4-FFF2-40B4-BE49-F238E27FC236}">
                  <a16:creationId xmlns:a16="http://schemas.microsoft.com/office/drawing/2014/main" id="{4F4BE58F-F5A9-4022-86F2-1A701BCE6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8" name="Picture 71">
              <a:extLst>
                <a:ext uri="{FF2B5EF4-FFF2-40B4-BE49-F238E27FC236}">
                  <a16:creationId xmlns:a16="http://schemas.microsoft.com/office/drawing/2014/main" id="{F801A334-0AAC-4316-90D6-3321BC65A0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02" name="그룹 1001">
            <a:extLst>
              <a:ext uri="{FF2B5EF4-FFF2-40B4-BE49-F238E27FC236}">
                <a16:creationId xmlns:a16="http://schemas.microsoft.com/office/drawing/2014/main" id="{899FDCB2-1CF7-48F5-90D5-5A4E01B2C5DF}"/>
              </a:ext>
            </a:extLst>
          </p:cNvPr>
          <p:cNvGrpSpPr/>
          <p:nvPr/>
        </p:nvGrpSpPr>
        <p:grpSpPr>
          <a:xfrm>
            <a:off x="5066048" y="4709928"/>
            <a:ext cx="544876" cy="348319"/>
            <a:chOff x="5702735" y="6957552"/>
            <a:chExt cx="737677" cy="553174"/>
          </a:xfrm>
        </p:grpSpPr>
        <p:sp>
          <p:nvSpPr>
            <p:cNvPr id="1003" name="Rectangle 327" descr="25">
              <a:extLst>
                <a:ext uri="{FF2B5EF4-FFF2-40B4-BE49-F238E27FC236}">
                  <a16:creationId xmlns:a16="http://schemas.microsoft.com/office/drawing/2014/main" id="{892B0C83-8593-46CE-9104-00EF1612E82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02735" y="7262440"/>
              <a:ext cx="466593" cy="248286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카카오서버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 dirty="0">
                  <a:latin typeface="+mn-ea"/>
                  <a:ea typeface="+mn-ea"/>
                </a:rPr>
                <a:t>/DB</a:t>
              </a:r>
            </a:p>
          </p:txBody>
        </p:sp>
        <p:pic>
          <p:nvPicPr>
            <p:cNvPr id="1004" name="Picture 71">
              <a:extLst>
                <a:ext uri="{FF2B5EF4-FFF2-40B4-BE49-F238E27FC236}">
                  <a16:creationId xmlns:a16="http://schemas.microsoft.com/office/drawing/2014/main" id="{5505782B-07DB-4205-B36D-229F3C0D62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784051" y="695755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5" name="Picture 71">
              <a:extLst>
                <a:ext uri="{FF2B5EF4-FFF2-40B4-BE49-F238E27FC236}">
                  <a16:creationId xmlns:a16="http://schemas.microsoft.com/office/drawing/2014/main" id="{C25C8D47-E2DF-4108-B475-2B2904B9C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28137" y="6957554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6" name="Picture 71">
              <a:extLst>
                <a:ext uri="{FF2B5EF4-FFF2-40B4-BE49-F238E27FC236}">
                  <a16:creationId xmlns:a16="http://schemas.microsoft.com/office/drawing/2014/main" id="{AD63B4CC-3248-4306-BC32-75087BCC5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74938" y="6957552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11" name="그룹 1010">
            <a:extLst>
              <a:ext uri="{FF2B5EF4-FFF2-40B4-BE49-F238E27FC236}">
                <a16:creationId xmlns:a16="http://schemas.microsoft.com/office/drawing/2014/main" id="{3FED4E10-B8D1-4A25-AB23-0678755FEA64}"/>
              </a:ext>
            </a:extLst>
          </p:cNvPr>
          <p:cNvGrpSpPr/>
          <p:nvPr/>
        </p:nvGrpSpPr>
        <p:grpSpPr>
          <a:xfrm>
            <a:off x="3978390" y="4400754"/>
            <a:ext cx="163942" cy="230892"/>
            <a:chOff x="4898896" y="5774575"/>
            <a:chExt cx="201775" cy="303046"/>
          </a:xfrm>
        </p:grpSpPr>
        <p:pic>
          <p:nvPicPr>
            <p:cNvPr id="1014" name="Picture 13" descr="D:\모스트비주얼\아이콘 작업\ra-5.png">
              <a:extLst>
                <a:ext uri="{FF2B5EF4-FFF2-40B4-BE49-F238E27FC236}">
                  <a16:creationId xmlns:a16="http://schemas.microsoft.com/office/drawing/2014/main" id="{F8278106-A1A5-4153-A5ED-F366658CA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7" name="Picture 13" descr="D:\모스트비주얼\아이콘 작업\ra-5.png">
              <a:extLst>
                <a:ext uri="{FF2B5EF4-FFF2-40B4-BE49-F238E27FC236}">
                  <a16:creationId xmlns:a16="http://schemas.microsoft.com/office/drawing/2014/main" id="{9E511286-0BAE-4A1A-B64A-51487431F1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18" name="그룹 1017">
            <a:extLst>
              <a:ext uri="{FF2B5EF4-FFF2-40B4-BE49-F238E27FC236}">
                <a16:creationId xmlns:a16="http://schemas.microsoft.com/office/drawing/2014/main" id="{1A685CB5-2CE3-4549-B2BF-5A80D4877A40}"/>
              </a:ext>
            </a:extLst>
          </p:cNvPr>
          <p:cNvGrpSpPr/>
          <p:nvPr/>
        </p:nvGrpSpPr>
        <p:grpSpPr>
          <a:xfrm>
            <a:off x="3902744" y="5052556"/>
            <a:ext cx="595020" cy="357682"/>
            <a:chOff x="4957699" y="6874523"/>
            <a:chExt cx="732332" cy="568043"/>
          </a:xfrm>
        </p:grpSpPr>
        <p:sp>
          <p:nvSpPr>
            <p:cNvPr id="1026" name="직사각형 1025">
              <a:extLst>
                <a:ext uri="{FF2B5EF4-FFF2-40B4-BE49-F238E27FC236}">
                  <a16:creationId xmlns:a16="http://schemas.microsoft.com/office/drawing/2014/main" id="{082D2984-8A29-4B75-8CD9-B4A2EBCD564E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036" name="Rectangle 327" descr="25">
              <a:extLst>
                <a:ext uri="{FF2B5EF4-FFF2-40B4-BE49-F238E27FC236}">
                  <a16:creationId xmlns:a16="http://schemas.microsoft.com/office/drawing/2014/main" id="{1719BDD2-491B-49F6-9EB7-EDB125195B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037" name="Picture 71">
              <a:extLst>
                <a:ext uri="{FF2B5EF4-FFF2-40B4-BE49-F238E27FC236}">
                  <a16:creationId xmlns:a16="http://schemas.microsoft.com/office/drawing/2014/main" id="{4025E470-F4EF-4055-9C7B-954F9EF9D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71">
              <a:extLst>
                <a:ext uri="{FF2B5EF4-FFF2-40B4-BE49-F238E27FC236}">
                  <a16:creationId xmlns:a16="http://schemas.microsoft.com/office/drawing/2014/main" id="{6608CD79-CC23-4C9A-B39A-B3DF8F6D0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71">
              <a:extLst>
                <a:ext uri="{FF2B5EF4-FFF2-40B4-BE49-F238E27FC236}">
                  <a16:creationId xmlns:a16="http://schemas.microsoft.com/office/drawing/2014/main" id="{8C55379D-827C-499B-A3C8-109054F82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0" name="그룹 1039">
            <a:extLst>
              <a:ext uri="{FF2B5EF4-FFF2-40B4-BE49-F238E27FC236}">
                <a16:creationId xmlns:a16="http://schemas.microsoft.com/office/drawing/2014/main" id="{DEDB293A-136C-423B-87EF-C4CA171579DD}"/>
              </a:ext>
            </a:extLst>
          </p:cNvPr>
          <p:cNvGrpSpPr/>
          <p:nvPr/>
        </p:nvGrpSpPr>
        <p:grpSpPr>
          <a:xfrm>
            <a:off x="4515733" y="5052556"/>
            <a:ext cx="540927" cy="357682"/>
            <a:chOff x="4957699" y="6874523"/>
            <a:chExt cx="732332" cy="568043"/>
          </a:xfrm>
        </p:grpSpPr>
        <p:sp>
          <p:nvSpPr>
            <p:cNvPr id="1051" name="직사각형 1050">
              <a:extLst>
                <a:ext uri="{FF2B5EF4-FFF2-40B4-BE49-F238E27FC236}">
                  <a16:creationId xmlns:a16="http://schemas.microsoft.com/office/drawing/2014/main" id="{DCD4FD85-8B96-4585-8AD7-DCD01D968E67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053" name="Rectangle 327" descr="25">
              <a:extLst>
                <a:ext uri="{FF2B5EF4-FFF2-40B4-BE49-F238E27FC236}">
                  <a16:creationId xmlns:a16="http://schemas.microsoft.com/office/drawing/2014/main" id="{8ABC21DE-DE85-4356-878C-28495C58E1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EAI/ESB</a:t>
              </a:r>
              <a:r>
                <a:rPr lang="ko-KR" altLang="en-US" sz="400" b="1">
                  <a:latin typeface="+mn-ea"/>
                  <a:ea typeface="+mn-ea"/>
                </a:rPr>
                <a:t>서버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055" name="Picture 71">
              <a:extLst>
                <a:ext uri="{FF2B5EF4-FFF2-40B4-BE49-F238E27FC236}">
                  <a16:creationId xmlns:a16="http://schemas.microsoft.com/office/drawing/2014/main" id="{200FB51F-AA67-48E2-8112-0961D8E33C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6" name="Picture 71">
              <a:extLst>
                <a:ext uri="{FF2B5EF4-FFF2-40B4-BE49-F238E27FC236}">
                  <a16:creationId xmlns:a16="http://schemas.microsoft.com/office/drawing/2014/main" id="{81A198BD-2061-485F-A234-A169E1E1E2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0" name="Picture 71">
              <a:extLst>
                <a:ext uri="{FF2B5EF4-FFF2-40B4-BE49-F238E27FC236}">
                  <a16:creationId xmlns:a16="http://schemas.microsoft.com/office/drawing/2014/main" id="{6C83651B-811C-4816-826D-D0FCE03F9B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71" name="Rectangle 327" descr="25">
            <a:extLst>
              <a:ext uri="{FF2B5EF4-FFF2-40B4-BE49-F238E27FC236}">
                <a16:creationId xmlns:a16="http://schemas.microsoft.com/office/drawing/2014/main" id="{0C21B62F-A277-41C1-A9E1-1C2FFE7DF9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0533" y="5073680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VPN</a:t>
            </a:r>
            <a:r>
              <a:rPr lang="ko-KR" altLang="en-US" sz="400" b="1" dirty="0">
                <a:latin typeface="+mn-ea"/>
                <a:ea typeface="+mn-ea"/>
              </a:rPr>
              <a:t>관리</a:t>
            </a:r>
            <a:endParaRPr lang="en-US" altLang="ko-KR" sz="400" b="1" dirty="0">
              <a:latin typeface="+mn-ea"/>
              <a:ea typeface="+mn-ea"/>
            </a:endParaRPr>
          </a:p>
        </p:txBody>
      </p:sp>
      <p:grpSp>
        <p:nvGrpSpPr>
          <p:cNvPr id="1072" name="그룹 1071">
            <a:extLst>
              <a:ext uri="{FF2B5EF4-FFF2-40B4-BE49-F238E27FC236}">
                <a16:creationId xmlns:a16="http://schemas.microsoft.com/office/drawing/2014/main" id="{A5138204-CAB1-4970-9FAD-071E09E52282}"/>
              </a:ext>
            </a:extLst>
          </p:cNvPr>
          <p:cNvGrpSpPr/>
          <p:nvPr/>
        </p:nvGrpSpPr>
        <p:grpSpPr>
          <a:xfrm>
            <a:off x="4526522" y="4582656"/>
            <a:ext cx="540927" cy="439918"/>
            <a:chOff x="6399212" y="6003805"/>
            <a:chExt cx="665756" cy="577393"/>
          </a:xfrm>
        </p:grpSpPr>
        <p:grpSp>
          <p:nvGrpSpPr>
            <p:cNvPr id="1138" name="그룹 1137">
              <a:extLst>
                <a:ext uri="{FF2B5EF4-FFF2-40B4-BE49-F238E27FC236}">
                  <a16:creationId xmlns:a16="http://schemas.microsoft.com/office/drawing/2014/main" id="{2A11108B-FC0C-428E-B6A5-10EBC907D139}"/>
                </a:ext>
              </a:extLst>
            </p:cNvPr>
            <p:cNvGrpSpPr/>
            <p:nvPr/>
          </p:nvGrpSpPr>
          <p:grpSpPr>
            <a:xfrm>
              <a:off x="6399212" y="6111741"/>
              <a:ext cx="665756" cy="469457"/>
              <a:chOff x="6371004" y="6100548"/>
              <a:chExt cx="732332" cy="568043"/>
            </a:xfrm>
          </p:grpSpPr>
          <p:sp>
            <p:nvSpPr>
              <p:cNvPr id="1140" name="직사각형 1139">
                <a:extLst>
                  <a:ext uri="{FF2B5EF4-FFF2-40B4-BE49-F238E27FC236}">
                    <a16:creationId xmlns:a16="http://schemas.microsoft.com/office/drawing/2014/main" id="{CA040FF9-1B45-4A58-AEA5-6947C0580AA6}"/>
                  </a:ext>
                </a:extLst>
              </p:cNvPr>
              <p:cNvSpPr/>
              <p:nvPr/>
            </p:nvSpPr>
            <p:spPr bwMode="auto">
              <a:xfrm>
                <a:off x="6371004" y="6100548"/>
                <a:ext cx="732332" cy="5275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141" name="Rectangle 327" descr="25">
                <a:extLst>
                  <a:ext uri="{FF2B5EF4-FFF2-40B4-BE49-F238E27FC236}">
                    <a16:creationId xmlns:a16="http://schemas.microsoft.com/office/drawing/2014/main" id="{F96E3CF7-7F56-409C-A5B3-419F06CCA15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420338" y="6510990"/>
                <a:ext cx="482023" cy="157601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solidFill>
                  <a:srgbClr val="80808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EAEAEA"/>
                </a:outerShdw>
              </a:effectLst>
            </p:spPr>
            <p:txBody>
              <a:bodyPr lIns="0" tIns="0" rIns="0" bIns="0" anchor="ctr"/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400" b="1">
                    <a:latin typeface="+mn-ea"/>
                    <a:ea typeface="+mn-ea"/>
                  </a:rPr>
                  <a:t>상담지식</a:t>
                </a:r>
                <a:r>
                  <a:rPr lang="en-US" altLang="ko-KR" sz="400" b="1">
                    <a:latin typeface="+mn-ea"/>
                    <a:ea typeface="+mn-ea"/>
                  </a:rPr>
                  <a:t>DB</a:t>
                </a:r>
              </a:p>
            </p:txBody>
          </p:sp>
          <p:pic>
            <p:nvPicPr>
              <p:cNvPr id="1142" name="Picture 71">
                <a:extLst>
                  <a:ext uri="{FF2B5EF4-FFF2-40B4-BE49-F238E27FC236}">
                    <a16:creationId xmlns:a16="http://schemas.microsoft.com/office/drawing/2014/main" id="{D5C7D5E6-EC9F-417D-A7DE-FD9DE64829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50243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43" name="Picture 71">
                <a:extLst>
                  <a:ext uri="{FF2B5EF4-FFF2-40B4-BE49-F238E27FC236}">
                    <a16:creationId xmlns:a16="http://schemas.microsoft.com/office/drawing/2014/main" id="{72FD723A-ADB1-4119-99CA-0BC2C9AF8F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669974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44" name="Picture 71">
                <a:extLst>
                  <a:ext uri="{FF2B5EF4-FFF2-40B4-BE49-F238E27FC236}">
                    <a16:creationId xmlns:a16="http://schemas.microsoft.com/office/drawing/2014/main" id="{C2CCC83B-684F-431D-B8DA-3482088A7A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4525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39" name="Picture 13" descr="D:\모스트비주얼\아이콘 작업\ra-5.png">
              <a:extLst>
                <a:ext uri="{FF2B5EF4-FFF2-40B4-BE49-F238E27FC236}">
                  <a16:creationId xmlns:a16="http://schemas.microsoft.com/office/drawing/2014/main" id="{911700BC-AE57-4439-8FEF-9418BF4B4A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464057" y="600380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45" name="그림 1144">
            <a:extLst>
              <a:ext uri="{FF2B5EF4-FFF2-40B4-BE49-F238E27FC236}">
                <a16:creationId xmlns:a16="http://schemas.microsoft.com/office/drawing/2014/main" id="{8DA9F953-97B9-4B66-B412-075FFBBA848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695" y="5058792"/>
            <a:ext cx="120010" cy="146741"/>
          </a:xfrm>
          <a:prstGeom prst="rect">
            <a:avLst/>
          </a:prstGeom>
        </p:spPr>
      </p:pic>
      <p:sp>
        <p:nvSpPr>
          <p:cNvPr id="1146" name="Rectangle 327" descr="25">
            <a:extLst>
              <a:ext uri="{FF2B5EF4-FFF2-40B4-BE49-F238E27FC236}">
                <a16:creationId xmlns:a16="http://schemas.microsoft.com/office/drawing/2014/main" id="{B1A6759D-0DB4-459B-9152-009FC88314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0533" y="5253678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>
                <a:latin typeface="+mn-ea"/>
                <a:ea typeface="+mn-ea"/>
              </a:rPr>
              <a:t>IVR Media</a:t>
            </a:r>
          </a:p>
        </p:txBody>
      </p:sp>
      <p:pic>
        <p:nvPicPr>
          <p:cNvPr id="1147" name="그림 1146">
            <a:extLst>
              <a:ext uri="{FF2B5EF4-FFF2-40B4-BE49-F238E27FC236}">
                <a16:creationId xmlns:a16="http://schemas.microsoft.com/office/drawing/2014/main" id="{A0FAB45A-C6E3-47D4-AEDF-7A2BE78B1B29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695" y="5238791"/>
            <a:ext cx="120010" cy="146741"/>
          </a:xfrm>
          <a:prstGeom prst="rect">
            <a:avLst/>
          </a:prstGeom>
        </p:spPr>
      </p:pic>
      <p:pic>
        <p:nvPicPr>
          <p:cNvPr id="1148" name="Picture 13" descr="D:\모스트비주얼\아이콘 작업\ra-5.png">
            <a:extLst>
              <a:ext uri="{FF2B5EF4-FFF2-40B4-BE49-F238E27FC236}">
                <a16:creationId xmlns:a16="http://schemas.microsoft.com/office/drawing/2014/main" id="{E8D44A38-6FE7-454B-A3D9-0CD93828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500474" y="4577925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9" name="Rectangle 327" descr="25">
            <a:extLst>
              <a:ext uri="{FF2B5EF4-FFF2-40B4-BE49-F238E27FC236}">
                <a16:creationId xmlns:a16="http://schemas.microsoft.com/office/drawing/2014/main" id="{09A71AF2-0195-49F9-B3E5-A7E90FAD0EB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30633" y="4900290"/>
            <a:ext cx="247416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화상</a:t>
            </a:r>
            <a:r>
              <a:rPr lang="en-US" altLang="ko-KR" sz="400" b="1" dirty="0">
                <a:latin typeface="+mn-ea"/>
                <a:ea typeface="+mn-ea"/>
              </a:rPr>
              <a:t>main</a:t>
            </a:r>
          </a:p>
        </p:txBody>
      </p:sp>
      <p:sp>
        <p:nvSpPr>
          <p:cNvPr id="1153" name="직사각형 1152">
            <a:extLst>
              <a:ext uri="{FF2B5EF4-FFF2-40B4-BE49-F238E27FC236}">
                <a16:creationId xmlns:a16="http://schemas.microsoft.com/office/drawing/2014/main" id="{044D728E-6283-4658-9009-5CB322C6E825}"/>
              </a:ext>
            </a:extLst>
          </p:cNvPr>
          <p:cNvSpPr/>
          <p:nvPr/>
        </p:nvSpPr>
        <p:spPr>
          <a:xfrm>
            <a:off x="3782519" y="4560075"/>
            <a:ext cx="1899603" cy="896276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grpSp>
        <p:nvGrpSpPr>
          <p:cNvPr id="1154" name="그룹 1153">
            <a:extLst>
              <a:ext uri="{FF2B5EF4-FFF2-40B4-BE49-F238E27FC236}">
                <a16:creationId xmlns:a16="http://schemas.microsoft.com/office/drawing/2014/main" id="{5C4F7014-4E5E-46DC-873B-05B6FB49D922}"/>
              </a:ext>
            </a:extLst>
          </p:cNvPr>
          <p:cNvGrpSpPr/>
          <p:nvPr/>
        </p:nvGrpSpPr>
        <p:grpSpPr>
          <a:xfrm>
            <a:off x="3902828" y="4657102"/>
            <a:ext cx="595020" cy="357682"/>
            <a:chOff x="4957699" y="6874523"/>
            <a:chExt cx="732332" cy="568043"/>
          </a:xfrm>
        </p:grpSpPr>
        <p:sp>
          <p:nvSpPr>
            <p:cNvPr id="1155" name="직사각형 1154">
              <a:extLst>
                <a:ext uri="{FF2B5EF4-FFF2-40B4-BE49-F238E27FC236}">
                  <a16:creationId xmlns:a16="http://schemas.microsoft.com/office/drawing/2014/main" id="{3922E4F1-CA3A-4CC8-A02A-F74D5AD0243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57" name="Rectangle 327" descr="25">
              <a:extLst>
                <a:ext uri="{FF2B5EF4-FFF2-40B4-BE49-F238E27FC236}">
                  <a16:creationId xmlns:a16="http://schemas.microsoft.com/office/drawing/2014/main" id="{1EBF055F-19F0-4BA2-B65F-46445119C7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158" name="Picture 71">
              <a:extLst>
                <a:ext uri="{FF2B5EF4-FFF2-40B4-BE49-F238E27FC236}">
                  <a16:creationId xmlns:a16="http://schemas.microsoft.com/office/drawing/2014/main" id="{615DA827-6483-418D-B3F2-8F857F3688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1" name="Picture 71">
              <a:extLst>
                <a:ext uri="{FF2B5EF4-FFF2-40B4-BE49-F238E27FC236}">
                  <a16:creationId xmlns:a16="http://schemas.microsoft.com/office/drawing/2014/main" id="{587D8164-87B0-4837-A295-624CDD388A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2" name="Picture 71">
              <a:extLst>
                <a:ext uri="{FF2B5EF4-FFF2-40B4-BE49-F238E27FC236}">
                  <a16:creationId xmlns:a16="http://schemas.microsoft.com/office/drawing/2014/main" id="{4310EB19-4586-4627-9ED5-1164414489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3" name="그룹 1162">
            <a:extLst>
              <a:ext uri="{FF2B5EF4-FFF2-40B4-BE49-F238E27FC236}">
                <a16:creationId xmlns:a16="http://schemas.microsoft.com/office/drawing/2014/main" id="{310F51EA-EE90-45CF-972F-B0B8C96647AD}"/>
              </a:ext>
            </a:extLst>
          </p:cNvPr>
          <p:cNvGrpSpPr/>
          <p:nvPr/>
        </p:nvGrpSpPr>
        <p:grpSpPr>
          <a:xfrm>
            <a:off x="5066132" y="4709387"/>
            <a:ext cx="544876" cy="348319"/>
            <a:chOff x="5702735" y="6957552"/>
            <a:chExt cx="737677" cy="553174"/>
          </a:xfrm>
        </p:grpSpPr>
        <p:sp>
          <p:nvSpPr>
            <p:cNvPr id="1164" name="Rectangle 327" descr="25">
              <a:extLst>
                <a:ext uri="{FF2B5EF4-FFF2-40B4-BE49-F238E27FC236}">
                  <a16:creationId xmlns:a16="http://schemas.microsoft.com/office/drawing/2014/main" id="{D7DC6178-63DC-4EFE-8ECF-0C1B32C6674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02735" y="7262440"/>
              <a:ext cx="466593" cy="248286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카카오서버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 dirty="0">
                  <a:latin typeface="+mn-ea"/>
                  <a:ea typeface="+mn-ea"/>
                </a:rPr>
                <a:t>/DB</a:t>
              </a:r>
            </a:p>
          </p:txBody>
        </p:sp>
        <p:pic>
          <p:nvPicPr>
            <p:cNvPr id="1165" name="Picture 71">
              <a:extLst>
                <a:ext uri="{FF2B5EF4-FFF2-40B4-BE49-F238E27FC236}">
                  <a16:creationId xmlns:a16="http://schemas.microsoft.com/office/drawing/2014/main" id="{1535C8FF-BE0F-4565-BBB9-97551879DD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784051" y="695755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6" name="Picture 71">
              <a:extLst>
                <a:ext uri="{FF2B5EF4-FFF2-40B4-BE49-F238E27FC236}">
                  <a16:creationId xmlns:a16="http://schemas.microsoft.com/office/drawing/2014/main" id="{16F8CF5F-65C5-4DE3-BDEA-FD00890684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28137" y="6957554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7" name="Picture 71">
              <a:extLst>
                <a:ext uri="{FF2B5EF4-FFF2-40B4-BE49-F238E27FC236}">
                  <a16:creationId xmlns:a16="http://schemas.microsoft.com/office/drawing/2014/main" id="{62E6480A-1942-48AC-A5F3-01C09E51B9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74938" y="6957552"/>
              <a:ext cx="165474" cy="2596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8" name="그룹 1167">
            <a:extLst>
              <a:ext uri="{FF2B5EF4-FFF2-40B4-BE49-F238E27FC236}">
                <a16:creationId xmlns:a16="http://schemas.microsoft.com/office/drawing/2014/main" id="{646EF429-3B89-4E9C-B4E2-DBCF7A28DABD}"/>
              </a:ext>
            </a:extLst>
          </p:cNvPr>
          <p:cNvGrpSpPr/>
          <p:nvPr/>
        </p:nvGrpSpPr>
        <p:grpSpPr>
          <a:xfrm>
            <a:off x="3978474" y="4400213"/>
            <a:ext cx="163942" cy="230892"/>
            <a:chOff x="4898896" y="5774575"/>
            <a:chExt cx="201775" cy="303046"/>
          </a:xfrm>
        </p:grpSpPr>
        <p:pic>
          <p:nvPicPr>
            <p:cNvPr id="1169" name="Picture 13" descr="D:\모스트비주얼\아이콘 작업\ra-5.png">
              <a:extLst>
                <a:ext uri="{FF2B5EF4-FFF2-40B4-BE49-F238E27FC236}">
                  <a16:creationId xmlns:a16="http://schemas.microsoft.com/office/drawing/2014/main" id="{DD694D9A-3D4D-4197-8173-1D56F09B4F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70" name="Picture 13" descr="D:\모스트비주얼\아이콘 작업\ra-5.png">
              <a:extLst>
                <a:ext uri="{FF2B5EF4-FFF2-40B4-BE49-F238E27FC236}">
                  <a16:creationId xmlns:a16="http://schemas.microsoft.com/office/drawing/2014/main" id="{FEB5A4C0-43C9-4142-BA36-EC05645512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71" name="그룹 1170">
            <a:extLst>
              <a:ext uri="{FF2B5EF4-FFF2-40B4-BE49-F238E27FC236}">
                <a16:creationId xmlns:a16="http://schemas.microsoft.com/office/drawing/2014/main" id="{07B49A6F-11D4-4221-9CFF-2BA1D0556A56}"/>
              </a:ext>
            </a:extLst>
          </p:cNvPr>
          <p:cNvGrpSpPr/>
          <p:nvPr/>
        </p:nvGrpSpPr>
        <p:grpSpPr>
          <a:xfrm>
            <a:off x="3902828" y="5052015"/>
            <a:ext cx="595020" cy="357682"/>
            <a:chOff x="4957699" y="6874523"/>
            <a:chExt cx="732332" cy="568043"/>
          </a:xfrm>
        </p:grpSpPr>
        <p:sp>
          <p:nvSpPr>
            <p:cNvPr id="1172" name="직사각형 1171">
              <a:extLst>
                <a:ext uri="{FF2B5EF4-FFF2-40B4-BE49-F238E27FC236}">
                  <a16:creationId xmlns:a16="http://schemas.microsoft.com/office/drawing/2014/main" id="{C259EEEA-B5E3-4865-B74F-A154B8B42883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73" name="Rectangle 327" descr="25">
              <a:extLst>
                <a:ext uri="{FF2B5EF4-FFF2-40B4-BE49-F238E27FC236}">
                  <a16:creationId xmlns:a16="http://schemas.microsoft.com/office/drawing/2014/main" id="{C48DAC7B-8A52-4829-8BD6-FACD71B7ACD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174" name="Picture 71">
              <a:extLst>
                <a:ext uri="{FF2B5EF4-FFF2-40B4-BE49-F238E27FC236}">
                  <a16:creationId xmlns:a16="http://schemas.microsoft.com/office/drawing/2014/main" id="{04A6DA24-D6DA-4529-9883-3259B48B22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5" name="Picture 71">
              <a:extLst>
                <a:ext uri="{FF2B5EF4-FFF2-40B4-BE49-F238E27FC236}">
                  <a16:creationId xmlns:a16="http://schemas.microsoft.com/office/drawing/2014/main" id="{B4150235-280B-4356-837A-FDAFA9C01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6" name="Picture 71">
              <a:extLst>
                <a:ext uri="{FF2B5EF4-FFF2-40B4-BE49-F238E27FC236}">
                  <a16:creationId xmlns:a16="http://schemas.microsoft.com/office/drawing/2014/main" id="{0F0EC24F-6B53-4E57-8D7D-7BA747BD0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7" name="그룹 1176">
            <a:extLst>
              <a:ext uri="{FF2B5EF4-FFF2-40B4-BE49-F238E27FC236}">
                <a16:creationId xmlns:a16="http://schemas.microsoft.com/office/drawing/2014/main" id="{F2E972B4-45F5-4994-885E-835EAC9C44BF}"/>
              </a:ext>
            </a:extLst>
          </p:cNvPr>
          <p:cNvGrpSpPr/>
          <p:nvPr/>
        </p:nvGrpSpPr>
        <p:grpSpPr>
          <a:xfrm>
            <a:off x="4515817" y="5052015"/>
            <a:ext cx="540927" cy="357682"/>
            <a:chOff x="4957699" y="6874523"/>
            <a:chExt cx="732332" cy="568043"/>
          </a:xfrm>
        </p:grpSpPr>
        <p:sp>
          <p:nvSpPr>
            <p:cNvPr id="1178" name="직사각형 1177">
              <a:extLst>
                <a:ext uri="{FF2B5EF4-FFF2-40B4-BE49-F238E27FC236}">
                  <a16:creationId xmlns:a16="http://schemas.microsoft.com/office/drawing/2014/main" id="{2225A5A5-A066-4CF2-B661-BD67B79E3A1E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79" name="Rectangle 327" descr="25">
              <a:extLst>
                <a:ext uri="{FF2B5EF4-FFF2-40B4-BE49-F238E27FC236}">
                  <a16:creationId xmlns:a16="http://schemas.microsoft.com/office/drawing/2014/main" id="{599D223C-EA79-44C1-9CB0-A580EE5F9AD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EAI/ESB</a:t>
              </a:r>
              <a:r>
                <a:rPr lang="ko-KR" altLang="en-US" sz="400" b="1">
                  <a:latin typeface="+mn-ea"/>
                  <a:ea typeface="+mn-ea"/>
                </a:rPr>
                <a:t>서버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180" name="Picture 71">
              <a:extLst>
                <a:ext uri="{FF2B5EF4-FFF2-40B4-BE49-F238E27FC236}">
                  <a16:creationId xmlns:a16="http://schemas.microsoft.com/office/drawing/2014/main" id="{A14AD651-8CB3-4BBE-9EBE-B2AE6BA5A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1" name="Picture 71">
              <a:extLst>
                <a:ext uri="{FF2B5EF4-FFF2-40B4-BE49-F238E27FC236}">
                  <a16:creationId xmlns:a16="http://schemas.microsoft.com/office/drawing/2014/main" id="{B359DE3A-6DAF-40A1-978B-DE6E88AC7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71">
              <a:extLst>
                <a:ext uri="{FF2B5EF4-FFF2-40B4-BE49-F238E27FC236}">
                  <a16:creationId xmlns:a16="http://schemas.microsoft.com/office/drawing/2014/main" id="{18687F73-6E92-4876-A172-107474A160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3" name="Rectangle 327" descr="25">
            <a:extLst>
              <a:ext uri="{FF2B5EF4-FFF2-40B4-BE49-F238E27FC236}">
                <a16:creationId xmlns:a16="http://schemas.microsoft.com/office/drawing/2014/main" id="{A8C55AEF-0424-4B43-AC46-BFB284D2AD2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0617" y="5073139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VPN</a:t>
            </a:r>
            <a:r>
              <a:rPr lang="ko-KR" altLang="en-US" sz="400" b="1" dirty="0">
                <a:latin typeface="+mn-ea"/>
                <a:ea typeface="+mn-ea"/>
              </a:rPr>
              <a:t>관리</a:t>
            </a:r>
            <a:endParaRPr lang="en-US" altLang="ko-KR" sz="400" b="1" dirty="0">
              <a:latin typeface="+mn-ea"/>
              <a:ea typeface="+mn-ea"/>
            </a:endParaRPr>
          </a:p>
        </p:txBody>
      </p:sp>
      <p:grpSp>
        <p:nvGrpSpPr>
          <p:cNvPr id="1184" name="그룹 1183">
            <a:extLst>
              <a:ext uri="{FF2B5EF4-FFF2-40B4-BE49-F238E27FC236}">
                <a16:creationId xmlns:a16="http://schemas.microsoft.com/office/drawing/2014/main" id="{8AFE36E5-DE1F-4A7E-AE06-C733EAD7EDE0}"/>
              </a:ext>
            </a:extLst>
          </p:cNvPr>
          <p:cNvGrpSpPr/>
          <p:nvPr/>
        </p:nvGrpSpPr>
        <p:grpSpPr>
          <a:xfrm>
            <a:off x="4526606" y="4582115"/>
            <a:ext cx="540927" cy="439918"/>
            <a:chOff x="6399212" y="6003805"/>
            <a:chExt cx="665756" cy="577393"/>
          </a:xfrm>
        </p:grpSpPr>
        <p:grpSp>
          <p:nvGrpSpPr>
            <p:cNvPr id="1185" name="그룹 1184">
              <a:extLst>
                <a:ext uri="{FF2B5EF4-FFF2-40B4-BE49-F238E27FC236}">
                  <a16:creationId xmlns:a16="http://schemas.microsoft.com/office/drawing/2014/main" id="{9E154989-B95B-442D-AE6D-9BE49E4C9511}"/>
                </a:ext>
              </a:extLst>
            </p:cNvPr>
            <p:cNvGrpSpPr/>
            <p:nvPr/>
          </p:nvGrpSpPr>
          <p:grpSpPr>
            <a:xfrm>
              <a:off x="6399212" y="6111741"/>
              <a:ext cx="665756" cy="469457"/>
              <a:chOff x="6371004" y="6100548"/>
              <a:chExt cx="732332" cy="568043"/>
            </a:xfrm>
          </p:grpSpPr>
          <p:sp>
            <p:nvSpPr>
              <p:cNvPr id="1187" name="직사각형 1186">
                <a:extLst>
                  <a:ext uri="{FF2B5EF4-FFF2-40B4-BE49-F238E27FC236}">
                    <a16:creationId xmlns:a16="http://schemas.microsoft.com/office/drawing/2014/main" id="{9698C766-911C-4CAD-95A5-C0985EB9AAC1}"/>
                  </a:ext>
                </a:extLst>
              </p:cNvPr>
              <p:cNvSpPr/>
              <p:nvPr/>
            </p:nvSpPr>
            <p:spPr bwMode="auto">
              <a:xfrm>
                <a:off x="6371004" y="6100548"/>
                <a:ext cx="732332" cy="52753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188" name="Rectangle 327" descr="25">
                <a:extLst>
                  <a:ext uri="{FF2B5EF4-FFF2-40B4-BE49-F238E27FC236}">
                    <a16:creationId xmlns:a16="http://schemas.microsoft.com/office/drawing/2014/main" id="{C342839A-8597-443B-B691-99536FC97B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420338" y="6510990"/>
                <a:ext cx="482023" cy="157601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solidFill>
                  <a:srgbClr val="80808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EAEAEA"/>
                </a:outerShdw>
              </a:effectLst>
            </p:spPr>
            <p:txBody>
              <a:bodyPr lIns="0" tIns="0" rIns="0" bIns="0" anchor="ctr"/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400" b="1">
                    <a:latin typeface="+mn-ea"/>
                    <a:ea typeface="+mn-ea"/>
                  </a:rPr>
                  <a:t>상담지식</a:t>
                </a:r>
                <a:r>
                  <a:rPr lang="en-US" altLang="ko-KR" sz="400" b="1">
                    <a:latin typeface="+mn-ea"/>
                    <a:ea typeface="+mn-ea"/>
                  </a:rPr>
                  <a:t>DB</a:t>
                </a:r>
              </a:p>
            </p:txBody>
          </p:sp>
          <p:pic>
            <p:nvPicPr>
              <p:cNvPr id="1189" name="Picture 71">
                <a:extLst>
                  <a:ext uri="{FF2B5EF4-FFF2-40B4-BE49-F238E27FC236}">
                    <a16:creationId xmlns:a16="http://schemas.microsoft.com/office/drawing/2014/main" id="{2968F743-8DF2-4928-B889-C7B03940BF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50243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91" name="Picture 71">
                <a:extLst>
                  <a:ext uri="{FF2B5EF4-FFF2-40B4-BE49-F238E27FC236}">
                    <a16:creationId xmlns:a16="http://schemas.microsoft.com/office/drawing/2014/main" id="{A9EBF99A-D176-4220-98D6-5D845956A7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669974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92" name="Picture 71">
                <a:extLst>
                  <a:ext uri="{FF2B5EF4-FFF2-40B4-BE49-F238E27FC236}">
                    <a16:creationId xmlns:a16="http://schemas.microsoft.com/office/drawing/2014/main" id="{1D6AB6FF-854E-41CF-91DE-A8C7E520C3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45253" y="6192797"/>
                <a:ext cx="165474" cy="259601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86" name="Picture 13" descr="D:\모스트비주얼\아이콘 작업\ra-5.png">
              <a:extLst>
                <a:ext uri="{FF2B5EF4-FFF2-40B4-BE49-F238E27FC236}">
                  <a16:creationId xmlns:a16="http://schemas.microsoft.com/office/drawing/2014/main" id="{66117889-6F66-4CA0-BC76-534E30543D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464057" y="600380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93" name="그림 1192">
            <a:extLst>
              <a:ext uri="{FF2B5EF4-FFF2-40B4-BE49-F238E27FC236}">
                <a16:creationId xmlns:a16="http://schemas.microsoft.com/office/drawing/2014/main" id="{3D663742-C97B-4DE9-9D78-146196B7DF14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79" y="5058251"/>
            <a:ext cx="120010" cy="146741"/>
          </a:xfrm>
          <a:prstGeom prst="rect">
            <a:avLst/>
          </a:prstGeom>
        </p:spPr>
      </p:pic>
      <p:sp>
        <p:nvSpPr>
          <p:cNvPr id="1194" name="Rectangle 327" descr="25">
            <a:extLst>
              <a:ext uri="{FF2B5EF4-FFF2-40B4-BE49-F238E27FC236}">
                <a16:creationId xmlns:a16="http://schemas.microsoft.com/office/drawing/2014/main" id="{BDFE07A0-3D6A-4ADB-A7F9-53D80AACB6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0617" y="5253137"/>
            <a:ext cx="323672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>
                <a:latin typeface="+mn-ea"/>
                <a:ea typeface="+mn-ea"/>
              </a:rPr>
              <a:t>IVR Media</a:t>
            </a:r>
          </a:p>
        </p:txBody>
      </p:sp>
      <p:pic>
        <p:nvPicPr>
          <p:cNvPr id="1195" name="그림 1194">
            <a:extLst>
              <a:ext uri="{FF2B5EF4-FFF2-40B4-BE49-F238E27FC236}">
                <a16:creationId xmlns:a16="http://schemas.microsoft.com/office/drawing/2014/main" id="{E67C0499-5206-412A-A3E2-A7E34B3BEB46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79" y="5238250"/>
            <a:ext cx="120010" cy="146741"/>
          </a:xfrm>
          <a:prstGeom prst="rect">
            <a:avLst/>
          </a:prstGeom>
        </p:spPr>
      </p:pic>
      <p:pic>
        <p:nvPicPr>
          <p:cNvPr id="1196" name="Picture 13" descr="D:\모스트비주얼\아이콘 작업\ra-5.png">
            <a:extLst>
              <a:ext uri="{FF2B5EF4-FFF2-40B4-BE49-F238E27FC236}">
                <a16:creationId xmlns:a16="http://schemas.microsoft.com/office/drawing/2014/main" id="{C19AA6BF-AAAD-4451-B1A9-099088AFE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500558" y="4577384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7" name="Rectangle 327" descr="25">
            <a:extLst>
              <a:ext uri="{FF2B5EF4-FFF2-40B4-BE49-F238E27FC236}">
                <a16:creationId xmlns:a16="http://schemas.microsoft.com/office/drawing/2014/main" id="{0E3DDDF2-1C76-4EF8-BE2C-766F132BDD4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30717" y="4899749"/>
            <a:ext cx="247416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화상</a:t>
            </a:r>
            <a:r>
              <a:rPr lang="en-US" altLang="ko-KR" sz="400" b="1" dirty="0">
                <a:latin typeface="+mn-ea"/>
                <a:ea typeface="+mn-ea"/>
              </a:rPr>
              <a:t>main</a:t>
            </a:r>
          </a:p>
        </p:txBody>
      </p:sp>
      <p:sp>
        <p:nvSpPr>
          <p:cNvPr id="1198" name="직사각형 1197">
            <a:extLst>
              <a:ext uri="{FF2B5EF4-FFF2-40B4-BE49-F238E27FC236}">
                <a16:creationId xmlns:a16="http://schemas.microsoft.com/office/drawing/2014/main" id="{3384F8B8-7638-4E5C-B4C1-0CFC294752C5}"/>
              </a:ext>
            </a:extLst>
          </p:cNvPr>
          <p:cNvSpPr/>
          <p:nvPr/>
        </p:nvSpPr>
        <p:spPr>
          <a:xfrm>
            <a:off x="4102682" y="4405722"/>
            <a:ext cx="63039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L2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(OS6450)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 dirty="0" err="1">
                <a:latin typeface="+mn-ea"/>
                <a:cs typeface="한컴돋움" pitchFamily="18" charset="2"/>
              </a:rPr>
              <a:t>서버팜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)#1,#2,#3,#4</a:t>
            </a:r>
          </a:p>
        </p:txBody>
      </p:sp>
      <p:sp>
        <p:nvSpPr>
          <p:cNvPr id="1199" name="직사각형 1198">
            <a:extLst>
              <a:ext uri="{FF2B5EF4-FFF2-40B4-BE49-F238E27FC236}">
                <a16:creationId xmlns:a16="http://schemas.microsoft.com/office/drawing/2014/main" id="{D8B88D40-BF4E-45A5-B025-797D1E814661}"/>
              </a:ext>
            </a:extLst>
          </p:cNvPr>
          <p:cNvSpPr/>
          <p:nvPr/>
        </p:nvSpPr>
        <p:spPr>
          <a:xfrm>
            <a:off x="3783459" y="4559538"/>
            <a:ext cx="2118677" cy="896276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grpSp>
        <p:nvGrpSpPr>
          <p:cNvPr id="1200" name="그룹 1199">
            <a:extLst>
              <a:ext uri="{FF2B5EF4-FFF2-40B4-BE49-F238E27FC236}">
                <a16:creationId xmlns:a16="http://schemas.microsoft.com/office/drawing/2014/main" id="{BF0751FA-E282-4DD5-80B7-0FF12D329D24}"/>
              </a:ext>
            </a:extLst>
          </p:cNvPr>
          <p:cNvGrpSpPr/>
          <p:nvPr/>
        </p:nvGrpSpPr>
        <p:grpSpPr>
          <a:xfrm>
            <a:off x="3903768" y="4656565"/>
            <a:ext cx="595020" cy="357682"/>
            <a:chOff x="4957699" y="6874523"/>
            <a:chExt cx="732332" cy="568043"/>
          </a:xfrm>
        </p:grpSpPr>
        <p:sp>
          <p:nvSpPr>
            <p:cNvPr id="1201" name="직사각형 1200">
              <a:extLst>
                <a:ext uri="{FF2B5EF4-FFF2-40B4-BE49-F238E27FC236}">
                  <a16:creationId xmlns:a16="http://schemas.microsoft.com/office/drawing/2014/main" id="{82FEDEBA-59E4-4AEB-B4F2-0004021F1EB2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02" name="Rectangle 327" descr="25">
              <a:extLst>
                <a:ext uri="{FF2B5EF4-FFF2-40B4-BE49-F238E27FC236}">
                  <a16:creationId xmlns:a16="http://schemas.microsoft.com/office/drawing/2014/main" id="{0B5E1A98-D1D7-43EC-8A66-ADC4A33E5F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203" name="Picture 71">
              <a:extLst>
                <a:ext uri="{FF2B5EF4-FFF2-40B4-BE49-F238E27FC236}">
                  <a16:creationId xmlns:a16="http://schemas.microsoft.com/office/drawing/2014/main" id="{3544DDCC-E893-42DD-8FC9-A9540BF441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4" name="Picture 71">
              <a:extLst>
                <a:ext uri="{FF2B5EF4-FFF2-40B4-BE49-F238E27FC236}">
                  <a16:creationId xmlns:a16="http://schemas.microsoft.com/office/drawing/2014/main" id="{8ED41D84-D1A1-4DE3-9709-D4657AB7D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5" name="Picture 71">
              <a:extLst>
                <a:ext uri="{FF2B5EF4-FFF2-40B4-BE49-F238E27FC236}">
                  <a16:creationId xmlns:a16="http://schemas.microsoft.com/office/drawing/2014/main" id="{EE696986-6ACF-429B-8A34-F5C59433F5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14" name="그룹 1213">
            <a:extLst>
              <a:ext uri="{FF2B5EF4-FFF2-40B4-BE49-F238E27FC236}">
                <a16:creationId xmlns:a16="http://schemas.microsoft.com/office/drawing/2014/main" id="{199D21B7-1EBD-4486-BDF6-920C474E0135}"/>
              </a:ext>
            </a:extLst>
          </p:cNvPr>
          <p:cNvGrpSpPr/>
          <p:nvPr/>
        </p:nvGrpSpPr>
        <p:grpSpPr>
          <a:xfrm>
            <a:off x="3979414" y="4399676"/>
            <a:ext cx="163942" cy="230892"/>
            <a:chOff x="4898896" y="5774575"/>
            <a:chExt cx="201775" cy="303046"/>
          </a:xfrm>
        </p:grpSpPr>
        <p:pic>
          <p:nvPicPr>
            <p:cNvPr id="1215" name="Picture 13" descr="D:\모스트비주얼\아이콘 작업\ra-5.png">
              <a:extLst>
                <a:ext uri="{FF2B5EF4-FFF2-40B4-BE49-F238E27FC236}">
                  <a16:creationId xmlns:a16="http://schemas.microsoft.com/office/drawing/2014/main" id="{75770431-BE5B-441C-932E-626FEFF45B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6" name="Picture 13" descr="D:\모스트비주얼\아이콘 작업\ra-5.png">
              <a:extLst>
                <a:ext uri="{FF2B5EF4-FFF2-40B4-BE49-F238E27FC236}">
                  <a16:creationId xmlns:a16="http://schemas.microsoft.com/office/drawing/2014/main" id="{119E056D-9A39-406C-849C-E9CBF8CFED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17" name="그룹 1216">
            <a:extLst>
              <a:ext uri="{FF2B5EF4-FFF2-40B4-BE49-F238E27FC236}">
                <a16:creationId xmlns:a16="http://schemas.microsoft.com/office/drawing/2014/main" id="{9B000DD1-134B-4F8B-8A82-2D76673C1A69}"/>
              </a:ext>
            </a:extLst>
          </p:cNvPr>
          <p:cNvGrpSpPr/>
          <p:nvPr/>
        </p:nvGrpSpPr>
        <p:grpSpPr>
          <a:xfrm>
            <a:off x="3903768" y="5051478"/>
            <a:ext cx="595020" cy="357682"/>
            <a:chOff x="4957699" y="6874523"/>
            <a:chExt cx="732332" cy="568043"/>
          </a:xfrm>
        </p:grpSpPr>
        <p:sp>
          <p:nvSpPr>
            <p:cNvPr id="1218" name="직사각형 1217">
              <a:extLst>
                <a:ext uri="{FF2B5EF4-FFF2-40B4-BE49-F238E27FC236}">
                  <a16:creationId xmlns:a16="http://schemas.microsoft.com/office/drawing/2014/main" id="{040D3707-9483-48C8-ABBC-46E9C32A0F42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19" name="Rectangle 327" descr="25">
              <a:extLst>
                <a:ext uri="{FF2B5EF4-FFF2-40B4-BE49-F238E27FC236}">
                  <a16:creationId xmlns:a16="http://schemas.microsoft.com/office/drawing/2014/main" id="{7EE213B6-3F5C-4443-8F03-5A6E846536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220" name="Picture 71">
              <a:extLst>
                <a:ext uri="{FF2B5EF4-FFF2-40B4-BE49-F238E27FC236}">
                  <a16:creationId xmlns:a16="http://schemas.microsoft.com/office/drawing/2014/main" id="{D5B3FD07-C840-41FD-9D04-9F6C73B78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1" name="Picture 71">
              <a:extLst>
                <a:ext uri="{FF2B5EF4-FFF2-40B4-BE49-F238E27FC236}">
                  <a16:creationId xmlns:a16="http://schemas.microsoft.com/office/drawing/2014/main" id="{C92563DB-1A9A-4DDE-A459-C2FD98ADB1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2" name="Picture 71">
              <a:extLst>
                <a:ext uri="{FF2B5EF4-FFF2-40B4-BE49-F238E27FC236}">
                  <a16:creationId xmlns:a16="http://schemas.microsoft.com/office/drawing/2014/main" id="{BB7EE4EA-3DF8-4CE1-BA0A-70A20883C7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23" name="그룹 1222">
            <a:extLst>
              <a:ext uri="{FF2B5EF4-FFF2-40B4-BE49-F238E27FC236}">
                <a16:creationId xmlns:a16="http://schemas.microsoft.com/office/drawing/2014/main" id="{B73ED0D7-3C94-44AF-AF80-93133DD2B678}"/>
              </a:ext>
            </a:extLst>
          </p:cNvPr>
          <p:cNvGrpSpPr/>
          <p:nvPr/>
        </p:nvGrpSpPr>
        <p:grpSpPr>
          <a:xfrm>
            <a:off x="4516757" y="5051478"/>
            <a:ext cx="540927" cy="357682"/>
            <a:chOff x="4957699" y="6874523"/>
            <a:chExt cx="732332" cy="568043"/>
          </a:xfrm>
        </p:grpSpPr>
        <p:sp>
          <p:nvSpPr>
            <p:cNvPr id="1224" name="직사각형 1223">
              <a:extLst>
                <a:ext uri="{FF2B5EF4-FFF2-40B4-BE49-F238E27FC236}">
                  <a16:creationId xmlns:a16="http://schemas.microsoft.com/office/drawing/2014/main" id="{CE70511D-B623-4C51-8A4A-1B7AA078F3D5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25" name="Rectangle 327" descr="25">
              <a:extLst>
                <a:ext uri="{FF2B5EF4-FFF2-40B4-BE49-F238E27FC236}">
                  <a16:creationId xmlns:a16="http://schemas.microsoft.com/office/drawing/2014/main" id="{7A685D0A-A29A-49C4-965F-D142CA9B6EB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EAI/ESB</a:t>
              </a:r>
              <a:r>
                <a:rPr lang="ko-KR" altLang="en-US" sz="400" b="1">
                  <a:latin typeface="+mn-ea"/>
                  <a:ea typeface="+mn-ea"/>
                </a:rPr>
                <a:t>서버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226" name="Picture 71">
              <a:extLst>
                <a:ext uri="{FF2B5EF4-FFF2-40B4-BE49-F238E27FC236}">
                  <a16:creationId xmlns:a16="http://schemas.microsoft.com/office/drawing/2014/main" id="{405528D2-373B-4FBE-891C-39EAF9A0C9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7" name="Picture 71">
              <a:extLst>
                <a:ext uri="{FF2B5EF4-FFF2-40B4-BE49-F238E27FC236}">
                  <a16:creationId xmlns:a16="http://schemas.microsoft.com/office/drawing/2014/main" id="{210D850D-5EE9-426D-8214-E83898EC40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8" name="Picture 71">
              <a:extLst>
                <a:ext uri="{FF2B5EF4-FFF2-40B4-BE49-F238E27FC236}">
                  <a16:creationId xmlns:a16="http://schemas.microsoft.com/office/drawing/2014/main" id="{04B919C6-4CDE-40A6-A154-9E10FB3CD9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31" name="그룹 1230">
            <a:extLst>
              <a:ext uri="{FF2B5EF4-FFF2-40B4-BE49-F238E27FC236}">
                <a16:creationId xmlns:a16="http://schemas.microsoft.com/office/drawing/2014/main" id="{1076D34F-1ADC-47E8-B41B-965866A273BC}"/>
              </a:ext>
            </a:extLst>
          </p:cNvPr>
          <p:cNvGrpSpPr/>
          <p:nvPr/>
        </p:nvGrpSpPr>
        <p:grpSpPr>
          <a:xfrm>
            <a:off x="4527546" y="4663815"/>
            <a:ext cx="540927" cy="357681"/>
            <a:chOff x="6371004" y="6100548"/>
            <a:chExt cx="732332" cy="568043"/>
          </a:xfrm>
        </p:grpSpPr>
        <p:sp>
          <p:nvSpPr>
            <p:cNvPr id="1234" name="직사각형 1233">
              <a:extLst>
                <a:ext uri="{FF2B5EF4-FFF2-40B4-BE49-F238E27FC236}">
                  <a16:creationId xmlns:a16="http://schemas.microsoft.com/office/drawing/2014/main" id="{9A16F0D8-AE72-41B1-A6FE-BF56F20705A4}"/>
                </a:ext>
              </a:extLst>
            </p:cNvPr>
            <p:cNvSpPr/>
            <p:nvPr/>
          </p:nvSpPr>
          <p:spPr bwMode="auto">
            <a:xfrm>
              <a:off x="6371004" y="6100548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35" name="Rectangle 327" descr="25">
              <a:extLst>
                <a:ext uri="{FF2B5EF4-FFF2-40B4-BE49-F238E27FC236}">
                  <a16:creationId xmlns:a16="http://schemas.microsoft.com/office/drawing/2014/main" id="{48C8C372-D0D7-4F89-AB92-A99BE1DAD5E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420338" y="6510990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상담지식</a:t>
              </a:r>
              <a:r>
                <a:rPr lang="en-US" altLang="ko-KR" sz="400" b="1">
                  <a:latin typeface="+mn-ea"/>
                  <a:ea typeface="+mn-ea"/>
                </a:rPr>
                <a:t>DB</a:t>
              </a:r>
            </a:p>
          </p:txBody>
        </p:sp>
        <p:pic>
          <p:nvPicPr>
            <p:cNvPr id="1249" name="Picture 71">
              <a:extLst>
                <a:ext uri="{FF2B5EF4-FFF2-40B4-BE49-F238E27FC236}">
                  <a16:creationId xmlns:a16="http://schemas.microsoft.com/office/drawing/2014/main" id="{D361D14A-5CA7-4FF1-96A6-E33FD4EF1F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02433" y="6192797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0" name="Picture 71">
              <a:extLst>
                <a:ext uri="{FF2B5EF4-FFF2-40B4-BE49-F238E27FC236}">
                  <a16:creationId xmlns:a16="http://schemas.microsoft.com/office/drawing/2014/main" id="{AA1432F2-FBD7-4531-8881-21CD888A08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69974" y="6192797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2" name="Picture 71">
              <a:extLst>
                <a:ext uri="{FF2B5EF4-FFF2-40B4-BE49-F238E27FC236}">
                  <a16:creationId xmlns:a16="http://schemas.microsoft.com/office/drawing/2014/main" id="{A5725625-AC8E-49EF-B87C-BFC806C6FA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845253" y="6192797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53" name="그림 1252">
            <a:extLst>
              <a:ext uri="{FF2B5EF4-FFF2-40B4-BE49-F238E27FC236}">
                <a16:creationId xmlns:a16="http://schemas.microsoft.com/office/drawing/2014/main" id="{D41A3659-5A46-49A7-9890-C55910F433C7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5" y="5099420"/>
            <a:ext cx="120010" cy="146741"/>
          </a:xfrm>
          <a:prstGeom prst="rect">
            <a:avLst/>
          </a:prstGeom>
        </p:spPr>
      </p:pic>
      <p:sp>
        <p:nvSpPr>
          <p:cNvPr id="1255" name="Rectangle 327" descr="25">
            <a:extLst>
              <a:ext uri="{FF2B5EF4-FFF2-40B4-BE49-F238E27FC236}">
                <a16:creationId xmlns:a16="http://schemas.microsoft.com/office/drawing/2014/main" id="{05708D14-6343-434A-B94C-23E12A6C30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95824" y="5277478"/>
            <a:ext cx="169949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IVR</a:t>
            </a:r>
          </a:p>
        </p:txBody>
      </p:sp>
      <p:pic>
        <p:nvPicPr>
          <p:cNvPr id="1258" name="그림 1257">
            <a:extLst>
              <a:ext uri="{FF2B5EF4-FFF2-40B4-BE49-F238E27FC236}">
                <a16:creationId xmlns:a16="http://schemas.microsoft.com/office/drawing/2014/main" id="{22ED44EF-85F1-4E3E-8544-85F03A461572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13" y="5101952"/>
            <a:ext cx="120010" cy="146741"/>
          </a:xfrm>
          <a:prstGeom prst="rect">
            <a:avLst/>
          </a:prstGeom>
        </p:spPr>
      </p:pic>
      <p:sp>
        <p:nvSpPr>
          <p:cNvPr id="1260" name="Rectangle 327" descr="25">
            <a:extLst>
              <a:ext uri="{FF2B5EF4-FFF2-40B4-BE49-F238E27FC236}">
                <a16:creationId xmlns:a16="http://schemas.microsoft.com/office/drawing/2014/main" id="{F29E36D2-25E7-4A4C-BDEC-55CA5CA891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73606" y="4897403"/>
            <a:ext cx="230430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카톡</a:t>
            </a:r>
            <a:r>
              <a:rPr lang="en-US" altLang="ko-KR" sz="400" b="1" dirty="0">
                <a:latin typeface="+mn-ea"/>
                <a:ea typeface="+mn-ea"/>
              </a:rPr>
              <a:t>WAS/DB</a:t>
            </a:r>
          </a:p>
        </p:txBody>
      </p:sp>
      <p:pic>
        <p:nvPicPr>
          <p:cNvPr id="1261" name="그림 1260">
            <a:extLst>
              <a:ext uri="{FF2B5EF4-FFF2-40B4-BE49-F238E27FC236}">
                <a16:creationId xmlns:a16="http://schemas.microsoft.com/office/drawing/2014/main" id="{D6AE4A51-1187-430A-8B45-59639057903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935" y="5099420"/>
            <a:ext cx="120010" cy="146741"/>
          </a:xfrm>
          <a:prstGeom prst="rect">
            <a:avLst/>
          </a:prstGeom>
        </p:spPr>
      </p:pic>
      <p:sp>
        <p:nvSpPr>
          <p:cNvPr id="1263" name="Rectangle 327" descr="25">
            <a:extLst>
              <a:ext uri="{FF2B5EF4-FFF2-40B4-BE49-F238E27FC236}">
                <a16:creationId xmlns:a16="http://schemas.microsoft.com/office/drawing/2014/main" id="{0605E28C-72D1-4E08-AA8C-9FAF9D9721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86446" y="5280380"/>
            <a:ext cx="169949" cy="9923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TMS</a:t>
            </a:r>
          </a:p>
        </p:txBody>
      </p:sp>
      <p:pic>
        <p:nvPicPr>
          <p:cNvPr id="1264" name="그림 1263">
            <a:extLst>
              <a:ext uri="{FF2B5EF4-FFF2-40B4-BE49-F238E27FC236}">
                <a16:creationId xmlns:a16="http://schemas.microsoft.com/office/drawing/2014/main" id="{AB671B4A-96D7-4968-84B9-3A248080D4AA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23" y="5098468"/>
            <a:ext cx="120010" cy="146741"/>
          </a:xfrm>
          <a:prstGeom prst="rect">
            <a:avLst/>
          </a:prstGeom>
        </p:spPr>
      </p:pic>
      <p:sp>
        <p:nvSpPr>
          <p:cNvPr id="1265" name="Rectangle 327" descr="25">
            <a:extLst>
              <a:ext uri="{FF2B5EF4-FFF2-40B4-BE49-F238E27FC236}">
                <a16:creationId xmlns:a16="http://schemas.microsoft.com/office/drawing/2014/main" id="{521254A0-6951-45FB-89B4-EF5E5BCC1A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79478" y="5283660"/>
            <a:ext cx="169949" cy="11208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상담실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NAS</a:t>
            </a:r>
          </a:p>
        </p:txBody>
      </p:sp>
      <p:pic>
        <p:nvPicPr>
          <p:cNvPr id="1268" name="그림 1267">
            <a:extLst>
              <a:ext uri="{FF2B5EF4-FFF2-40B4-BE49-F238E27FC236}">
                <a16:creationId xmlns:a16="http://schemas.microsoft.com/office/drawing/2014/main" id="{2A719BD6-2557-4363-A290-4BA592FD0EE6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70" y="5091505"/>
            <a:ext cx="120010" cy="146741"/>
          </a:xfrm>
          <a:prstGeom prst="rect">
            <a:avLst/>
          </a:prstGeom>
        </p:spPr>
      </p:pic>
      <p:pic>
        <p:nvPicPr>
          <p:cNvPr id="1273" name="그림 1272">
            <a:extLst>
              <a:ext uri="{FF2B5EF4-FFF2-40B4-BE49-F238E27FC236}">
                <a16:creationId xmlns:a16="http://schemas.microsoft.com/office/drawing/2014/main" id="{1A2D0BA8-7FD4-4CD2-B977-F5682E8CC2E8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38" y="5094037"/>
            <a:ext cx="120010" cy="146741"/>
          </a:xfrm>
          <a:prstGeom prst="rect">
            <a:avLst/>
          </a:prstGeom>
        </p:spPr>
      </p:pic>
      <p:pic>
        <p:nvPicPr>
          <p:cNvPr id="1275" name="그림 1274">
            <a:extLst>
              <a:ext uri="{FF2B5EF4-FFF2-40B4-BE49-F238E27FC236}">
                <a16:creationId xmlns:a16="http://schemas.microsoft.com/office/drawing/2014/main" id="{A1DBA54B-1510-4A51-AEA2-C0668FFACFE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89" y="5090926"/>
            <a:ext cx="120010" cy="146741"/>
          </a:xfrm>
          <a:prstGeom prst="rect">
            <a:avLst/>
          </a:prstGeom>
        </p:spPr>
      </p:pic>
      <p:pic>
        <p:nvPicPr>
          <p:cNvPr id="1276" name="그림 1275">
            <a:extLst>
              <a:ext uri="{FF2B5EF4-FFF2-40B4-BE49-F238E27FC236}">
                <a16:creationId xmlns:a16="http://schemas.microsoft.com/office/drawing/2014/main" id="{48A6A659-14AB-4A53-9A6F-24FCD4F5F828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757" y="5093458"/>
            <a:ext cx="120010" cy="146741"/>
          </a:xfrm>
          <a:prstGeom prst="rect">
            <a:avLst/>
          </a:prstGeom>
        </p:spPr>
      </p:pic>
      <p:pic>
        <p:nvPicPr>
          <p:cNvPr id="1277" name="그림 1276">
            <a:extLst>
              <a:ext uri="{FF2B5EF4-FFF2-40B4-BE49-F238E27FC236}">
                <a16:creationId xmlns:a16="http://schemas.microsoft.com/office/drawing/2014/main" id="{18979291-CD61-45D9-B023-2AA40888267A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961" y="5093682"/>
            <a:ext cx="120010" cy="146741"/>
          </a:xfrm>
          <a:prstGeom prst="rect">
            <a:avLst/>
          </a:prstGeom>
        </p:spPr>
      </p:pic>
      <p:pic>
        <p:nvPicPr>
          <p:cNvPr id="1278" name="그림 1277">
            <a:extLst>
              <a:ext uri="{FF2B5EF4-FFF2-40B4-BE49-F238E27FC236}">
                <a16:creationId xmlns:a16="http://schemas.microsoft.com/office/drawing/2014/main" id="{5C27F31D-28D0-45BA-9EB4-73F12B6D391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2" y="5090571"/>
            <a:ext cx="120010" cy="146741"/>
          </a:xfrm>
          <a:prstGeom prst="rect">
            <a:avLst/>
          </a:prstGeom>
        </p:spPr>
      </p:pic>
      <p:pic>
        <p:nvPicPr>
          <p:cNvPr id="1279" name="그림 1278">
            <a:extLst>
              <a:ext uri="{FF2B5EF4-FFF2-40B4-BE49-F238E27FC236}">
                <a16:creationId xmlns:a16="http://schemas.microsoft.com/office/drawing/2014/main" id="{E32DD4D4-4C2A-40CE-9F2E-010A80F89D6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580" y="5093103"/>
            <a:ext cx="120010" cy="146741"/>
          </a:xfrm>
          <a:prstGeom prst="rect">
            <a:avLst/>
          </a:prstGeom>
        </p:spPr>
      </p:pic>
      <p:pic>
        <p:nvPicPr>
          <p:cNvPr id="1280" name="그림 1279">
            <a:extLst>
              <a:ext uri="{FF2B5EF4-FFF2-40B4-BE49-F238E27FC236}">
                <a16:creationId xmlns:a16="http://schemas.microsoft.com/office/drawing/2014/main" id="{0CF017AD-29DE-4D99-B1C5-FEEC524A816B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043" y="5102339"/>
            <a:ext cx="120010" cy="146741"/>
          </a:xfrm>
          <a:prstGeom prst="rect">
            <a:avLst/>
          </a:prstGeom>
        </p:spPr>
      </p:pic>
      <p:pic>
        <p:nvPicPr>
          <p:cNvPr id="1281" name="그림 1280">
            <a:extLst>
              <a:ext uri="{FF2B5EF4-FFF2-40B4-BE49-F238E27FC236}">
                <a16:creationId xmlns:a16="http://schemas.microsoft.com/office/drawing/2014/main" id="{30122690-8452-4F16-BD7F-D6AC0D7637F8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91" y="5094069"/>
            <a:ext cx="120010" cy="146741"/>
          </a:xfrm>
          <a:prstGeom prst="rect">
            <a:avLst/>
          </a:prstGeom>
        </p:spPr>
      </p:pic>
      <p:pic>
        <p:nvPicPr>
          <p:cNvPr id="1282" name="그림 1281">
            <a:extLst>
              <a:ext uri="{FF2B5EF4-FFF2-40B4-BE49-F238E27FC236}">
                <a16:creationId xmlns:a16="http://schemas.microsoft.com/office/drawing/2014/main" id="{CEFE9855-AD76-4FB9-A54F-76B70ABA58B5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42" y="5090958"/>
            <a:ext cx="120010" cy="146741"/>
          </a:xfrm>
          <a:prstGeom prst="rect">
            <a:avLst/>
          </a:prstGeom>
        </p:spPr>
      </p:pic>
      <p:pic>
        <p:nvPicPr>
          <p:cNvPr id="1283" name="그림 1282">
            <a:extLst>
              <a:ext uri="{FF2B5EF4-FFF2-40B4-BE49-F238E27FC236}">
                <a16:creationId xmlns:a16="http://schemas.microsoft.com/office/drawing/2014/main" id="{FF75B720-30D4-4ADF-AF19-4C87FE2F11E8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10" y="5093490"/>
            <a:ext cx="120010" cy="146741"/>
          </a:xfrm>
          <a:prstGeom prst="rect">
            <a:avLst/>
          </a:prstGeom>
        </p:spPr>
      </p:pic>
      <p:pic>
        <p:nvPicPr>
          <p:cNvPr id="1284" name="그림 1283">
            <a:extLst>
              <a:ext uri="{FF2B5EF4-FFF2-40B4-BE49-F238E27FC236}">
                <a16:creationId xmlns:a16="http://schemas.microsoft.com/office/drawing/2014/main" id="{DF913C78-E164-4975-A555-91AF8E6CD9A4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617" y="4699231"/>
            <a:ext cx="120010" cy="146741"/>
          </a:xfrm>
          <a:prstGeom prst="rect">
            <a:avLst/>
          </a:prstGeom>
        </p:spPr>
      </p:pic>
      <p:pic>
        <p:nvPicPr>
          <p:cNvPr id="1285" name="그림 1284">
            <a:extLst>
              <a:ext uri="{FF2B5EF4-FFF2-40B4-BE49-F238E27FC236}">
                <a16:creationId xmlns:a16="http://schemas.microsoft.com/office/drawing/2014/main" id="{54695DB6-EDF5-4157-9A8C-32EEE533412F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965" y="4690961"/>
            <a:ext cx="120010" cy="146741"/>
          </a:xfrm>
          <a:prstGeom prst="rect">
            <a:avLst/>
          </a:prstGeom>
        </p:spPr>
      </p:pic>
      <p:pic>
        <p:nvPicPr>
          <p:cNvPr id="1287" name="그림 1286">
            <a:extLst>
              <a:ext uri="{FF2B5EF4-FFF2-40B4-BE49-F238E27FC236}">
                <a16:creationId xmlns:a16="http://schemas.microsoft.com/office/drawing/2014/main" id="{78DAA906-6708-4ADE-8168-7FFE331662F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584" y="4690382"/>
            <a:ext cx="120010" cy="146741"/>
          </a:xfrm>
          <a:prstGeom prst="rect">
            <a:avLst/>
          </a:prstGeom>
        </p:spPr>
      </p:pic>
      <p:sp>
        <p:nvSpPr>
          <p:cNvPr id="1288" name="Rectangle 327" descr="25">
            <a:extLst>
              <a:ext uri="{FF2B5EF4-FFF2-40B4-BE49-F238E27FC236}">
                <a16:creationId xmlns:a16="http://schemas.microsoft.com/office/drawing/2014/main" id="{E7421F27-16E3-4BAD-87F6-B029F6BF21E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06457" y="4900857"/>
            <a:ext cx="161711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화상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main</a:t>
            </a:r>
          </a:p>
        </p:txBody>
      </p:sp>
      <p:sp>
        <p:nvSpPr>
          <p:cNvPr id="1290" name="Rectangle 327" descr="25">
            <a:extLst>
              <a:ext uri="{FF2B5EF4-FFF2-40B4-BE49-F238E27FC236}">
                <a16:creationId xmlns:a16="http://schemas.microsoft.com/office/drawing/2014/main" id="{08B87CEF-30E5-4E4B-AC70-8DD8957138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82790" y="4903585"/>
            <a:ext cx="161711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 err="1">
                <a:latin typeface="+mn-ea"/>
                <a:ea typeface="+mn-ea"/>
              </a:rPr>
              <a:t>메신져</a:t>
            </a:r>
            <a:endParaRPr lang="en-US" altLang="ko-KR" sz="400" b="1" dirty="0">
              <a:latin typeface="+mn-ea"/>
              <a:ea typeface="+mn-ea"/>
            </a:endParaRPr>
          </a:p>
        </p:txBody>
      </p:sp>
      <p:sp>
        <p:nvSpPr>
          <p:cNvPr id="1293" name="Rectangle 327" descr="25">
            <a:extLst>
              <a:ext uri="{FF2B5EF4-FFF2-40B4-BE49-F238E27FC236}">
                <a16:creationId xmlns:a16="http://schemas.microsoft.com/office/drawing/2014/main" id="{F29649DF-1B45-4EBD-83C3-D0F168927D0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67675" y="5280380"/>
            <a:ext cx="169949" cy="11208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시스템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NAS</a:t>
            </a:r>
          </a:p>
        </p:txBody>
      </p:sp>
      <p:sp>
        <p:nvSpPr>
          <p:cNvPr id="295" name="직사각형 294"/>
          <p:cNvSpPr/>
          <p:nvPr/>
        </p:nvSpPr>
        <p:spPr>
          <a:xfrm>
            <a:off x="5618761" y="2400312"/>
            <a:ext cx="34570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수어채팅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중계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sp>
        <p:nvSpPr>
          <p:cNvPr id="1294" name="직사각형 1293">
            <a:extLst>
              <a:ext uri="{FF2B5EF4-FFF2-40B4-BE49-F238E27FC236}">
                <a16:creationId xmlns:a16="http://schemas.microsoft.com/office/drawing/2014/main" id="{F12EE422-93FF-4073-8401-F591893FBC8A}"/>
              </a:ext>
            </a:extLst>
          </p:cNvPr>
          <p:cNvSpPr/>
          <p:nvPr/>
        </p:nvSpPr>
        <p:spPr>
          <a:xfrm>
            <a:off x="5459580" y="2399169"/>
            <a:ext cx="238046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TTS</a:t>
            </a:r>
          </a:p>
        </p:txBody>
      </p: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A051299E-C38F-45F3-BF01-A9198549A3C7}"/>
              </a:ext>
            </a:extLst>
          </p:cNvPr>
          <p:cNvCxnSpPr>
            <a:stCxn id="329" idx="2"/>
            <a:endCxn id="1206" idx="0"/>
          </p:cNvCxnSpPr>
          <p:nvPr/>
        </p:nvCxnSpPr>
        <p:spPr>
          <a:xfrm rot="5400000">
            <a:off x="3438112" y="3523587"/>
            <a:ext cx="275200" cy="1518897"/>
          </a:xfrm>
          <a:prstGeom prst="bentConnector3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8" name="직선 연결선 1207">
            <a:extLst>
              <a:ext uri="{FF2B5EF4-FFF2-40B4-BE49-F238E27FC236}">
                <a16:creationId xmlns:a16="http://schemas.microsoft.com/office/drawing/2014/main" id="{A3A0FF35-48CA-4255-9C90-E0FD5AA9751B}"/>
              </a:ext>
            </a:extLst>
          </p:cNvPr>
          <p:cNvCxnSpPr/>
          <p:nvPr/>
        </p:nvCxnSpPr>
        <p:spPr>
          <a:xfrm>
            <a:off x="2587934" y="4509519"/>
            <a:ext cx="2544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14" descr="Firewall_Vertical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64" y="4420913"/>
            <a:ext cx="130987" cy="18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6" name="Picture 114" descr="Firewall_Vertical">
            <a:extLst>
              <a:ext uri="{FF2B5EF4-FFF2-40B4-BE49-F238E27FC236}">
                <a16:creationId xmlns:a16="http://schemas.microsoft.com/office/drawing/2014/main" id="{51BA51AD-77E8-40D9-86C8-0D34F8E55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69" y="4420635"/>
            <a:ext cx="130987" cy="18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3" name="그룹 932">
            <a:extLst>
              <a:ext uri="{FF2B5EF4-FFF2-40B4-BE49-F238E27FC236}">
                <a16:creationId xmlns:a16="http://schemas.microsoft.com/office/drawing/2014/main" id="{8B642175-D5AC-4E65-ACD2-6D2E30E645B1}"/>
              </a:ext>
            </a:extLst>
          </p:cNvPr>
          <p:cNvGrpSpPr/>
          <p:nvPr/>
        </p:nvGrpSpPr>
        <p:grpSpPr>
          <a:xfrm>
            <a:off x="6568635" y="2952308"/>
            <a:ext cx="482688" cy="74749"/>
            <a:chOff x="8443882" y="2043550"/>
            <a:chExt cx="653486" cy="107919"/>
          </a:xfrm>
        </p:grpSpPr>
        <p:sp>
          <p:nvSpPr>
            <p:cNvPr id="1207" name="자유형 1096">
              <a:extLst>
                <a:ext uri="{FF2B5EF4-FFF2-40B4-BE49-F238E27FC236}">
                  <a16:creationId xmlns:a16="http://schemas.microsoft.com/office/drawing/2014/main" id="{002FA874-CABF-4854-A737-806EDB0755A5}"/>
                </a:ext>
              </a:extLst>
            </p:cNvPr>
            <p:cNvSpPr/>
            <p:nvPr/>
          </p:nvSpPr>
          <p:spPr>
            <a:xfrm>
              <a:off x="8580829" y="2043550"/>
              <a:ext cx="516539" cy="107919"/>
            </a:xfrm>
            <a:custGeom>
              <a:avLst/>
              <a:gdLst>
                <a:gd name="connsiteX0" fmla="*/ 0 w 1331008"/>
                <a:gd name="connsiteY0" fmla="*/ 0 h 479387"/>
                <a:gd name="connsiteX1" fmla="*/ 1331008 w 1331008"/>
                <a:gd name="connsiteY1" fmla="*/ 0 h 479387"/>
                <a:gd name="connsiteX2" fmla="*/ 1331008 w 1331008"/>
                <a:gd name="connsiteY2" fmla="*/ 479387 h 479387"/>
                <a:gd name="connsiteX3" fmla="*/ 0 w 1331008"/>
                <a:gd name="connsiteY3" fmla="*/ 479387 h 479387"/>
                <a:gd name="connsiteX4" fmla="*/ 0 w 1331008"/>
                <a:gd name="connsiteY4" fmla="*/ 0 h 47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008" h="479387">
                  <a:moveTo>
                    <a:pt x="0" y="0"/>
                  </a:moveTo>
                  <a:lnTo>
                    <a:pt x="1331008" y="0"/>
                  </a:lnTo>
                  <a:lnTo>
                    <a:pt x="1331008" y="479387"/>
                  </a:lnTo>
                  <a:lnTo>
                    <a:pt x="0" y="479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36000" rIns="0" rtlCol="0" anchor="ctr"/>
            <a:lstStyle/>
            <a:p>
              <a:pPr marL="71190" defTabSz="1012607" fontAlgn="ctr" latinLnBrk="0">
                <a:buClr>
                  <a:srgbClr val="0000FF"/>
                </a:buClr>
                <a:buSzPct val="140000"/>
                <a:tabLst>
                  <a:tab pos="4467825" algn="l"/>
                </a:tabLst>
              </a:pPr>
              <a:r>
                <a:rPr lang="ko-KR" altLang="en-US" sz="500" b="1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+mn-ea"/>
                  <a:sym typeface="Monotype Sorts" pitchFamily="2" charset="2"/>
                </a:rPr>
                <a:t>백업</a:t>
              </a:r>
            </a:p>
          </p:txBody>
        </p:sp>
        <p:grpSp>
          <p:nvGrpSpPr>
            <p:cNvPr id="1209" name="Group 33">
              <a:extLst>
                <a:ext uri="{FF2B5EF4-FFF2-40B4-BE49-F238E27FC236}">
                  <a16:creationId xmlns:a16="http://schemas.microsoft.com/office/drawing/2014/main" id="{14B05DC1-8092-4A5E-9B08-5248E868794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443876" y="2052854"/>
              <a:ext cx="97690" cy="89345"/>
              <a:chOff x="4674" y="3283"/>
              <a:chExt cx="183" cy="165"/>
            </a:xfrm>
            <a:solidFill>
              <a:srgbClr val="6D6E70"/>
            </a:solidFill>
          </p:grpSpPr>
          <p:sp>
            <p:nvSpPr>
              <p:cNvPr id="1210" name="Freeform 34">
                <a:extLst>
                  <a:ext uri="{FF2B5EF4-FFF2-40B4-BE49-F238E27FC236}">
                    <a16:creationId xmlns:a16="http://schemas.microsoft.com/office/drawing/2014/main" id="{067B8135-F43C-4241-AE36-9663515CFD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98" y="3283"/>
                <a:ext cx="142" cy="165"/>
              </a:xfrm>
              <a:custGeom>
                <a:avLst/>
                <a:gdLst>
                  <a:gd name="T0" fmla="*/ 55 w 58"/>
                  <a:gd name="T1" fmla="*/ 0 h 67"/>
                  <a:gd name="T2" fmla="*/ 52 w 58"/>
                  <a:gd name="T3" fmla="*/ 2 h 67"/>
                  <a:gd name="T4" fmla="*/ 29 w 58"/>
                  <a:gd name="T5" fmla="*/ 13 h 67"/>
                  <a:gd name="T6" fmla="*/ 0 w 58"/>
                  <a:gd name="T7" fmla="*/ 20 h 67"/>
                  <a:gd name="T8" fmla="*/ 0 w 58"/>
                  <a:gd name="T9" fmla="*/ 42 h 67"/>
                  <a:gd name="T10" fmla="*/ 12 w 58"/>
                  <a:gd name="T11" fmla="*/ 44 h 67"/>
                  <a:gd name="T12" fmla="*/ 12 w 58"/>
                  <a:gd name="T13" fmla="*/ 64 h 67"/>
                  <a:gd name="T14" fmla="*/ 15 w 58"/>
                  <a:gd name="T15" fmla="*/ 67 h 67"/>
                  <a:gd name="T16" fmla="*/ 19 w 58"/>
                  <a:gd name="T17" fmla="*/ 67 h 67"/>
                  <a:gd name="T18" fmla="*/ 22 w 58"/>
                  <a:gd name="T19" fmla="*/ 64 h 67"/>
                  <a:gd name="T20" fmla="*/ 22 w 58"/>
                  <a:gd name="T21" fmla="*/ 47 h 67"/>
                  <a:gd name="T22" fmla="*/ 29 w 58"/>
                  <a:gd name="T23" fmla="*/ 49 h 67"/>
                  <a:gd name="T24" fmla="*/ 52 w 58"/>
                  <a:gd name="T25" fmla="*/ 60 h 67"/>
                  <a:gd name="T26" fmla="*/ 55 w 58"/>
                  <a:gd name="T27" fmla="*/ 62 h 67"/>
                  <a:gd name="T28" fmla="*/ 58 w 58"/>
                  <a:gd name="T29" fmla="*/ 59 h 67"/>
                  <a:gd name="T30" fmla="*/ 58 w 58"/>
                  <a:gd name="T31" fmla="*/ 3 h 67"/>
                  <a:gd name="T32" fmla="*/ 55 w 58"/>
                  <a:gd name="T33" fmla="*/ 0 h 67"/>
                  <a:gd name="T34" fmla="*/ 55 w 58"/>
                  <a:gd name="T35" fmla="*/ 0 h 67"/>
                  <a:gd name="T36" fmla="*/ 55 w 58"/>
                  <a:gd name="T3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67">
                    <a:moveTo>
                      <a:pt x="55" y="0"/>
                    </a:moveTo>
                    <a:cubicBezTo>
                      <a:pt x="54" y="0"/>
                      <a:pt x="53" y="1"/>
                      <a:pt x="52" y="2"/>
                    </a:cubicBezTo>
                    <a:cubicBezTo>
                      <a:pt x="48" y="4"/>
                      <a:pt x="37" y="10"/>
                      <a:pt x="29" y="13"/>
                    </a:cubicBezTo>
                    <a:cubicBezTo>
                      <a:pt x="14" y="19"/>
                      <a:pt x="0" y="20"/>
                      <a:pt x="0" y="2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5" y="42"/>
                      <a:pt x="12" y="4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6"/>
                      <a:pt x="13" y="67"/>
                      <a:pt x="15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2" y="66"/>
                      <a:pt x="22" y="64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4" y="48"/>
                      <a:pt x="26" y="48"/>
                      <a:pt x="29" y="49"/>
                    </a:cubicBezTo>
                    <a:cubicBezTo>
                      <a:pt x="37" y="52"/>
                      <a:pt x="48" y="58"/>
                      <a:pt x="52" y="60"/>
                    </a:cubicBezTo>
                    <a:cubicBezTo>
                      <a:pt x="53" y="61"/>
                      <a:pt x="54" y="62"/>
                      <a:pt x="55" y="62"/>
                    </a:cubicBezTo>
                    <a:cubicBezTo>
                      <a:pt x="56" y="62"/>
                      <a:pt x="58" y="61"/>
                      <a:pt x="58" y="5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6" y="0"/>
                      <a:pt x="55" y="0"/>
                    </a:cubicBezTo>
                    <a:close/>
                    <a:moveTo>
                      <a:pt x="55" y="0"/>
                    </a:moveTo>
                    <a:cubicBezTo>
                      <a:pt x="55" y="0"/>
                      <a:pt x="55" y="0"/>
                      <a:pt x="5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229" name="Rectangle 35">
                <a:extLst>
                  <a:ext uri="{FF2B5EF4-FFF2-40B4-BE49-F238E27FC236}">
                    <a16:creationId xmlns:a16="http://schemas.microsoft.com/office/drawing/2014/main" id="{D6EF215C-F7EC-4BE2-8A06-BA6410048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4" y="3332"/>
                <a:ext cx="19" cy="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266" name="Oval 36">
                <a:extLst>
                  <a:ext uri="{FF2B5EF4-FFF2-40B4-BE49-F238E27FC236}">
                    <a16:creationId xmlns:a16="http://schemas.microsoft.com/office/drawing/2014/main" id="{38D7885E-96AF-4339-A4BE-EA07E9BE6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6" y="3335"/>
                <a:ext cx="51" cy="4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900" dirty="0">
                  <a:gradFill>
                    <a:gsLst>
                      <a:gs pos="0">
                        <a:schemeClr val="tx1"/>
                      </a:gs>
                      <a:gs pos="99000">
                        <a:schemeClr val="tx1"/>
                      </a:gs>
                    </a:gsLst>
                    <a:lin ang="5400000" scaled="0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pic>
        <p:nvPicPr>
          <p:cNvPr id="1298" name="그림 1297">
            <a:extLst>
              <a:ext uri="{FF2B5EF4-FFF2-40B4-BE49-F238E27FC236}">
                <a16:creationId xmlns:a16="http://schemas.microsoft.com/office/drawing/2014/main" id="{30AE38FA-0B8F-4C4F-81A0-F014E6E35C1B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57" y="4696910"/>
            <a:ext cx="120010" cy="146741"/>
          </a:xfrm>
          <a:prstGeom prst="rect">
            <a:avLst/>
          </a:prstGeom>
        </p:spPr>
      </p:pic>
      <p:sp>
        <p:nvSpPr>
          <p:cNvPr id="1299" name="Rectangle 327" descr="25">
            <a:extLst>
              <a:ext uri="{FF2B5EF4-FFF2-40B4-BE49-F238E27FC236}">
                <a16:creationId xmlns:a16="http://schemas.microsoft.com/office/drawing/2014/main" id="{13331DF3-3786-4F7D-97D0-45131618880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68786" y="4903975"/>
            <a:ext cx="161711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SMS</a:t>
            </a:r>
          </a:p>
        </p:txBody>
      </p:sp>
      <p:cxnSp>
        <p:nvCxnSpPr>
          <p:cNvPr id="1300" name="직선 연결선 1299">
            <a:extLst>
              <a:ext uri="{FF2B5EF4-FFF2-40B4-BE49-F238E27FC236}">
                <a16:creationId xmlns:a16="http://schemas.microsoft.com/office/drawing/2014/main" id="{70F4B37C-94B6-496A-8C80-7E83A0FEC23D}"/>
              </a:ext>
            </a:extLst>
          </p:cNvPr>
          <p:cNvCxnSpPr/>
          <p:nvPr/>
        </p:nvCxnSpPr>
        <p:spPr>
          <a:xfrm flipH="1">
            <a:off x="2916895" y="1754454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1" name="직선 연결선 1300">
            <a:extLst>
              <a:ext uri="{FF2B5EF4-FFF2-40B4-BE49-F238E27FC236}">
                <a16:creationId xmlns:a16="http://schemas.microsoft.com/office/drawing/2014/main" id="{6D838F3F-2301-4413-99AC-2C8DF2B45EE8}"/>
              </a:ext>
            </a:extLst>
          </p:cNvPr>
          <p:cNvCxnSpPr>
            <a:cxnSpLocks/>
          </p:cNvCxnSpPr>
          <p:nvPr/>
        </p:nvCxnSpPr>
        <p:spPr>
          <a:xfrm>
            <a:off x="2916894" y="1747518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3" name="직선 연결선 1302">
            <a:extLst>
              <a:ext uri="{FF2B5EF4-FFF2-40B4-BE49-F238E27FC236}">
                <a16:creationId xmlns:a16="http://schemas.microsoft.com/office/drawing/2014/main" id="{967BE765-96AE-4F6A-BAEC-55089FB045A7}"/>
              </a:ext>
            </a:extLst>
          </p:cNvPr>
          <p:cNvCxnSpPr/>
          <p:nvPr/>
        </p:nvCxnSpPr>
        <p:spPr>
          <a:xfrm flipH="1">
            <a:off x="2916515" y="1754616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4" name="직선 연결선 1303">
            <a:extLst>
              <a:ext uri="{FF2B5EF4-FFF2-40B4-BE49-F238E27FC236}">
                <a16:creationId xmlns:a16="http://schemas.microsoft.com/office/drawing/2014/main" id="{555EAF0E-4FCF-4F6D-88A2-106C0DB7A4CE}"/>
              </a:ext>
            </a:extLst>
          </p:cNvPr>
          <p:cNvCxnSpPr>
            <a:cxnSpLocks/>
          </p:cNvCxnSpPr>
          <p:nvPr/>
        </p:nvCxnSpPr>
        <p:spPr>
          <a:xfrm>
            <a:off x="2916514" y="1747680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8" name="직선 연결선 1307">
            <a:extLst>
              <a:ext uri="{FF2B5EF4-FFF2-40B4-BE49-F238E27FC236}">
                <a16:creationId xmlns:a16="http://schemas.microsoft.com/office/drawing/2014/main" id="{4700C19F-7FAC-44F3-BF9D-8A431710E6D8}"/>
              </a:ext>
            </a:extLst>
          </p:cNvPr>
          <p:cNvCxnSpPr>
            <a:cxnSpLocks/>
          </p:cNvCxnSpPr>
          <p:nvPr/>
        </p:nvCxnSpPr>
        <p:spPr>
          <a:xfrm>
            <a:off x="2917060" y="1747685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0" name="직선 연결선 1309">
            <a:extLst>
              <a:ext uri="{FF2B5EF4-FFF2-40B4-BE49-F238E27FC236}">
                <a16:creationId xmlns:a16="http://schemas.microsoft.com/office/drawing/2014/main" id="{1DB6AAC5-2B73-40C3-AC96-51B9D9B58915}"/>
              </a:ext>
            </a:extLst>
          </p:cNvPr>
          <p:cNvCxnSpPr>
            <a:cxnSpLocks/>
          </p:cNvCxnSpPr>
          <p:nvPr/>
        </p:nvCxnSpPr>
        <p:spPr>
          <a:xfrm>
            <a:off x="2760940" y="3489394"/>
            <a:ext cx="8209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1" name="직선 연결선 1310">
            <a:extLst>
              <a:ext uri="{FF2B5EF4-FFF2-40B4-BE49-F238E27FC236}">
                <a16:creationId xmlns:a16="http://schemas.microsoft.com/office/drawing/2014/main" id="{28B90258-CA03-4217-BD80-2FE2284C72C8}"/>
              </a:ext>
            </a:extLst>
          </p:cNvPr>
          <p:cNvCxnSpPr/>
          <p:nvPr/>
        </p:nvCxnSpPr>
        <p:spPr>
          <a:xfrm flipH="1">
            <a:off x="2763967" y="2486519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2" name="직선 연결선 1311">
            <a:extLst>
              <a:ext uri="{FF2B5EF4-FFF2-40B4-BE49-F238E27FC236}">
                <a16:creationId xmlns:a16="http://schemas.microsoft.com/office/drawing/2014/main" id="{1BC9839E-B3C6-4386-B167-7FCD3133AC41}"/>
              </a:ext>
            </a:extLst>
          </p:cNvPr>
          <p:cNvCxnSpPr/>
          <p:nvPr/>
        </p:nvCxnSpPr>
        <p:spPr>
          <a:xfrm flipH="1">
            <a:off x="2773215" y="1754621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3" name="직선 연결선 1312">
            <a:extLst>
              <a:ext uri="{FF2B5EF4-FFF2-40B4-BE49-F238E27FC236}">
                <a16:creationId xmlns:a16="http://schemas.microsoft.com/office/drawing/2014/main" id="{7F8EF267-4B28-490B-978B-1C1CE9E35568}"/>
              </a:ext>
            </a:extLst>
          </p:cNvPr>
          <p:cNvCxnSpPr>
            <a:cxnSpLocks/>
          </p:cNvCxnSpPr>
          <p:nvPr/>
        </p:nvCxnSpPr>
        <p:spPr>
          <a:xfrm>
            <a:off x="2773214" y="1747685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7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298" y="2307770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9" name="Picture 22" descr="C:\Users\wslee\Desktop\43.png">
            <a:extLst>
              <a:ext uri="{FF2B5EF4-FFF2-40B4-BE49-F238E27FC236}">
                <a16:creationId xmlns:a16="http://schemas.microsoft.com/office/drawing/2014/main" id="{B206C532-A90C-45D8-A6AC-561E9815A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52" y="2307770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4" name="직사각형 1313">
            <a:extLst>
              <a:ext uri="{FF2B5EF4-FFF2-40B4-BE49-F238E27FC236}">
                <a16:creationId xmlns:a16="http://schemas.microsoft.com/office/drawing/2014/main" id="{905B21A9-2BDD-461F-8F9D-BF26CC483D7E}"/>
              </a:ext>
            </a:extLst>
          </p:cNvPr>
          <p:cNvSpPr/>
          <p:nvPr/>
        </p:nvSpPr>
        <p:spPr>
          <a:xfrm>
            <a:off x="2499813" y="2140923"/>
            <a:ext cx="42209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1398VPN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   AX-90</a:t>
            </a:r>
            <a:endParaRPr lang="ko-KR" altLang="en-US" sz="400" b="1" kern="0" dirty="0">
              <a:latin typeface="+mn-ea"/>
              <a:cs typeface="한컴돋움" pitchFamily="18" charset="2"/>
            </a:endParaRPr>
          </a:p>
        </p:txBody>
      </p:sp>
      <p:cxnSp>
        <p:nvCxnSpPr>
          <p:cNvPr id="1317" name="직선 연결선 1316">
            <a:extLst>
              <a:ext uri="{FF2B5EF4-FFF2-40B4-BE49-F238E27FC236}">
                <a16:creationId xmlns:a16="http://schemas.microsoft.com/office/drawing/2014/main" id="{EC99AC60-84A3-4EF6-B199-994A83722968}"/>
              </a:ext>
            </a:extLst>
          </p:cNvPr>
          <p:cNvCxnSpPr/>
          <p:nvPr/>
        </p:nvCxnSpPr>
        <p:spPr>
          <a:xfrm>
            <a:off x="545981" y="1618648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8" name="직선 연결선 1317">
            <a:extLst>
              <a:ext uri="{FF2B5EF4-FFF2-40B4-BE49-F238E27FC236}">
                <a16:creationId xmlns:a16="http://schemas.microsoft.com/office/drawing/2014/main" id="{A1B8538D-3275-4BC6-A6AC-F969E2552703}"/>
              </a:ext>
            </a:extLst>
          </p:cNvPr>
          <p:cNvCxnSpPr/>
          <p:nvPr/>
        </p:nvCxnSpPr>
        <p:spPr>
          <a:xfrm flipH="1">
            <a:off x="541854" y="1619592"/>
            <a:ext cx="0" cy="2258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9" name="Picture 22" descr="C:\Users\wslee\Desktop\43.png">
            <a:extLst>
              <a:ext uri="{FF2B5EF4-FFF2-40B4-BE49-F238E27FC236}">
                <a16:creationId xmlns:a16="http://schemas.microsoft.com/office/drawing/2014/main" id="{F7931BFD-8942-4F6B-831A-C78D729C6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25" y="2309761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" name="직사각형 1319">
            <a:extLst>
              <a:ext uri="{FF2B5EF4-FFF2-40B4-BE49-F238E27FC236}">
                <a16:creationId xmlns:a16="http://schemas.microsoft.com/office/drawing/2014/main" id="{1815DFCC-B0F7-4056-9BA5-726873AEB489}"/>
              </a:ext>
            </a:extLst>
          </p:cNvPr>
          <p:cNvSpPr/>
          <p:nvPr/>
        </p:nvSpPr>
        <p:spPr>
          <a:xfrm>
            <a:off x="228351" y="2530699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식약처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재택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AX-90</a:t>
            </a:r>
          </a:p>
        </p:txBody>
      </p:sp>
      <p:cxnSp>
        <p:nvCxnSpPr>
          <p:cNvPr id="1321" name="직선 연결선 1320">
            <a:extLst>
              <a:ext uri="{FF2B5EF4-FFF2-40B4-BE49-F238E27FC236}">
                <a16:creationId xmlns:a16="http://schemas.microsoft.com/office/drawing/2014/main" id="{D72E6FCE-7457-40BB-9599-114864A0AA92}"/>
              </a:ext>
            </a:extLst>
          </p:cNvPr>
          <p:cNvCxnSpPr/>
          <p:nvPr/>
        </p:nvCxnSpPr>
        <p:spPr>
          <a:xfrm>
            <a:off x="539890" y="3879581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2" name="타원 1261">
            <a:extLst>
              <a:ext uri="{FF2B5EF4-FFF2-40B4-BE49-F238E27FC236}">
                <a16:creationId xmlns:a16="http://schemas.microsoft.com/office/drawing/2014/main" id="{C595C4EB-EA8A-4D10-9D91-9B26E5ACC439}"/>
              </a:ext>
            </a:extLst>
          </p:cNvPr>
          <p:cNvSpPr/>
          <p:nvPr/>
        </p:nvSpPr>
        <p:spPr>
          <a:xfrm>
            <a:off x="2552757" y="4474596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286" name="직사각형 1285">
            <a:extLst>
              <a:ext uri="{FF2B5EF4-FFF2-40B4-BE49-F238E27FC236}">
                <a16:creationId xmlns:a16="http://schemas.microsoft.com/office/drawing/2014/main" id="{4F2E06BF-8C14-426D-8375-58C9273F5309}"/>
              </a:ext>
            </a:extLst>
          </p:cNvPr>
          <p:cNvSpPr/>
          <p:nvPr/>
        </p:nvSpPr>
        <p:spPr>
          <a:xfrm>
            <a:off x="6863011" y="5486916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>
                <a:latin typeface="+mn-ea"/>
                <a:cs typeface="한컴돋움" pitchFamily="18" charset="2"/>
              </a:rPr>
              <a:t>(EXT)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(PAS-K4224)</a:t>
            </a:r>
          </a:p>
        </p:txBody>
      </p:sp>
      <p:sp>
        <p:nvSpPr>
          <p:cNvPr id="1289" name="직사각형 1288">
            <a:extLst>
              <a:ext uri="{FF2B5EF4-FFF2-40B4-BE49-F238E27FC236}">
                <a16:creationId xmlns:a16="http://schemas.microsoft.com/office/drawing/2014/main" id="{AEDDF960-1825-4A61-9235-2B39F79B657B}"/>
              </a:ext>
            </a:extLst>
          </p:cNvPr>
          <p:cNvSpPr/>
          <p:nvPr/>
        </p:nvSpPr>
        <p:spPr>
          <a:xfrm>
            <a:off x="5775892" y="5485141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(INT)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(PAS-K4224)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B40369A8-4B25-4792-8ED5-AAA1854C6588}"/>
              </a:ext>
            </a:extLst>
          </p:cNvPr>
          <p:cNvGrpSpPr/>
          <p:nvPr/>
        </p:nvGrpSpPr>
        <p:grpSpPr>
          <a:xfrm>
            <a:off x="308982" y="5455814"/>
            <a:ext cx="525178" cy="681323"/>
            <a:chOff x="373882" y="5436516"/>
            <a:chExt cx="525178" cy="681323"/>
          </a:xfrm>
        </p:grpSpPr>
        <p:sp>
          <p:nvSpPr>
            <p:cNvPr id="768" name="직사각형 76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615889" y="5436516"/>
              <a:ext cx="283171" cy="5572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764" name="Picture 62" descr="http://t2.gstatic.com/images?q=tbn:ANd9GcRBnv2EfrKWjf3fAYKQsnR09EXkp4vDUbLz1r3qjJ_N5p8jzstbWg">
              <a:extLst>
                <a:ext uri="{FF2B5EF4-FFF2-40B4-BE49-F238E27FC236}">
                  <a16:creationId xmlns:a16="http://schemas.microsoft.com/office/drawing/2014/main" id="{D335F94B-D15D-487C-AAFA-942DF1B352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731671"/>
              <a:ext cx="190364" cy="25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직선 연결선 37"/>
            <p:cNvCxnSpPr>
              <a:cxnSpLocks/>
              <a:stCxn id="766" idx="0"/>
            </p:cNvCxnSpPr>
            <p:nvPr/>
          </p:nvCxnSpPr>
          <p:spPr>
            <a:xfrm>
              <a:off x="750350" y="5449112"/>
              <a:ext cx="7679" cy="346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1" name="직사각형 770"/>
            <p:cNvSpPr/>
            <p:nvPr/>
          </p:nvSpPr>
          <p:spPr>
            <a:xfrm>
              <a:off x="373882" y="5444349"/>
              <a:ext cx="412461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F/W</a:t>
              </a:r>
            </a:p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MF2 300</a:t>
              </a:r>
            </a:p>
          </p:txBody>
        </p:sp>
        <p:pic>
          <p:nvPicPr>
            <p:cNvPr id="1323" name="Picture 13" descr="D:\모스트비주얼\아이콘 작업\ra-5.png">
              <a:extLst>
                <a:ext uri="{FF2B5EF4-FFF2-40B4-BE49-F238E27FC236}">
                  <a16:creationId xmlns:a16="http://schemas.microsoft.com/office/drawing/2014/main" id="{DDF8B541-88BE-493B-8E01-371B2EBB7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68658" y="5623488"/>
              <a:ext cx="163942" cy="151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6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11" y="5449112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9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3932" y="5997762"/>
              <a:ext cx="258031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유지보수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 err="1">
                  <a:latin typeface="+mn-ea"/>
                  <a:ea typeface="+mn-ea"/>
                </a:rPr>
                <a:t>업무망</a:t>
              </a:r>
              <a:endParaRPr lang="en-US" altLang="ko-KR" sz="400" b="1" dirty="0">
                <a:latin typeface="+mn-ea"/>
                <a:ea typeface="+mn-ea"/>
              </a:endParaRPr>
            </a:p>
          </p:txBody>
        </p:sp>
      </p:grpSp>
      <p:grpSp>
        <p:nvGrpSpPr>
          <p:cNvPr id="1324" name="그룹 1323">
            <a:extLst>
              <a:ext uri="{FF2B5EF4-FFF2-40B4-BE49-F238E27FC236}">
                <a16:creationId xmlns:a16="http://schemas.microsoft.com/office/drawing/2014/main" id="{7775A435-44F2-4970-A4BA-42EBB56BABC6}"/>
              </a:ext>
            </a:extLst>
          </p:cNvPr>
          <p:cNvGrpSpPr/>
          <p:nvPr/>
        </p:nvGrpSpPr>
        <p:grpSpPr>
          <a:xfrm>
            <a:off x="846489" y="5455814"/>
            <a:ext cx="530768" cy="681323"/>
            <a:chOff x="615889" y="5436516"/>
            <a:chExt cx="530768" cy="681323"/>
          </a:xfrm>
        </p:grpSpPr>
        <p:sp>
          <p:nvSpPr>
            <p:cNvPr id="1325" name="직사각형 1324">
              <a:extLst>
                <a:ext uri="{FF2B5EF4-FFF2-40B4-BE49-F238E27FC236}">
                  <a16:creationId xmlns:a16="http://schemas.microsoft.com/office/drawing/2014/main" id="{D45BE755-B0E2-4596-B127-2CE857DBAB71}"/>
                </a:ext>
              </a:extLst>
            </p:cNvPr>
            <p:cNvSpPr/>
            <p:nvPr/>
          </p:nvSpPr>
          <p:spPr bwMode="auto">
            <a:xfrm>
              <a:off x="615889" y="5436516"/>
              <a:ext cx="283171" cy="5572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326" name="Picture 62" descr="http://t2.gstatic.com/images?q=tbn:ANd9GcRBnv2EfrKWjf3fAYKQsnR09EXkp4vDUbLz1r3qjJ_N5p8jzstbWg">
              <a:extLst>
                <a:ext uri="{FF2B5EF4-FFF2-40B4-BE49-F238E27FC236}">
                  <a16:creationId xmlns:a16="http://schemas.microsoft.com/office/drawing/2014/main" id="{A8A4DAA3-4F07-4AAF-B8BC-05E6427A57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731671"/>
              <a:ext cx="190364" cy="25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27" name="직선 연결선 1326">
              <a:extLst>
                <a:ext uri="{FF2B5EF4-FFF2-40B4-BE49-F238E27FC236}">
                  <a16:creationId xmlns:a16="http://schemas.microsoft.com/office/drawing/2014/main" id="{86D311DF-EA49-49C6-9DEF-6499CA8BB3C4}"/>
                </a:ext>
              </a:extLst>
            </p:cNvPr>
            <p:cNvCxnSpPr>
              <a:cxnSpLocks/>
              <a:stCxn id="1330" idx="0"/>
            </p:cNvCxnSpPr>
            <p:nvPr/>
          </p:nvCxnSpPr>
          <p:spPr>
            <a:xfrm>
              <a:off x="750350" y="5449112"/>
              <a:ext cx="7679" cy="346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8" name="직사각형 1327">
              <a:extLst>
                <a:ext uri="{FF2B5EF4-FFF2-40B4-BE49-F238E27FC236}">
                  <a16:creationId xmlns:a16="http://schemas.microsoft.com/office/drawing/2014/main" id="{EE7DF0DE-5DD2-4775-9752-16A2389805F7}"/>
                </a:ext>
              </a:extLst>
            </p:cNvPr>
            <p:cNvSpPr/>
            <p:nvPr/>
          </p:nvSpPr>
          <p:spPr>
            <a:xfrm>
              <a:off x="734196" y="5444271"/>
              <a:ext cx="412461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F/W</a:t>
              </a:r>
            </a:p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MF2 300</a:t>
              </a:r>
            </a:p>
          </p:txBody>
        </p:sp>
        <p:pic>
          <p:nvPicPr>
            <p:cNvPr id="1329" name="Picture 13" descr="D:\모스트비주얼\아이콘 작업\ra-5.png">
              <a:extLst>
                <a:ext uri="{FF2B5EF4-FFF2-40B4-BE49-F238E27FC236}">
                  <a16:creationId xmlns:a16="http://schemas.microsoft.com/office/drawing/2014/main" id="{DD230D29-5481-4187-BE58-22EACDA46E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68658" y="5623488"/>
              <a:ext cx="163942" cy="151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0" name="Picture 22" descr="C:\Users\wslee\Desktop\43.png">
              <a:extLst>
                <a:ext uri="{FF2B5EF4-FFF2-40B4-BE49-F238E27FC236}">
                  <a16:creationId xmlns:a16="http://schemas.microsoft.com/office/drawing/2014/main" id="{F55D22A6-C1CA-4251-B65A-53D07B0872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11" y="5449112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" name="Rectangle 327" descr="25">
              <a:extLst>
                <a:ext uri="{FF2B5EF4-FFF2-40B4-BE49-F238E27FC236}">
                  <a16:creationId xmlns:a16="http://schemas.microsoft.com/office/drawing/2014/main" id="{5E6E7CC6-4EF2-406A-8E5E-E717456DF6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3932" y="5997762"/>
              <a:ext cx="258031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유지보수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인터넷망</a:t>
              </a:r>
              <a:endParaRPr lang="en-US" altLang="ko-KR" sz="400" b="1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922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직사각형 396">
            <a:extLst>
              <a:ext uri="{FF2B5EF4-FFF2-40B4-BE49-F238E27FC236}">
                <a16:creationId xmlns:a16="http://schemas.microsoft.com/office/drawing/2014/main" id="{B48E9CBF-7C55-5338-4C7B-3E1DF11976CB}"/>
              </a:ext>
            </a:extLst>
          </p:cNvPr>
          <p:cNvSpPr/>
          <p:nvPr/>
        </p:nvSpPr>
        <p:spPr bwMode="auto">
          <a:xfrm>
            <a:off x="6705373" y="5966887"/>
            <a:ext cx="1224000" cy="2772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FF0000"/>
            </a:solidFill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rIns="0" rtlCol="0" anchor="t" anchorCtr="0"/>
          <a:lstStyle/>
          <a:p>
            <a:pPr algn="ctr"/>
            <a:r>
              <a:rPr lang="ko-KR" altLang="en-US" sz="800" dirty="0"/>
              <a:t>공공기관 상담사</a:t>
            </a:r>
            <a:endParaRPr lang="en-US" altLang="ko-KR" sz="800" dirty="0"/>
          </a:p>
          <a:p>
            <a:pPr algn="ctr"/>
            <a:r>
              <a:rPr lang="en-US" altLang="ko-KR" sz="500" dirty="0"/>
              <a:t>(</a:t>
            </a:r>
            <a:r>
              <a:rPr lang="ko-KR" altLang="en-US" sz="500" dirty="0"/>
              <a:t>농촌진흥청</a:t>
            </a:r>
            <a:r>
              <a:rPr lang="en-US" altLang="ko-KR" sz="500" dirty="0"/>
              <a:t>,</a:t>
            </a:r>
            <a:r>
              <a:rPr lang="ko-KR" altLang="en-US" sz="500" dirty="0"/>
              <a:t>농림축산검역본부</a:t>
            </a:r>
            <a:r>
              <a:rPr lang="en-US" altLang="ko-KR" sz="500" dirty="0"/>
              <a:t>,</a:t>
            </a:r>
            <a:r>
              <a:rPr lang="ko-KR" altLang="en-US" sz="500" dirty="0"/>
              <a:t>환경부</a:t>
            </a:r>
            <a:r>
              <a:rPr lang="en-US" altLang="ko-KR" sz="500" dirty="0"/>
              <a:t>)</a:t>
            </a:r>
            <a:endParaRPr lang="ko-KR" altLang="en-US" sz="500" dirty="0"/>
          </a:p>
        </p:txBody>
      </p:sp>
      <p:cxnSp>
        <p:nvCxnSpPr>
          <p:cNvPr id="148" name="직선 연결선 147">
            <a:extLst>
              <a:ext uri="{FF2B5EF4-FFF2-40B4-BE49-F238E27FC236}">
                <a16:creationId xmlns:a16="http://schemas.microsoft.com/office/drawing/2014/main" id="{A9A0429D-4AC3-3370-BC45-E68AAAC0C092}"/>
              </a:ext>
            </a:extLst>
          </p:cNvPr>
          <p:cNvCxnSpPr/>
          <p:nvPr/>
        </p:nvCxnSpPr>
        <p:spPr>
          <a:xfrm>
            <a:off x="8124466" y="3430872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>
            <a:extLst>
              <a:ext uri="{FF2B5EF4-FFF2-40B4-BE49-F238E27FC236}">
                <a16:creationId xmlns:a16="http://schemas.microsoft.com/office/drawing/2014/main" id="{AC75113D-6756-38B8-C8A5-073841065BF3}"/>
              </a:ext>
            </a:extLst>
          </p:cNvPr>
          <p:cNvCxnSpPr/>
          <p:nvPr/>
        </p:nvCxnSpPr>
        <p:spPr>
          <a:xfrm>
            <a:off x="8124466" y="3466292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타원 149">
            <a:extLst>
              <a:ext uri="{FF2B5EF4-FFF2-40B4-BE49-F238E27FC236}">
                <a16:creationId xmlns:a16="http://schemas.microsoft.com/office/drawing/2014/main" id="{11C346EA-55FC-F325-E513-4D41C1B9BEAC}"/>
              </a:ext>
            </a:extLst>
          </p:cNvPr>
          <p:cNvSpPr/>
          <p:nvPr/>
        </p:nvSpPr>
        <p:spPr>
          <a:xfrm>
            <a:off x="8374486" y="3410127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CC20F990-B515-B029-028A-DB8EB6CC8D70}"/>
              </a:ext>
            </a:extLst>
          </p:cNvPr>
          <p:cNvSpPr/>
          <p:nvPr/>
        </p:nvSpPr>
        <p:spPr>
          <a:xfrm>
            <a:off x="8265495" y="3319426"/>
            <a:ext cx="245599" cy="61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20G</a:t>
            </a: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045B3D84-B0A1-D190-8023-FBC5AC77A68E}"/>
              </a:ext>
            </a:extLst>
          </p:cNvPr>
          <p:cNvGrpSpPr/>
          <p:nvPr/>
        </p:nvGrpSpPr>
        <p:grpSpPr>
          <a:xfrm>
            <a:off x="6909253" y="3282738"/>
            <a:ext cx="1730238" cy="2595223"/>
            <a:chOff x="6938884" y="3246045"/>
            <a:chExt cx="1730238" cy="2595223"/>
          </a:xfrm>
        </p:grpSpPr>
        <p:sp>
          <p:nvSpPr>
            <p:cNvPr id="100" name="직사각형 99">
              <a:extLst>
                <a:ext uri="{FF2B5EF4-FFF2-40B4-BE49-F238E27FC236}">
                  <a16:creationId xmlns:a16="http://schemas.microsoft.com/office/drawing/2014/main" id="{813F59F4-E3E5-3AAC-656D-BA297C9D87F2}"/>
                </a:ext>
              </a:extLst>
            </p:cNvPr>
            <p:cNvSpPr/>
            <p:nvPr/>
          </p:nvSpPr>
          <p:spPr bwMode="auto">
            <a:xfrm>
              <a:off x="8055974" y="3246045"/>
              <a:ext cx="599628" cy="997358"/>
            </a:xfrm>
            <a:prstGeom prst="rect">
              <a:avLst/>
            </a:prstGeom>
            <a:solidFill>
              <a:srgbClr val="F3FBA5">
                <a:alpha val="50000"/>
              </a:srgbClr>
            </a:solidFill>
            <a:ln w="635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32AC8F6D-8699-8F9F-4EE2-C2DC1A641A0E}"/>
                </a:ext>
              </a:extLst>
            </p:cNvPr>
            <p:cNvSpPr/>
            <p:nvPr/>
          </p:nvSpPr>
          <p:spPr bwMode="auto">
            <a:xfrm>
              <a:off x="6938884" y="4260623"/>
              <a:ext cx="1730238" cy="1580645"/>
            </a:xfrm>
            <a:prstGeom prst="rect">
              <a:avLst/>
            </a:prstGeom>
            <a:solidFill>
              <a:srgbClr val="F3FBA5">
                <a:alpha val="50000"/>
              </a:srgbClr>
            </a:solidFill>
            <a:ln w="635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가는각진제목체" pitchFamily="18" charset="-127"/>
                <a:ea typeface="가는각진제목체" pitchFamily="18" charset="-127"/>
              </a:endParaRPr>
            </a:p>
          </p:txBody>
        </p:sp>
      </p:grpSp>
      <p:pic>
        <p:nvPicPr>
          <p:cNvPr id="522" name="Object 2">
            <a:extLst>
              <a:ext uri="{FF2B5EF4-FFF2-40B4-BE49-F238E27FC236}">
                <a16:creationId xmlns:a16="http://schemas.microsoft.com/office/drawing/2014/main" id="{3AEDF790-33A1-DFDC-1D1F-4EAC6C677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87" y="4090116"/>
            <a:ext cx="133339" cy="23242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" name="Picture 3" descr="D:\모스트비주얼\아이콘 작업\27.png">
            <a:extLst>
              <a:ext uri="{FF2B5EF4-FFF2-40B4-BE49-F238E27FC236}">
                <a16:creationId xmlns:a16="http://schemas.microsoft.com/office/drawing/2014/main" id="{B96E3D6D-16AE-BA92-E084-E54E704EA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66130" y="4192017"/>
            <a:ext cx="68052" cy="1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8" name="연결선: 꺾임 317">
            <a:extLst>
              <a:ext uri="{FF2B5EF4-FFF2-40B4-BE49-F238E27FC236}">
                <a16:creationId xmlns:a16="http://schemas.microsoft.com/office/drawing/2014/main" id="{C52A243E-13CE-F466-69BC-A31DF4A2555A}"/>
              </a:ext>
            </a:extLst>
          </p:cNvPr>
          <p:cNvCxnSpPr>
            <a:cxnSpLocks/>
            <a:stCxn id="492" idx="1"/>
            <a:endCxn id="64" idx="2"/>
          </p:cNvCxnSpPr>
          <p:nvPr/>
        </p:nvCxnSpPr>
        <p:spPr>
          <a:xfrm rot="10800000" flipH="1">
            <a:off x="5935114" y="4361685"/>
            <a:ext cx="399002" cy="751926"/>
          </a:xfrm>
          <a:prstGeom prst="bentConnector4">
            <a:avLst>
              <a:gd name="adj1" fmla="val 1193"/>
              <a:gd name="adj2" fmla="val 85519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직선 연결선 350">
            <a:extLst>
              <a:ext uri="{FF2B5EF4-FFF2-40B4-BE49-F238E27FC236}">
                <a16:creationId xmlns:a16="http://schemas.microsoft.com/office/drawing/2014/main" id="{37F86078-4375-3DE7-D3DD-707868F948D2}"/>
              </a:ext>
            </a:extLst>
          </p:cNvPr>
          <p:cNvCxnSpPr>
            <a:cxnSpLocks/>
          </p:cNvCxnSpPr>
          <p:nvPr/>
        </p:nvCxnSpPr>
        <p:spPr>
          <a:xfrm flipH="1" flipV="1">
            <a:off x="5673080" y="4212907"/>
            <a:ext cx="0" cy="875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직선 연결선 353">
            <a:extLst>
              <a:ext uri="{FF2B5EF4-FFF2-40B4-BE49-F238E27FC236}">
                <a16:creationId xmlns:a16="http://schemas.microsoft.com/office/drawing/2014/main" id="{63C5F11D-4AB3-A7E2-4138-7EEA754EBC5C}"/>
              </a:ext>
            </a:extLst>
          </p:cNvPr>
          <p:cNvCxnSpPr>
            <a:cxnSpLocks/>
          </p:cNvCxnSpPr>
          <p:nvPr/>
        </p:nvCxnSpPr>
        <p:spPr>
          <a:xfrm flipH="1" flipV="1">
            <a:off x="5737061" y="4245675"/>
            <a:ext cx="0" cy="875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9" name="직사각형 998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1897666" y="4387392"/>
            <a:ext cx="1635479" cy="16714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92" name="직사각형 991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7123279" y="4284560"/>
            <a:ext cx="992205" cy="7669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96" name="직사각형 1295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105840" y="831327"/>
            <a:ext cx="786872" cy="35378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43" name="직사각형 1242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5229136" y="2502306"/>
            <a:ext cx="789447" cy="5767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65" name="직사각형 1064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5313040" y="3318800"/>
            <a:ext cx="933902" cy="551919"/>
          </a:xfrm>
          <a:prstGeom prst="rect">
            <a:avLst/>
          </a:prstGeom>
          <a:solidFill>
            <a:srgbClr val="00B0F0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3234051" y="2471244"/>
            <a:ext cx="0" cy="915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202902" y="1657375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H="1">
            <a:off x="1109197" y="1693016"/>
            <a:ext cx="0" cy="225818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H="1">
            <a:off x="1724633" y="1693016"/>
            <a:ext cx="0" cy="225818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83830" y="3096359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111840" y="1472940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720446" y="1472940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707826" y="1617257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H="1">
            <a:off x="703699" y="1618201"/>
            <a:ext cx="0" cy="2258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H="1">
            <a:off x="901926" y="1800598"/>
            <a:ext cx="0" cy="1963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903486" y="1804164"/>
            <a:ext cx="771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676684" y="1718680"/>
            <a:ext cx="0" cy="89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905549" y="3764963"/>
            <a:ext cx="771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>
            <a:off x="1676952" y="3763205"/>
            <a:ext cx="0" cy="1565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1117383" y="3753890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상담원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(B/B)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OS9700E#1,#2</a:t>
            </a:r>
          </a:p>
        </p:txBody>
      </p:sp>
      <p:cxnSp>
        <p:nvCxnSpPr>
          <p:cNvPr id="21" name="직선 연결선 20"/>
          <p:cNvCxnSpPr/>
          <p:nvPr/>
        </p:nvCxnSpPr>
        <p:spPr>
          <a:xfrm>
            <a:off x="1177337" y="397014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1177337" y="400556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타원 22"/>
          <p:cNvSpPr/>
          <p:nvPr/>
        </p:nvSpPr>
        <p:spPr>
          <a:xfrm>
            <a:off x="1427357" y="3949400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757397" y="2417429"/>
            <a:ext cx="896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488073" y="249779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재택센터 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VPN #1,#2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AX-1000</a:t>
            </a:r>
          </a:p>
        </p:txBody>
      </p:sp>
      <p:pic>
        <p:nvPicPr>
          <p:cNvPr id="26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" y="2308370"/>
            <a:ext cx="130290" cy="228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90" y="2308370"/>
            <a:ext cx="130290" cy="228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4" name="직선 연결선 43"/>
          <p:cNvCxnSpPr/>
          <p:nvPr/>
        </p:nvCxnSpPr>
        <p:spPr>
          <a:xfrm>
            <a:off x="702990" y="3882261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8450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0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35573" y="1566890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8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29" y="3822211"/>
            <a:ext cx="171788" cy="323224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76" name="직사각형 175"/>
          <p:cNvSpPr/>
          <p:nvPr/>
        </p:nvSpPr>
        <p:spPr>
          <a:xfrm>
            <a:off x="927895" y="2316334"/>
            <a:ext cx="41310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AX-1000 #1, #2</a:t>
            </a:r>
          </a:p>
        </p:txBody>
      </p:sp>
      <p:sp>
        <p:nvSpPr>
          <p:cNvPr id="177" name="직사각형 176"/>
          <p:cNvSpPr/>
          <p:nvPr/>
        </p:nvSpPr>
        <p:spPr>
          <a:xfrm>
            <a:off x="466680" y="2976862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UTM#1</a:t>
            </a:r>
          </a:p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178" name="직사각형 177"/>
          <p:cNvSpPr/>
          <p:nvPr/>
        </p:nvSpPr>
        <p:spPr>
          <a:xfrm>
            <a:off x="1747922" y="297766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179" name="직사각형 178"/>
          <p:cNvSpPr/>
          <p:nvPr/>
        </p:nvSpPr>
        <p:spPr>
          <a:xfrm>
            <a:off x="1229957" y="2891016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인터넷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)</a:t>
            </a:r>
          </a:p>
        </p:txBody>
      </p:sp>
      <p:pic>
        <p:nvPicPr>
          <p:cNvPr id="180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3" y="2953910"/>
            <a:ext cx="166322" cy="289923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81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89405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36" y="2953910"/>
            <a:ext cx="166322" cy="289923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83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00478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" name="직사각형 189"/>
          <p:cNvSpPr/>
          <p:nvPr/>
        </p:nvSpPr>
        <p:spPr>
          <a:xfrm>
            <a:off x="1228453" y="1662519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매트로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OS6860E</a:t>
            </a:r>
          </a:p>
        </p:txBody>
      </p:sp>
      <p:cxnSp>
        <p:nvCxnSpPr>
          <p:cNvPr id="193" name="직선 연결선 192"/>
          <p:cNvCxnSpPr/>
          <p:nvPr/>
        </p:nvCxnSpPr>
        <p:spPr>
          <a:xfrm>
            <a:off x="4328081" y="1713069"/>
            <a:ext cx="1" cy="146121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직선 연결선 193"/>
          <p:cNvCxnSpPr/>
          <p:nvPr/>
        </p:nvCxnSpPr>
        <p:spPr>
          <a:xfrm>
            <a:off x="3722252" y="1713069"/>
            <a:ext cx="1" cy="146121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직사각형 194"/>
          <p:cNvSpPr/>
          <p:nvPr/>
        </p:nvSpPr>
        <p:spPr>
          <a:xfrm>
            <a:off x="3055023" y="197144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DDoS#1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MFD 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4000</a:t>
            </a:r>
          </a:p>
        </p:txBody>
      </p:sp>
      <p:sp>
        <p:nvSpPr>
          <p:cNvPr id="196" name="직사각형 195"/>
          <p:cNvSpPr/>
          <p:nvPr/>
        </p:nvSpPr>
        <p:spPr>
          <a:xfrm>
            <a:off x="4379430" y="1971445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DDoS#2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MFD 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4000</a:t>
            </a:r>
          </a:p>
        </p:txBody>
      </p:sp>
      <p:sp>
        <p:nvSpPr>
          <p:cNvPr id="197" name="직사각형 196"/>
          <p:cNvSpPr/>
          <p:nvPr/>
        </p:nvSpPr>
        <p:spPr>
          <a:xfrm>
            <a:off x="3055023" y="2352724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IPS#1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MFI</a:t>
            </a:r>
          </a:p>
          <a:p>
            <a:pPr algn="r"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 4100</a:t>
            </a:r>
          </a:p>
        </p:txBody>
      </p:sp>
      <p:sp>
        <p:nvSpPr>
          <p:cNvPr id="198" name="직사각형 197"/>
          <p:cNvSpPr/>
          <p:nvPr/>
        </p:nvSpPr>
        <p:spPr>
          <a:xfrm>
            <a:off x="4379430" y="2352724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IPS#2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Secui MFI 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4100</a:t>
            </a:r>
          </a:p>
        </p:txBody>
      </p:sp>
      <p:sp>
        <p:nvSpPr>
          <p:cNvPr id="203" name="직사각형 202"/>
          <p:cNvSpPr/>
          <p:nvPr/>
        </p:nvSpPr>
        <p:spPr>
          <a:xfrm>
            <a:off x="5372636" y="2842069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DMZ L3 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Ws-c9300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)</a:t>
            </a:r>
          </a:p>
        </p:txBody>
      </p:sp>
      <p:cxnSp>
        <p:nvCxnSpPr>
          <p:cNvPr id="206" name="직선 연결선 205"/>
          <p:cNvCxnSpPr/>
          <p:nvPr/>
        </p:nvCxnSpPr>
        <p:spPr>
          <a:xfrm>
            <a:off x="4328081" y="3232795"/>
            <a:ext cx="1" cy="6769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/>
          <p:cNvCxnSpPr/>
          <p:nvPr/>
        </p:nvCxnSpPr>
        <p:spPr>
          <a:xfrm>
            <a:off x="3722252" y="3232795"/>
            <a:ext cx="1" cy="6769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/>
          <p:cNvCxnSpPr/>
          <p:nvPr/>
        </p:nvCxnSpPr>
        <p:spPr>
          <a:xfrm>
            <a:off x="3762263" y="2750763"/>
            <a:ext cx="318" cy="245885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/>
          <p:cNvCxnSpPr/>
          <p:nvPr/>
        </p:nvCxnSpPr>
        <p:spPr>
          <a:xfrm>
            <a:off x="3764990" y="2751339"/>
            <a:ext cx="1542273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직선 연결선 209"/>
          <p:cNvCxnSpPr/>
          <p:nvPr/>
        </p:nvCxnSpPr>
        <p:spPr>
          <a:xfrm>
            <a:off x="4371497" y="2804930"/>
            <a:ext cx="957273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연결선 210"/>
          <p:cNvCxnSpPr/>
          <p:nvPr/>
        </p:nvCxnSpPr>
        <p:spPr>
          <a:xfrm>
            <a:off x="4368544" y="2808123"/>
            <a:ext cx="318" cy="223532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직선 연결선 211"/>
          <p:cNvCxnSpPr/>
          <p:nvPr/>
        </p:nvCxnSpPr>
        <p:spPr>
          <a:xfrm>
            <a:off x="3793714" y="3075578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직선 연결선 215"/>
          <p:cNvCxnSpPr>
            <a:cxnSpLocks/>
            <a:endCxn id="246" idx="0"/>
          </p:cNvCxnSpPr>
          <p:nvPr/>
        </p:nvCxnSpPr>
        <p:spPr>
          <a:xfrm flipH="1">
            <a:off x="4845219" y="2838984"/>
            <a:ext cx="570957" cy="372609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연결선 225"/>
          <p:cNvCxnSpPr/>
          <p:nvPr/>
        </p:nvCxnSpPr>
        <p:spPr>
          <a:xfrm flipH="1">
            <a:off x="3751007" y="1768856"/>
            <a:ext cx="0" cy="83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>
            <a:off x="3754789" y="1852846"/>
            <a:ext cx="137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연결선 227"/>
          <p:cNvCxnSpPr/>
          <p:nvPr/>
        </p:nvCxnSpPr>
        <p:spPr>
          <a:xfrm>
            <a:off x="5213429" y="1854549"/>
            <a:ext cx="511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연결선 229"/>
          <p:cNvCxnSpPr>
            <a:cxnSpLocks/>
            <a:endCxn id="1243" idx="0"/>
          </p:cNvCxnSpPr>
          <p:nvPr/>
        </p:nvCxnSpPr>
        <p:spPr>
          <a:xfrm>
            <a:off x="5416187" y="2500983"/>
            <a:ext cx="207673" cy="1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연결선 230"/>
          <p:cNvCxnSpPr/>
          <p:nvPr/>
        </p:nvCxnSpPr>
        <p:spPr>
          <a:xfrm>
            <a:off x="5417372" y="2507623"/>
            <a:ext cx="0" cy="206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직선 연결선 233"/>
          <p:cNvCxnSpPr/>
          <p:nvPr/>
        </p:nvCxnSpPr>
        <p:spPr>
          <a:xfrm>
            <a:off x="3060856" y="3443779"/>
            <a:ext cx="1258612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직선 연결선 234"/>
          <p:cNvCxnSpPr/>
          <p:nvPr/>
        </p:nvCxnSpPr>
        <p:spPr>
          <a:xfrm flipH="1">
            <a:off x="3063718" y="1811817"/>
            <a:ext cx="0" cy="520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/>
          <p:cNvCxnSpPr/>
          <p:nvPr/>
        </p:nvCxnSpPr>
        <p:spPr>
          <a:xfrm>
            <a:off x="3063717" y="1810437"/>
            <a:ext cx="1257750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직선 연결선 236"/>
          <p:cNvCxnSpPr/>
          <p:nvPr/>
        </p:nvCxnSpPr>
        <p:spPr>
          <a:xfrm flipH="1">
            <a:off x="3064337" y="2430540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직선 연결선 237"/>
          <p:cNvCxnSpPr/>
          <p:nvPr/>
        </p:nvCxnSpPr>
        <p:spPr>
          <a:xfrm>
            <a:off x="3734066" y="1454467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연결선 238"/>
          <p:cNvCxnSpPr/>
          <p:nvPr/>
        </p:nvCxnSpPr>
        <p:spPr>
          <a:xfrm>
            <a:off x="4342672" y="1454467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직선 연결선 239"/>
          <p:cNvCxnSpPr/>
          <p:nvPr/>
        </p:nvCxnSpPr>
        <p:spPr>
          <a:xfrm>
            <a:off x="3793714" y="1658430"/>
            <a:ext cx="46842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1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638516" y="2357670"/>
            <a:ext cx="176590" cy="194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243" name="직선 연결선 242"/>
          <p:cNvCxnSpPr/>
          <p:nvPr/>
        </p:nvCxnSpPr>
        <p:spPr>
          <a:xfrm>
            <a:off x="3773856" y="397014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직선 연결선 243"/>
          <p:cNvCxnSpPr/>
          <p:nvPr/>
        </p:nvCxnSpPr>
        <p:spPr>
          <a:xfrm>
            <a:off x="3773856" y="4005565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타원 244"/>
          <p:cNvSpPr/>
          <p:nvPr/>
        </p:nvSpPr>
        <p:spPr>
          <a:xfrm>
            <a:off x="4023876" y="3949400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263" name="Picture 258" descr="police_corp_r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630436" y="1969112"/>
            <a:ext cx="177938" cy="195779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64" name="Picture 258" descr="police_corp_r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237841" y="1969112"/>
            <a:ext cx="177938" cy="195779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69" name="Picture 6" descr="C:\Users\woo\Desktop\시스템아이콘\Untitled-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8110" y="2650496"/>
            <a:ext cx="117810" cy="142548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70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70" y="2953910"/>
            <a:ext cx="166322" cy="289923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71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05712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7883" y="1566890"/>
            <a:ext cx="159813" cy="19939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73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43" y="2953910"/>
            <a:ext cx="166322" cy="289923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74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316785" y="3072116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3793" y="2677757"/>
            <a:ext cx="159813" cy="19939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78" name="직사각형 277"/>
          <p:cNvSpPr/>
          <p:nvPr/>
        </p:nvSpPr>
        <p:spPr>
          <a:xfrm>
            <a:off x="4872038" y="2463717"/>
            <a:ext cx="51186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웹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F/W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(Wapples-500)</a:t>
            </a:r>
          </a:p>
        </p:txBody>
      </p:sp>
      <p:cxnSp>
        <p:nvCxnSpPr>
          <p:cNvPr id="283" name="직선 연결선 282"/>
          <p:cNvCxnSpPr/>
          <p:nvPr/>
        </p:nvCxnSpPr>
        <p:spPr>
          <a:xfrm>
            <a:off x="5502592" y="3930254"/>
            <a:ext cx="209760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직선 연결선 283"/>
          <p:cNvCxnSpPr/>
          <p:nvPr/>
        </p:nvCxnSpPr>
        <p:spPr>
          <a:xfrm>
            <a:off x="5502592" y="3293054"/>
            <a:ext cx="209760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직사각형 291"/>
          <p:cNvSpPr/>
          <p:nvPr/>
        </p:nvSpPr>
        <p:spPr>
          <a:xfrm>
            <a:off x="5398429" y="3940386"/>
            <a:ext cx="394561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L4(INT)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AEN 8024</a:t>
            </a:r>
          </a:p>
        </p:txBody>
      </p:sp>
      <p:sp>
        <p:nvSpPr>
          <p:cNvPr id="293" name="직사각형 292"/>
          <p:cNvSpPr/>
          <p:nvPr/>
        </p:nvSpPr>
        <p:spPr>
          <a:xfrm>
            <a:off x="5455855" y="3053798"/>
            <a:ext cx="400317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L4(EXT)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AEN 8024</a:t>
            </a:r>
          </a:p>
        </p:txBody>
      </p:sp>
      <p:pic>
        <p:nvPicPr>
          <p:cNvPr id="296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339480" y="3842668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98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339480" y="3211593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99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722163" y="3211593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1" name="Picture 239" descr="blue 3d disc with glow">
            <a:extLst>
              <a:ext uri="{FF2B5EF4-FFF2-40B4-BE49-F238E27FC236}">
                <a16:creationId xmlns:a16="http://schemas.microsoft.com/office/drawing/2014/main" id="{54C4E98B-1F78-4FBF-90F1-8A2B87A43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499" y="3657350"/>
            <a:ext cx="362803" cy="21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2" name="그림 301">
            <a:extLst>
              <a:ext uri="{FF2B5EF4-FFF2-40B4-BE49-F238E27FC236}">
                <a16:creationId xmlns:a16="http://schemas.microsoft.com/office/drawing/2014/main" id="{DCF9C6AB-4AA7-49A9-B339-7581317EDC13}"/>
              </a:ext>
            </a:extLst>
          </p:cNvPr>
          <p:cNvPicPr preferRelativeResize="0"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80" y="3385267"/>
            <a:ext cx="330185" cy="433761"/>
          </a:xfrm>
          <a:prstGeom prst="rect">
            <a:avLst/>
          </a:prstGeom>
          <a:effectLst>
            <a:glow rad="63500">
              <a:schemeClr val="accent2">
                <a:alpha val="40000"/>
              </a:schemeClr>
            </a:glow>
          </a:effectLst>
        </p:spPr>
      </p:pic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6D1C36ED-B389-4083-8B58-CD33D36FD230}"/>
              </a:ext>
            </a:extLst>
          </p:cNvPr>
          <p:cNvGrpSpPr/>
          <p:nvPr/>
        </p:nvGrpSpPr>
        <p:grpSpPr>
          <a:xfrm>
            <a:off x="5616763" y="3546462"/>
            <a:ext cx="105421" cy="201650"/>
            <a:chOff x="1769089" y="7926359"/>
            <a:chExt cx="354986" cy="467547"/>
          </a:xfrm>
        </p:grpSpPr>
        <p:pic>
          <p:nvPicPr>
            <p:cNvPr id="304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F749BB99-8EEA-42F2-AD23-ED2063F485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769089" y="8201608"/>
              <a:ext cx="354986" cy="192298"/>
            </a:xfrm>
            <a:prstGeom prst="rect">
              <a:avLst/>
            </a:prstGeom>
            <a:noFill/>
          </p:spPr>
        </p:pic>
        <p:pic>
          <p:nvPicPr>
            <p:cNvPr id="305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67EA0233-6BDD-40B1-936D-C650F32B8B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769089" y="8063983"/>
              <a:ext cx="354986" cy="192298"/>
            </a:xfrm>
            <a:prstGeom prst="rect">
              <a:avLst/>
            </a:prstGeom>
            <a:noFill/>
          </p:spPr>
        </p:pic>
        <p:pic>
          <p:nvPicPr>
            <p:cNvPr id="306" name="Picture 2" descr="C:\Users\kbh\Desktop\03간장소스\아이콘_2\그림33.png">
              <a:extLst>
                <a:ext uri="{FF2B5EF4-FFF2-40B4-BE49-F238E27FC236}">
                  <a16:creationId xmlns:a16="http://schemas.microsoft.com/office/drawing/2014/main" id="{A7FF9D9A-24A8-426D-A747-C1DD6989D1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769089" y="7926359"/>
              <a:ext cx="354986" cy="192298"/>
            </a:xfrm>
            <a:prstGeom prst="rect">
              <a:avLst/>
            </a:prstGeom>
            <a:noFill/>
          </p:spPr>
        </p:pic>
      </p:grpSp>
      <p:cxnSp>
        <p:nvCxnSpPr>
          <p:cNvPr id="313" name="직선 연결선 312"/>
          <p:cNvCxnSpPr/>
          <p:nvPr/>
        </p:nvCxnSpPr>
        <p:spPr>
          <a:xfrm>
            <a:off x="4056981" y="833001"/>
            <a:ext cx="0" cy="404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직사각형 316"/>
          <p:cNvSpPr/>
          <p:nvPr/>
        </p:nvSpPr>
        <p:spPr>
          <a:xfrm>
            <a:off x="3720556" y="3743970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시스템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(B/B)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C6509E#1,#2</a:t>
            </a:r>
          </a:p>
        </p:txBody>
      </p:sp>
      <p:sp>
        <p:nvSpPr>
          <p:cNvPr id="319" name="직사각형 318"/>
          <p:cNvSpPr/>
          <p:nvPr/>
        </p:nvSpPr>
        <p:spPr>
          <a:xfrm>
            <a:off x="5429295" y="3774297"/>
            <a:ext cx="357642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 extrusionH="6350" contourW="25400">
              <a:bevelT w="0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400" spc="-40">
                <a:solidFill>
                  <a:srgbClr val="3D6CA5"/>
                </a:solidFill>
                <a:latin typeface="+mn-ea"/>
              </a:rPr>
              <a:t>클라우드</a:t>
            </a:r>
            <a:endParaRPr lang="en-US" altLang="ko-KR" sz="400" spc="-40">
              <a:solidFill>
                <a:srgbClr val="3D6CA5"/>
              </a:solidFill>
              <a:latin typeface="+mn-ea"/>
            </a:endParaRPr>
          </a:p>
          <a:p>
            <a:pPr algn="ctr"/>
            <a:r>
              <a:rPr lang="ko-KR" altLang="en-US" sz="400" spc="-40">
                <a:solidFill>
                  <a:srgbClr val="3D6CA5"/>
                </a:solidFill>
                <a:latin typeface="+mn-ea"/>
              </a:rPr>
              <a:t>서버</a:t>
            </a:r>
            <a:endParaRPr lang="en-US" altLang="ko-KR" sz="400" spc="-40">
              <a:solidFill>
                <a:srgbClr val="3D6CA5"/>
              </a:solidFill>
              <a:latin typeface="+mn-ea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3275789" y="2976862"/>
            <a:ext cx="42332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UTM#1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  NGF 1500</a:t>
            </a:r>
          </a:p>
        </p:txBody>
      </p:sp>
      <p:sp>
        <p:nvSpPr>
          <p:cNvPr id="324" name="직사각형 323"/>
          <p:cNvSpPr/>
          <p:nvPr/>
        </p:nvSpPr>
        <p:spPr>
          <a:xfrm>
            <a:off x="4360993" y="297766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UTM#2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NGF 1500 </a:t>
            </a:r>
          </a:p>
        </p:txBody>
      </p:sp>
      <p:sp>
        <p:nvSpPr>
          <p:cNvPr id="325" name="직사각형 324"/>
          <p:cNvSpPr/>
          <p:nvPr/>
        </p:nvSpPr>
        <p:spPr>
          <a:xfrm>
            <a:off x="3837532" y="2872727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외부망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)</a:t>
            </a:r>
          </a:p>
        </p:txBody>
      </p:sp>
      <p:sp>
        <p:nvSpPr>
          <p:cNvPr id="327" name="직사각형 326"/>
          <p:cNvSpPr/>
          <p:nvPr/>
        </p:nvSpPr>
        <p:spPr>
          <a:xfrm>
            <a:off x="4291772" y="3487013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 err="1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 dirty="0">
              <a:solidFill>
                <a:srgbClr val="0070C0"/>
              </a:solidFill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 dirty="0">
                <a:solidFill>
                  <a:srgbClr val="0070C0"/>
                </a:solidFill>
                <a:latin typeface="+mn-ea"/>
                <a:cs typeface="한컴돋움" pitchFamily="18" charset="2"/>
              </a:rPr>
              <a:t>(</a:t>
            </a:r>
            <a:r>
              <a:rPr lang="en-US" altLang="ko-KR" sz="400" kern="0" dirty="0" err="1">
                <a:solidFill>
                  <a:srgbClr val="0070C0"/>
                </a:solidFill>
                <a:latin typeface="+mn-ea"/>
                <a:cs typeface="한컴돋움" pitchFamily="18" charset="2"/>
              </a:rPr>
              <a:t>i-oneNet</a:t>
            </a:r>
            <a:r>
              <a:rPr lang="en-US" altLang="ko-KR" sz="400" kern="0" dirty="0">
                <a:solidFill>
                  <a:srgbClr val="0070C0"/>
                </a:solidFill>
                <a:latin typeface="+mn-ea"/>
                <a:cs typeface="한컴돋움" pitchFamily="18" charset="2"/>
              </a:rPr>
              <a:t> v3.0)</a:t>
            </a:r>
          </a:p>
        </p:txBody>
      </p:sp>
      <p:cxnSp>
        <p:nvCxnSpPr>
          <p:cNvPr id="426" name="직선 연결선 425"/>
          <p:cNvCxnSpPr/>
          <p:nvPr/>
        </p:nvCxnSpPr>
        <p:spPr>
          <a:xfrm>
            <a:off x="3234178" y="3384816"/>
            <a:ext cx="4852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직선 연결선 426"/>
          <p:cNvCxnSpPr/>
          <p:nvPr/>
        </p:nvCxnSpPr>
        <p:spPr>
          <a:xfrm flipH="1">
            <a:off x="3234766" y="1876044"/>
            <a:ext cx="0" cy="430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직선 연결선 427"/>
          <p:cNvCxnSpPr/>
          <p:nvPr/>
        </p:nvCxnSpPr>
        <p:spPr>
          <a:xfrm>
            <a:off x="3091651" y="2449756"/>
            <a:ext cx="1068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직사각형 428"/>
          <p:cNvSpPr/>
          <p:nvPr/>
        </p:nvSpPr>
        <p:spPr>
          <a:xfrm>
            <a:off x="2905821" y="2547131"/>
            <a:ext cx="56511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기관연계 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(AX-2300#1,#2)</a:t>
            </a:r>
          </a:p>
        </p:txBody>
      </p:sp>
      <p:pic>
        <p:nvPicPr>
          <p:cNvPr id="430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689" y="2308370"/>
            <a:ext cx="130290" cy="228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31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996" y="2308370"/>
            <a:ext cx="130290" cy="228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432" name="직선 연결선 431"/>
          <p:cNvCxnSpPr/>
          <p:nvPr/>
        </p:nvCxnSpPr>
        <p:spPr>
          <a:xfrm>
            <a:off x="3233443" y="1877805"/>
            <a:ext cx="484917" cy="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5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245920" y="2357670"/>
            <a:ext cx="176590" cy="194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438" name="직선 연결선 437"/>
          <p:cNvCxnSpPr/>
          <p:nvPr/>
        </p:nvCxnSpPr>
        <p:spPr>
          <a:xfrm>
            <a:off x="1818513" y="4079939"/>
            <a:ext cx="760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연결선 438"/>
          <p:cNvCxnSpPr/>
          <p:nvPr/>
        </p:nvCxnSpPr>
        <p:spPr>
          <a:xfrm>
            <a:off x="2660476" y="4079939"/>
            <a:ext cx="99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꺾인 연결선 442"/>
          <p:cNvCxnSpPr>
            <a:stCxn id="120" idx="3"/>
            <a:endCxn id="578" idx="0"/>
          </p:cNvCxnSpPr>
          <p:nvPr/>
        </p:nvCxnSpPr>
        <p:spPr>
          <a:xfrm>
            <a:off x="1795386" y="1666586"/>
            <a:ext cx="620255" cy="64145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꺾인 연결선 443"/>
          <p:cNvCxnSpPr>
            <a:stCxn id="120" idx="3"/>
            <a:endCxn id="579" idx="0"/>
          </p:cNvCxnSpPr>
          <p:nvPr/>
        </p:nvCxnSpPr>
        <p:spPr>
          <a:xfrm>
            <a:off x="1795386" y="1666586"/>
            <a:ext cx="793818" cy="64145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5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0954" y="1566890"/>
            <a:ext cx="159813" cy="19939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46" name="직사각형 445"/>
          <p:cNvSpPr/>
          <p:nvPr/>
        </p:nvSpPr>
        <p:spPr>
          <a:xfrm>
            <a:off x="2255847" y="2541325"/>
            <a:ext cx="56511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1366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연계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(AX-4000#1,#2)</a:t>
            </a:r>
          </a:p>
        </p:txBody>
      </p:sp>
      <p:cxnSp>
        <p:nvCxnSpPr>
          <p:cNvPr id="447" name="직선 연결선 446"/>
          <p:cNvCxnSpPr/>
          <p:nvPr/>
        </p:nvCxnSpPr>
        <p:spPr>
          <a:xfrm flipH="1">
            <a:off x="2583871" y="2450131"/>
            <a:ext cx="0" cy="11079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직선 연결선 447"/>
          <p:cNvCxnSpPr/>
          <p:nvPr/>
        </p:nvCxnSpPr>
        <p:spPr>
          <a:xfrm>
            <a:off x="2420199" y="3626898"/>
            <a:ext cx="19012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직선 연결선 448"/>
          <p:cNvCxnSpPr/>
          <p:nvPr/>
        </p:nvCxnSpPr>
        <p:spPr>
          <a:xfrm flipH="1">
            <a:off x="2414158" y="2400878"/>
            <a:ext cx="0" cy="1218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직선 연결선 449"/>
          <p:cNvCxnSpPr/>
          <p:nvPr/>
        </p:nvCxnSpPr>
        <p:spPr>
          <a:xfrm>
            <a:off x="2583995" y="3555551"/>
            <a:ext cx="1140750" cy="0"/>
          </a:xfrm>
          <a:prstGeom prst="line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직선 연결선 544"/>
          <p:cNvCxnSpPr/>
          <p:nvPr/>
        </p:nvCxnSpPr>
        <p:spPr>
          <a:xfrm>
            <a:off x="4059536" y="828133"/>
            <a:ext cx="35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직사각형 545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4369197" y="677653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7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1817" y="624706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보훈처</a:t>
            </a:r>
            <a:r>
              <a:rPr lang="en-US" altLang="ko-KR" sz="400" b="1">
                <a:latin typeface="+mn-ea"/>
                <a:ea typeface="+mn-ea"/>
              </a:rPr>
              <a:t>(2</a:t>
            </a:r>
            <a:r>
              <a:rPr lang="ko-KR" altLang="en-US" sz="400" b="1">
                <a:latin typeface="+mn-ea"/>
                <a:ea typeface="+mn-ea"/>
              </a:rPr>
              <a:t>차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pic>
        <p:nvPicPr>
          <p:cNvPr id="548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649" y="775505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9" name="직사각형 548"/>
          <p:cNvSpPr/>
          <p:nvPr/>
        </p:nvSpPr>
        <p:spPr>
          <a:xfrm>
            <a:off x="4458625" y="748666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grpSp>
        <p:nvGrpSpPr>
          <p:cNvPr id="551" name="그룹 550"/>
          <p:cNvGrpSpPr/>
          <p:nvPr/>
        </p:nvGrpSpPr>
        <p:grpSpPr>
          <a:xfrm>
            <a:off x="5156898" y="624706"/>
            <a:ext cx="761916" cy="370229"/>
            <a:chOff x="5777520" y="413883"/>
            <a:chExt cx="937743" cy="370229"/>
          </a:xfrm>
        </p:grpSpPr>
        <p:sp>
          <p:nvSpPr>
            <p:cNvPr id="552" name="직사각형 551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53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미래부 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54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5" name="직사각형 554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(AX-100)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grpSp>
        <p:nvGrpSpPr>
          <p:cNvPr id="557" name="그룹 556"/>
          <p:cNvGrpSpPr/>
          <p:nvPr/>
        </p:nvGrpSpPr>
        <p:grpSpPr>
          <a:xfrm>
            <a:off x="4369197" y="1026406"/>
            <a:ext cx="761916" cy="370229"/>
            <a:chOff x="5777520" y="413883"/>
            <a:chExt cx="937743" cy="370229"/>
          </a:xfrm>
        </p:grpSpPr>
        <p:sp>
          <p:nvSpPr>
            <p:cNvPr id="558" name="직사각형 55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59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공정위</a:t>
              </a:r>
              <a:r>
                <a:rPr lang="en-US" altLang="ko-KR" sz="400" b="1">
                  <a:latin typeface="+mn-ea"/>
                  <a:ea typeface="+mn-ea"/>
                </a:rPr>
                <a:t>(2</a:t>
              </a:r>
              <a:r>
                <a:rPr lang="ko-KR" altLang="en-US" sz="400" b="1">
                  <a:latin typeface="+mn-ea"/>
                  <a:ea typeface="+mn-ea"/>
                </a:rPr>
                <a:t>차</a:t>
              </a:r>
              <a:r>
                <a:rPr lang="en-US" altLang="ko-KR" sz="400" b="1">
                  <a:latin typeface="+mn-ea"/>
                  <a:ea typeface="+mn-ea"/>
                </a:rPr>
                <a:t>)</a:t>
              </a:r>
            </a:p>
          </p:txBody>
        </p:sp>
        <p:pic>
          <p:nvPicPr>
            <p:cNvPr id="560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1" name="직사각형 560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(AX-90)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grpSp>
        <p:nvGrpSpPr>
          <p:cNvPr id="563" name="그룹 562"/>
          <p:cNvGrpSpPr/>
          <p:nvPr/>
        </p:nvGrpSpPr>
        <p:grpSpPr>
          <a:xfrm>
            <a:off x="5156898" y="1026406"/>
            <a:ext cx="761916" cy="370229"/>
            <a:chOff x="5777520" y="413883"/>
            <a:chExt cx="937743" cy="370229"/>
          </a:xfrm>
        </p:grpSpPr>
        <p:sp>
          <p:nvSpPr>
            <p:cNvPr id="564" name="직사각형 563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5777520" y="466832"/>
              <a:ext cx="937743" cy="317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6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42284" y="413883"/>
              <a:ext cx="853933" cy="13208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기상청 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66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695" y="564684"/>
              <a:ext cx="132526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7" name="직사각형 566"/>
            <p:cNvSpPr/>
            <p:nvPr/>
          </p:nvSpPr>
          <p:spPr>
            <a:xfrm>
              <a:off x="5887588" y="537845"/>
              <a:ext cx="520652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기관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VPN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(AX-100)</a:t>
              </a:r>
              <a:endParaRPr lang="ko-KR" altLang="en-US" sz="400" kern="0">
                <a:latin typeface="+mn-ea"/>
                <a:cs typeface="한컴돋움" pitchFamily="18" charset="2"/>
              </a:endParaRPr>
            </a:p>
          </p:txBody>
        </p:sp>
      </p:grpSp>
      <p:cxnSp>
        <p:nvCxnSpPr>
          <p:cNvPr id="569" name="직선 연결선 568"/>
          <p:cNvCxnSpPr/>
          <p:nvPr/>
        </p:nvCxnSpPr>
        <p:spPr>
          <a:xfrm flipH="1">
            <a:off x="2916443" y="1754545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직선 연결선 569"/>
          <p:cNvCxnSpPr/>
          <p:nvPr/>
        </p:nvCxnSpPr>
        <p:spPr>
          <a:xfrm flipH="1">
            <a:off x="2907647" y="2486352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직선 연결선 570"/>
          <p:cNvCxnSpPr>
            <a:cxnSpLocks/>
          </p:cNvCxnSpPr>
          <p:nvPr/>
        </p:nvCxnSpPr>
        <p:spPr>
          <a:xfrm>
            <a:off x="2916442" y="1747609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2" name="직선 연결선 571"/>
          <p:cNvCxnSpPr>
            <a:cxnSpLocks/>
          </p:cNvCxnSpPr>
          <p:nvPr/>
        </p:nvCxnSpPr>
        <p:spPr>
          <a:xfrm>
            <a:off x="2895513" y="3489658"/>
            <a:ext cx="831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" name="직사각형 572"/>
          <p:cNvSpPr/>
          <p:nvPr/>
        </p:nvSpPr>
        <p:spPr>
          <a:xfrm>
            <a:off x="2737443" y="2141247"/>
            <a:ext cx="42209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통전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XTM8000</a:t>
            </a:r>
            <a:endParaRPr lang="ko-KR" altLang="en-US" sz="400" b="1" kern="0" dirty="0">
              <a:latin typeface="+mn-ea"/>
              <a:cs typeface="한컴돋움" pitchFamily="18" charset="2"/>
            </a:endParaRPr>
          </a:p>
        </p:txBody>
      </p:sp>
      <p:grpSp>
        <p:nvGrpSpPr>
          <p:cNvPr id="577" name="그룹 576"/>
          <p:cNvGrpSpPr/>
          <p:nvPr/>
        </p:nvGrpSpPr>
        <p:grpSpPr>
          <a:xfrm>
            <a:off x="2350496" y="2308039"/>
            <a:ext cx="303853" cy="228296"/>
            <a:chOff x="3292965" y="2097218"/>
            <a:chExt cx="373973" cy="228295"/>
          </a:xfrm>
        </p:grpSpPr>
        <p:pic>
          <p:nvPicPr>
            <p:cNvPr id="578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2965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579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581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580" name="타원 579"/>
            <p:cNvSpPr/>
            <p:nvPr/>
          </p:nvSpPr>
          <p:spPr>
            <a:xfrm>
              <a:off x="3322399" y="2218646"/>
              <a:ext cx="85165" cy="774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sp>
        <p:nvSpPr>
          <p:cNvPr id="586" name="타원 585"/>
          <p:cNvSpPr/>
          <p:nvPr/>
        </p:nvSpPr>
        <p:spPr>
          <a:xfrm>
            <a:off x="3022326" y="2429468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7" name="타원 586"/>
          <p:cNvSpPr/>
          <p:nvPr/>
        </p:nvSpPr>
        <p:spPr>
          <a:xfrm>
            <a:off x="1073955" y="1652664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8" name="타원 587"/>
          <p:cNvSpPr/>
          <p:nvPr/>
        </p:nvSpPr>
        <p:spPr>
          <a:xfrm>
            <a:off x="3677651" y="1652664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589" name="타원 588"/>
          <p:cNvSpPr/>
          <p:nvPr/>
        </p:nvSpPr>
        <p:spPr>
          <a:xfrm>
            <a:off x="653803" y="2398845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322" name="직사각형 321"/>
          <p:cNvSpPr/>
          <p:nvPr/>
        </p:nvSpPr>
        <p:spPr>
          <a:xfrm>
            <a:off x="2505938" y="3762124"/>
            <a:ext cx="310371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시스템</a:t>
            </a:r>
            <a:endParaRPr lang="en-US" altLang="ko-KR" sz="400" b="1" kern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UTM</a:t>
            </a:r>
          </a:p>
        </p:txBody>
      </p:sp>
      <p:sp>
        <p:nvSpPr>
          <p:cNvPr id="512" name="직사각형 511"/>
          <p:cNvSpPr/>
          <p:nvPr/>
        </p:nvSpPr>
        <p:spPr>
          <a:xfrm>
            <a:off x="3516073" y="875117"/>
            <a:ext cx="42303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>
                <a:latin typeface="+mn-ea"/>
                <a:cs typeface="한컴돋움" pitchFamily="18" charset="2"/>
              </a:rPr>
              <a:t>G VPN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CC53DB1-FFD7-429E-8242-2343260282DD}"/>
              </a:ext>
            </a:extLst>
          </p:cNvPr>
          <p:cNvGrpSpPr/>
          <p:nvPr/>
        </p:nvGrpSpPr>
        <p:grpSpPr>
          <a:xfrm>
            <a:off x="3447696" y="274451"/>
            <a:ext cx="779671" cy="359460"/>
            <a:chOff x="3005475" y="649657"/>
            <a:chExt cx="779671" cy="359460"/>
          </a:xfrm>
        </p:grpSpPr>
        <p:sp>
          <p:nvSpPr>
            <p:cNvPr id="510" name="직사각형 509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3086920" y="674742"/>
              <a:ext cx="698226" cy="3032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11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095982" y="889040"/>
              <a:ext cx="391644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통합전산센터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514" name="Picture 255" descr="국민-단체ㅋ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3305574" y="692440"/>
              <a:ext cx="102633" cy="151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15" name="직선 연결선 514"/>
            <p:cNvCxnSpPr/>
            <p:nvPr/>
          </p:nvCxnSpPr>
          <p:spPr>
            <a:xfrm>
              <a:off x="3393533" y="822693"/>
              <a:ext cx="2632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6" name="직사각형 515"/>
            <p:cNvSpPr/>
            <p:nvPr/>
          </p:nvSpPr>
          <p:spPr>
            <a:xfrm>
              <a:off x="3005475" y="649657"/>
              <a:ext cx="384573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민원분석</a:t>
              </a:r>
              <a:endParaRPr lang="en-US" altLang="ko-KR" sz="400" kern="0">
                <a:latin typeface="+mn-ea"/>
                <a:cs typeface="한컴돋움" pitchFamily="18" charset="2"/>
              </a:endParaRPr>
            </a:p>
            <a:p>
              <a:pPr algn="ctr"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연계서버</a:t>
              </a:r>
              <a:endParaRPr lang="en-US" altLang="ko-KR" sz="400" kern="0">
                <a:latin typeface="+mn-ea"/>
                <a:cs typeface="한컴돋움" pitchFamily="18" charset="2"/>
              </a:endParaRPr>
            </a:p>
          </p:txBody>
        </p:sp>
        <p:pic>
          <p:nvPicPr>
            <p:cNvPr id="598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643" y="709809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9" name="직사각형 228"/>
          <p:cNvSpPr/>
          <p:nvPr/>
        </p:nvSpPr>
        <p:spPr>
          <a:xfrm>
            <a:off x="5018140" y="1912866"/>
            <a:ext cx="528746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권익위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연계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MF2 300</a:t>
            </a:r>
          </a:p>
        </p:txBody>
      </p:sp>
      <p:pic>
        <p:nvPicPr>
          <p:cNvPr id="600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11" y="1747812"/>
            <a:ext cx="107677" cy="18867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0" name="직선 연결선 329"/>
          <p:cNvCxnSpPr>
            <a:cxnSpLocks/>
          </p:cNvCxnSpPr>
          <p:nvPr/>
        </p:nvCxnSpPr>
        <p:spPr>
          <a:xfrm>
            <a:off x="5724635" y="3499616"/>
            <a:ext cx="144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직선 연결선 818"/>
          <p:cNvCxnSpPr/>
          <p:nvPr/>
        </p:nvCxnSpPr>
        <p:spPr>
          <a:xfrm>
            <a:off x="5724635" y="3711288"/>
            <a:ext cx="144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직선 연결선 819"/>
          <p:cNvCxnSpPr/>
          <p:nvPr/>
        </p:nvCxnSpPr>
        <p:spPr>
          <a:xfrm>
            <a:off x="5724635" y="3610640"/>
            <a:ext cx="144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꺾인 연결선 340"/>
          <p:cNvCxnSpPr>
            <a:endCxn id="879" idx="2"/>
          </p:cNvCxnSpPr>
          <p:nvPr/>
        </p:nvCxnSpPr>
        <p:spPr>
          <a:xfrm flipV="1">
            <a:off x="7062223" y="4786740"/>
            <a:ext cx="1136926" cy="32687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꺾인 연결선 343"/>
          <p:cNvCxnSpPr/>
          <p:nvPr/>
        </p:nvCxnSpPr>
        <p:spPr>
          <a:xfrm flipV="1">
            <a:off x="7103925" y="4758872"/>
            <a:ext cx="1376850" cy="6698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1" name="그룹 660"/>
          <p:cNvGrpSpPr/>
          <p:nvPr/>
        </p:nvGrpSpPr>
        <p:grpSpPr>
          <a:xfrm>
            <a:off x="5745088" y="3412708"/>
            <a:ext cx="262669" cy="461460"/>
            <a:chOff x="8167756" y="4479183"/>
            <a:chExt cx="323285" cy="605667"/>
          </a:xfrm>
        </p:grpSpPr>
        <p:grpSp>
          <p:nvGrpSpPr>
            <p:cNvPr id="1042" name="그룹 1041"/>
            <p:cNvGrpSpPr/>
            <p:nvPr/>
          </p:nvGrpSpPr>
          <p:grpSpPr>
            <a:xfrm>
              <a:off x="8167756" y="4479183"/>
              <a:ext cx="323285" cy="277692"/>
              <a:chOff x="7377278" y="5626818"/>
              <a:chExt cx="323285" cy="277692"/>
            </a:xfrm>
          </p:grpSpPr>
          <p:pic>
            <p:nvPicPr>
              <p:cNvPr id="1043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4" name="직사각형 1043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 dirty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  <p:grpSp>
          <p:nvGrpSpPr>
            <p:cNvPr id="1045" name="그룹 1044"/>
            <p:cNvGrpSpPr/>
            <p:nvPr/>
          </p:nvGrpSpPr>
          <p:grpSpPr>
            <a:xfrm>
              <a:off x="8167756" y="4649391"/>
              <a:ext cx="323285" cy="277692"/>
              <a:chOff x="7377278" y="5626818"/>
              <a:chExt cx="323285" cy="277692"/>
            </a:xfrm>
          </p:grpSpPr>
          <p:pic>
            <p:nvPicPr>
              <p:cNvPr id="1046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7" name="직사각형 1046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  <p:grpSp>
          <p:nvGrpSpPr>
            <p:cNvPr id="1048" name="그룹 1047"/>
            <p:cNvGrpSpPr/>
            <p:nvPr/>
          </p:nvGrpSpPr>
          <p:grpSpPr>
            <a:xfrm>
              <a:off x="8167756" y="4807158"/>
              <a:ext cx="323285" cy="277692"/>
              <a:chOff x="7377278" y="5626818"/>
              <a:chExt cx="323285" cy="277692"/>
            </a:xfrm>
          </p:grpSpPr>
          <p:pic>
            <p:nvPicPr>
              <p:cNvPr id="1049" name="Picture 65">
                <a:extLst>
                  <a:ext uri="{FF2B5EF4-FFF2-40B4-BE49-F238E27FC236}">
                    <a16:creationId xmlns:a16="http://schemas.microsoft.com/office/drawing/2014/main" id="{C5BCB1AE-2ACE-4D86-86D5-C28F19E6F4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228" y="5627460"/>
                <a:ext cx="209229" cy="191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50" name="직사각형 1049"/>
              <p:cNvSpPr/>
              <p:nvPr/>
            </p:nvSpPr>
            <p:spPr>
              <a:xfrm>
                <a:off x="7377278" y="5626818"/>
                <a:ext cx="323285" cy="277692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algn="ctr"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SAN</a:t>
                </a:r>
              </a:p>
            </p:txBody>
          </p:sp>
        </p:grpSp>
      </p:grpSp>
      <p:grpSp>
        <p:nvGrpSpPr>
          <p:cNvPr id="1058" name="그룹 1057"/>
          <p:cNvGrpSpPr/>
          <p:nvPr/>
        </p:nvGrpSpPr>
        <p:grpSpPr>
          <a:xfrm>
            <a:off x="5895297" y="3415106"/>
            <a:ext cx="389851" cy="390366"/>
            <a:chOff x="10520862" y="5978538"/>
            <a:chExt cx="1028527" cy="512355"/>
          </a:xfrm>
        </p:grpSpPr>
        <p:grpSp>
          <p:nvGrpSpPr>
            <p:cNvPr id="1059" name="그룹 1058"/>
            <p:cNvGrpSpPr/>
            <p:nvPr/>
          </p:nvGrpSpPr>
          <p:grpSpPr>
            <a:xfrm>
              <a:off x="10701615" y="5978538"/>
              <a:ext cx="661144" cy="512355"/>
              <a:chOff x="5898460" y="1524044"/>
              <a:chExt cx="572979" cy="674001"/>
            </a:xfrm>
          </p:grpSpPr>
          <p:pic>
            <p:nvPicPr>
              <p:cNvPr id="1062" name="Picture 3" descr="C:\Users\wslee\Pictures\DB1.png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5898475" y="1791406"/>
                <a:ext cx="572964" cy="406639"/>
              </a:xfrm>
              <a:prstGeom prst="rect">
                <a:avLst/>
              </a:prstGeom>
              <a:noFill/>
            </p:spPr>
          </p:pic>
          <p:pic>
            <p:nvPicPr>
              <p:cNvPr id="1063" name="Picture 4" descr="C:\Users\wslee\Pictures\DB2.png"/>
              <p:cNvPicPr>
                <a:picLocks noChangeAspect="1" noChangeArrowheads="1"/>
              </p:cNvPicPr>
              <p:nvPr/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5898460" y="1524044"/>
                <a:ext cx="572964" cy="406639"/>
              </a:xfrm>
              <a:prstGeom prst="rect">
                <a:avLst/>
              </a:prstGeom>
              <a:noFill/>
            </p:spPr>
          </p:pic>
        </p:grpSp>
        <p:sp>
          <p:nvSpPr>
            <p:cNvPr id="1060" name="TextBox 292"/>
            <p:cNvSpPr txBox="1">
              <a:spLocks noChangeArrowheads="1"/>
            </p:cNvSpPr>
            <p:nvPr/>
          </p:nvSpPr>
          <p:spPr bwMode="auto">
            <a:xfrm>
              <a:off x="10520862" y="6033116"/>
              <a:ext cx="1028527" cy="2827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 algn="ctr">
                <a:defRPr sz="600" b="1">
                  <a:ln>
                    <a:solidFill>
                      <a:schemeClr val="tx1">
                        <a:lumMod val="85000"/>
                        <a:lumOff val="15000"/>
                        <a:alpha val="3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r>
                <a:rPr lang="ko-KR" altLang="en-US" sz="400" dirty="0">
                  <a:latin typeface="+mn-ea"/>
                  <a:ea typeface="+mn-ea"/>
                </a:rPr>
                <a:t>통합</a:t>
              </a:r>
              <a:endParaRPr lang="en-US" altLang="ko-KR" sz="400" dirty="0">
                <a:latin typeface="+mn-ea"/>
                <a:ea typeface="+mn-ea"/>
              </a:endParaRPr>
            </a:p>
            <a:p>
              <a:r>
                <a:rPr lang="ko-KR" altLang="en-US" sz="400" dirty="0">
                  <a:latin typeface="+mn-ea"/>
                  <a:ea typeface="+mn-ea"/>
                </a:rPr>
                <a:t>스토리지</a:t>
              </a:r>
              <a:endParaRPr lang="en-US" altLang="ko-KR" sz="400" dirty="0">
                <a:latin typeface="+mn-ea"/>
                <a:ea typeface="+mn-ea"/>
              </a:endParaRPr>
            </a:p>
          </p:txBody>
        </p:sp>
        <p:sp>
          <p:nvSpPr>
            <p:cNvPr id="1061" name="TextBox 292"/>
            <p:cNvSpPr txBox="1">
              <a:spLocks noChangeArrowheads="1"/>
            </p:cNvSpPr>
            <p:nvPr/>
          </p:nvSpPr>
          <p:spPr bwMode="auto">
            <a:xfrm>
              <a:off x="10791444" y="6281944"/>
              <a:ext cx="487368" cy="201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 algn="ctr">
                <a:defRPr sz="600" b="1">
                  <a:ln>
                    <a:solidFill>
                      <a:schemeClr val="tx1">
                        <a:lumMod val="85000"/>
                        <a:lumOff val="15000"/>
                        <a:alpha val="3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endParaRPr lang="en-US" altLang="ko-KR" sz="400" dirty="0">
                <a:latin typeface="+mn-ea"/>
                <a:ea typeface="+mn-ea"/>
              </a:endParaRPr>
            </a:p>
          </p:txBody>
        </p:sp>
      </p:grpSp>
      <p:sp>
        <p:nvSpPr>
          <p:cNvPr id="1190" name="TextBox 1189"/>
          <p:cNvSpPr txBox="1"/>
          <p:nvPr/>
        </p:nvSpPr>
        <p:spPr>
          <a:xfrm>
            <a:off x="264963" y="176026"/>
            <a:ext cx="3336944" cy="365424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pPr marL="271234" indent="-271234">
              <a:buFont typeface="Wingdings" panose="05000000000000000000" pitchFamily="2" charset="2"/>
              <a:buChar char="v"/>
            </a:pPr>
            <a:r>
              <a:rPr lang="ko-KR" altLang="en-US" b="1" dirty="0"/>
              <a:t>정보시스템 구성도</a:t>
            </a:r>
            <a:r>
              <a:rPr lang="en-US" altLang="ko-KR" b="1" dirty="0"/>
              <a:t>(TO-BE)</a:t>
            </a:r>
            <a:endParaRPr lang="ko-KR" altLang="en-US" b="1" dirty="0"/>
          </a:p>
        </p:txBody>
      </p:sp>
      <p:pic>
        <p:nvPicPr>
          <p:cNvPr id="141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6" y="3822211"/>
            <a:ext cx="171788" cy="323224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233" name="타원 1232"/>
          <p:cNvSpPr/>
          <p:nvPr/>
        </p:nvSpPr>
        <p:spPr>
          <a:xfrm>
            <a:off x="1073955" y="4011970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grpSp>
        <p:nvGrpSpPr>
          <p:cNvPr id="1238" name="그룹 1237"/>
          <p:cNvGrpSpPr/>
          <p:nvPr/>
        </p:nvGrpSpPr>
        <p:grpSpPr>
          <a:xfrm>
            <a:off x="3669039" y="1090735"/>
            <a:ext cx="712221" cy="485555"/>
            <a:chOff x="9921269" y="3717003"/>
            <a:chExt cx="876580" cy="637291"/>
          </a:xfrm>
        </p:grpSpPr>
        <p:grpSp>
          <p:nvGrpSpPr>
            <p:cNvPr id="1239" name="그룹 1238"/>
            <p:cNvGrpSpPr/>
            <p:nvPr/>
          </p:nvGrpSpPr>
          <p:grpSpPr>
            <a:xfrm>
              <a:off x="9921269" y="3717003"/>
              <a:ext cx="876580" cy="637291"/>
              <a:chOff x="10000688" y="2768145"/>
              <a:chExt cx="876580" cy="637291"/>
            </a:xfrm>
          </p:grpSpPr>
          <p:pic>
            <p:nvPicPr>
              <p:cNvPr id="1241" name="Picture 167"/>
              <p:cNvPicPr>
                <a:picLocks noChangeAspect="1" noChangeArrowheads="1"/>
              </p:cNvPicPr>
              <p:nvPr/>
            </p:nvPicPr>
            <p:blipFill>
              <a:blip r:embed="rId21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2" name="그림 1241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1240" name="TextBox 1239"/>
            <p:cNvSpPr txBox="1"/>
            <p:nvPr/>
          </p:nvSpPr>
          <p:spPr>
            <a:xfrm>
              <a:off x="10093973" y="3894517"/>
              <a:ext cx="578462" cy="36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 dirty="0" err="1"/>
                <a:t>국통망</a:t>
              </a:r>
              <a:endParaRPr lang="en-US" altLang="ko-KR" sz="600" b="1" dirty="0"/>
            </a:p>
            <a:p>
              <a:pPr algn="ctr"/>
              <a:r>
                <a:rPr lang="en-US" altLang="ko-KR" sz="600" b="1" dirty="0"/>
                <a:t>(</a:t>
              </a:r>
              <a:r>
                <a:rPr lang="ko-KR" altLang="en-US" sz="600" b="1" dirty="0" err="1"/>
                <a:t>외부망</a:t>
              </a:r>
              <a:r>
                <a:rPr lang="en-US" altLang="ko-KR" sz="600" b="1" dirty="0"/>
                <a:t>)</a:t>
              </a:r>
              <a:endParaRPr lang="ko-KR" altLang="en-US" sz="600" b="1" dirty="0"/>
            </a:p>
          </p:txBody>
        </p:sp>
      </p:grpSp>
      <p:grpSp>
        <p:nvGrpSpPr>
          <p:cNvPr id="1244" name="그룹 1243"/>
          <p:cNvGrpSpPr/>
          <p:nvPr/>
        </p:nvGrpSpPr>
        <p:grpSpPr>
          <a:xfrm>
            <a:off x="1051596" y="1090735"/>
            <a:ext cx="712221" cy="485555"/>
            <a:chOff x="9921269" y="3717003"/>
            <a:chExt cx="876580" cy="637291"/>
          </a:xfrm>
        </p:grpSpPr>
        <p:grpSp>
          <p:nvGrpSpPr>
            <p:cNvPr id="1245" name="그룹 1244"/>
            <p:cNvGrpSpPr/>
            <p:nvPr/>
          </p:nvGrpSpPr>
          <p:grpSpPr>
            <a:xfrm>
              <a:off x="9921269" y="3717003"/>
              <a:ext cx="876580" cy="637291"/>
              <a:chOff x="10000688" y="2768145"/>
              <a:chExt cx="876580" cy="637291"/>
            </a:xfrm>
          </p:grpSpPr>
          <p:pic>
            <p:nvPicPr>
              <p:cNvPr id="1247" name="Picture 167"/>
              <p:cNvPicPr>
                <a:picLocks noChangeAspect="1" noChangeArrowheads="1"/>
              </p:cNvPicPr>
              <p:nvPr/>
            </p:nvPicPr>
            <p:blipFill>
              <a:blip r:embed="rId21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8" name="그림 1247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1246" name="TextBox 1245"/>
            <p:cNvSpPr txBox="1"/>
            <p:nvPr/>
          </p:nvSpPr>
          <p:spPr>
            <a:xfrm>
              <a:off x="10127513" y="3894517"/>
              <a:ext cx="511382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/>
                <a:t>인터넷</a:t>
              </a:r>
              <a:endParaRPr lang="en-US" altLang="ko-KR" sz="600" b="1"/>
            </a:p>
          </p:txBody>
        </p:sp>
      </p:grpSp>
      <p:cxnSp>
        <p:nvCxnSpPr>
          <p:cNvPr id="1254" name="꺾인 연결선 1253"/>
          <p:cNvCxnSpPr>
            <a:stCxn id="598" idx="3"/>
          </p:cNvCxnSpPr>
          <p:nvPr/>
        </p:nvCxnSpPr>
        <p:spPr>
          <a:xfrm>
            <a:off x="4210541" y="428941"/>
            <a:ext cx="161144" cy="40442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6" name="꺾인 연결선 1255"/>
          <p:cNvCxnSpPr>
            <a:endCxn id="1247" idx="0"/>
          </p:cNvCxnSpPr>
          <p:nvPr/>
        </p:nvCxnSpPr>
        <p:spPr>
          <a:xfrm rot="10800000" flipV="1">
            <a:off x="1407708" y="859300"/>
            <a:ext cx="441229" cy="2314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1" name="TextBox 1270"/>
          <p:cNvSpPr txBox="1"/>
          <p:nvPr/>
        </p:nvSpPr>
        <p:spPr>
          <a:xfrm>
            <a:off x="638148" y="980039"/>
            <a:ext cx="466671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pPr algn="ctr"/>
            <a:r>
              <a:rPr lang="ko-KR" altLang="en-US" sz="500" b="1" dirty="0">
                <a:latin typeface="+mn-ea"/>
              </a:rPr>
              <a:t>재택상담원</a:t>
            </a:r>
            <a:endParaRPr lang="en-US" altLang="ko-KR" sz="500" b="1" dirty="0">
              <a:latin typeface="+mn-ea"/>
            </a:endParaRPr>
          </a:p>
        </p:txBody>
      </p:sp>
      <p:pic>
        <p:nvPicPr>
          <p:cNvPr id="1272" name="Picture 6" descr="MDU">
            <a:extLst>
              <a:ext uri="{FF2B5EF4-FFF2-40B4-BE49-F238E27FC236}">
                <a16:creationId xmlns:a16="http://schemas.microsoft.com/office/drawing/2014/main" id="{3B693A38-9545-446D-B0BC-8A2F00D5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9" y="733087"/>
            <a:ext cx="225948" cy="27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74" name="꺾인 연결선 1273"/>
          <p:cNvCxnSpPr>
            <a:stCxn id="1272" idx="3"/>
          </p:cNvCxnSpPr>
          <p:nvPr/>
        </p:nvCxnSpPr>
        <p:spPr>
          <a:xfrm>
            <a:off x="1003508" y="869501"/>
            <a:ext cx="223355" cy="35648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7" name="그룹 786"/>
          <p:cNvGrpSpPr/>
          <p:nvPr/>
        </p:nvGrpSpPr>
        <p:grpSpPr>
          <a:xfrm>
            <a:off x="3904708" y="4656565"/>
            <a:ext cx="595020" cy="357682"/>
            <a:chOff x="4957699" y="6874523"/>
            <a:chExt cx="732332" cy="568043"/>
          </a:xfrm>
        </p:grpSpPr>
        <p:sp>
          <p:nvSpPr>
            <p:cNvPr id="806" name="직사각형 80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07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808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9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0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26" name="직선 연결선 825"/>
          <p:cNvCxnSpPr/>
          <p:nvPr/>
        </p:nvCxnSpPr>
        <p:spPr>
          <a:xfrm>
            <a:off x="1818513" y="4013554"/>
            <a:ext cx="760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그룹 145"/>
          <p:cNvGrpSpPr/>
          <p:nvPr/>
        </p:nvGrpSpPr>
        <p:grpSpPr>
          <a:xfrm>
            <a:off x="2240812" y="3923131"/>
            <a:ext cx="938230" cy="390968"/>
            <a:chOff x="2617905" y="5239955"/>
            <a:chExt cx="1154745" cy="513145"/>
          </a:xfrm>
        </p:grpSpPr>
        <p:sp>
          <p:nvSpPr>
            <p:cNvPr id="275" name="직사각형 274"/>
            <p:cNvSpPr/>
            <p:nvPr/>
          </p:nvSpPr>
          <p:spPr>
            <a:xfrm>
              <a:off x="2617905" y="5475409"/>
              <a:ext cx="508436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algn="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NGF 1500 </a:t>
              </a:r>
            </a:p>
            <a:p>
              <a:pPr algn="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 #1</a:t>
              </a:r>
            </a:p>
          </p:txBody>
        </p:sp>
        <p:sp>
          <p:nvSpPr>
            <p:cNvPr id="442" name="직사각형 441"/>
            <p:cNvSpPr/>
            <p:nvPr/>
          </p:nvSpPr>
          <p:spPr>
            <a:xfrm>
              <a:off x="3264214" y="5460169"/>
              <a:ext cx="508436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NGF 1500 </a:t>
              </a:r>
            </a:p>
            <a:p>
              <a:pPr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 #2</a:t>
              </a:r>
            </a:p>
          </p:txBody>
        </p:sp>
        <p:grpSp>
          <p:nvGrpSpPr>
            <p:cNvPr id="593" name="그룹 592"/>
            <p:cNvGrpSpPr/>
            <p:nvPr/>
          </p:nvGrpSpPr>
          <p:grpSpPr>
            <a:xfrm>
              <a:off x="2984357" y="5239955"/>
              <a:ext cx="373973" cy="299638"/>
              <a:chOff x="3292965" y="2097218"/>
              <a:chExt cx="373973" cy="228295"/>
            </a:xfrm>
          </p:grpSpPr>
          <p:pic>
            <p:nvPicPr>
              <p:cNvPr id="594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2965" y="2097218"/>
                <a:ext cx="160357" cy="228295"/>
              </a:xfrm>
              <a:prstGeom prst="rect">
                <a:avLst/>
              </a:prstGeom>
              <a:noFill/>
              <a:ln>
                <a:noFil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95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6581" y="2097218"/>
                <a:ext cx="160357" cy="228295"/>
              </a:xfrm>
              <a:prstGeom prst="rect">
                <a:avLst/>
              </a:prstGeom>
              <a:noFill/>
              <a:ln>
                <a:noFil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6" name="타원 595"/>
              <p:cNvSpPr/>
              <p:nvPr/>
            </p:nvSpPr>
            <p:spPr>
              <a:xfrm>
                <a:off x="3322399" y="2218646"/>
                <a:ext cx="85165" cy="7742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400" b="1" dirty="0"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+mn-ea"/>
                  </a:rPr>
                  <a:t>A</a:t>
                </a:r>
                <a:endParaRPr lang="ko-KR" altLang="en-US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endParaRPr>
              </a:p>
            </p:txBody>
          </p:sp>
        </p:grpSp>
      </p:grpSp>
      <p:cxnSp>
        <p:nvCxnSpPr>
          <p:cNvPr id="827" name="직선 연결선 826"/>
          <p:cNvCxnSpPr>
            <a:cxnSpLocks/>
          </p:cNvCxnSpPr>
          <p:nvPr/>
        </p:nvCxnSpPr>
        <p:spPr>
          <a:xfrm>
            <a:off x="2470270" y="4013554"/>
            <a:ext cx="1191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연결선 154"/>
          <p:cNvCxnSpPr>
            <a:stCxn id="296" idx="2"/>
          </p:cNvCxnSpPr>
          <p:nvPr/>
        </p:nvCxnSpPr>
        <p:spPr>
          <a:xfrm>
            <a:off x="5420361" y="4015609"/>
            <a:ext cx="0" cy="200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722163" y="3842668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848" name="직선 연결선 847"/>
          <p:cNvCxnSpPr>
            <a:cxnSpLocks/>
            <a:stCxn id="242" idx="2"/>
          </p:cNvCxnSpPr>
          <p:nvPr/>
        </p:nvCxnSpPr>
        <p:spPr>
          <a:xfrm flipH="1">
            <a:off x="4858768" y="4015608"/>
            <a:ext cx="0" cy="2355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8" name="그룹 157"/>
          <p:cNvGrpSpPr/>
          <p:nvPr/>
        </p:nvGrpSpPr>
        <p:grpSpPr>
          <a:xfrm>
            <a:off x="3638773" y="3822211"/>
            <a:ext cx="171788" cy="323224"/>
            <a:chOff x="4569929" y="5016652"/>
            <a:chExt cx="211431" cy="424231"/>
          </a:xfrm>
        </p:grpSpPr>
        <p:pic>
          <p:nvPicPr>
            <p:cNvPr id="328" name="Picture 2" descr="C:\Users\wslee\Desktop\20.png">
              <a:extLst>
                <a:ext uri="{FF2B5EF4-FFF2-40B4-BE49-F238E27FC236}">
                  <a16:creationId xmlns:a16="http://schemas.microsoft.com/office/drawing/2014/main" id="{70D9A51D-8BE8-46E1-8708-098037863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929" y="5016652"/>
              <a:ext cx="211431" cy="42423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828" name="타원 827"/>
            <p:cNvSpPr/>
            <p:nvPr/>
          </p:nvSpPr>
          <p:spPr>
            <a:xfrm>
              <a:off x="4625833" y="5265710"/>
              <a:ext cx="85165" cy="1016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sp>
        <p:nvSpPr>
          <p:cNvPr id="478" name="AutoShape 90"/>
          <p:cNvSpPr>
            <a:spLocks noChangeArrowheads="1"/>
          </p:cNvSpPr>
          <p:nvPr/>
        </p:nvSpPr>
        <p:spPr bwMode="auto">
          <a:xfrm>
            <a:off x="6346615" y="5306572"/>
            <a:ext cx="44399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sp>
        <p:nvSpPr>
          <p:cNvPr id="479" name="AutoShape 90"/>
          <p:cNvSpPr>
            <a:spLocks noChangeArrowheads="1"/>
          </p:cNvSpPr>
          <p:nvPr/>
        </p:nvSpPr>
        <p:spPr bwMode="auto">
          <a:xfrm>
            <a:off x="6346615" y="4787542"/>
            <a:ext cx="44399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cxnSp>
        <p:nvCxnSpPr>
          <p:cNvPr id="480" name="직선 연결선 479"/>
          <p:cNvCxnSpPr/>
          <p:nvPr/>
        </p:nvCxnSpPr>
        <p:spPr>
          <a:xfrm flipV="1">
            <a:off x="6117399" y="4895677"/>
            <a:ext cx="290934" cy="248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직선 연결선 480"/>
          <p:cNvCxnSpPr/>
          <p:nvPr/>
        </p:nvCxnSpPr>
        <p:spPr>
          <a:xfrm>
            <a:off x="6117399" y="5144078"/>
            <a:ext cx="290934" cy="279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직선 연결선 481"/>
          <p:cNvCxnSpPr/>
          <p:nvPr/>
        </p:nvCxnSpPr>
        <p:spPr>
          <a:xfrm flipV="1">
            <a:off x="6117399" y="5093498"/>
            <a:ext cx="290934" cy="274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직선 연결선 482"/>
          <p:cNvCxnSpPr/>
          <p:nvPr/>
        </p:nvCxnSpPr>
        <p:spPr>
          <a:xfrm>
            <a:off x="6117399" y="5368470"/>
            <a:ext cx="290934" cy="301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직선 연결선 483"/>
          <p:cNvCxnSpPr/>
          <p:nvPr/>
        </p:nvCxnSpPr>
        <p:spPr>
          <a:xfrm>
            <a:off x="6724723" y="4904301"/>
            <a:ext cx="253390" cy="239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직선 연결선 484"/>
          <p:cNvCxnSpPr/>
          <p:nvPr/>
        </p:nvCxnSpPr>
        <p:spPr>
          <a:xfrm flipV="1">
            <a:off x="6718229" y="5152071"/>
            <a:ext cx="253390" cy="283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직선 연결선 485"/>
          <p:cNvCxnSpPr/>
          <p:nvPr/>
        </p:nvCxnSpPr>
        <p:spPr>
          <a:xfrm>
            <a:off x="6711321" y="5137075"/>
            <a:ext cx="266795" cy="231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직선 연결선 486"/>
          <p:cNvCxnSpPr/>
          <p:nvPr/>
        </p:nvCxnSpPr>
        <p:spPr>
          <a:xfrm flipV="1">
            <a:off x="6711321" y="5368470"/>
            <a:ext cx="266795" cy="296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직선 연결선 487"/>
          <p:cNvCxnSpPr/>
          <p:nvPr/>
        </p:nvCxnSpPr>
        <p:spPr>
          <a:xfrm>
            <a:off x="7030364" y="5178496"/>
            <a:ext cx="318" cy="135563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9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6946895" y="5027141"/>
            <a:ext cx="161762" cy="17294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0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6946895" y="5283660"/>
            <a:ext cx="161762" cy="17294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1" name="직선 연결선 490"/>
          <p:cNvCxnSpPr/>
          <p:nvPr/>
        </p:nvCxnSpPr>
        <p:spPr>
          <a:xfrm>
            <a:off x="6018583" y="5178496"/>
            <a:ext cx="318" cy="135563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2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935114" y="5027141"/>
            <a:ext cx="161762" cy="17294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3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5935114" y="5283660"/>
            <a:ext cx="161762" cy="17294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4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378254" y="4797047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95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378254" y="5039473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96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378254" y="5314143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97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378254" y="5556569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98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598945" y="5039473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99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598945" y="5314143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00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598945" y="5556569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501" name="직선 연결선 500"/>
          <p:cNvCxnSpPr/>
          <p:nvPr/>
        </p:nvCxnSpPr>
        <p:spPr>
          <a:xfrm>
            <a:off x="6513092" y="4890445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2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598945" y="4797047"/>
            <a:ext cx="167318" cy="2059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503" name="직선 연결선 502"/>
          <p:cNvCxnSpPr/>
          <p:nvPr/>
        </p:nvCxnSpPr>
        <p:spPr>
          <a:xfrm>
            <a:off x="6513092" y="5137074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직선 연결선 503"/>
          <p:cNvCxnSpPr/>
          <p:nvPr/>
        </p:nvCxnSpPr>
        <p:spPr>
          <a:xfrm>
            <a:off x="6513092" y="5404083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직선 연결선 504"/>
          <p:cNvCxnSpPr/>
          <p:nvPr/>
        </p:nvCxnSpPr>
        <p:spPr>
          <a:xfrm>
            <a:off x="6513092" y="5676917"/>
            <a:ext cx="1007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2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06755" y="4962093"/>
            <a:ext cx="323672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공동관리센터</a:t>
            </a:r>
            <a:endParaRPr lang="en-US" altLang="ko-KR" sz="400" b="1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sp>
        <p:nvSpPr>
          <p:cNvPr id="643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00497" y="5468111"/>
            <a:ext cx="323672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내부</a:t>
            </a:r>
            <a:endParaRPr lang="en-US" altLang="ko-KR" sz="400" b="1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sp>
        <p:nvSpPr>
          <p:cNvPr id="741" name="직사각형 740"/>
          <p:cNvSpPr/>
          <p:nvPr/>
        </p:nvSpPr>
        <p:spPr>
          <a:xfrm>
            <a:off x="4849409" y="6333472"/>
            <a:ext cx="565985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L3</a:t>
            </a:r>
            <a:r>
              <a:rPr lang="ko-KR" altLang="en-US" sz="400" kern="0">
                <a:latin typeface="+mn-ea"/>
                <a:cs typeface="한컴돋움" pitchFamily="18" charset="2"/>
              </a:rPr>
              <a:t>스위치</a:t>
            </a:r>
            <a:endParaRPr lang="en-US" altLang="ko-KR" sz="400" kern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V5224G</a:t>
            </a:r>
          </a:p>
        </p:txBody>
      </p:sp>
      <p:cxnSp>
        <p:nvCxnSpPr>
          <p:cNvPr id="742" name="직선 연결선 741"/>
          <p:cNvCxnSpPr/>
          <p:nvPr/>
        </p:nvCxnSpPr>
        <p:spPr>
          <a:xfrm>
            <a:off x="5103914" y="5766052"/>
            <a:ext cx="0" cy="189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4" name="그룹 743"/>
          <p:cNvGrpSpPr/>
          <p:nvPr/>
        </p:nvGrpSpPr>
        <p:grpSpPr>
          <a:xfrm>
            <a:off x="5046697" y="5600829"/>
            <a:ext cx="670083" cy="223655"/>
            <a:chOff x="-808171" y="4791615"/>
            <a:chExt cx="824718" cy="223655"/>
          </a:xfrm>
        </p:grpSpPr>
        <p:sp>
          <p:nvSpPr>
            <p:cNvPr id="746" name="직사각형 745"/>
            <p:cNvSpPr/>
            <p:nvPr/>
          </p:nvSpPr>
          <p:spPr>
            <a:xfrm>
              <a:off x="-680050" y="4803696"/>
              <a:ext cx="696597" cy="211574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다보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G/W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DV-C508)</a:t>
              </a:r>
            </a:p>
          </p:txBody>
        </p:sp>
        <p:pic>
          <p:nvPicPr>
            <p:cNvPr id="747" name="Picture 2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808171" y="4791615"/>
              <a:ext cx="181594" cy="1759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45" name="직선 연결선 744"/>
          <p:cNvCxnSpPr/>
          <p:nvPr/>
        </p:nvCxnSpPr>
        <p:spPr>
          <a:xfrm>
            <a:off x="5100421" y="6064151"/>
            <a:ext cx="0" cy="144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9" name="직사각형 728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3681708" y="5599732"/>
            <a:ext cx="730270" cy="4339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0" name="직사각형 729"/>
          <p:cNvSpPr/>
          <p:nvPr/>
        </p:nvSpPr>
        <p:spPr>
          <a:xfrm>
            <a:off x="3981528" y="5817904"/>
            <a:ext cx="62864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solidFill>
                  <a:srgbClr val="0070C0"/>
                </a:solidFill>
                <a:latin typeface="+mn-ea"/>
                <a:cs typeface="한컴돋움" pitchFamily="18" charset="2"/>
              </a:rPr>
              <a:t>G450 MP80</a:t>
            </a:r>
          </a:p>
        </p:txBody>
      </p:sp>
      <p:sp>
        <p:nvSpPr>
          <p:cNvPr id="731" name="TextBox 730"/>
          <p:cNvSpPr txBox="1"/>
          <p:nvPr/>
        </p:nvSpPr>
        <p:spPr>
          <a:xfrm rot="16200000">
            <a:off x="4057962" y="5585165"/>
            <a:ext cx="170116" cy="257702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400" b="1">
                <a:latin typeface="+mn-ea"/>
              </a:rPr>
              <a:t>º</a:t>
            </a:r>
          </a:p>
          <a:p>
            <a:r>
              <a:rPr lang="en-US" altLang="ko-KR" sz="400" b="1">
                <a:latin typeface="+mn-ea"/>
              </a:rPr>
              <a:t>º</a:t>
            </a:r>
          </a:p>
          <a:p>
            <a:r>
              <a:rPr lang="en-US" altLang="ko-KR" sz="400" b="1">
                <a:latin typeface="+mn-ea"/>
              </a:rPr>
              <a:t>º</a:t>
            </a:r>
            <a:endParaRPr lang="ko-KR" altLang="en-US" sz="400" b="1">
              <a:latin typeface="+mn-ea"/>
            </a:endParaRPr>
          </a:p>
        </p:txBody>
      </p:sp>
      <p:sp>
        <p:nvSpPr>
          <p:cNvPr id="732" name="직사각형 731"/>
          <p:cNvSpPr/>
          <p:nvPr/>
        </p:nvSpPr>
        <p:spPr>
          <a:xfrm>
            <a:off x="3999073" y="5703836"/>
            <a:ext cx="405217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G650 M/G</a:t>
            </a:r>
          </a:p>
        </p:txBody>
      </p:sp>
      <p:cxnSp>
        <p:nvCxnSpPr>
          <p:cNvPr id="29" name="직선 연결선 28"/>
          <p:cNvCxnSpPr/>
          <p:nvPr/>
        </p:nvCxnSpPr>
        <p:spPr>
          <a:xfrm flipH="1">
            <a:off x="3732938" y="4153095"/>
            <a:ext cx="0" cy="1453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직선 연결선 769"/>
          <p:cNvCxnSpPr/>
          <p:nvPr/>
        </p:nvCxnSpPr>
        <p:spPr>
          <a:xfrm flipH="1">
            <a:off x="3764766" y="4290607"/>
            <a:ext cx="0" cy="1316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0" name="Picture 21" descr="C:\Users\wslee\Desktop\14.png">
            <a:extLst>
              <a:ext uri="{FF2B5EF4-FFF2-40B4-BE49-F238E27FC236}">
                <a16:creationId xmlns:a16="http://schemas.microsoft.com/office/drawing/2014/main" id="{EFE6EAE9-5F7F-4D0D-A5EA-6A38EE504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666" y="6184339"/>
            <a:ext cx="140568" cy="14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3" name="그룹 742"/>
          <p:cNvGrpSpPr/>
          <p:nvPr/>
        </p:nvGrpSpPr>
        <p:grpSpPr>
          <a:xfrm>
            <a:off x="5034264" y="5880045"/>
            <a:ext cx="694031" cy="217232"/>
            <a:chOff x="-1233698" y="7056252"/>
            <a:chExt cx="854192" cy="285117"/>
          </a:xfrm>
        </p:grpSpPr>
        <p:pic>
          <p:nvPicPr>
            <p:cNvPr id="748" name="Picture 670"/>
            <p:cNvPicPr>
              <a:picLocks noChangeAspect="1" noChangeArrowheads="1"/>
            </p:cNvPicPr>
            <p:nvPr/>
          </p:nvPicPr>
          <p:blipFill>
            <a:blip r:embed="rId2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3698" y="7056252"/>
              <a:ext cx="211509" cy="268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9" name="TextBox 748"/>
            <p:cNvSpPr txBox="1"/>
            <p:nvPr/>
          </p:nvSpPr>
          <p:spPr>
            <a:xfrm>
              <a:off x="-1170268" y="7167471"/>
              <a:ext cx="53270" cy="10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algn="ctr" fontAlgn="ctr" latinLnBrk="0">
                <a:buClr>
                  <a:srgbClr val="0066FF"/>
                </a:buClr>
                <a:buFont typeface="Wingdings 2" pitchFamily="18" charset="2"/>
                <a:buNone/>
                <a:defRPr kumimoji="1" sz="900">
                  <a:latin typeface="Rix고딕 B" pitchFamily="18" charset="-127"/>
                  <a:ea typeface="Rix고딕 B" pitchFamily="18" charset="-127"/>
                  <a:cs typeface="굴림" pitchFamily="50" charset="-127"/>
                </a:defRPr>
              </a:lvl1pPr>
            </a:lstStyle>
            <a:p>
              <a:pPr defTabSz="1070935">
                <a:defRPr/>
              </a:pPr>
              <a:r>
                <a:rPr lang="en-US" altLang="ko-KR" sz="5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V</a:t>
              </a:r>
              <a:endParaRPr lang="ko-KR" altLang="en-US" sz="5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</p:txBody>
        </p:sp>
        <p:sp>
          <p:nvSpPr>
            <p:cNvPr id="750" name="직사각형 749"/>
            <p:cNvSpPr/>
            <p:nvPr/>
          </p:nvSpPr>
          <p:spPr>
            <a:xfrm>
              <a:off x="-1076103" y="7063678"/>
              <a:ext cx="696597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Voip F/W</a:t>
              </a:r>
            </a:p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UISG-SOHO</a:t>
              </a:r>
            </a:p>
          </p:txBody>
        </p:sp>
      </p:grpSp>
      <p:cxnSp>
        <p:nvCxnSpPr>
          <p:cNvPr id="66" name="직선 화살표 연결선 65"/>
          <p:cNvCxnSpPr/>
          <p:nvPr/>
        </p:nvCxnSpPr>
        <p:spPr>
          <a:xfrm>
            <a:off x="4017908" y="5668243"/>
            <a:ext cx="877500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9" name="직선 연결선 788"/>
          <p:cNvCxnSpPr/>
          <p:nvPr/>
        </p:nvCxnSpPr>
        <p:spPr>
          <a:xfrm>
            <a:off x="4348863" y="4133307"/>
            <a:ext cx="0" cy="19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그림 74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1452" y="1323903"/>
            <a:ext cx="484198" cy="168674"/>
          </a:xfrm>
          <a:prstGeom prst="rect">
            <a:avLst/>
          </a:prstGeom>
        </p:spPr>
      </p:pic>
      <p:pic>
        <p:nvPicPr>
          <p:cNvPr id="791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04" y="911882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2" name="직사각형 791"/>
          <p:cNvSpPr/>
          <p:nvPr/>
        </p:nvSpPr>
        <p:spPr>
          <a:xfrm>
            <a:off x="240428" y="900913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재택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(AX-40)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853" name="직사각형 852"/>
          <p:cNvSpPr/>
          <p:nvPr/>
        </p:nvSpPr>
        <p:spPr>
          <a:xfrm>
            <a:off x="3898694" y="5467425"/>
            <a:ext cx="860342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>
                <a:solidFill>
                  <a:schemeClr val="bg1"/>
                </a:solidFill>
                <a:latin typeface="+mn-ea"/>
              </a:rPr>
              <a:t>콜센터 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600" b="1">
                <a:solidFill>
                  <a:schemeClr val="bg1"/>
                </a:solidFill>
                <a:latin typeface="+mn-ea"/>
              </a:rPr>
              <a:t>서버팜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54" name="직사각형 853"/>
          <p:cNvSpPr/>
          <p:nvPr/>
        </p:nvSpPr>
        <p:spPr>
          <a:xfrm>
            <a:off x="3678358" y="6058880"/>
            <a:ext cx="740516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en-US" altLang="ko-KR" sz="600" b="1">
                <a:solidFill>
                  <a:schemeClr val="bg1"/>
                </a:solidFill>
                <a:latin typeface="+mn-ea"/>
              </a:rPr>
              <a:t>PBX(</a:t>
            </a:r>
            <a:r>
              <a:rPr lang="ko-KR" altLang="en-US" sz="600" b="1">
                <a:solidFill>
                  <a:schemeClr val="bg1"/>
                </a:solidFill>
                <a:latin typeface="+mn-ea"/>
              </a:rPr>
              <a:t>교환기</a:t>
            </a:r>
            <a:r>
              <a:rPr lang="en-US" altLang="ko-KR" sz="600" b="1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37" name="직사각형 836"/>
          <p:cNvSpPr/>
          <p:nvPr/>
        </p:nvSpPr>
        <p:spPr>
          <a:xfrm>
            <a:off x="1034788" y="4704756"/>
            <a:ext cx="725497" cy="4893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>
              <a:spcBef>
                <a:spcPct val="50000"/>
              </a:spcBef>
            </a:pPr>
            <a:endParaRPr lang="ko-KR" altLang="en-US" sz="600">
              <a:latin typeface="Rix정고딕 M" panose="02020603020101020101" pitchFamily="18" charset="-127"/>
              <a:ea typeface="Rix정고딕 M" panose="02020603020101020101" pitchFamily="18" charset="-127"/>
            </a:endParaRPr>
          </a:p>
        </p:txBody>
      </p:sp>
      <p:grpSp>
        <p:nvGrpSpPr>
          <p:cNvPr id="78" name="그룹 77"/>
          <p:cNvGrpSpPr/>
          <p:nvPr/>
        </p:nvGrpSpPr>
        <p:grpSpPr>
          <a:xfrm>
            <a:off x="1053067" y="4826173"/>
            <a:ext cx="679354" cy="169429"/>
            <a:chOff x="-2545720" y="5853018"/>
            <a:chExt cx="836128" cy="222375"/>
          </a:xfrm>
        </p:grpSpPr>
        <p:grpSp>
          <p:nvGrpSpPr>
            <p:cNvPr id="77" name="그룹 76"/>
            <p:cNvGrpSpPr/>
            <p:nvPr/>
          </p:nvGrpSpPr>
          <p:grpSpPr>
            <a:xfrm>
              <a:off x="-2545720" y="5853018"/>
              <a:ext cx="257969" cy="222375"/>
              <a:chOff x="-2525033" y="5148214"/>
              <a:chExt cx="377693" cy="325578"/>
            </a:xfrm>
          </p:grpSpPr>
          <p:pic>
            <p:nvPicPr>
              <p:cNvPr id="838" name="Picture 15"/>
              <p:cNvPicPr>
                <a:picLocks noChangeAspect="1" noChangeArrowheads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39" name="Picture 142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41" name="그룹 840"/>
            <p:cNvGrpSpPr/>
            <p:nvPr/>
          </p:nvGrpSpPr>
          <p:grpSpPr>
            <a:xfrm>
              <a:off x="-2243888" y="5853018"/>
              <a:ext cx="257969" cy="222375"/>
              <a:chOff x="-2525033" y="5148214"/>
              <a:chExt cx="377693" cy="325578"/>
            </a:xfrm>
          </p:grpSpPr>
          <p:pic>
            <p:nvPicPr>
              <p:cNvPr id="842" name="Picture 15"/>
              <p:cNvPicPr>
                <a:picLocks noChangeAspect="1" noChangeArrowheads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3" name="Picture 142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44" name="그룹 843"/>
            <p:cNvGrpSpPr/>
            <p:nvPr/>
          </p:nvGrpSpPr>
          <p:grpSpPr>
            <a:xfrm>
              <a:off x="-1967561" y="5853018"/>
              <a:ext cx="257969" cy="222375"/>
              <a:chOff x="-2525033" y="5148214"/>
              <a:chExt cx="377693" cy="325578"/>
            </a:xfrm>
          </p:grpSpPr>
          <p:pic>
            <p:nvPicPr>
              <p:cNvPr id="845" name="Picture 15"/>
              <p:cNvPicPr>
                <a:picLocks noChangeAspect="1" noChangeArrowheads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380232" y="5148214"/>
                <a:ext cx="232892" cy="1966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9" name="Picture 142"/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2525033" y="5167026"/>
                <a:ext cx="278190" cy="306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79" name="그룹 78"/>
          <p:cNvGrpSpPr/>
          <p:nvPr/>
        </p:nvGrpSpPr>
        <p:grpSpPr>
          <a:xfrm>
            <a:off x="1082822" y="5076478"/>
            <a:ext cx="595270" cy="251394"/>
            <a:chOff x="6727886" y="3258312"/>
            <a:chExt cx="732640" cy="531393"/>
          </a:xfrm>
        </p:grpSpPr>
        <p:sp>
          <p:nvSpPr>
            <p:cNvPr id="860" name="모서리가 둥근 직사각형 859"/>
            <p:cNvSpPr/>
            <p:nvPr/>
          </p:nvSpPr>
          <p:spPr bwMode="auto">
            <a:xfrm>
              <a:off x="6727886" y="3258312"/>
              <a:ext cx="732640" cy="531393"/>
            </a:xfrm>
            <a:prstGeom prst="roundRect">
              <a:avLst>
                <a:gd name="adj" fmla="val 500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60" tIns="46781" rIns="93560" bIns="46781" anchor="ctr"/>
            <a:lstStyle/>
            <a:p>
              <a:pPr algn="ctr" defTabSz="864173">
                <a:defRPr/>
              </a:pPr>
              <a:endParaRPr lang="ko-KR" altLang="en-US" sz="600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61" name="TextBox 860"/>
            <p:cNvSpPr txBox="1"/>
            <p:nvPr/>
          </p:nvSpPr>
          <p:spPr bwMode="auto">
            <a:xfrm>
              <a:off x="6873242" y="3342576"/>
              <a:ext cx="446434" cy="390344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864173">
                <a:defRPr/>
              </a:pPr>
              <a:r>
                <a:rPr kumimoji="1" lang="ko-KR" altLang="en-US" sz="600" b="1" spc="-64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과천 상담원</a:t>
              </a:r>
              <a:endParaRPr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  <a:p>
              <a:pPr algn="ctr" defTabSz="864173">
                <a:defRPr/>
              </a:pPr>
              <a:r>
                <a:rPr kumimoji="1" lang="en-US" altLang="ko-KR" sz="600" b="1" spc="-64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(110, ASP)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cxnSp>
        <p:nvCxnSpPr>
          <p:cNvPr id="83" name="직선 연결선 82"/>
          <p:cNvCxnSpPr/>
          <p:nvPr/>
        </p:nvCxnSpPr>
        <p:spPr>
          <a:xfrm>
            <a:off x="4724031" y="2231174"/>
            <a:ext cx="0" cy="5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9" name="직선 연결선 898"/>
          <p:cNvCxnSpPr/>
          <p:nvPr/>
        </p:nvCxnSpPr>
        <p:spPr>
          <a:xfrm>
            <a:off x="4763731" y="2272449"/>
            <a:ext cx="0" cy="476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 flipV="1">
            <a:off x="4720813" y="2228262"/>
            <a:ext cx="117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0" name="직선 연결선 899"/>
          <p:cNvCxnSpPr/>
          <p:nvPr/>
        </p:nvCxnSpPr>
        <p:spPr>
          <a:xfrm flipV="1">
            <a:off x="4761232" y="2271692"/>
            <a:ext cx="117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꺾인 연결선 151"/>
          <p:cNvCxnSpPr>
            <a:stCxn id="825" idx="0"/>
            <a:endCxn id="738" idx="3"/>
          </p:cNvCxnSpPr>
          <p:nvPr/>
        </p:nvCxnSpPr>
        <p:spPr>
          <a:xfrm rot="16200000" flipV="1">
            <a:off x="4143058" y="5745172"/>
            <a:ext cx="305688" cy="550488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>
            <a:cxnSpLocks/>
            <a:stCxn id="1008" idx="0"/>
          </p:cNvCxnSpPr>
          <p:nvPr/>
        </p:nvCxnSpPr>
        <p:spPr>
          <a:xfrm>
            <a:off x="5131090" y="6296960"/>
            <a:ext cx="4587728" cy="16968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9" name="그룹 738"/>
          <p:cNvGrpSpPr/>
          <p:nvPr/>
        </p:nvGrpSpPr>
        <p:grpSpPr>
          <a:xfrm>
            <a:off x="5030468" y="6426194"/>
            <a:ext cx="600557" cy="366794"/>
            <a:chOff x="4219264" y="5498955"/>
            <a:chExt cx="458952" cy="403473"/>
          </a:xfrm>
        </p:grpSpPr>
        <p:pic>
          <p:nvPicPr>
            <p:cNvPr id="751" name="Picture 3"/>
            <p:cNvPicPr>
              <a:picLocks noChangeAspect="1" noChangeArrowheads="1"/>
            </p:cNvPicPr>
            <p:nvPr/>
          </p:nvPicPr>
          <p:blipFill>
            <a:blip r:embed="rId3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19264" y="5498955"/>
              <a:ext cx="458952" cy="403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2" name="Rectangle 2060"/>
            <p:cNvSpPr>
              <a:spLocks noChangeArrowheads="1"/>
            </p:cNvSpPr>
            <p:nvPr/>
          </p:nvSpPr>
          <p:spPr bwMode="auto">
            <a:xfrm>
              <a:off x="4298017" y="5639391"/>
              <a:ext cx="2940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threePt" dir="t"/>
              </a:scene3d>
              <a:sp3d extrusionH="38100" contourW="25400">
                <a:bevelT w="0"/>
                <a:contourClr>
                  <a:schemeClr val="bg1"/>
                </a:contourClr>
              </a:sp3d>
            </a:bodyPr>
            <a:lstStyle/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 dirty="0">
                  <a:solidFill>
                    <a:prstClr val="black"/>
                  </a:solidFill>
                  <a:latin typeface="+mn-ea"/>
                </a:rPr>
                <a:t>C</a:t>
              </a:r>
              <a:r>
                <a:rPr lang="ko-KR" altLang="en-US" sz="500" b="1" kern="0" dirty="0">
                  <a:solidFill>
                    <a:prstClr val="black"/>
                  </a:solidFill>
                  <a:latin typeface="+mn-ea"/>
                </a:rPr>
                <a:t>그룹 전화망</a:t>
              </a:r>
              <a:endParaRPr lang="en-US" altLang="ko-KR" sz="500" b="1" kern="0" dirty="0">
                <a:solidFill>
                  <a:prstClr val="black"/>
                </a:solidFill>
                <a:latin typeface="+mn-ea"/>
              </a:endParaRPr>
            </a:p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 dirty="0">
                  <a:solidFill>
                    <a:prstClr val="black"/>
                  </a:solidFill>
                  <a:latin typeface="+mn-ea"/>
                </a:rPr>
                <a:t>(070)</a:t>
              </a:r>
              <a:endParaRPr lang="ko-KR" altLang="en-US" sz="500" b="1" kern="0" dirty="0">
                <a:solidFill>
                  <a:prstClr val="black"/>
                </a:solidFill>
                <a:latin typeface="+mn-ea"/>
              </a:endParaRPr>
            </a:p>
          </p:txBody>
        </p:sp>
      </p:grpSp>
      <p:cxnSp>
        <p:nvCxnSpPr>
          <p:cNvPr id="174" name="직선 연결선 173"/>
          <p:cNvCxnSpPr/>
          <p:nvPr/>
        </p:nvCxnSpPr>
        <p:spPr>
          <a:xfrm>
            <a:off x="5886930" y="1824477"/>
            <a:ext cx="0" cy="411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7" name="직선 연결선 1006"/>
          <p:cNvCxnSpPr/>
          <p:nvPr/>
        </p:nvCxnSpPr>
        <p:spPr>
          <a:xfrm>
            <a:off x="5926310" y="1809299"/>
            <a:ext cx="0" cy="466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8" name="Picture 43" descr="RAS Connection-org">
            <a:extLst>
              <a:ext uri="{FF2B5EF4-FFF2-40B4-BE49-F238E27FC236}">
                <a16:creationId xmlns:a16="http://schemas.microsoft.com/office/drawing/2014/main" id="{AF00E835-D199-4DDA-84F2-34048C216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45469">
            <a:off x="5181861" y="6233448"/>
            <a:ext cx="100787" cy="2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1" name="직선 연결선 190"/>
          <p:cNvCxnSpPr/>
          <p:nvPr/>
        </p:nvCxnSpPr>
        <p:spPr>
          <a:xfrm>
            <a:off x="3762794" y="4294391"/>
            <a:ext cx="58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연결선 200"/>
          <p:cNvCxnSpPr/>
          <p:nvPr/>
        </p:nvCxnSpPr>
        <p:spPr>
          <a:xfrm>
            <a:off x="3730742" y="4473691"/>
            <a:ext cx="2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9" name="직선 연결선 1008"/>
          <p:cNvCxnSpPr/>
          <p:nvPr/>
        </p:nvCxnSpPr>
        <p:spPr>
          <a:xfrm>
            <a:off x="3762263" y="4498581"/>
            <a:ext cx="2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3980354" y="4399676"/>
            <a:ext cx="163942" cy="230892"/>
            <a:chOff x="4898896" y="5774575"/>
            <a:chExt cx="201775" cy="303046"/>
          </a:xfrm>
        </p:grpSpPr>
        <p:pic>
          <p:nvPicPr>
            <p:cNvPr id="794" name="Picture 13" descr="D:\모스트비주얼\아이콘 작업\ra-5.png"/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5" name="Picture 13" descr="D:\모스트비주얼\아이콘 작업\ra-5.png"/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13" name="직선 연결선 212"/>
          <p:cNvCxnSpPr>
            <a:cxnSpLocks/>
          </p:cNvCxnSpPr>
          <p:nvPr/>
        </p:nvCxnSpPr>
        <p:spPr>
          <a:xfrm flipV="1">
            <a:off x="3735211" y="4198971"/>
            <a:ext cx="4253695" cy="13936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0" name="직선 연결선 1009"/>
          <p:cNvCxnSpPr>
            <a:cxnSpLocks/>
          </p:cNvCxnSpPr>
          <p:nvPr/>
        </p:nvCxnSpPr>
        <p:spPr>
          <a:xfrm flipV="1">
            <a:off x="4334472" y="4235767"/>
            <a:ext cx="3654434" cy="8180"/>
          </a:xfrm>
          <a:prstGeom prst="line">
            <a:avLst/>
          </a:prstGeom>
          <a:ln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0" name="직사각형 1019"/>
          <p:cNvSpPr/>
          <p:nvPr/>
        </p:nvSpPr>
        <p:spPr>
          <a:xfrm>
            <a:off x="5227519" y="2416786"/>
            <a:ext cx="301545" cy="76110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en-US" altLang="ko-KR" sz="600" b="1">
                <a:solidFill>
                  <a:schemeClr val="bg1"/>
                </a:solidFill>
                <a:latin typeface="+mn-ea"/>
              </a:rPr>
              <a:t>DMZ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0" name="그룹 69"/>
          <p:cNvGrpSpPr/>
          <p:nvPr/>
        </p:nvGrpSpPr>
        <p:grpSpPr>
          <a:xfrm>
            <a:off x="5748506" y="1727533"/>
            <a:ext cx="314719" cy="199391"/>
            <a:chOff x="7097943" y="2183567"/>
            <a:chExt cx="387347" cy="261701"/>
          </a:xfrm>
        </p:grpSpPr>
        <p:pic>
          <p:nvPicPr>
            <p:cNvPr id="601" name="Picture 5" descr="C:\Users\wslee\Desktop\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97943" y="2183567"/>
              <a:ext cx="196693" cy="2617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21" name="Picture 5" descr="C:\Users\wslee\Desktop\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288597" y="2183567"/>
              <a:ext cx="196693" cy="2617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</p:grpSp>
      <p:sp>
        <p:nvSpPr>
          <p:cNvPr id="947" name="직사각형 946"/>
          <p:cNvSpPr/>
          <p:nvPr/>
        </p:nvSpPr>
        <p:spPr>
          <a:xfrm>
            <a:off x="8203248" y="4113076"/>
            <a:ext cx="363050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내부망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#1#2</a:t>
            </a:r>
          </a:p>
        </p:txBody>
      </p:sp>
      <p:sp>
        <p:nvSpPr>
          <p:cNvPr id="948" name="직사각형 947"/>
          <p:cNvSpPr/>
          <p:nvPr/>
        </p:nvSpPr>
        <p:spPr>
          <a:xfrm>
            <a:off x="8198949" y="3772184"/>
            <a:ext cx="34861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내부망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IPS#1#2</a:t>
            </a:r>
          </a:p>
        </p:txBody>
      </p:sp>
      <p:sp>
        <p:nvSpPr>
          <p:cNvPr id="830" name="직사각형 829"/>
          <p:cNvSpPr/>
          <p:nvPr/>
        </p:nvSpPr>
        <p:spPr>
          <a:xfrm>
            <a:off x="5025009" y="4323874"/>
            <a:ext cx="591738" cy="447735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sp>
        <p:nvSpPr>
          <p:cNvPr id="831" name="직사각형 830"/>
          <p:cNvSpPr/>
          <p:nvPr/>
        </p:nvSpPr>
        <p:spPr>
          <a:xfrm>
            <a:off x="5039522" y="4748139"/>
            <a:ext cx="577225" cy="72069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 dirty="0">
                <a:solidFill>
                  <a:schemeClr val="bg1"/>
                </a:solidFill>
                <a:latin typeface="+mn-ea"/>
              </a:rPr>
              <a:t>시스템 </a:t>
            </a:r>
            <a:r>
              <a:rPr lang="en-US" altLang="ko-KR" sz="600" b="1" dirty="0">
                <a:solidFill>
                  <a:schemeClr val="bg1"/>
                </a:solidFill>
                <a:latin typeface="+mn-ea"/>
              </a:rPr>
              <a:t>(SLB)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5058505" y="4324456"/>
            <a:ext cx="650677" cy="426920"/>
            <a:chOff x="12673842" y="5514852"/>
            <a:chExt cx="800834" cy="560333"/>
          </a:xfrm>
        </p:grpSpPr>
        <p:sp>
          <p:nvSpPr>
            <p:cNvPr id="772" name="직사각형 771"/>
            <p:cNvSpPr/>
            <p:nvPr/>
          </p:nvSpPr>
          <p:spPr>
            <a:xfrm>
              <a:off x="12761955" y="5514852"/>
              <a:ext cx="47332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호연계 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G/W#1</a:t>
              </a:r>
            </a:p>
          </p:txBody>
        </p:sp>
        <p:sp>
          <p:nvSpPr>
            <p:cNvPr id="773" name="직사각형 772"/>
            <p:cNvSpPr/>
            <p:nvPr/>
          </p:nvSpPr>
          <p:spPr>
            <a:xfrm>
              <a:off x="12761955" y="5779650"/>
              <a:ext cx="47332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 dirty="0" err="1">
                  <a:latin typeface="+mn-ea"/>
                  <a:cs typeface="한컴돋움" pitchFamily="18" charset="2"/>
                </a:rPr>
                <a:t>호연계</a:t>
              </a:r>
              <a:r>
                <a:rPr lang="ko-KR" altLang="en-US" sz="400" kern="0" dirty="0">
                  <a:latin typeface="+mn-ea"/>
                  <a:cs typeface="한컴돋움" pitchFamily="18" charset="2"/>
                </a:rPr>
                <a:t> </a:t>
              </a:r>
              <a:r>
                <a:rPr lang="en-US" altLang="ko-KR" sz="400" kern="0" dirty="0">
                  <a:latin typeface="+mn-ea"/>
                  <a:cs typeface="한컴돋움" pitchFamily="18" charset="2"/>
                </a:rPr>
                <a:t>G/W#2</a:t>
              </a:r>
            </a:p>
          </p:txBody>
        </p:sp>
        <p:sp>
          <p:nvSpPr>
            <p:cNvPr id="777" name="직사각형 776"/>
            <p:cNvSpPr/>
            <p:nvPr/>
          </p:nvSpPr>
          <p:spPr>
            <a:xfrm>
              <a:off x="13020128" y="5878285"/>
              <a:ext cx="454548" cy="196900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EAI/ESB</a:t>
              </a:r>
            </a:p>
          </p:txBody>
        </p:sp>
        <p:pic>
          <p:nvPicPr>
            <p:cNvPr id="779" name="Picture 255" descr="국민-단체ㅋ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13112363" y="5709968"/>
              <a:ext cx="184942" cy="164420"/>
            </a:xfrm>
            <a:prstGeom prst="rect">
              <a:avLst/>
            </a:prstGeom>
            <a:noFill/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3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673842" y="5758488"/>
              <a:ext cx="165474" cy="2360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774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673842" y="5565329"/>
              <a:ext cx="165474" cy="2360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754" name="그룹 753"/>
          <p:cNvGrpSpPr/>
          <p:nvPr/>
        </p:nvGrpSpPr>
        <p:grpSpPr>
          <a:xfrm>
            <a:off x="3904708" y="5051478"/>
            <a:ext cx="595020" cy="357682"/>
            <a:chOff x="4957699" y="6874523"/>
            <a:chExt cx="732332" cy="568043"/>
          </a:xfrm>
        </p:grpSpPr>
        <p:sp>
          <p:nvSpPr>
            <p:cNvPr id="756" name="직사각형 755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58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760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1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5" name="Picture 71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09" name="직사각형 908"/>
          <p:cNvSpPr/>
          <p:nvPr/>
        </p:nvSpPr>
        <p:spPr>
          <a:xfrm>
            <a:off x="1442323" y="4619846"/>
            <a:ext cx="38457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L2 PoE</a:t>
            </a:r>
          </a:p>
        </p:txBody>
      </p:sp>
      <p:pic>
        <p:nvPicPr>
          <p:cNvPr id="920" name="Picture 5"/>
          <p:cNvPicPr>
            <a:picLocks noChangeAspect="1" noChangeArrowheads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6069124" y="3647679"/>
            <a:ext cx="153779" cy="18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그룹 48"/>
          <p:cNvGrpSpPr/>
          <p:nvPr/>
        </p:nvGrpSpPr>
        <p:grpSpPr>
          <a:xfrm>
            <a:off x="1669349" y="645842"/>
            <a:ext cx="5156000" cy="5481001"/>
            <a:chOff x="2054582" y="847668"/>
            <a:chExt cx="6345848" cy="7193812"/>
          </a:xfrm>
        </p:grpSpPr>
        <p:sp>
          <p:nvSpPr>
            <p:cNvPr id="1257" name="직사각형 1256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2487607" y="847668"/>
              <a:ext cx="979784" cy="8357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51" name="TextBox 1250"/>
            <p:cNvSpPr txBox="1"/>
            <p:nvPr/>
          </p:nvSpPr>
          <p:spPr>
            <a:xfrm>
              <a:off x="2054582" y="1286301"/>
              <a:ext cx="700784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500" b="1">
                  <a:latin typeface="+mn-ea"/>
                </a:rPr>
                <a:t>여성긴급전화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(1366)</a:t>
              </a:r>
            </a:p>
          </p:txBody>
        </p:sp>
        <p:pic>
          <p:nvPicPr>
            <p:cNvPr id="1267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9376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2" name="그림 831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448" y="852006"/>
              <a:ext cx="461380" cy="216305"/>
            </a:xfrm>
            <a:prstGeom prst="rect">
              <a:avLst/>
            </a:prstGeom>
          </p:spPr>
        </p:pic>
        <p:grpSp>
          <p:nvGrpSpPr>
            <p:cNvPr id="48" name="그룹 47"/>
            <p:cNvGrpSpPr/>
            <p:nvPr/>
          </p:nvGrpSpPr>
          <p:grpSpPr>
            <a:xfrm>
              <a:off x="2656773" y="1086466"/>
              <a:ext cx="587666" cy="287913"/>
              <a:chOff x="2710113" y="1147426"/>
              <a:chExt cx="587666" cy="287913"/>
            </a:xfrm>
          </p:grpSpPr>
          <p:pic>
            <p:nvPicPr>
              <p:cNvPr id="1269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10113" y="1147426"/>
                <a:ext cx="132526" cy="247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70" name="직사각형 1269"/>
              <p:cNvSpPr/>
              <p:nvPr/>
            </p:nvSpPr>
            <p:spPr>
              <a:xfrm>
                <a:off x="2777127" y="1157648"/>
                <a:ext cx="520652" cy="277691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ko-KR" altLang="en-US" sz="400" kern="0">
                    <a:latin typeface="+mn-ea"/>
                    <a:cs typeface="한컴돋움" pitchFamily="18" charset="2"/>
                  </a:rPr>
                  <a:t>기관</a:t>
                </a:r>
                <a:r>
                  <a:rPr lang="en-US" altLang="ko-KR" sz="400" kern="0">
                    <a:latin typeface="+mn-ea"/>
                    <a:cs typeface="한컴돋움" pitchFamily="18" charset="2"/>
                  </a:rPr>
                  <a:t>VPN</a:t>
                </a:r>
              </a:p>
              <a:p>
                <a:pPr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(AX-90)</a:t>
                </a:r>
                <a:endParaRPr lang="ko-KR" altLang="en-US" sz="400" kern="0">
                  <a:latin typeface="+mn-ea"/>
                  <a:cs typeface="한컴돋움" pitchFamily="18" charset="2"/>
                </a:endParaRPr>
              </a:p>
            </p:txBody>
          </p:sp>
        </p:grpSp>
        <p:sp>
          <p:nvSpPr>
            <p:cNvPr id="91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91213" y="1596751"/>
              <a:ext cx="792000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광역 </a:t>
              </a:r>
              <a:r>
                <a:rPr lang="en-US" altLang="ko-KR" sz="400" b="1">
                  <a:latin typeface="+mn-ea"/>
                  <a:ea typeface="+mn-ea"/>
                </a:rPr>
                <a:t>(18 </a:t>
              </a:r>
              <a:r>
                <a:rPr lang="ko-KR" altLang="en-US" sz="400" b="1">
                  <a:latin typeface="+mn-ea"/>
                  <a:ea typeface="+mn-ea"/>
                </a:rPr>
                <a:t>콜센터</a:t>
              </a:r>
              <a:r>
                <a:rPr lang="en-US" altLang="ko-KR" sz="400" b="1">
                  <a:latin typeface="+mn-ea"/>
                  <a:ea typeface="+mn-ea"/>
                </a:rPr>
                <a:t>)</a:t>
              </a:r>
            </a:p>
          </p:txBody>
        </p:sp>
        <p:grpSp>
          <p:nvGrpSpPr>
            <p:cNvPr id="923" name="그룹 922"/>
            <p:cNvGrpSpPr/>
            <p:nvPr/>
          </p:nvGrpSpPr>
          <p:grpSpPr>
            <a:xfrm>
              <a:off x="3087690" y="1099955"/>
              <a:ext cx="430293" cy="542738"/>
              <a:chOff x="11523236" y="1998287"/>
              <a:chExt cx="430293" cy="656713"/>
            </a:xfrm>
          </p:grpSpPr>
          <p:sp>
            <p:nvSpPr>
              <p:cNvPr id="924" name="직사각형 923"/>
              <p:cNvSpPr/>
              <p:nvPr/>
            </p:nvSpPr>
            <p:spPr>
              <a:xfrm>
                <a:off x="11523236" y="2318994"/>
                <a:ext cx="430293" cy="336006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en-US" altLang="ko-KR" sz="400" b="1" kern="0">
                    <a:latin typeface="+mn-ea"/>
                    <a:cs typeface="한컴돋움" pitchFamily="18" charset="2"/>
                  </a:rPr>
                  <a:t>EAI/ESB</a:t>
                </a:r>
              </a:p>
            </p:txBody>
          </p:sp>
          <p:pic>
            <p:nvPicPr>
              <p:cNvPr id="92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11635305" y="1998287"/>
                <a:ext cx="184942" cy="291278"/>
              </a:xfrm>
              <a:prstGeom prst="rect">
                <a:avLst/>
              </a:prstGeom>
              <a:noFill/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94" name="Picture 6" descr="MDU">
              <a:extLst>
                <a:ext uri="{FF2B5EF4-FFF2-40B4-BE49-F238E27FC236}">
                  <a16:creationId xmlns:a16="http://schemas.microsoft.com/office/drawing/2014/main" id="{C91F29A0-CB2C-DEA2-D79E-B7A9804F3A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2340" y="7683395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" name="그룹 49"/>
          <p:cNvGrpSpPr/>
          <p:nvPr/>
        </p:nvGrpSpPr>
        <p:grpSpPr>
          <a:xfrm>
            <a:off x="2587356" y="641926"/>
            <a:ext cx="1124893" cy="694703"/>
            <a:chOff x="7270079" y="842554"/>
            <a:chExt cx="1384484" cy="911798"/>
          </a:xfrm>
        </p:grpSpPr>
        <p:sp>
          <p:nvSpPr>
            <p:cNvPr id="938" name="직사각형 93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7624187" y="847668"/>
              <a:ext cx="979784" cy="8357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69" name="TextBox 968"/>
            <p:cNvSpPr txBox="1"/>
            <p:nvPr/>
          </p:nvSpPr>
          <p:spPr>
            <a:xfrm>
              <a:off x="7270079" y="1286301"/>
              <a:ext cx="54294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500" b="1">
                  <a:latin typeface="+mn-ea"/>
                </a:rPr>
                <a:t>한국전력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(123)</a:t>
              </a:r>
            </a:p>
          </p:txBody>
        </p:sp>
        <p:pic>
          <p:nvPicPr>
            <p:cNvPr id="970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5956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74" name="그룹 973"/>
            <p:cNvGrpSpPr/>
            <p:nvPr/>
          </p:nvGrpSpPr>
          <p:grpSpPr>
            <a:xfrm>
              <a:off x="7793353" y="1086466"/>
              <a:ext cx="587666" cy="287913"/>
              <a:chOff x="2710113" y="1147426"/>
              <a:chExt cx="587666" cy="287913"/>
            </a:xfrm>
          </p:grpSpPr>
          <p:pic>
            <p:nvPicPr>
              <p:cNvPr id="996" name="Picture 22" descr="C:\Users\wslee\Desktop\43.png">
                <a:extLst>
                  <a:ext uri="{FF2B5EF4-FFF2-40B4-BE49-F238E27FC236}">
                    <a16:creationId xmlns:a16="http://schemas.microsoft.com/office/drawing/2014/main" id="{46D9760E-D224-452A-AB66-96726AD80B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10113" y="1147426"/>
                <a:ext cx="132526" cy="247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7" name="직사각형 996"/>
              <p:cNvSpPr/>
              <p:nvPr/>
            </p:nvSpPr>
            <p:spPr>
              <a:xfrm>
                <a:off x="2777127" y="1157648"/>
                <a:ext cx="520652" cy="277691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ko-KR" altLang="en-US" sz="400" kern="0">
                    <a:latin typeface="+mn-ea"/>
                    <a:cs typeface="한컴돋움" pitchFamily="18" charset="2"/>
                  </a:rPr>
                  <a:t>기관</a:t>
                </a:r>
                <a:r>
                  <a:rPr lang="en-US" altLang="ko-KR" sz="400" kern="0">
                    <a:latin typeface="+mn-ea"/>
                    <a:cs typeface="한컴돋움" pitchFamily="18" charset="2"/>
                  </a:rPr>
                  <a:t>VPN</a:t>
                </a:r>
              </a:p>
              <a:p>
                <a:pPr defTabSz="765068" latinLnBrk="0">
                  <a:defRPr/>
                </a:pPr>
                <a:r>
                  <a:rPr lang="en-US" altLang="ko-KR" sz="400" kern="0">
                    <a:latin typeface="+mn-ea"/>
                    <a:cs typeface="한컴돋움" pitchFamily="18" charset="2"/>
                  </a:rPr>
                  <a:t>(AX-90)</a:t>
                </a:r>
                <a:endParaRPr lang="ko-KR" altLang="en-US" sz="400" kern="0">
                  <a:latin typeface="+mn-ea"/>
                  <a:cs typeface="한컴돋움" pitchFamily="18" charset="2"/>
                </a:endParaRPr>
              </a:p>
            </p:txBody>
          </p:sp>
        </p:grpSp>
        <p:sp>
          <p:nvSpPr>
            <p:cNvPr id="975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27793" y="1596751"/>
              <a:ext cx="792000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콜센터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grpSp>
          <p:nvGrpSpPr>
            <p:cNvPr id="993" name="그룹 992"/>
            <p:cNvGrpSpPr/>
            <p:nvPr/>
          </p:nvGrpSpPr>
          <p:grpSpPr>
            <a:xfrm>
              <a:off x="8224270" y="1099955"/>
              <a:ext cx="430293" cy="542738"/>
              <a:chOff x="11523236" y="1998287"/>
              <a:chExt cx="430293" cy="656713"/>
            </a:xfrm>
          </p:grpSpPr>
          <p:sp>
            <p:nvSpPr>
              <p:cNvPr id="994" name="직사각형 993"/>
              <p:cNvSpPr/>
              <p:nvPr/>
            </p:nvSpPr>
            <p:spPr>
              <a:xfrm>
                <a:off x="11523236" y="2318994"/>
                <a:ext cx="430293" cy="336006"/>
              </a:xfrm>
              <a:prstGeom prst="rect">
                <a:avLst/>
              </a:prstGeom>
            </p:spPr>
            <p:txBody>
              <a:bodyPr wrap="square" lIns="87609" tIns="43804" rIns="87609" bIns="43804">
                <a:spAutoFit/>
              </a:bodyPr>
              <a:lstStyle/>
              <a:p>
                <a:pPr defTabSz="765068" latinLnBrk="0">
                  <a:defRPr/>
                </a:pPr>
                <a:r>
                  <a:rPr lang="en-US" altLang="ko-KR" sz="400" b="1" kern="0">
                    <a:latin typeface="+mn-ea"/>
                    <a:cs typeface="한컴돋움" pitchFamily="18" charset="2"/>
                  </a:rPr>
                  <a:t>EAI/ESB</a:t>
                </a:r>
              </a:p>
            </p:txBody>
          </p:sp>
          <p:pic>
            <p:nvPicPr>
              <p:cNvPr id="99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11635305" y="1998287"/>
                <a:ext cx="184942" cy="291278"/>
              </a:xfrm>
              <a:prstGeom prst="rect">
                <a:avLst/>
              </a:prstGeom>
              <a:noFill/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13" name="그림 1012"/>
            <p:cNvPicPr>
              <a:picLocks noChangeAspect="1"/>
            </p:cNvPicPr>
            <p:nvPr/>
          </p:nvPicPr>
          <p:blipFill>
            <a:blip r:embed="rId39" cstate="print">
              <a:clrChange>
                <a:clrFrom>
                  <a:srgbClr val="F8F9FF"/>
                </a:clrFrom>
                <a:clrTo>
                  <a:srgbClr val="F8F9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175" y="842554"/>
              <a:ext cx="934705" cy="134987"/>
            </a:xfrm>
            <a:prstGeom prst="rect">
              <a:avLst/>
            </a:prstGeom>
          </p:spPr>
        </p:pic>
      </p:grpSp>
      <p:sp>
        <p:nvSpPr>
          <p:cNvPr id="1015" name="직사각형 1014"/>
          <p:cNvSpPr/>
          <p:nvPr/>
        </p:nvSpPr>
        <p:spPr>
          <a:xfrm>
            <a:off x="6261877" y="4619804"/>
            <a:ext cx="619358" cy="131530"/>
          </a:xfrm>
          <a:prstGeom prst="rect">
            <a:avLst/>
          </a:prstGeom>
        </p:spPr>
        <p:txBody>
          <a:bodyPr wrap="square" lIns="69299" tIns="34649" rIns="69299" bIns="34649">
            <a:no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 dirty="0">
              <a:solidFill>
                <a:srgbClr val="0070C0"/>
              </a:solidFill>
              <a:latin typeface="+mn-ea"/>
              <a:cs typeface="한컴돋움" pitchFamily="18" charset="2"/>
            </a:endParaRPr>
          </a:p>
        </p:txBody>
      </p:sp>
      <p:sp>
        <p:nvSpPr>
          <p:cNvPr id="1019" name="직사각형 1018"/>
          <p:cNvSpPr/>
          <p:nvPr/>
        </p:nvSpPr>
        <p:spPr>
          <a:xfrm>
            <a:off x="6261877" y="5745957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solidFill>
                  <a:srgbClr val="0070C0"/>
                </a:solidFill>
                <a:latin typeface="+mn-ea"/>
                <a:cs typeface="한컴돋움" pitchFamily="18" charset="2"/>
              </a:rPr>
              <a:t>망연계</a:t>
            </a:r>
            <a:endParaRPr lang="en-US" altLang="ko-KR" sz="400" kern="0" dirty="0">
              <a:solidFill>
                <a:srgbClr val="0070C0"/>
              </a:solidFill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endParaRPr lang="en-US" altLang="ko-KR" sz="400" kern="0" dirty="0">
              <a:solidFill>
                <a:srgbClr val="0070C0"/>
              </a:solidFill>
              <a:latin typeface="+mn-ea"/>
              <a:cs typeface="한컴돋움" pitchFamily="18" charset="2"/>
            </a:endParaRPr>
          </a:p>
        </p:txBody>
      </p:sp>
      <p:sp>
        <p:nvSpPr>
          <p:cNvPr id="215" name="AutoShape 90"/>
          <p:cNvSpPr>
            <a:spLocks noChangeArrowheads="1"/>
          </p:cNvSpPr>
          <p:nvPr/>
        </p:nvSpPr>
        <p:spPr bwMode="auto">
          <a:xfrm>
            <a:off x="4592960" y="3380283"/>
            <a:ext cx="526054" cy="454896"/>
          </a:xfrm>
          <a:prstGeom prst="roundRect">
            <a:avLst>
              <a:gd name="adj" fmla="val 1457"/>
            </a:avLst>
          </a:prstGeom>
          <a:noFill/>
          <a:ln w="9525" algn="ctr">
            <a:solidFill>
              <a:srgbClr val="D9D9D9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/>
            <a:endParaRPr lang="ko-KR" altLang="ko-KR" kern="0" dirty="0">
              <a:ln>
                <a:solidFill>
                  <a:srgbClr val="00B0F0"/>
                </a:solidFill>
              </a:ln>
              <a:solidFill>
                <a:schemeClr val="bg2">
                  <a:lumMod val="90000"/>
                </a:schemeClr>
              </a:solidFill>
              <a:latin typeface="+mn-ea"/>
              <a:cs typeface="한컴바탕" panose="02030600000101010101" pitchFamily="18" charset="2"/>
            </a:endParaRPr>
          </a:p>
        </p:txBody>
      </p:sp>
      <p:sp>
        <p:nvSpPr>
          <p:cNvPr id="217" name="직사각형 216"/>
          <p:cNvSpPr/>
          <p:nvPr/>
        </p:nvSpPr>
        <p:spPr>
          <a:xfrm>
            <a:off x="4881216" y="3841717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(INT)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(PAS-K4224)</a:t>
            </a:r>
          </a:p>
        </p:txBody>
      </p:sp>
      <p:sp>
        <p:nvSpPr>
          <p:cNvPr id="218" name="직사각형 217"/>
          <p:cNvSpPr/>
          <p:nvPr/>
        </p:nvSpPr>
        <p:spPr>
          <a:xfrm>
            <a:off x="4881216" y="3144852"/>
            <a:ext cx="47822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>
                <a:latin typeface="+mn-ea"/>
                <a:cs typeface="한컴돋움" pitchFamily="18" charset="2"/>
              </a:rPr>
              <a:t>(EXT)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(PAS-K4224)</a:t>
            </a:r>
          </a:p>
        </p:txBody>
      </p:sp>
      <p:pic>
        <p:nvPicPr>
          <p:cNvPr id="246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764338" y="3211593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65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608288" y="3405940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608288" y="3614224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7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941522" y="3405940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8" name="그림 181">
            <a:extLst>
              <a:ext uri="{FF2B5EF4-FFF2-40B4-BE49-F238E27FC236}">
                <a16:creationId xmlns:a16="http://schemas.microsoft.com/office/drawing/2014/main" id="{9C357DF4-F962-4367-A23C-6D466406A4D0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941522" y="3614224"/>
            <a:ext cx="167318" cy="2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2" name="Picture 257" descr="content_switch_corp_blue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781076" y="3842668"/>
            <a:ext cx="161762" cy="17294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50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52140" y="3549715"/>
            <a:ext cx="391644" cy="132085"/>
          </a:xfrm>
          <a:prstGeom prst="rect">
            <a:avLst/>
          </a:prstGeom>
          <a:solidFill>
            <a:srgbClr val="00B050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>
                <a:latin typeface="+mn-ea"/>
                <a:ea typeface="+mn-ea"/>
              </a:rPr>
              <a:t>DMZ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망연계</a:t>
            </a:r>
            <a:endParaRPr lang="en-US" altLang="ko-KR" sz="400" b="1">
              <a:latin typeface="+mn-ea"/>
              <a:ea typeface="+mn-ea"/>
            </a:endParaRPr>
          </a:p>
        </p:txBody>
      </p:sp>
      <p:sp>
        <p:nvSpPr>
          <p:cNvPr id="1023" name="타원 1022"/>
          <p:cNvSpPr/>
          <p:nvPr/>
        </p:nvSpPr>
        <p:spPr>
          <a:xfrm>
            <a:off x="5350462" y="3911807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024" name="타원 1023"/>
          <p:cNvSpPr/>
          <p:nvPr/>
        </p:nvSpPr>
        <p:spPr>
          <a:xfrm>
            <a:off x="5350462" y="3248588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918" name="직사각형 917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678580" y="645842"/>
            <a:ext cx="1031284" cy="5800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11" name="직사각형 910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606889" y="1597091"/>
            <a:ext cx="1138573" cy="85361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56" name="직선 연결선 155"/>
          <p:cNvCxnSpPr/>
          <p:nvPr/>
        </p:nvCxnSpPr>
        <p:spPr>
          <a:xfrm>
            <a:off x="9724350" y="1763614"/>
            <a:ext cx="0" cy="4553143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직선 연결선 862"/>
          <p:cNvCxnSpPr/>
          <p:nvPr/>
        </p:nvCxnSpPr>
        <p:spPr>
          <a:xfrm>
            <a:off x="8208103" y="3492354"/>
            <a:ext cx="0" cy="1112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4" name="직선 연결선 863"/>
          <p:cNvCxnSpPr/>
          <p:nvPr/>
        </p:nvCxnSpPr>
        <p:spPr>
          <a:xfrm>
            <a:off x="8550847" y="3492354"/>
            <a:ext cx="0" cy="1112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6" name="직선 연결선 865"/>
          <p:cNvCxnSpPr/>
          <p:nvPr/>
        </p:nvCxnSpPr>
        <p:spPr>
          <a:xfrm>
            <a:off x="8301837" y="4058596"/>
            <a:ext cx="156731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7" name="직사각형 866"/>
          <p:cNvSpPr/>
          <p:nvPr/>
        </p:nvSpPr>
        <p:spPr>
          <a:xfrm>
            <a:off x="8169588" y="4709917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endParaRPr lang="en-US" altLang="ko-KR" sz="400" b="1" kern="0" dirty="0">
              <a:latin typeface="+mn-ea"/>
              <a:cs typeface="한컴돋움" pitchFamily="18" charset="2"/>
            </a:endParaRPr>
          </a:p>
        </p:txBody>
      </p:sp>
      <p:pic>
        <p:nvPicPr>
          <p:cNvPr id="872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127192" y="3630748"/>
            <a:ext cx="176590" cy="194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3" name="Picture 265" descr="intrusion_sensor_corp_red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458539" y="3630748"/>
            <a:ext cx="176590" cy="194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4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85" y="3915268"/>
            <a:ext cx="166322" cy="28992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5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174527" y="4049371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6" name="Object 2">
            <a:extLst>
              <a:ext uri="{FF2B5EF4-FFF2-40B4-BE49-F238E27FC236}">
                <a16:creationId xmlns:a16="http://schemas.microsoft.com/office/drawing/2014/main" id="{39D5416A-EC9F-4C98-A37F-B1EF27DD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351" y="3931165"/>
            <a:ext cx="166322" cy="28992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7" name="Picture 3" descr="D:\모스트비주얼\아이콘 작업\27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524393" y="4049371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78" name="직선 연결선 877"/>
          <p:cNvCxnSpPr/>
          <p:nvPr/>
        </p:nvCxnSpPr>
        <p:spPr>
          <a:xfrm>
            <a:off x="8291226" y="4694674"/>
            <a:ext cx="172404" cy="0"/>
          </a:xfrm>
          <a:prstGeom prst="line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9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9242" y="4587349"/>
            <a:ext cx="159813" cy="19939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881" name="직선 연결선 880"/>
          <p:cNvCxnSpPr/>
          <p:nvPr/>
        </p:nvCxnSpPr>
        <p:spPr>
          <a:xfrm>
            <a:off x="8206843" y="3291482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2" name="직선 연결선 881"/>
          <p:cNvCxnSpPr/>
          <p:nvPr/>
        </p:nvCxnSpPr>
        <p:spPr>
          <a:xfrm>
            <a:off x="8550386" y="3291482"/>
            <a:ext cx="0" cy="123904"/>
          </a:xfrm>
          <a:prstGeom prst="line">
            <a:avLst/>
          </a:prstGeom>
          <a:ln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4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9242" y="3353969"/>
            <a:ext cx="159813" cy="19939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85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4131" y="3353969"/>
            <a:ext cx="159813" cy="19939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946" name="꺾인 연결선 945"/>
          <p:cNvCxnSpPr>
            <a:endCxn id="956" idx="1"/>
          </p:cNvCxnSpPr>
          <p:nvPr/>
        </p:nvCxnSpPr>
        <p:spPr>
          <a:xfrm>
            <a:off x="8640520" y="3128595"/>
            <a:ext cx="423253" cy="103252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0" name="직사각형 949"/>
          <p:cNvSpPr/>
          <p:nvPr/>
        </p:nvSpPr>
        <p:spPr>
          <a:xfrm>
            <a:off x="8598543" y="4249378"/>
            <a:ext cx="61935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IPS#2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MFI 4100</a:t>
            </a:r>
          </a:p>
        </p:txBody>
      </p:sp>
      <p:sp>
        <p:nvSpPr>
          <p:cNvPr id="951" name="직사각형 950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999704" y="3979922"/>
            <a:ext cx="698226" cy="4186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52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9257824" y="4401497"/>
            <a:ext cx="430808" cy="120077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과천청사 </a:t>
            </a:r>
            <a:r>
              <a:rPr lang="en-US" altLang="ko-KR" sz="400" b="1" dirty="0">
                <a:latin typeface="+mn-ea"/>
                <a:ea typeface="+mn-ea"/>
              </a:rPr>
              <a:t>4</a:t>
            </a:r>
            <a:r>
              <a:rPr lang="ko-KR" altLang="en-US" sz="400" b="1" dirty="0">
                <a:latin typeface="+mn-ea"/>
                <a:ea typeface="+mn-ea"/>
              </a:rPr>
              <a:t>동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고속망운영실</a:t>
            </a:r>
            <a:endParaRPr lang="en-US" altLang="ko-KR" sz="400" b="1" dirty="0">
              <a:latin typeface="+mn-ea"/>
              <a:ea typeface="+mn-ea"/>
            </a:endParaRPr>
          </a:p>
        </p:txBody>
      </p:sp>
      <p:cxnSp>
        <p:nvCxnSpPr>
          <p:cNvPr id="953" name="직선 연결선 952"/>
          <p:cNvCxnSpPr/>
          <p:nvPr/>
        </p:nvCxnSpPr>
        <p:spPr>
          <a:xfrm>
            <a:off x="9178224" y="4148597"/>
            <a:ext cx="20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4" name="직사각형 953"/>
          <p:cNvSpPr/>
          <p:nvPr/>
        </p:nvSpPr>
        <p:spPr>
          <a:xfrm>
            <a:off x="9314044" y="4243839"/>
            <a:ext cx="46533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국통망 </a:t>
            </a:r>
            <a:endParaRPr lang="en-US" altLang="ko-KR" sz="400" kern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DMZ L3 S/W</a:t>
            </a:r>
          </a:p>
        </p:txBody>
      </p:sp>
      <p:sp>
        <p:nvSpPr>
          <p:cNvPr id="955" name="직사각형 954"/>
          <p:cNvSpPr/>
          <p:nvPr/>
        </p:nvSpPr>
        <p:spPr>
          <a:xfrm>
            <a:off x="9002667" y="4240696"/>
            <a:ext cx="423030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UTM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pic>
        <p:nvPicPr>
          <p:cNvPr id="956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774" y="4046971"/>
            <a:ext cx="130290" cy="22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7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97523" y="4061425"/>
            <a:ext cx="159813" cy="19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48" name="그룹 347"/>
          <p:cNvGrpSpPr/>
          <p:nvPr/>
        </p:nvGrpSpPr>
        <p:grpSpPr>
          <a:xfrm>
            <a:off x="8976424" y="3016318"/>
            <a:ext cx="790762" cy="928065"/>
            <a:chOff x="11045366" y="3836997"/>
            <a:chExt cx="973245" cy="1218085"/>
          </a:xfrm>
        </p:grpSpPr>
        <p:sp>
          <p:nvSpPr>
            <p:cNvPr id="939" name="직사각형 938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11074018" y="3836997"/>
              <a:ext cx="859355" cy="11398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40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374254" y="4897481"/>
              <a:ext cx="530225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통합전산센터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sp>
          <p:nvSpPr>
            <p:cNvPr id="942" name="직사각형 941"/>
            <p:cNvSpPr/>
            <p:nvPr/>
          </p:nvSpPr>
          <p:spPr>
            <a:xfrm>
              <a:off x="11416592" y="4183387"/>
              <a:ext cx="520652" cy="196900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kern="0">
                  <a:latin typeface="+mn-ea"/>
                  <a:cs typeface="한컴돋움" pitchFamily="18" charset="2"/>
                </a:rPr>
                <a:t>e-</a:t>
              </a:r>
              <a:r>
                <a:rPr lang="ko-KR" altLang="en-US" sz="400" kern="0">
                  <a:latin typeface="+mn-ea"/>
                  <a:cs typeface="한컴돋움" pitchFamily="18" charset="2"/>
                </a:rPr>
                <a:t>보훈</a:t>
              </a:r>
              <a:r>
                <a:rPr lang="en-US" altLang="ko-KR" sz="400" kern="0">
                  <a:latin typeface="+mn-ea"/>
                  <a:cs typeface="한컴돋움" pitchFamily="18" charset="2"/>
                </a:rPr>
                <a:t> DB</a:t>
              </a:r>
            </a:p>
          </p:txBody>
        </p:sp>
        <p:sp>
          <p:nvSpPr>
            <p:cNvPr id="943" name="직사각형 942"/>
            <p:cNvSpPr/>
            <p:nvPr/>
          </p:nvSpPr>
          <p:spPr>
            <a:xfrm>
              <a:off x="11051290" y="4179263"/>
              <a:ext cx="520652" cy="196900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kern="0">
                  <a:latin typeface="+mn-ea"/>
                  <a:cs typeface="한컴돋움" pitchFamily="18" charset="2"/>
                </a:rPr>
                <a:t>보안영역</a:t>
              </a:r>
            </a:p>
          </p:txBody>
        </p:sp>
        <p:pic>
          <p:nvPicPr>
            <p:cNvPr id="944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2872" y="3925000"/>
              <a:ext cx="160357" cy="29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45" name="그룹 944"/>
            <p:cNvGrpSpPr/>
            <p:nvPr/>
          </p:nvGrpSpPr>
          <p:grpSpPr>
            <a:xfrm>
              <a:off x="11546896" y="3934800"/>
              <a:ext cx="250371" cy="291278"/>
              <a:chOff x="8384359" y="924849"/>
              <a:chExt cx="275408" cy="244119"/>
            </a:xfrm>
          </p:grpSpPr>
          <p:pic>
            <p:nvPicPr>
              <p:cNvPr id="987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8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58" name="직사각형 957"/>
            <p:cNvSpPr/>
            <p:nvPr/>
          </p:nvSpPr>
          <p:spPr>
            <a:xfrm>
              <a:off x="11348931" y="4683883"/>
              <a:ext cx="669680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algn="ctr" defTabSz="765068" latinLnBrk="0">
                <a:defRPr/>
              </a:pPr>
              <a:r>
                <a:rPr lang="ko-KR" altLang="en-US" sz="400" b="1" kern="0">
                  <a:latin typeface="+mn-ea"/>
                  <a:cs typeface="한컴돋움" pitchFamily="18" charset="2"/>
                </a:rPr>
                <a:t>미래부</a:t>
              </a:r>
              <a:endParaRPr lang="en-US" altLang="ko-KR" sz="400" b="1" kern="0">
                <a:latin typeface="+mn-ea"/>
                <a:cs typeface="한컴돋움" pitchFamily="18" charset="2"/>
              </a:endParaRPr>
            </a:p>
            <a:p>
              <a:pPr algn="ctr"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(Msip_ DB4)</a:t>
              </a:r>
            </a:p>
          </p:txBody>
        </p:sp>
        <p:grpSp>
          <p:nvGrpSpPr>
            <p:cNvPr id="959" name="그룹 958"/>
            <p:cNvGrpSpPr/>
            <p:nvPr/>
          </p:nvGrpSpPr>
          <p:grpSpPr>
            <a:xfrm>
              <a:off x="11546896" y="4407030"/>
              <a:ext cx="250371" cy="291278"/>
              <a:chOff x="8384359" y="924849"/>
              <a:chExt cx="275408" cy="244119"/>
            </a:xfrm>
          </p:grpSpPr>
          <p:pic>
            <p:nvPicPr>
              <p:cNvPr id="985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6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60" name="그룹 959"/>
            <p:cNvGrpSpPr/>
            <p:nvPr/>
          </p:nvGrpSpPr>
          <p:grpSpPr>
            <a:xfrm>
              <a:off x="11152872" y="4407030"/>
              <a:ext cx="250371" cy="291278"/>
              <a:chOff x="8384359" y="924849"/>
              <a:chExt cx="275408" cy="244119"/>
            </a:xfrm>
          </p:grpSpPr>
          <p:pic>
            <p:nvPicPr>
              <p:cNvPr id="983" name="Picture 255" descr="국민-단체ㅋ"/>
              <p:cNvPicPr>
                <a:picLocks noChangeAspect="1" noChangeArrowheads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60" t="4553" r="17696" b="3415"/>
              <a:stretch>
                <a:fillRect/>
              </a:stretch>
            </p:blipFill>
            <p:spPr bwMode="auto">
              <a:xfrm>
                <a:off x="8384359" y="924849"/>
                <a:ext cx="203436" cy="2441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84" name="Picture 6" descr="Databases Sm">
                <a:extLst>
                  <a:ext uri="{FF2B5EF4-FFF2-40B4-BE49-F238E27FC236}">
                    <a16:creationId xmlns:a16="http://schemas.microsoft.com/office/drawing/2014/main" id="{7D5A4479-78BB-41AF-9861-EA501F335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6152" y="1013577"/>
                <a:ext cx="183615" cy="139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61" name="직사각형 960"/>
            <p:cNvSpPr/>
            <p:nvPr/>
          </p:nvSpPr>
          <p:spPr>
            <a:xfrm>
              <a:off x="11045366" y="4680380"/>
              <a:ext cx="512342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ko-KR" altLang="en-US" sz="400" b="1" kern="0">
                  <a:latin typeface="+mn-ea"/>
                  <a:cs typeface="한컴돋움" pitchFamily="18" charset="2"/>
                </a:rPr>
                <a:t>국토부</a:t>
              </a:r>
              <a:endParaRPr lang="en-US" altLang="ko-KR" sz="400" b="1" kern="0">
                <a:latin typeface="+mn-ea"/>
                <a:cs typeface="한컴돋움" pitchFamily="18" charset="2"/>
              </a:endParaRPr>
            </a:p>
            <a:p>
              <a:pPr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Molit_DB</a:t>
              </a:r>
            </a:p>
          </p:txBody>
        </p:sp>
      </p:grpSp>
      <p:pic>
        <p:nvPicPr>
          <p:cNvPr id="965" name="그림 964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57" y="4513616"/>
            <a:ext cx="99181" cy="177555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966" name="직사각형 965"/>
          <p:cNvSpPr/>
          <p:nvPr/>
        </p:nvSpPr>
        <p:spPr>
          <a:xfrm>
            <a:off x="8806049" y="4536636"/>
            <a:ext cx="499208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관제</a:t>
            </a:r>
            <a:r>
              <a:rPr lang="en-US" altLang="ko-KR" sz="400" b="1" kern="0">
                <a:latin typeface="+mn-ea"/>
                <a:cs typeface="한컴돋움" pitchFamily="18" charset="2"/>
              </a:rPr>
              <a:t>Log</a:t>
            </a:r>
            <a:r>
              <a:rPr lang="ko-KR" altLang="en-US" sz="400" b="1" kern="0">
                <a:latin typeface="+mn-ea"/>
                <a:cs typeface="한컴돋움" pitchFamily="18" charset="2"/>
              </a:rPr>
              <a:t>서버</a:t>
            </a:r>
            <a:endParaRPr lang="en-US" altLang="ko-KR" sz="400" b="1" kern="0">
              <a:latin typeface="+mn-ea"/>
              <a:cs typeface="한컴돋움" pitchFamily="18" charset="2"/>
            </a:endParaRPr>
          </a:p>
        </p:txBody>
      </p:sp>
      <p:cxnSp>
        <p:nvCxnSpPr>
          <p:cNvPr id="968" name="꺾인 연결선 967"/>
          <p:cNvCxnSpPr>
            <a:stCxn id="880" idx="0"/>
          </p:cNvCxnSpPr>
          <p:nvPr/>
        </p:nvCxnSpPr>
        <p:spPr>
          <a:xfrm rot="5400000" flipH="1" flipV="1">
            <a:off x="8611748" y="4520518"/>
            <a:ext cx="9120" cy="12454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0" name="Picture 5" descr="C:\Users\wslee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4131" y="4587349"/>
            <a:ext cx="159813" cy="19939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52" name="TextBox 1051"/>
          <p:cNvSpPr txBox="1"/>
          <p:nvPr/>
        </p:nvSpPr>
        <p:spPr>
          <a:xfrm>
            <a:off x="8531717" y="2157429"/>
            <a:ext cx="553233" cy="226925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 </a:t>
            </a:r>
            <a:r>
              <a:rPr lang="ko-KR" altLang="en-US" sz="500" b="1">
                <a:latin typeface="+mn-ea"/>
              </a:rPr>
              <a:t>공동관리센터</a:t>
            </a:r>
            <a:endParaRPr lang="en-US" altLang="ko-KR" sz="500" b="1">
              <a:latin typeface="+mn-ea"/>
            </a:endParaRPr>
          </a:p>
          <a:p>
            <a:r>
              <a:rPr lang="en-US" altLang="ko-KR" sz="500" b="1">
                <a:latin typeface="+mn-ea"/>
              </a:rPr>
              <a:t>     (</a:t>
            </a:r>
            <a:r>
              <a:rPr lang="ko-KR" altLang="en-US" sz="500" b="1">
                <a:latin typeface="+mn-ea"/>
              </a:rPr>
              <a:t>행안부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cxnSp>
        <p:nvCxnSpPr>
          <p:cNvPr id="663" name="꺾인 연결선 662"/>
          <p:cNvCxnSpPr/>
          <p:nvPr/>
        </p:nvCxnSpPr>
        <p:spPr>
          <a:xfrm rot="5400000" flipH="1" flipV="1">
            <a:off x="8468325" y="2489289"/>
            <a:ext cx="416310" cy="36501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5" name="직선 연결선 664"/>
          <p:cNvCxnSpPr/>
          <p:nvPr/>
        </p:nvCxnSpPr>
        <p:spPr>
          <a:xfrm flipV="1">
            <a:off x="8942188" y="1809924"/>
            <a:ext cx="483509" cy="219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직선 연결선 666"/>
          <p:cNvCxnSpPr>
            <a:endCxn id="1057" idx="1"/>
          </p:cNvCxnSpPr>
          <p:nvPr/>
        </p:nvCxnSpPr>
        <p:spPr>
          <a:xfrm>
            <a:off x="8942188" y="2029664"/>
            <a:ext cx="378895" cy="2846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9" name="직선 연결선 668"/>
          <p:cNvCxnSpPr/>
          <p:nvPr/>
        </p:nvCxnSpPr>
        <p:spPr>
          <a:xfrm flipV="1">
            <a:off x="8953487" y="2035074"/>
            <a:ext cx="49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1" name="TextBox 1210"/>
          <p:cNvSpPr txBox="1"/>
          <p:nvPr/>
        </p:nvSpPr>
        <p:spPr>
          <a:xfrm>
            <a:off x="9478255" y="1746198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경찰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sp>
        <p:nvSpPr>
          <p:cNvPr id="1212" name="TextBox 1211"/>
          <p:cNvSpPr txBox="1"/>
          <p:nvPr/>
        </p:nvSpPr>
        <p:spPr>
          <a:xfrm>
            <a:off x="9478255" y="2002164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소방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sp>
        <p:nvSpPr>
          <p:cNvPr id="1213" name="TextBox 1212"/>
          <p:cNvSpPr txBox="1"/>
          <p:nvPr/>
        </p:nvSpPr>
        <p:spPr>
          <a:xfrm>
            <a:off x="9478255" y="2274439"/>
            <a:ext cx="319195" cy="149980"/>
          </a:xfrm>
          <a:prstGeom prst="rect">
            <a:avLst/>
          </a:prstGeom>
          <a:noFill/>
        </p:spPr>
        <p:txBody>
          <a:bodyPr wrap="none" lIns="72329" tIns="36165" rIns="72329" bIns="36165" rtlCol="0">
            <a:spAutoFit/>
          </a:bodyPr>
          <a:lstStyle/>
          <a:p>
            <a:r>
              <a:rPr lang="en-US" altLang="ko-KR" sz="500" b="1">
                <a:latin typeface="+mn-ea"/>
              </a:rPr>
              <a:t>(</a:t>
            </a:r>
            <a:r>
              <a:rPr lang="ko-KR" altLang="en-US" sz="500" b="1">
                <a:latin typeface="+mn-ea"/>
              </a:rPr>
              <a:t>해경</a:t>
            </a:r>
            <a:r>
              <a:rPr lang="en-US" altLang="ko-KR" sz="500" b="1">
                <a:latin typeface="+mn-ea"/>
              </a:rPr>
              <a:t>)</a:t>
            </a:r>
            <a:endParaRPr lang="ko-KR" altLang="en-US" sz="500" b="1">
              <a:latin typeface="+mn-ea"/>
            </a:endParaRPr>
          </a:p>
        </p:txBody>
      </p:sp>
      <p:cxnSp>
        <p:nvCxnSpPr>
          <p:cNvPr id="166" name="직선 연결선 165"/>
          <p:cNvCxnSpPr/>
          <p:nvPr/>
        </p:nvCxnSpPr>
        <p:spPr>
          <a:xfrm>
            <a:off x="9480323" y="1764168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6" name="직선 연결선 935"/>
          <p:cNvCxnSpPr/>
          <p:nvPr/>
        </p:nvCxnSpPr>
        <p:spPr>
          <a:xfrm>
            <a:off x="9480323" y="2015721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1" name="직선 연결선 940"/>
          <p:cNvCxnSpPr/>
          <p:nvPr/>
        </p:nvCxnSpPr>
        <p:spPr>
          <a:xfrm>
            <a:off x="9480323" y="2274439"/>
            <a:ext cx="325041" cy="0"/>
          </a:xfrm>
          <a:prstGeom prst="line">
            <a:avLst/>
          </a:prstGeom>
          <a:ln w="63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4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9321083" y="1639932"/>
            <a:ext cx="318481" cy="298648"/>
          </a:xfrm>
          <a:prstGeom prst="rect">
            <a:avLst/>
          </a:prstGeom>
          <a:noFill/>
        </p:spPr>
      </p:pic>
      <p:pic>
        <p:nvPicPr>
          <p:cNvPr id="1056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9321083" y="1902979"/>
            <a:ext cx="318481" cy="298648"/>
          </a:xfrm>
          <a:prstGeom prst="rect">
            <a:avLst/>
          </a:prstGeom>
          <a:noFill/>
        </p:spPr>
      </p:pic>
      <p:pic>
        <p:nvPicPr>
          <p:cNvPr id="1057" name="Picture 9" descr="http://cdn1.iconfinder.com/data/icons/free-business-desktop-icons/256/Company.png">
            <a:extLst>
              <a:ext uri="{FF2B5EF4-FFF2-40B4-BE49-F238E27FC236}">
                <a16:creationId xmlns:a16="http://schemas.microsoft.com/office/drawing/2014/main" id="{0B4778DD-5A8C-4858-BED6-0B29F0A69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9321083" y="2164994"/>
            <a:ext cx="318481" cy="298648"/>
          </a:xfrm>
          <a:prstGeom prst="rect">
            <a:avLst/>
          </a:prstGeom>
          <a:noFill/>
        </p:spPr>
      </p:pic>
      <p:grpSp>
        <p:nvGrpSpPr>
          <p:cNvPr id="1027" name="그룹 1026"/>
          <p:cNvGrpSpPr/>
          <p:nvPr/>
        </p:nvGrpSpPr>
        <p:grpSpPr>
          <a:xfrm>
            <a:off x="8881660" y="810202"/>
            <a:ext cx="388009" cy="205931"/>
            <a:chOff x="8093999" y="7445397"/>
            <a:chExt cx="477549" cy="270284"/>
          </a:xfrm>
        </p:grpSpPr>
        <p:pic>
          <p:nvPicPr>
            <p:cNvPr id="1028" name="그림 181">
              <a:extLst>
                <a:ext uri="{FF2B5EF4-FFF2-40B4-BE49-F238E27FC236}">
                  <a16:creationId xmlns:a16="http://schemas.microsoft.com/office/drawing/2014/main" id="{9C357DF4-F962-4367-A23C-6D466406A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8093999" y="7445397"/>
              <a:ext cx="205930" cy="270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그림 181">
              <a:extLst>
                <a:ext uri="{FF2B5EF4-FFF2-40B4-BE49-F238E27FC236}">
                  <a16:creationId xmlns:a16="http://schemas.microsoft.com/office/drawing/2014/main" id="{9C357DF4-F962-4367-A23C-6D466406A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8365618" y="7445397"/>
              <a:ext cx="205930" cy="270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30" name="직선 연결선 1029"/>
            <p:cNvCxnSpPr/>
            <p:nvPr/>
          </p:nvCxnSpPr>
          <p:spPr>
            <a:xfrm>
              <a:off x="8259953" y="7603354"/>
              <a:ext cx="12403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그룹 1030"/>
          <p:cNvGrpSpPr/>
          <p:nvPr/>
        </p:nvGrpSpPr>
        <p:grpSpPr>
          <a:xfrm>
            <a:off x="9307727" y="786388"/>
            <a:ext cx="349613" cy="455922"/>
            <a:chOff x="11523236" y="1998287"/>
            <a:chExt cx="430293" cy="598398"/>
          </a:xfrm>
        </p:grpSpPr>
        <p:sp>
          <p:nvSpPr>
            <p:cNvPr id="1032" name="직사각형 1031"/>
            <p:cNvSpPr/>
            <p:nvPr/>
          </p:nvSpPr>
          <p:spPr>
            <a:xfrm>
              <a:off x="11523236" y="2318994"/>
              <a:ext cx="430293" cy="277691"/>
            </a:xfrm>
            <a:prstGeom prst="rect">
              <a:avLst/>
            </a:prstGeom>
          </p:spPr>
          <p:txBody>
            <a:bodyPr wrap="square" lIns="87609" tIns="43804" rIns="87609" bIns="43804">
              <a:spAutoFit/>
            </a:bodyPr>
            <a:lstStyle/>
            <a:p>
              <a:pPr defTabSz="765068" latinLnBrk="0">
                <a:defRPr/>
              </a:pPr>
              <a:r>
                <a:rPr lang="en-US" altLang="ko-KR" sz="400" b="1" kern="0">
                  <a:latin typeface="+mn-ea"/>
                  <a:cs typeface="한컴돋움" pitchFamily="18" charset="2"/>
                </a:rPr>
                <a:t>EAI/ESB</a:t>
              </a:r>
            </a:p>
          </p:txBody>
        </p:sp>
        <p:pic>
          <p:nvPicPr>
            <p:cNvPr id="1033" name="Picture 255" descr="국민-단체ㅋ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0" t="4553" r="17696" b="3415"/>
            <a:stretch>
              <a:fillRect/>
            </a:stretch>
          </p:blipFill>
          <p:spPr bwMode="auto">
            <a:xfrm>
              <a:off x="11635305" y="1998287"/>
              <a:ext cx="184942" cy="291278"/>
            </a:xfrm>
            <a:prstGeom prst="rect">
              <a:avLst/>
            </a:prstGeom>
            <a:noFill/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34" name="직사각형 1033"/>
          <p:cNvSpPr/>
          <p:nvPr/>
        </p:nvSpPr>
        <p:spPr>
          <a:xfrm>
            <a:off x="8911145" y="1030735"/>
            <a:ext cx="34961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>
                <a:latin typeface="+mn-ea"/>
                <a:cs typeface="한컴돋움" pitchFamily="18" charset="2"/>
              </a:rPr>
              <a:t>망연계</a:t>
            </a:r>
            <a:endParaRPr lang="en-US" altLang="ko-KR" sz="400" b="1" kern="0">
              <a:latin typeface="+mn-ea"/>
              <a:cs typeface="한컴돋움" pitchFamily="18" charset="2"/>
            </a:endParaRPr>
          </a:p>
        </p:txBody>
      </p:sp>
      <p:sp>
        <p:nvSpPr>
          <p:cNvPr id="1035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27335" y="1143673"/>
            <a:ext cx="573406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상담센터</a:t>
            </a:r>
            <a:endParaRPr lang="en-US" altLang="ko-KR" sz="400" b="1">
              <a:latin typeface="+mn-ea"/>
              <a:ea typeface="+mn-ea"/>
            </a:endParaRPr>
          </a:p>
        </p:txBody>
      </p:sp>
      <p:pic>
        <p:nvPicPr>
          <p:cNvPr id="912" name="Picture 6" descr="MDU">
            <a:extLst>
              <a:ext uri="{FF2B5EF4-FFF2-40B4-BE49-F238E27FC236}">
                <a16:creationId xmlns:a16="http://schemas.microsoft.com/office/drawing/2014/main" id="{3B693A38-9545-446D-B0BC-8A2F00D5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87" y="1905338"/>
            <a:ext cx="225948" cy="27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3987" y="1631913"/>
            <a:ext cx="626539" cy="197420"/>
          </a:xfrm>
          <a:prstGeom prst="rect">
            <a:avLst/>
          </a:prstGeom>
        </p:spPr>
      </p:pic>
      <p:cxnSp>
        <p:nvCxnSpPr>
          <p:cNvPr id="42" name="직선 화살표 연결선 41"/>
          <p:cNvCxnSpPr/>
          <p:nvPr/>
        </p:nvCxnSpPr>
        <p:spPr>
          <a:xfrm>
            <a:off x="8700128" y="3074779"/>
            <a:ext cx="2971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8190087" y="4968276"/>
            <a:ext cx="643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4" name="직선 연결선 823"/>
          <p:cNvCxnSpPr/>
          <p:nvPr/>
        </p:nvCxnSpPr>
        <p:spPr>
          <a:xfrm>
            <a:off x="8481434" y="4993688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3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4917785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3" name="직선 연결선 832"/>
          <p:cNvCxnSpPr/>
          <p:nvPr/>
        </p:nvCxnSpPr>
        <p:spPr>
          <a:xfrm>
            <a:off x="8190087" y="5079551"/>
            <a:ext cx="643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직선 연결선 833"/>
          <p:cNvCxnSpPr/>
          <p:nvPr/>
        </p:nvCxnSpPr>
        <p:spPr>
          <a:xfrm>
            <a:off x="8481434" y="5104963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6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029060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171839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51" name="직선 연결선 850"/>
          <p:cNvCxnSpPr/>
          <p:nvPr/>
        </p:nvCxnSpPr>
        <p:spPr>
          <a:xfrm>
            <a:off x="8481434" y="5241339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2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745343" y="5268787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13" name="직선 연결선 912"/>
          <p:cNvCxnSpPr/>
          <p:nvPr/>
        </p:nvCxnSpPr>
        <p:spPr>
          <a:xfrm>
            <a:off x="8481434" y="5338287"/>
            <a:ext cx="272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6" name="그림 915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57" y="621806"/>
            <a:ext cx="456403" cy="187243"/>
          </a:xfrm>
          <a:prstGeom prst="rect">
            <a:avLst/>
          </a:prstGeom>
        </p:spPr>
      </p:pic>
      <p:grpSp>
        <p:nvGrpSpPr>
          <p:cNvPr id="919" name="그룹 918"/>
          <p:cNvGrpSpPr/>
          <p:nvPr/>
        </p:nvGrpSpPr>
        <p:grpSpPr>
          <a:xfrm>
            <a:off x="8437854" y="733088"/>
            <a:ext cx="399469" cy="493172"/>
            <a:chOff x="7197682" y="962177"/>
            <a:chExt cx="491655" cy="647289"/>
          </a:xfrm>
        </p:grpSpPr>
        <p:sp>
          <p:nvSpPr>
            <p:cNvPr id="921" name="TextBox 920"/>
            <p:cNvSpPr txBox="1"/>
            <p:nvPr/>
          </p:nvSpPr>
          <p:spPr>
            <a:xfrm>
              <a:off x="7197682" y="1286301"/>
              <a:ext cx="49165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500" b="1">
                  <a:latin typeface="+mn-ea"/>
                </a:rPr>
                <a:t> </a:t>
              </a:r>
              <a:r>
                <a:rPr lang="ko-KR" altLang="en-US" sz="500" b="1">
                  <a:latin typeface="+mn-ea"/>
                </a:rPr>
                <a:t>경찰청</a:t>
              </a:r>
              <a:endParaRPr lang="en-US" altLang="ko-KR" sz="500" b="1">
                <a:latin typeface="+mn-ea"/>
              </a:endParaRPr>
            </a:p>
            <a:p>
              <a:pPr algn="ctr"/>
              <a:r>
                <a:rPr lang="en-US" altLang="ko-KR" sz="500" b="1">
                  <a:latin typeface="+mn-ea"/>
                </a:rPr>
                <a:t>(182)</a:t>
              </a:r>
            </a:p>
          </p:txBody>
        </p:sp>
        <p:pic>
          <p:nvPicPr>
            <p:cNvPr id="922" name="Picture 6" descr="MDU">
              <a:extLst>
                <a:ext uri="{FF2B5EF4-FFF2-40B4-BE49-F238E27FC236}">
                  <a16:creationId xmlns:a16="http://schemas.microsoft.com/office/drawing/2014/main" id="{3B693A38-9545-446D-B0BC-8A2F00D553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7913" y="962177"/>
              <a:ext cx="278090" cy="35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" name="타원 1024"/>
          <p:cNvSpPr/>
          <p:nvPr/>
        </p:nvSpPr>
        <p:spPr>
          <a:xfrm>
            <a:off x="8166694" y="4687567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016" name="직사각형 1015"/>
          <p:cNvSpPr/>
          <p:nvPr/>
        </p:nvSpPr>
        <p:spPr>
          <a:xfrm>
            <a:off x="8811004" y="4844581"/>
            <a:ext cx="38457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>
                <a:latin typeface="+mn-ea"/>
                <a:cs typeface="한컴돋움" pitchFamily="18" charset="2"/>
              </a:rPr>
              <a:t>L2 SW</a:t>
            </a:r>
          </a:p>
        </p:txBody>
      </p:sp>
      <p:sp>
        <p:nvSpPr>
          <p:cNvPr id="1064" name="타원 1063"/>
          <p:cNvSpPr/>
          <p:nvPr/>
        </p:nvSpPr>
        <p:spPr>
          <a:xfrm>
            <a:off x="8166694" y="3441199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102" name="직사각형 1101">
            <a:extLst>
              <a:ext uri="{FF2B5EF4-FFF2-40B4-BE49-F238E27FC236}">
                <a16:creationId xmlns:a16="http://schemas.microsoft.com/office/drawing/2014/main" id="{9378AACB-7C60-4257-969F-AFA3C72D757F}"/>
              </a:ext>
            </a:extLst>
          </p:cNvPr>
          <p:cNvSpPr/>
          <p:nvPr/>
        </p:nvSpPr>
        <p:spPr bwMode="auto">
          <a:xfrm>
            <a:off x="8807299" y="5832368"/>
            <a:ext cx="752928" cy="34089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36" name="Picture 62" descr="http://t2.gstatic.com/images?q=tbn:ANd9GcRBnv2EfrKWjf3fAYKQsnR09EXkp4vDUbLz1r3qjJ_N5p8jzstbWg">
            <a:extLst>
              <a:ext uri="{FF2B5EF4-FFF2-40B4-BE49-F238E27FC236}">
                <a16:creationId xmlns:a16="http://schemas.microsoft.com/office/drawing/2014/main" id="{D335F94B-D15D-487C-AAFA-942DF1B35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61" y="5893893"/>
            <a:ext cx="190364" cy="25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꺾인 연결선 66"/>
          <p:cNvCxnSpPr>
            <a:stCxn id="823" idx="3"/>
            <a:endCxn id="1136" idx="0"/>
          </p:cNvCxnSpPr>
          <p:nvPr/>
        </p:nvCxnSpPr>
        <p:spPr>
          <a:xfrm>
            <a:off x="8909285" y="4993688"/>
            <a:ext cx="251758" cy="90020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5" name="Rectangle 327" descr="25">
            <a:extLst>
              <a:ext uri="{FF2B5EF4-FFF2-40B4-BE49-F238E27FC236}">
                <a16:creationId xmlns:a16="http://schemas.microsoft.com/office/drawing/2014/main" id="{5FD51E3F-6656-46BC-85CE-A88BFC6D50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70540" y="6121968"/>
            <a:ext cx="573406" cy="132085"/>
          </a:xfrm>
          <a:prstGeom prst="rect">
            <a:avLst/>
          </a:prstGeom>
          <a:solidFill>
            <a:schemeClr val="bg2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공무원</a:t>
            </a:r>
            <a:r>
              <a:rPr lang="en-US" altLang="ko-KR" sz="400" b="1">
                <a:latin typeface="+mn-ea"/>
                <a:ea typeface="+mn-ea"/>
              </a:rPr>
              <a:t>(</a:t>
            </a:r>
            <a:r>
              <a:rPr lang="ko-KR" altLang="en-US" sz="400" b="1">
                <a:latin typeface="+mn-ea"/>
                <a:ea typeface="+mn-ea"/>
              </a:rPr>
              <a:t>과천센터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sp>
        <p:nvSpPr>
          <p:cNvPr id="1137" name="직사각형 1136"/>
          <p:cNvSpPr/>
          <p:nvPr/>
        </p:nvSpPr>
        <p:spPr>
          <a:xfrm>
            <a:off x="5884582" y="1900331"/>
            <a:ext cx="384573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L3 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Ws-c9300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공무원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)</a:t>
            </a:r>
          </a:p>
        </p:txBody>
      </p:sp>
      <p:pic>
        <p:nvPicPr>
          <p:cNvPr id="329" name="Picture 2" descr="C:\Users\wslee\Desktop\20.png">
            <a:extLst>
              <a:ext uri="{FF2B5EF4-FFF2-40B4-BE49-F238E27FC236}">
                <a16:creationId xmlns:a16="http://schemas.microsoft.com/office/drawing/2014/main" id="{70D9A51D-8BE8-46E1-8708-09803786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66" y="3822211"/>
            <a:ext cx="171788" cy="323224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1160" name="꺾인 연결선 1159"/>
          <p:cNvCxnSpPr/>
          <p:nvPr/>
        </p:nvCxnSpPr>
        <p:spPr>
          <a:xfrm rot="5400000" flipH="1" flipV="1">
            <a:off x="7407143" y="1806680"/>
            <a:ext cx="2166857" cy="2925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7" name="그룹 606"/>
          <p:cNvGrpSpPr/>
          <p:nvPr/>
        </p:nvGrpSpPr>
        <p:grpSpPr>
          <a:xfrm>
            <a:off x="8013569" y="2832001"/>
            <a:ext cx="712221" cy="485555"/>
            <a:chOff x="9921274" y="3717000"/>
            <a:chExt cx="876580" cy="637291"/>
          </a:xfrm>
        </p:grpSpPr>
        <p:grpSp>
          <p:nvGrpSpPr>
            <p:cNvPr id="517" name="그룹 516"/>
            <p:cNvGrpSpPr/>
            <p:nvPr/>
          </p:nvGrpSpPr>
          <p:grpSpPr>
            <a:xfrm>
              <a:off x="9921274" y="3717000"/>
              <a:ext cx="876580" cy="637291"/>
              <a:chOff x="10000688" y="2768145"/>
              <a:chExt cx="876580" cy="637291"/>
            </a:xfrm>
          </p:grpSpPr>
          <p:pic>
            <p:nvPicPr>
              <p:cNvPr id="1041" name="Picture 167"/>
              <p:cNvPicPr>
                <a:picLocks noChangeAspect="1" noChangeArrowheads="1"/>
              </p:cNvPicPr>
              <p:nvPr/>
            </p:nvPicPr>
            <p:blipFill>
              <a:blip r:embed="rId21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0688" y="2768145"/>
                <a:ext cx="876580" cy="637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6" name="그림 505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275844" y="2987384"/>
                <a:ext cx="406174" cy="206999"/>
              </a:xfrm>
              <a:prstGeom prst="rect">
                <a:avLst/>
              </a:prstGeom>
            </p:spPr>
          </p:pic>
        </p:grpSp>
        <p:sp>
          <p:nvSpPr>
            <p:cNvPr id="606" name="TextBox 605"/>
            <p:cNvSpPr txBox="1"/>
            <p:nvPr/>
          </p:nvSpPr>
          <p:spPr>
            <a:xfrm>
              <a:off x="10093973" y="3894517"/>
              <a:ext cx="578462" cy="363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b="1" dirty="0" err="1"/>
                <a:t>국통망</a:t>
              </a:r>
              <a:endParaRPr lang="en-US" altLang="ko-KR" sz="600" b="1" dirty="0"/>
            </a:p>
            <a:p>
              <a:pPr algn="ctr"/>
              <a:r>
                <a:rPr lang="en-US" altLang="ko-KR" sz="600" b="1" dirty="0"/>
                <a:t>(</a:t>
              </a:r>
              <a:r>
                <a:rPr lang="ko-KR" altLang="en-US" sz="600" b="1" dirty="0" err="1"/>
                <a:t>내부망</a:t>
              </a:r>
              <a:r>
                <a:rPr lang="en-US" altLang="ko-KR" sz="600" b="1" dirty="0"/>
                <a:t>)</a:t>
              </a:r>
              <a:endParaRPr lang="ko-KR" altLang="en-US" sz="600" b="1" dirty="0"/>
            </a:p>
          </p:txBody>
        </p:sp>
      </p:grpSp>
      <p:grpSp>
        <p:nvGrpSpPr>
          <p:cNvPr id="722" name="그룹 721"/>
          <p:cNvGrpSpPr/>
          <p:nvPr/>
        </p:nvGrpSpPr>
        <p:grpSpPr>
          <a:xfrm>
            <a:off x="8184327" y="1257371"/>
            <a:ext cx="331718" cy="284801"/>
            <a:chOff x="679086" y="5257499"/>
            <a:chExt cx="408268" cy="452299"/>
          </a:xfrm>
        </p:grpSpPr>
        <p:sp>
          <p:nvSpPr>
            <p:cNvPr id="723" name="Rectangle 2060"/>
            <p:cNvSpPr>
              <a:spLocks noChangeArrowheads="1"/>
            </p:cNvSpPr>
            <p:nvPr/>
          </p:nvSpPr>
          <p:spPr bwMode="auto">
            <a:xfrm>
              <a:off x="771936" y="5369630"/>
              <a:ext cx="236751" cy="244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threePt" dir="t"/>
              </a:scene3d>
              <a:sp3d extrusionH="38100" contourW="25400">
                <a:bevelT w="0"/>
                <a:contourClr>
                  <a:schemeClr val="bg1"/>
                </a:contourClr>
              </a:sp3d>
            </a:bodyPr>
            <a:lstStyle/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ko-KR" altLang="en-US" sz="500" b="1" kern="0">
                  <a:solidFill>
                    <a:prstClr val="black"/>
                  </a:solidFill>
                  <a:latin typeface="+mn-ea"/>
                </a:rPr>
                <a:t>전용선</a:t>
              </a:r>
              <a:endParaRPr lang="en-US" altLang="ko-KR" sz="500" b="1" kern="0">
                <a:solidFill>
                  <a:prstClr val="black"/>
                </a:solidFill>
                <a:latin typeface="+mn-ea"/>
              </a:endParaRPr>
            </a:p>
            <a:p>
              <a:pPr algn="ctr" defTabSz="842730">
                <a:buSzPct val="80000"/>
                <a:tabLst>
                  <a:tab pos="4290489" algn="l"/>
                </a:tabLst>
              </a:pPr>
              <a:r>
                <a:rPr lang="en-US" altLang="ko-KR" sz="500" b="1" kern="0">
                  <a:solidFill>
                    <a:prstClr val="black"/>
                  </a:solidFill>
                  <a:latin typeface="+mn-ea"/>
                </a:rPr>
                <a:t>(2M)</a:t>
              </a:r>
            </a:p>
          </p:txBody>
        </p:sp>
        <p:sp>
          <p:nvSpPr>
            <p:cNvPr id="724" name="타원 723"/>
            <p:cNvSpPr/>
            <p:nvPr/>
          </p:nvSpPr>
          <p:spPr bwMode="auto">
            <a:xfrm>
              <a:off x="679086" y="5257499"/>
              <a:ext cx="408268" cy="452299"/>
            </a:xfrm>
            <a:prstGeom prst="ellipse">
              <a:avLst/>
            </a:prstGeom>
            <a:noFill/>
            <a:ln w="50800" cmpd="dbl">
              <a:gradFill flip="none" rotWithShape="1">
                <a:gsLst>
                  <a:gs pos="44163">
                    <a:srgbClr val="95CA21"/>
                  </a:gs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18900000" scaled="1"/>
                <a:tileRect/>
              </a:gra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">
                <a:latin typeface="+mn-ea"/>
              </a:endParaRPr>
            </a:p>
          </p:txBody>
        </p:sp>
      </p:grpSp>
      <p:cxnSp>
        <p:nvCxnSpPr>
          <p:cNvPr id="782" name="직선 연결선 781"/>
          <p:cNvCxnSpPr/>
          <p:nvPr/>
        </p:nvCxnSpPr>
        <p:spPr>
          <a:xfrm>
            <a:off x="5848693" y="2503340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직선 연결선 789"/>
          <p:cNvCxnSpPr/>
          <p:nvPr/>
        </p:nvCxnSpPr>
        <p:spPr>
          <a:xfrm>
            <a:off x="5660545" y="2497082"/>
            <a:ext cx="0" cy="106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4" name="그림 663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24" y="2552765"/>
            <a:ext cx="120010" cy="214842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66" name="그림 665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40" y="2557836"/>
            <a:ext cx="120010" cy="209770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70" name="직사각형 669"/>
          <p:cNvSpPr/>
          <p:nvPr/>
        </p:nvSpPr>
        <p:spPr>
          <a:xfrm>
            <a:off x="5529064" y="2403529"/>
            <a:ext cx="31803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원격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지원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sp>
        <p:nvSpPr>
          <p:cNvPr id="672" name="직사각형 671"/>
          <p:cNvSpPr/>
          <p:nvPr/>
        </p:nvSpPr>
        <p:spPr>
          <a:xfrm>
            <a:off x="5714408" y="2427055"/>
            <a:ext cx="318033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로드킬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cxnSp>
        <p:nvCxnSpPr>
          <p:cNvPr id="74" name="꺾인 연결선 73"/>
          <p:cNvCxnSpPr>
            <a:cxnSpLocks/>
            <a:endCxn id="1325" idx="0"/>
          </p:cNvCxnSpPr>
          <p:nvPr/>
        </p:nvCxnSpPr>
        <p:spPr>
          <a:xfrm rot="5400000">
            <a:off x="396741" y="4730420"/>
            <a:ext cx="1316729" cy="134059"/>
          </a:xfrm>
          <a:prstGeom prst="bentConnector3">
            <a:avLst>
              <a:gd name="adj1" fmla="val 21246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3" name="꺾인 연결선 672"/>
          <p:cNvCxnSpPr>
            <a:stCxn id="141" idx="2"/>
            <a:endCxn id="857" idx="0"/>
          </p:cNvCxnSpPr>
          <p:nvPr/>
        </p:nvCxnSpPr>
        <p:spPr>
          <a:xfrm rot="16200000" flipH="1">
            <a:off x="1026872" y="4240693"/>
            <a:ext cx="461038" cy="270522"/>
          </a:xfrm>
          <a:prstGeom prst="bentConnector3">
            <a:avLst>
              <a:gd name="adj1" fmla="val 59641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" name="꺾인 연결선 697"/>
          <p:cNvCxnSpPr>
            <a:cxnSpLocks/>
            <a:stCxn id="138" idx="2"/>
          </p:cNvCxnSpPr>
          <p:nvPr/>
        </p:nvCxnSpPr>
        <p:spPr>
          <a:xfrm rot="5400000">
            <a:off x="713496" y="4439066"/>
            <a:ext cx="1312759" cy="725497"/>
          </a:xfrm>
          <a:prstGeom prst="bentConnector3">
            <a:avLst>
              <a:gd name="adj1" fmla="val 21159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3" name="꺾인 연결선 702"/>
          <p:cNvCxnSpPr/>
          <p:nvPr/>
        </p:nvCxnSpPr>
        <p:spPr>
          <a:xfrm rot="5400000">
            <a:off x="1297196" y="4253596"/>
            <a:ext cx="537238" cy="33361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57" name="Picture 13" descr="D:\모스트비주얼\아이콘 작업\ra-5.png"/>
          <p:cNvPicPr>
            <a:picLocks noChangeAspect="1" noChangeArrowheads="1"/>
          </p:cNvPicPr>
          <p:nvPr/>
        </p:nvPicPr>
        <p:blipFill>
          <a:blip r:embed="rId3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310681" y="4606473"/>
            <a:ext cx="163942" cy="1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1" name="Picture 73" descr="Multilayer_Switch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38" y="4690818"/>
            <a:ext cx="193131" cy="206578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12" name="Picture 73" descr="Multilayer_Switch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42" y="4690818"/>
            <a:ext cx="193131" cy="206578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13" name="직사각형 220"/>
          <p:cNvSpPr>
            <a:spLocks noChangeArrowheads="1"/>
          </p:cNvSpPr>
          <p:nvPr/>
        </p:nvSpPr>
        <p:spPr bwMode="auto">
          <a:xfrm>
            <a:off x="1890807" y="4731034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L3#1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WS-C9300</a:t>
            </a:r>
          </a:p>
        </p:txBody>
      </p:sp>
      <p:cxnSp>
        <p:nvCxnSpPr>
          <p:cNvPr id="715" name="직선 연결선 714"/>
          <p:cNvCxnSpPr>
            <a:stCxn id="711" idx="3"/>
            <a:endCxn id="712" idx="1"/>
          </p:cNvCxnSpPr>
          <p:nvPr/>
        </p:nvCxnSpPr>
        <p:spPr>
          <a:xfrm>
            <a:off x="2578668" y="4794107"/>
            <a:ext cx="2544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" name="Picture 41" descr="Workgroup_Switch_Gray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156" y="5790875"/>
            <a:ext cx="204228" cy="15251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17" name="Picture 41" descr="Workgroup_Switch_Gray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04" y="5790875"/>
            <a:ext cx="204228" cy="15251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718" name="직선 연결선 717"/>
          <p:cNvCxnSpPr>
            <a:stCxn id="716" idx="3"/>
            <a:endCxn id="717" idx="1"/>
          </p:cNvCxnSpPr>
          <p:nvPr/>
        </p:nvCxnSpPr>
        <p:spPr>
          <a:xfrm>
            <a:off x="2572383" y="5867131"/>
            <a:ext cx="259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직선 연결선 718"/>
          <p:cNvCxnSpPr/>
          <p:nvPr/>
        </p:nvCxnSpPr>
        <p:spPr>
          <a:xfrm>
            <a:off x="2572383" y="5843515"/>
            <a:ext cx="259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" name="타원 719"/>
          <p:cNvSpPr/>
          <p:nvPr/>
        </p:nvSpPr>
        <p:spPr>
          <a:xfrm>
            <a:off x="2663790" y="5773027"/>
            <a:ext cx="39902" cy="1525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>
              <a:latin typeface="+mn-ea"/>
            </a:endParaRPr>
          </a:p>
        </p:txBody>
      </p:sp>
      <p:sp>
        <p:nvSpPr>
          <p:cNvPr id="721" name="직사각형 220"/>
          <p:cNvSpPr>
            <a:spLocks noChangeArrowheads="1"/>
          </p:cNvSpPr>
          <p:nvPr/>
        </p:nvSpPr>
        <p:spPr bwMode="auto">
          <a:xfrm>
            <a:off x="1890807" y="5806715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Storage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10G#1</a:t>
            </a:r>
          </a:p>
        </p:txBody>
      </p:sp>
      <p:sp>
        <p:nvSpPr>
          <p:cNvPr id="725" name="직사각형 220"/>
          <p:cNvSpPr>
            <a:spLocks noChangeArrowheads="1"/>
          </p:cNvSpPr>
          <p:nvPr/>
        </p:nvSpPr>
        <p:spPr bwMode="auto">
          <a:xfrm>
            <a:off x="3051919" y="5798588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Storage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10G#2</a:t>
            </a:r>
          </a:p>
        </p:txBody>
      </p:sp>
      <p:pic>
        <p:nvPicPr>
          <p:cNvPr id="726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806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27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401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28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33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33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627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53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08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55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03" y="5225624"/>
            <a:ext cx="167736" cy="205107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757" name="직선 연결선 756"/>
          <p:cNvCxnSpPr>
            <a:stCxn id="711" idx="2"/>
            <a:endCxn id="726" idx="0"/>
          </p:cNvCxnSpPr>
          <p:nvPr/>
        </p:nvCxnSpPr>
        <p:spPr>
          <a:xfrm flipH="1">
            <a:off x="2088675" y="4897395"/>
            <a:ext cx="393429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9" name="직선 연결선 758"/>
          <p:cNvCxnSpPr>
            <a:stCxn id="711" idx="2"/>
            <a:endCxn id="727" idx="0"/>
          </p:cNvCxnSpPr>
          <p:nvPr/>
        </p:nvCxnSpPr>
        <p:spPr>
          <a:xfrm flipH="1">
            <a:off x="2317269" y="4897395"/>
            <a:ext cx="164834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2" name="직선 연결선 761"/>
          <p:cNvCxnSpPr>
            <a:stCxn id="711" idx="2"/>
            <a:endCxn id="728" idx="0"/>
          </p:cNvCxnSpPr>
          <p:nvPr/>
        </p:nvCxnSpPr>
        <p:spPr>
          <a:xfrm>
            <a:off x="2482103" y="4897395"/>
            <a:ext cx="90798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3" name="직선 연결선 762"/>
          <p:cNvCxnSpPr>
            <a:stCxn id="711" idx="2"/>
            <a:endCxn id="733" idx="0"/>
          </p:cNvCxnSpPr>
          <p:nvPr/>
        </p:nvCxnSpPr>
        <p:spPr>
          <a:xfrm>
            <a:off x="2482103" y="4897395"/>
            <a:ext cx="319393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직선 연결선 766"/>
          <p:cNvCxnSpPr>
            <a:stCxn id="711" idx="2"/>
            <a:endCxn id="753" idx="0"/>
          </p:cNvCxnSpPr>
          <p:nvPr/>
        </p:nvCxnSpPr>
        <p:spPr>
          <a:xfrm>
            <a:off x="2482103" y="4897395"/>
            <a:ext cx="557674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직선 연결선 785"/>
          <p:cNvCxnSpPr>
            <a:stCxn id="711" idx="2"/>
            <a:endCxn id="755" idx="0"/>
          </p:cNvCxnSpPr>
          <p:nvPr/>
        </p:nvCxnSpPr>
        <p:spPr>
          <a:xfrm>
            <a:off x="2482103" y="4897395"/>
            <a:ext cx="786268" cy="3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직선 연결선 800"/>
          <p:cNvCxnSpPr>
            <a:stCxn id="726" idx="2"/>
            <a:endCxn id="716" idx="0"/>
          </p:cNvCxnSpPr>
          <p:nvPr/>
        </p:nvCxnSpPr>
        <p:spPr>
          <a:xfrm>
            <a:off x="2088675" y="5430731"/>
            <a:ext cx="381595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2" name="직선 연결선 811"/>
          <p:cNvCxnSpPr>
            <a:stCxn id="727" idx="2"/>
            <a:endCxn id="716" idx="0"/>
          </p:cNvCxnSpPr>
          <p:nvPr/>
        </p:nvCxnSpPr>
        <p:spPr>
          <a:xfrm>
            <a:off x="2317269" y="5430731"/>
            <a:ext cx="15300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3" name="직선 연결선 812"/>
          <p:cNvCxnSpPr>
            <a:stCxn id="728" idx="2"/>
            <a:endCxn id="716" idx="0"/>
          </p:cNvCxnSpPr>
          <p:nvPr/>
        </p:nvCxnSpPr>
        <p:spPr>
          <a:xfrm flipH="1">
            <a:off x="2470270" y="5430731"/>
            <a:ext cx="10263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4" name="직선 연결선 813"/>
          <p:cNvCxnSpPr>
            <a:stCxn id="733" idx="2"/>
            <a:endCxn id="716" idx="0"/>
          </p:cNvCxnSpPr>
          <p:nvPr/>
        </p:nvCxnSpPr>
        <p:spPr>
          <a:xfrm flipH="1">
            <a:off x="2470270" y="5430731"/>
            <a:ext cx="331226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직선 연결선 851"/>
          <p:cNvCxnSpPr>
            <a:stCxn id="753" idx="2"/>
            <a:endCxn id="716" idx="0"/>
          </p:cNvCxnSpPr>
          <p:nvPr/>
        </p:nvCxnSpPr>
        <p:spPr>
          <a:xfrm flipH="1">
            <a:off x="2470270" y="5430731"/>
            <a:ext cx="569507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직선 연결선 855"/>
          <p:cNvCxnSpPr>
            <a:stCxn id="755" idx="2"/>
            <a:endCxn id="716" idx="0"/>
          </p:cNvCxnSpPr>
          <p:nvPr/>
        </p:nvCxnSpPr>
        <p:spPr>
          <a:xfrm flipH="1">
            <a:off x="2470270" y="5430731"/>
            <a:ext cx="798101" cy="360144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직선 연결선 857"/>
          <p:cNvCxnSpPr>
            <a:stCxn id="726" idx="2"/>
            <a:endCxn id="717" idx="0"/>
          </p:cNvCxnSpPr>
          <p:nvPr/>
        </p:nvCxnSpPr>
        <p:spPr>
          <a:xfrm>
            <a:off x="2088675" y="5430731"/>
            <a:ext cx="845043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직선 연결선 870"/>
          <p:cNvCxnSpPr>
            <a:stCxn id="727" idx="2"/>
            <a:endCxn id="717" idx="0"/>
          </p:cNvCxnSpPr>
          <p:nvPr/>
        </p:nvCxnSpPr>
        <p:spPr>
          <a:xfrm>
            <a:off x="2317269" y="5430731"/>
            <a:ext cx="616449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6" name="직선 연결선 885"/>
          <p:cNvCxnSpPr>
            <a:stCxn id="728" idx="2"/>
            <a:endCxn id="717" idx="0"/>
          </p:cNvCxnSpPr>
          <p:nvPr/>
        </p:nvCxnSpPr>
        <p:spPr>
          <a:xfrm>
            <a:off x="2572901" y="5430731"/>
            <a:ext cx="360817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7" name="직선 연결선 886"/>
          <p:cNvCxnSpPr>
            <a:stCxn id="733" idx="2"/>
            <a:endCxn id="717" idx="0"/>
          </p:cNvCxnSpPr>
          <p:nvPr/>
        </p:nvCxnSpPr>
        <p:spPr>
          <a:xfrm>
            <a:off x="2801496" y="5430731"/>
            <a:ext cx="132222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8" name="직선 연결선 887"/>
          <p:cNvCxnSpPr>
            <a:stCxn id="753" idx="2"/>
            <a:endCxn id="717" idx="0"/>
          </p:cNvCxnSpPr>
          <p:nvPr/>
        </p:nvCxnSpPr>
        <p:spPr>
          <a:xfrm flipH="1">
            <a:off x="2933718" y="5430731"/>
            <a:ext cx="106059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9" name="직선 연결선 888"/>
          <p:cNvCxnSpPr>
            <a:stCxn id="755" idx="2"/>
            <a:endCxn id="717" idx="0"/>
          </p:cNvCxnSpPr>
          <p:nvPr/>
        </p:nvCxnSpPr>
        <p:spPr>
          <a:xfrm flipH="1">
            <a:off x="2933718" y="5430731"/>
            <a:ext cx="334653" cy="360144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0" name="TextBox 889"/>
          <p:cNvSpPr txBox="1"/>
          <p:nvPr/>
        </p:nvSpPr>
        <p:spPr>
          <a:xfrm>
            <a:off x="2176848" y="4994672"/>
            <a:ext cx="24878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1G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91" name="직선 연결선 890"/>
          <p:cNvCxnSpPr>
            <a:stCxn id="712" idx="2"/>
            <a:endCxn id="726" idx="0"/>
          </p:cNvCxnSpPr>
          <p:nvPr/>
        </p:nvCxnSpPr>
        <p:spPr>
          <a:xfrm flipH="1">
            <a:off x="2088675" y="4897395"/>
            <a:ext cx="841032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직선 연결선 891"/>
          <p:cNvCxnSpPr>
            <a:stCxn id="712" idx="2"/>
            <a:endCxn id="727" idx="0"/>
          </p:cNvCxnSpPr>
          <p:nvPr/>
        </p:nvCxnSpPr>
        <p:spPr>
          <a:xfrm flipH="1">
            <a:off x="2317269" y="4897395"/>
            <a:ext cx="612438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3" name="직선 연결선 892"/>
          <p:cNvCxnSpPr>
            <a:stCxn id="712" idx="2"/>
            <a:endCxn id="728" idx="0"/>
          </p:cNvCxnSpPr>
          <p:nvPr/>
        </p:nvCxnSpPr>
        <p:spPr>
          <a:xfrm flipH="1">
            <a:off x="2572901" y="4897395"/>
            <a:ext cx="356806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4" name="직선 연결선 893"/>
          <p:cNvCxnSpPr>
            <a:stCxn id="712" idx="2"/>
            <a:endCxn id="733" idx="0"/>
          </p:cNvCxnSpPr>
          <p:nvPr/>
        </p:nvCxnSpPr>
        <p:spPr>
          <a:xfrm flipH="1">
            <a:off x="2801496" y="4897395"/>
            <a:ext cx="128211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5" name="직선 연결선 894"/>
          <p:cNvCxnSpPr>
            <a:stCxn id="712" idx="2"/>
            <a:endCxn id="753" idx="0"/>
          </p:cNvCxnSpPr>
          <p:nvPr/>
        </p:nvCxnSpPr>
        <p:spPr>
          <a:xfrm>
            <a:off x="2929707" y="4897395"/>
            <a:ext cx="110070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6" name="직선 연결선 895"/>
          <p:cNvCxnSpPr>
            <a:stCxn id="712" idx="2"/>
            <a:endCxn id="755" idx="0"/>
          </p:cNvCxnSpPr>
          <p:nvPr/>
        </p:nvCxnSpPr>
        <p:spPr>
          <a:xfrm>
            <a:off x="2929707" y="4897395"/>
            <a:ext cx="338664" cy="32822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7" name="TextBox 896"/>
          <p:cNvSpPr txBox="1"/>
          <p:nvPr/>
        </p:nvSpPr>
        <p:spPr>
          <a:xfrm>
            <a:off x="3058030" y="5011105"/>
            <a:ext cx="125390" cy="21544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1G</a:t>
            </a:r>
            <a:endParaRPr lang="ko-KR" altLang="en-US" sz="400" dirty="0">
              <a:latin typeface="+mn-ea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2000672" y="5530234"/>
            <a:ext cx="34657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10G *2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1" name="TextBox 900"/>
          <p:cNvSpPr txBox="1"/>
          <p:nvPr/>
        </p:nvSpPr>
        <p:spPr>
          <a:xfrm>
            <a:off x="3020673" y="5529865"/>
            <a:ext cx="34657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>
                <a:latin typeface="+mn-ea"/>
              </a:rPr>
              <a:t>10G *1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3" name="직사각형 220"/>
          <p:cNvSpPr>
            <a:spLocks noChangeArrowheads="1"/>
          </p:cNvSpPr>
          <p:nvPr/>
        </p:nvSpPr>
        <p:spPr bwMode="auto">
          <a:xfrm>
            <a:off x="2135456" y="4432831"/>
            <a:ext cx="37192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</a:t>
            </a:r>
            <a:r>
              <a:rPr lang="ko-KR" altLang="en-US" sz="400" b="0" dirty="0">
                <a:latin typeface="+mn-ea"/>
                <a:ea typeface="+mn-ea"/>
              </a:rPr>
              <a:t> </a:t>
            </a:r>
            <a:r>
              <a:rPr lang="en-US" altLang="ko-KR" sz="400" b="0" dirty="0">
                <a:latin typeface="+mn-ea"/>
                <a:ea typeface="+mn-ea"/>
              </a:rPr>
              <a:t>F/W #1,#2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400" b="0" kern="0" dirty="0">
                <a:latin typeface="+mn-ea"/>
                <a:cs typeface="한컴돋움" pitchFamily="18" charset="2"/>
              </a:rPr>
              <a:t>NGF 1500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ko-KR" sz="400" b="0" dirty="0">
              <a:latin typeface="+mn-ea"/>
              <a:ea typeface="+mn-ea"/>
            </a:endParaRPr>
          </a:p>
        </p:txBody>
      </p:sp>
      <p:cxnSp>
        <p:nvCxnSpPr>
          <p:cNvPr id="905" name="직선 연결선 904"/>
          <p:cNvCxnSpPr>
            <a:cxnSpLocks/>
            <a:stCxn id="902" idx="2"/>
            <a:endCxn id="711" idx="0"/>
          </p:cNvCxnSpPr>
          <p:nvPr/>
        </p:nvCxnSpPr>
        <p:spPr>
          <a:xfrm flipH="1">
            <a:off x="2482104" y="4602228"/>
            <a:ext cx="110054" cy="88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6" name="직선 연결선 905"/>
          <p:cNvCxnSpPr>
            <a:cxnSpLocks/>
            <a:stCxn id="1206" idx="2"/>
            <a:endCxn id="712" idx="0"/>
          </p:cNvCxnSpPr>
          <p:nvPr/>
        </p:nvCxnSpPr>
        <p:spPr>
          <a:xfrm>
            <a:off x="2816263" y="4601950"/>
            <a:ext cx="113445" cy="88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2" name="꺾인 연결선 931"/>
          <p:cNvCxnSpPr/>
          <p:nvPr/>
        </p:nvCxnSpPr>
        <p:spPr>
          <a:xfrm rot="16200000" flipV="1">
            <a:off x="4297593" y="5417892"/>
            <a:ext cx="207732" cy="774579"/>
          </a:xfrm>
          <a:prstGeom prst="bentConnector2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4" name="그룹 733"/>
          <p:cNvGrpSpPr/>
          <p:nvPr/>
        </p:nvGrpSpPr>
        <p:grpSpPr>
          <a:xfrm>
            <a:off x="3705723" y="5631480"/>
            <a:ext cx="314935" cy="324069"/>
            <a:chOff x="5178110" y="7471328"/>
            <a:chExt cx="387612" cy="425340"/>
          </a:xfrm>
        </p:grpSpPr>
        <p:pic>
          <p:nvPicPr>
            <p:cNvPr id="735" name="Picture 2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78110" y="74713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6" name="Picture 2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78110" y="76657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7" name="Picture 2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84128" y="74713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8" name="Picture 2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84128" y="7665728"/>
              <a:ext cx="181594" cy="23094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7" name="그룹 126"/>
          <p:cNvGrpSpPr/>
          <p:nvPr/>
        </p:nvGrpSpPr>
        <p:grpSpPr>
          <a:xfrm>
            <a:off x="4295848" y="6173260"/>
            <a:ext cx="550596" cy="291763"/>
            <a:chOff x="3666206" y="7677302"/>
            <a:chExt cx="1053041" cy="779349"/>
          </a:xfrm>
        </p:grpSpPr>
        <p:pic>
          <p:nvPicPr>
            <p:cNvPr id="825" name="Picture 3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666206" y="7677302"/>
              <a:ext cx="1053041" cy="77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7" name="Rectangle 2164"/>
            <p:cNvSpPr>
              <a:spLocks noChangeArrowheads="1"/>
            </p:cNvSpPr>
            <p:nvPr/>
          </p:nvSpPr>
          <p:spPr bwMode="auto">
            <a:xfrm>
              <a:off x="3877824" y="8111926"/>
              <a:ext cx="644150" cy="1789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latinLnBrk="0"/>
              <a:r>
                <a:rPr lang="en-US" altLang="ko-KR" sz="500" b="1" kern="0" dirty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1"/>
                  </a:gradFill>
                  <a:latin typeface="+mn-ea"/>
                </a:rPr>
                <a:t>PSTN(1366)</a:t>
              </a:r>
            </a:p>
          </p:txBody>
        </p:sp>
        <p:grpSp>
          <p:nvGrpSpPr>
            <p:cNvPr id="76" name="그룹 75"/>
            <p:cNvGrpSpPr/>
            <p:nvPr/>
          </p:nvGrpSpPr>
          <p:grpSpPr>
            <a:xfrm>
              <a:off x="3871154" y="7857348"/>
              <a:ext cx="657123" cy="214165"/>
              <a:chOff x="3871154" y="7674468"/>
              <a:chExt cx="657123" cy="214165"/>
            </a:xfrm>
          </p:grpSpPr>
          <p:pic>
            <p:nvPicPr>
              <p:cNvPr id="818" name="그림 817"/>
              <p:cNvPicPr>
                <a:picLocks noChangeAspect="1"/>
              </p:cNvPicPr>
              <p:nvPr/>
            </p:nvPicPr>
            <p:blipFill>
              <a:blip r:embed="rId4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71154" y="7674468"/>
                <a:ext cx="255840" cy="205676"/>
              </a:xfrm>
              <a:prstGeom prst="rect">
                <a:avLst/>
              </a:prstGeom>
            </p:spPr>
          </p:pic>
          <p:sp>
            <p:nvSpPr>
              <p:cNvPr id="835" name="Rectangle 2164"/>
              <p:cNvSpPr>
                <a:spLocks noChangeArrowheads="1"/>
              </p:cNvSpPr>
              <p:nvPr/>
            </p:nvSpPr>
            <p:spPr bwMode="auto">
              <a:xfrm>
                <a:off x="4181650" y="7709725"/>
                <a:ext cx="346627" cy="1789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38100"/>
                </a:sp3d>
              </a:bodyPr>
              <a:lstStyle/>
              <a:p>
                <a:pPr algn="ctr" latinLnBrk="0"/>
                <a:r>
                  <a:rPr lang="ko-KR" altLang="en-US" sz="500" b="1" kern="0" dirty="0">
                    <a:solidFill>
                      <a:srgbClr val="000000"/>
                    </a:solidFill>
                    <a:latin typeface="+mn-ea"/>
                  </a:rPr>
                  <a:t>지능망</a:t>
                </a:r>
              </a:p>
            </p:txBody>
          </p:sp>
        </p:grpSp>
      </p:grpSp>
      <p:pic>
        <p:nvPicPr>
          <p:cNvPr id="917" name="Picture 3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64492" y="5801098"/>
            <a:ext cx="448512" cy="33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9" name="Rectangle 2164"/>
          <p:cNvSpPr>
            <a:spLocks noChangeArrowheads="1"/>
          </p:cNvSpPr>
          <p:nvPr/>
        </p:nvSpPr>
        <p:spPr bwMode="auto">
          <a:xfrm>
            <a:off x="4564492" y="5988019"/>
            <a:ext cx="320601" cy="769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/>
            <a:r>
              <a:rPr lang="en-US" altLang="ko-KR" sz="500" b="1" kern="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ea"/>
              </a:rPr>
              <a:t>PSTN(110)</a:t>
            </a:r>
          </a:p>
        </p:txBody>
      </p:sp>
      <p:sp>
        <p:nvSpPr>
          <p:cNvPr id="1012" name="Rectangle 2164"/>
          <p:cNvSpPr>
            <a:spLocks noChangeArrowheads="1"/>
          </p:cNvSpPr>
          <p:nvPr/>
        </p:nvSpPr>
        <p:spPr bwMode="auto">
          <a:xfrm>
            <a:off x="4714665" y="5893693"/>
            <a:ext cx="192360" cy="769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/>
            <a:r>
              <a:rPr lang="ko-KR" altLang="en-US" sz="500" b="1" kern="0" dirty="0">
                <a:solidFill>
                  <a:srgbClr val="000000"/>
                </a:solidFill>
                <a:latin typeface="+mn-ea"/>
              </a:rPr>
              <a:t>지능망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5554" y="5792062"/>
            <a:ext cx="178140" cy="173920"/>
          </a:xfrm>
          <a:prstGeom prst="rect">
            <a:avLst/>
          </a:prstGeom>
        </p:spPr>
      </p:pic>
      <p:cxnSp>
        <p:nvCxnSpPr>
          <p:cNvPr id="934" name="꺾인 연결선 933"/>
          <p:cNvCxnSpPr>
            <a:cxnSpLocks/>
            <a:stCxn id="328" idx="2"/>
            <a:endCxn id="902" idx="0"/>
          </p:cNvCxnSpPr>
          <p:nvPr/>
        </p:nvCxnSpPr>
        <p:spPr>
          <a:xfrm rot="5400000">
            <a:off x="3020674" y="3716920"/>
            <a:ext cx="275478" cy="113250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35" name="Picture 73" descr="Multilayer_Switch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497" y="4366108"/>
            <a:ext cx="187817" cy="210109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37" name="Picture 73" descr="Multilayer_Switch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52" y="4366107"/>
            <a:ext cx="187817" cy="210109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63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639" y="4699997"/>
            <a:ext cx="163120" cy="208614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64" name="Picture 772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698" y="4680812"/>
            <a:ext cx="163120" cy="208614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971" name="직선 연결선 970"/>
          <p:cNvCxnSpPr>
            <a:stCxn id="935" idx="2"/>
            <a:endCxn id="964" idx="0"/>
          </p:cNvCxnSpPr>
          <p:nvPr/>
        </p:nvCxnSpPr>
        <p:spPr>
          <a:xfrm>
            <a:off x="7472406" y="4576217"/>
            <a:ext cx="301852" cy="10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2" name="TextBox 971"/>
          <p:cNvSpPr txBox="1"/>
          <p:nvPr/>
        </p:nvSpPr>
        <p:spPr>
          <a:xfrm>
            <a:off x="7263279" y="4468710"/>
            <a:ext cx="24878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" dirty="0"/>
              <a:t>1G</a:t>
            </a:r>
            <a:endParaRPr lang="ko-KR" altLang="en-US" sz="400" dirty="0"/>
          </a:p>
        </p:txBody>
      </p:sp>
      <p:cxnSp>
        <p:nvCxnSpPr>
          <p:cNvPr id="977" name="직선 연결선 976"/>
          <p:cNvCxnSpPr>
            <a:stCxn id="937" idx="2"/>
            <a:endCxn id="963" idx="0"/>
          </p:cNvCxnSpPr>
          <p:nvPr/>
        </p:nvCxnSpPr>
        <p:spPr>
          <a:xfrm flipH="1">
            <a:off x="7363199" y="4576216"/>
            <a:ext cx="356462" cy="12378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8" name="직선 연결선 977"/>
          <p:cNvCxnSpPr>
            <a:stCxn id="935" idx="2"/>
            <a:endCxn id="963" idx="0"/>
          </p:cNvCxnSpPr>
          <p:nvPr/>
        </p:nvCxnSpPr>
        <p:spPr>
          <a:xfrm flipH="1">
            <a:off x="7363199" y="4576217"/>
            <a:ext cx="109207" cy="123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9" name="직선 연결선 978"/>
          <p:cNvCxnSpPr>
            <a:stCxn id="937" idx="2"/>
            <a:endCxn id="964" idx="0"/>
          </p:cNvCxnSpPr>
          <p:nvPr/>
        </p:nvCxnSpPr>
        <p:spPr>
          <a:xfrm>
            <a:off x="7719661" y="4576216"/>
            <a:ext cx="54597" cy="10459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꺾인 연결선 136"/>
          <p:cNvCxnSpPr>
            <a:cxnSpLocks/>
            <a:stCxn id="876" idx="2"/>
            <a:endCxn id="937" idx="0"/>
          </p:cNvCxnSpPr>
          <p:nvPr/>
        </p:nvCxnSpPr>
        <p:spPr>
          <a:xfrm rot="5400000">
            <a:off x="8061578" y="3879172"/>
            <a:ext cx="145019" cy="82885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>
            <a:cxnSpLocks/>
            <a:stCxn id="937" idx="1"/>
            <a:endCxn id="935" idx="3"/>
          </p:cNvCxnSpPr>
          <p:nvPr/>
        </p:nvCxnSpPr>
        <p:spPr>
          <a:xfrm flipH="1">
            <a:off x="7566314" y="4471162"/>
            <a:ext cx="5943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1" name="직사각형 980"/>
          <p:cNvSpPr/>
          <p:nvPr/>
        </p:nvSpPr>
        <p:spPr>
          <a:xfrm>
            <a:off x="7020789" y="4257092"/>
            <a:ext cx="479622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관리서버용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L3#1</a:t>
            </a: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HP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5500</a:t>
            </a:r>
          </a:p>
        </p:txBody>
      </p:sp>
      <p:sp>
        <p:nvSpPr>
          <p:cNvPr id="982" name="직사각형 981"/>
          <p:cNvSpPr/>
          <p:nvPr/>
        </p:nvSpPr>
        <p:spPr>
          <a:xfrm>
            <a:off x="7103925" y="4866109"/>
            <a:ext cx="47962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/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인증서버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#1</a:t>
            </a:r>
          </a:p>
        </p:txBody>
      </p:sp>
      <p:sp>
        <p:nvSpPr>
          <p:cNvPr id="989" name="직사각형 988"/>
          <p:cNvSpPr/>
          <p:nvPr/>
        </p:nvSpPr>
        <p:spPr>
          <a:xfrm>
            <a:off x="7509284" y="4866109"/>
            <a:ext cx="47962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/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인증서버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#2</a:t>
            </a:r>
          </a:p>
        </p:txBody>
      </p:sp>
      <p:sp>
        <p:nvSpPr>
          <p:cNvPr id="1001" name="직사각형 1000"/>
          <p:cNvSpPr/>
          <p:nvPr/>
        </p:nvSpPr>
        <p:spPr>
          <a:xfrm>
            <a:off x="1900598" y="6059291"/>
            <a:ext cx="860342" cy="111432"/>
          </a:xfrm>
          <a:prstGeom prst="rect">
            <a:avLst/>
          </a:prstGeom>
          <a:solidFill>
            <a:srgbClr val="AE8E7A"/>
          </a:solidFill>
          <a:ln w="9525" algn="ctr">
            <a:noFill/>
            <a:miter lim="800000"/>
            <a:headEnd type="none" w="sm" len="sm"/>
            <a:tailEnd type="none" w="sm" len="sm"/>
          </a:ln>
          <a:effectLst>
            <a:outerShdw dist="25400" dir="16200000" algn="ctr" rotWithShape="0">
              <a:srgbClr val="96725C"/>
            </a:outerShdw>
          </a:effectLst>
        </p:spPr>
        <p:txBody>
          <a:bodyPr wrap="none" lIns="72329" tIns="36165" rIns="72329" bIns="36165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600" b="1" dirty="0" err="1">
                <a:solidFill>
                  <a:schemeClr val="bg1"/>
                </a:solidFill>
                <a:latin typeface="+mn-ea"/>
              </a:rPr>
              <a:t>콜센터</a:t>
            </a:r>
            <a:r>
              <a:rPr lang="ko-KR" altLang="en-US" sz="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600" b="1" dirty="0">
                <a:solidFill>
                  <a:schemeClr val="bg1"/>
                </a:solidFill>
                <a:latin typeface="+mn-ea"/>
              </a:rPr>
              <a:t>(VDI</a:t>
            </a:r>
            <a:r>
              <a:rPr lang="ko-KR" altLang="en-US" sz="600" b="1" dirty="0">
                <a:solidFill>
                  <a:schemeClr val="bg1"/>
                </a:solidFill>
                <a:latin typeface="+mn-ea"/>
              </a:rPr>
              <a:t>서버</a:t>
            </a:r>
            <a:r>
              <a:rPr lang="en-US" altLang="ko-KR" sz="600" b="1" dirty="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81" name="직사각형 780">
            <a:extLst>
              <a:ext uri="{FF2B5EF4-FFF2-40B4-BE49-F238E27FC236}">
                <a16:creationId xmlns:a16="http://schemas.microsoft.com/office/drawing/2014/main" id="{D1870D4D-AA47-44B7-8980-43A72CCBA814}"/>
              </a:ext>
            </a:extLst>
          </p:cNvPr>
          <p:cNvSpPr/>
          <p:nvPr/>
        </p:nvSpPr>
        <p:spPr>
          <a:xfrm>
            <a:off x="3834391" y="1648646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외부망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OS6860E</a:t>
            </a:r>
          </a:p>
        </p:txBody>
      </p:sp>
      <p:sp>
        <p:nvSpPr>
          <p:cNvPr id="785" name="직사각형 220">
            <a:extLst>
              <a:ext uri="{FF2B5EF4-FFF2-40B4-BE49-F238E27FC236}">
                <a16:creationId xmlns:a16="http://schemas.microsoft.com/office/drawing/2014/main" id="{4AA690A7-DDA5-4B7B-B0AC-643CE95BF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5359" y="4734669"/>
            <a:ext cx="4812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VDI L3#2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400" b="0" dirty="0">
                <a:latin typeface="+mn-ea"/>
                <a:ea typeface="+mn-ea"/>
              </a:rPr>
              <a:t>WS-C9300</a:t>
            </a:r>
          </a:p>
        </p:txBody>
      </p:sp>
      <p:sp>
        <p:nvSpPr>
          <p:cNvPr id="907" name="직사각형 906">
            <a:extLst>
              <a:ext uri="{FF2B5EF4-FFF2-40B4-BE49-F238E27FC236}">
                <a16:creationId xmlns:a16="http://schemas.microsoft.com/office/drawing/2014/main" id="{A78B5292-9A26-403A-88F2-816911D9AFE9}"/>
              </a:ext>
            </a:extLst>
          </p:cNvPr>
          <p:cNvSpPr/>
          <p:nvPr/>
        </p:nvSpPr>
        <p:spPr>
          <a:xfrm>
            <a:off x="7709231" y="4275695"/>
            <a:ext cx="479622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VDI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관리서버용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L3#1</a:t>
            </a: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HP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5500</a:t>
            </a:r>
          </a:p>
        </p:txBody>
      </p:sp>
      <p:sp>
        <p:nvSpPr>
          <p:cNvPr id="910" name="직사각형 909">
            <a:extLst>
              <a:ext uri="{FF2B5EF4-FFF2-40B4-BE49-F238E27FC236}">
                <a16:creationId xmlns:a16="http://schemas.microsoft.com/office/drawing/2014/main" id="{81BC862E-47CB-44F7-B141-E4B1F1677293}"/>
              </a:ext>
            </a:extLst>
          </p:cNvPr>
          <p:cNvSpPr/>
          <p:nvPr/>
        </p:nvSpPr>
        <p:spPr>
          <a:xfrm>
            <a:off x="8196930" y="3487077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내부망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L3#1#2</a:t>
            </a:r>
          </a:p>
        </p:txBody>
      </p:sp>
      <p:pic>
        <p:nvPicPr>
          <p:cNvPr id="778" name="Picture 6" descr="C:\Users\woo\Desktop\시스템아이콘\Untitled-3.png">
            <a:extLst>
              <a:ext uri="{FF2B5EF4-FFF2-40B4-BE49-F238E27FC236}">
                <a16:creationId xmlns:a16="http://schemas.microsoft.com/office/drawing/2014/main" id="{9D8E3769-B29D-4704-A3BD-64555479D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1656" y="2745740"/>
            <a:ext cx="117810" cy="142548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859" name="직사각형 858">
            <a:extLst>
              <a:ext uri="{FF2B5EF4-FFF2-40B4-BE49-F238E27FC236}">
                <a16:creationId xmlns:a16="http://schemas.microsoft.com/office/drawing/2014/main" id="{B5F377BC-F450-40E9-969B-E70FEB9F2C6E}"/>
              </a:ext>
            </a:extLst>
          </p:cNvPr>
          <p:cNvSpPr/>
          <p:nvPr/>
        </p:nvSpPr>
        <p:spPr>
          <a:xfrm>
            <a:off x="4827667" y="2844487"/>
            <a:ext cx="511868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웹 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F/W</a:t>
            </a:r>
          </a:p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(Wapples-100)</a:t>
            </a:r>
          </a:p>
        </p:txBody>
      </p:sp>
      <p:sp>
        <p:nvSpPr>
          <p:cNvPr id="865" name="Rectangle 327" descr="25">
            <a:extLst>
              <a:ext uri="{FF2B5EF4-FFF2-40B4-BE49-F238E27FC236}">
                <a16:creationId xmlns:a16="http://schemas.microsoft.com/office/drawing/2014/main" id="{5B3D2A1A-50DF-42F4-8F30-BBD609AD22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1819" y="620813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>
                <a:latin typeface="+mn-ea"/>
                <a:ea typeface="+mn-ea"/>
              </a:rPr>
              <a:t>보훈처</a:t>
            </a:r>
            <a:r>
              <a:rPr lang="en-US" altLang="ko-KR" sz="400" b="1">
                <a:latin typeface="+mn-ea"/>
                <a:ea typeface="+mn-ea"/>
              </a:rPr>
              <a:t>(2</a:t>
            </a:r>
            <a:r>
              <a:rPr lang="ko-KR" altLang="en-US" sz="400" b="1">
                <a:latin typeface="+mn-ea"/>
                <a:ea typeface="+mn-ea"/>
              </a:rPr>
              <a:t>차</a:t>
            </a:r>
            <a:r>
              <a:rPr lang="en-US" altLang="ko-KR" sz="400" b="1">
                <a:latin typeface="+mn-ea"/>
                <a:ea typeface="+mn-ea"/>
              </a:rPr>
              <a:t>)</a:t>
            </a:r>
          </a:p>
        </p:txBody>
      </p:sp>
      <p:sp>
        <p:nvSpPr>
          <p:cNvPr id="868" name="직사각형 867">
            <a:extLst>
              <a:ext uri="{FF2B5EF4-FFF2-40B4-BE49-F238E27FC236}">
                <a16:creationId xmlns:a16="http://schemas.microsoft.com/office/drawing/2014/main" id="{A2DBDA23-956F-4DB3-A89E-8073F05E140D}"/>
              </a:ext>
            </a:extLst>
          </p:cNvPr>
          <p:cNvSpPr/>
          <p:nvPr/>
        </p:nvSpPr>
        <p:spPr>
          <a:xfrm>
            <a:off x="4458627" y="744773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869" name="직사각형 868">
            <a:extLst>
              <a:ext uri="{FF2B5EF4-FFF2-40B4-BE49-F238E27FC236}">
                <a16:creationId xmlns:a16="http://schemas.microsoft.com/office/drawing/2014/main" id="{680CC763-0991-487B-9DE1-3D4B440103C3}"/>
              </a:ext>
            </a:extLst>
          </p:cNvPr>
          <p:cNvSpPr/>
          <p:nvPr/>
        </p:nvSpPr>
        <p:spPr bwMode="auto">
          <a:xfrm>
            <a:off x="4369461" y="678001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14" name="Rectangle 327" descr="25">
            <a:extLst>
              <a:ext uri="{FF2B5EF4-FFF2-40B4-BE49-F238E27FC236}">
                <a16:creationId xmlns:a16="http://schemas.microsoft.com/office/drawing/2014/main" id="{0A1C48A0-9BA9-4451-827F-BE6F584A0E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2083" y="621161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 err="1">
                <a:latin typeface="+mn-ea"/>
                <a:ea typeface="+mn-ea"/>
              </a:rPr>
              <a:t>보훈부</a:t>
            </a:r>
            <a:r>
              <a:rPr lang="en-US" altLang="ko-KR" sz="400" b="1" dirty="0">
                <a:latin typeface="+mn-ea"/>
                <a:ea typeface="+mn-ea"/>
              </a:rPr>
              <a:t>(2</a:t>
            </a:r>
            <a:r>
              <a:rPr lang="ko-KR" altLang="en-US" sz="400" b="1" dirty="0">
                <a:latin typeface="+mn-ea"/>
                <a:ea typeface="+mn-ea"/>
              </a:rPr>
              <a:t>차</a:t>
            </a:r>
            <a:r>
              <a:rPr lang="en-US" altLang="ko-KR" sz="400" b="1" dirty="0">
                <a:latin typeface="+mn-ea"/>
                <a:ea typeface="+mn-ea"/>
              </a:rPr>
              <a:t>)</a:t>
            </a:r>
          </a:p>
        </p:txBody>
      </p:sp>
      <p:sp>
        <p:nvSpPr>
          <p:cNvPr id="926" name="직사각형 925">
            <a:extLst>
              <a:ext uri="{FF2B5EF4-FFF2-40B4-BE49-F238E27FC236}">
                <a16:creationId xmlns:a16="http://schemas.microsoft.com/office/drawing/2014/main" id="{C03EC563-F2BD-4144-97F2-D29C743E89C6}"/>
              </a:ext>
            </a:extLst>
          </p:cNvPr>
          <p:cNvSpPr/>
          <p:nvPr/>
        </p:nvSpPr>
        <p:spPr>
          <a:xfrm>
            <a:off x="4458891" y="745121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sp>
        <p:nvSpPr>
          <p:cNvPr id="927" name="직사각형 926">
            <a:extLst>
              <a:ext uri="{FF2B5EF4-FFF2-40B4-BE49-F238E27FC236}">
                <a16:creationId xmlns:a16="http://schemas.microsoft.com/office/drawing/2014/main" id="{5E7F6F56-9750-4F12-93FD-27976129A1DB}"/>
              </a:ext>
            </a:extLst>
          </p:cNvPr>
          <p:cNvSpPr/>
          <p:nvPr/>
        </p:nvSpPr>
        <p:spPr bwMode="auto">
          <a:xfrm>
            <a:off x="5957094" y="868284"/>
            <a:ext cx="761916" cy="31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28" name="Rectangle 327" descr="25">
            <a:extLst>
              <a:ext uri="{FF2B5EF4-FFF2-40B4-BE49-F238E27FC236}">
                <a16:creationId xmlns:a16="http://schemas.microsoft.com/office/drawing/2014/main" id="{28B8C1E1-19E7-43B8-B694-4319350F37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09716" y="811444"/>
            <a:ext cx="693821" cy="132085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 err="1">
                <a:latin typeface="+mn-ea"/>
                <a:ea typeface="+mn-ea"/>
              </a:rPr>
              <a:t>식약처</a:t>
            </a:r>
            <a:r>
              <a:rPr lang="en-US" altLang="ko-KR" sz="400" b="1" dirty="0">
                <a:latin typeface="+mn-ea"/>
                <a:ea typeface="+mn-ea"/>
              </a:rPr>
              <a:t>(2</a:t>
            </a:r>
            <a:r>
              <a:rPr lang="ko-KR" altLang="en-US" sz="400" b="1" dirty="0">
                <a:latin typeface="+mn-ea"/>
                <a:ea typeface="+mn-ea"/>
              </a:rPr>
              <a:t>차</a:t>
            </a:r>
            <a:r>
              <a:rPr lang="en-US" altLang="ko-KR" sz="400" b="1" dirty="0">
                <a:latin typeface="+mn-ea"/>
                <a:ea typeface="+mn-ea"/>
              </a:rPr>
              <a:t>)</a:t>
            </a:r>
          </a:p>
        </p:txBody>
      </p:sp>
      <p:sp>
        <p:nvSpPr>
          <p:cNvPr id="930" name="직사각형 929">
            <a:extLst>
              <a:ext uri="{FF2B5EF4-FFF2-40B4-BE49-F238E27FC236}">
                <a16:creationId xmlns:a16="http://schemas.microsoft.com/office/drawing/2014/main" id="{29E5C944-BD7D-42FF-95D3-5A37F2AF3943}"/>
              </a:ext>
            </a:extLst>
          </p:cNvPr>
          <p:cNvSpPr/>
          <p:nvPr/>
        </p:nvSpPr>
        <p:spPr>
          <a:xfrm>
            <a:off x="6046524" y="935404"/>
            <a:ext cx="42303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kern="0">
                <a:latin typeface="+mn-ea"/>
                <a:cs typeface="한컴돋움" pitchFamily="18" charset="2"/>
              </a:rPr>
              <a:t>기관</a:t>
            </a:r>
            <a:r>
              <a:rPr lang="en-US" altLang="ko-KR" sz="400" kern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kern="0">
                <a:latin typeface="+mn-ea"/>
                <a:cs typeface="한컴돋움" pitchFamily="18" charset="2"/>
              </a:rPr>
              <a:t>(AX-100)</a:t>
            </a:r>
            <a:endParaRPr lang="ko-KR" altLang="en-US" sz="400" kern="0">
              <a:latin typeface="+mn-ea"/>
              <a:cs typeface="한컴돋움" pitchFamily="18" charset="2"/>
            </a:endParaRPr>
          </a:p>
        </p:txBody>
      </p:sp>
      <p:cxnSp>
        <p:nvCxnSpPr>
          <p:cNvPr id="976" name="꺾인 연결선 73">
            <a:extLst>
              <a:ext uri="{FF2B5EF4-FFF2-40B4-BE49-F238E27FC236}">
                <a16:creationId xmlns:a16="http://schemas.microsoft.com/office/drawing/2014/main" id="{78FC7B56-4811-4DAE-8346-E511AA1A7A57}"/>
              </a:ext>
            </a:extLst>
          </p:cNvPr>
          <p:cNvCxnSpPr>
            <a:cxnSpLocks/>
            <a:endCxn id="768" idx="0"/>
          </p:cNvCxnSpPr>
          <p:nvPr/>
        </p:nvCxnSpPr>
        <p:spPr>
          <a:xfrm rot="5400000">
            <a:off x="249690" y="4583373"/>
            <a:ext cx="1315326" cy="429556"/>
          </a:xfrm>
          <a:prstGeom prst="bentConnector3">
            <a:avLst>
              <a:gd name="adj1" fmla="val 20853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0" name="꺾인 연결선 697">
            <a:extLst>
              <a:ext uri="{FF2B5EF4-FFF2-40B4-BE49-F238E27FC236}">
                <a16:creationId xmlns:a16="http://schemas.microsoft.com/office/drawing/2014/main" id="{5BA97B71-29FB-4D6D-B61D-719B3C3E1641}"/>
              </a:ext>
            </a:extLst>
          </p:cNvPr>
          <p:cNvCxnSpPr>
            <a:cxnSpLocks/>
            <a:stCxn id="138" idx="2"/>
          </p:cNvCxnSpPr>
          <p:nvPr/>
        </p:nvCxnSpPr>
        <p:spPr>
          <a:xfrm rot="5400000">
            <a:off x="539553" y="4315127"/>
            <a:ext cx="1362762" cy="1023378"/>
          </a:xfrm>
          <a:prstGeom prst="bentConnector3">
            <a:avLst>
              <a:gd name="adj1" fmla="val 19771"/>
            </a:avLst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62" name="그룹 961">
            <a:extLst>
              <a:ext uri="{FF2B5EF4-FFF2-40B4-BE49-F238E27FC236}">
                <a16:creationId xmlns:a16="http://schemas.microsoft.com/office/drawing/2014/main" id="{0C556AD5-A965-43EC-846D-ED40706E2547}"/>
              </a:ext>
            </a:extLst>
          </p:cNvPr>
          <p:cNvGrpSpPr/>
          <p:nvPr/>
        </p:nvGrpSpPr>
        <p:grpSpPr>
          <a:xfrm>
            <a:off x="3902744" y="4657643"/>
            <a:ext cx="595020" cy="357682"/>
            <a:chOff x="4957699" y="6874523"/>
            <a:chExt cx="732332" cy="568043"/>
          </a:xfrm>
        </p:grpSpPr>
        <p:sp>
          <p:nvSpPr>
            <p:cNvPr id="967" name="직사각형 966">
              <a:extLst>
                <a:ext uri="{FF2B5EF4-FFF2-40B4-BE49-F238E27FC236}">
                  <a16:creationId xmlns:a16="http://schemas.microsoft.com/office/drawing/2014/main" id="{DF3B75CB-EB40-4D6F-815D-380589958437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73" name="Rectangle 327" descr="25">
              <a:extLst>
                <a:ext uri="{FF2B5EF4-FFF2-40B4-BE49-F238E27FC236}">
                  <a16:creationId xmlns:a16="http://schemas.microsoft.com/office/drawing/2014/main" id="{F54D5E22-292E-4B56-8C3E-7CB05E096D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990" name="Picture 71">
              <a:extLst>
                <a:ext uri="{FF2B5EF4-FFF2-40B4-BE49-F238E27FC236}">
                  <a16:creationId xmlns:a16="http://schemas.microsoft.com/office/drawing/2014/main" id="{8CEBEFAE-109A-46D9-97E5-BF2D8B56B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1" name="Picture 71">
              <a:extLst>
                <a:ext uri="{FF2B5EF4-FFF2-40B4-BE49-F238E27FC236}">
                  <a16:creationId xmlns:a16="http://schemas.microsoft.com/office/drawing/2014/main" id="{4F4BE58F-F5A9-4022-86F2-1A701BCE6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8" name="Picture 71">
              <a:extLst>
                <a:ext uri="{FF2B5EF4-FFF2-40B4-BE49-F238E27FC236}">
                  <a16:creationId xmlns:a16="http://schemas.microsoft.com/office/drawing/2014/main" id="{F801A334-0AAC-4316-90D6-3321BC65A0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11" name="그룹 1010">
            <a:extLst>
              <a:ext uri="{FF2B5EF4-FFF2-40B4-BE49-F238E27FC236}">
                <a16:creationId xmlns:a16="http://schemas.microsoft.com/office/drawing/2014/main" id="{3FED4E10-B8D1-4A25-AB23-0678755FEA64}"/>
              </a:ext>
            </a:extLst>
          </p:cNvPr>
          <p:cNvGrpSpPr/>
          <p:nvPr/>
        </p:nvGrpSpPr>
        <p:grpSpPr>
          <a:xfrm>
            <a:off x="3978390" y="4400754"/>
            <a:ext cx="163942" cy="230892"/>
            <a:chOff x="4898896" y="5774575"/>
            <a:chExt cx="201775" cy="303046"/>
          </a:xfrm>
        </p:grpSpPr>
        <p:pic>
          <p:nvPicPr>
            <p:cNvPr id="1014" name="Picture 13" descr="D:\모스트비주얼\아이콘 작업\ra-5.png">
              <a:extLst>
                <a:ext uri="{FF2B5EF4-FFF2-40B4-BE49-F238E27FC236}">
                  <a16:creationId xmlns:a16="http://schemas.microsoft.com/office/drawing/2014/main" id="{F8278106-A1A5-4153-A5ED-F366658CA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7" name="Picture 13" descr="D:\모스트비주얼\아이콘 작업\ra-5.png">
              <a:extLst>
                <a:ext uri="{FF2B5EF4-FFF2-40B4-BE49-F238E27FC236}">
                  <a16:creationId xmlns:a16="http://schemas.microsoft.com/office/drawing/2014/main" id="{9E511286-0BAE-4A1A-B64A-51487431F1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18" name="그룹 1017">
            <a:extLst>
              <a:ext uri="{FF2B5EF4-FFF2-40B4-BE49-F238E27FC236}">
                <a16:creationId xmlns:a16="http://schemas.microsoft.com/office/drawing/2014/main" id="{1A685CB5-2CE3-4549-B2BF-5A80D4877A40}"/>
              </a:ext>
            </a:extLst>
          </p:cNvPr>
          <p:cNvGrpSpPr/>
          <p:nvPr/>
        </p:nvGrpSpPr>
        <p:grpSpPr>
          <a:xfrm>
            <a:off x="3902744" y="5052556"/>
            <a:ext cx="595020" cy="357682"/>
            <a:chOff x="4957699" y="6874523"/>
            <a:chExt cx="732332" cy="568043"/>
          </a:xfrm>
        </p:grpSpPr>
        <p:sp>
          <p:nvSpPr>
            <p:cNvPr id="1026" name="직사각형 1025">
              <a:extLst>
                <a:ext uri="{FF2B5EF4-FFF2-40B4-BE49-F238E27FC236}">
                  <a16:creationId xmlns:a16="http://schemas.microsoft.com/office/drawing/2014/main" id="{082D2984-8A29-4B75-8CD9-B4A2EBCD564E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036" name="Rectangle 327" descr="25">
              <a:extLst>
                <a:ext uri="{FF2B5EF4-FFF2-40B4-BE49-F238E27FC236}">
                  <a16:creationId xmlns:a16="http://schemas.microsoft.com/office/drawing/2014/main" id="{1719BDD2-491B-49F6-9EB7-EDB125195B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037" name="Picture 71">
              <a:extLst>
                <a:ext uri="{FF2B5EF4-FFF2-40B4-BE49-F238E27FC236}">
                  <a16:creationId xmlns:a16="http://schemas.microsoft.com/office/drawing/2014/main" id="{4025E470-F4EF-4055-9C7B-954F9EF9D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71">
              <a:extLst>
                <a:ext uri="{FF2B5EF4-FFF2-40B4-BE49-F238E27FC236}">
                  <a16:creationId xmlns:a16="http://schemas.microsoft.com/office/drawing/2014/main" id="{6608CD79-CC23-4C9A-B39A-B3DF8F6D0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71">
              <a:extLst>
                <a:ext uri="{FF2B5EF4-FFF2-40B4-BE49-F238E27FC236}">
                  <a16:creationId xmlns:a16="http://schemas.microsoft.com/office/drawing/2014/main" id="{8C55379D-827C-499B-A3C8-109054F82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54" name="그룹 1153">
            <a:extLst>
              <a:ext uri="{FF2B5EF4-FFF2-40B4-BE49-F238E27FC236}">
                <a16:creationId xmlns:a16="http://schemas.microsoft.com/office/drawing/2014/main" id="{5C4F7014-4E5E-46DC-873B-05B6FB49D922}"/>
              </a:ext>
            </a:extLst>
          </p:cNvPr>
          <p:cNvGrpSpPr/>
          <p:nvPr/>
        </p:nvGrpSpPr>
        <p:grpSpPr>
          <a:xfrm>
            <a:off x="3902828" y="4657102"/>
            <a:ext cx="595020" cy="357682"/>
            <a:chOff x="4957699" y="6874523"/>
            <a:chExt cx="732332" cy="568043"/>
          </a:xfrm>
        </p:grpSpPr>
        <p:sp>
          <p:nvSpPr>
            <p:cNvPr id="1155" name="직사각형 1154">
              <a:extLst>
                <a:ext uri="{FF2B5EF4-FFF2-40B4-BE49-F238E27FC236}">
                  <a16:creationId xmlns:a16="http://schemas.microsoft.com/office/drawing/2014/main" id="{3922E4F1-CA3A-4CC8-A02A-F74D5AD0243F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57" name="Rectangle 327" descr="25">
              <a:extLst>
                <a:ext uri="{FF2B5EF4-FFF2-40B4-BE49-F238E27FC236}">
                  <a16:creationId xmlns:a16="http://schemas.microsoft.com/office/drawing/2014/main" id="{1EBF055F-19F0-4BA2-B65F-46445119C7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158" name="Picture 71">
              <a:extLst>
                <a:ext uri="{FF2B5EF4-FFF2-40B4-BE49-F238E27FC236}">
                  <a16:creationId xmlns:a16="http://schemas.microsoft.com/office/drawing/2014/main" id="{615DA827-6483-418D-B3F2-8F857F3688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1" name="Picture 71">
              <a:extLst>
                <a:ext uri="{FF2B5EF4-FFF2-40B4-BE49-F238E27FC236}">
                  <a16:creationId xmlns:a16="http://schemas.microsoft.com/office/drawing/2014/main" id="{587D8164-87B0-4837-A295-624CDD388A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2" name="Picture 71">
              <a:extLst>
                <a:ext uri="{FF2B5EF4-FFF2-40B4-BE49-F238E27FC236}">
                  <a16:creationId xmlns:a16="http://schemas.microsoft.com/office/drawing/2014/main" id="{4310EB19-4586-4627-9ED5-1164414489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8" name="그룹 1167">
            <a:extLst>
              <a:ext uri="{FF2B5EF4-FFF2-40B4-BE49-F238E27FC236}">
                <a16:creationId xmlns:a16="http://schemas.microsoft.com/office/drawing/2014/main" id="{646EF429-3B89-4E9C-B4E2-DBCF7A28DABD}"/>
              </a:ext>
            </a:extLst>
          </p:cNvPr>
          <p:cNvGrpSpPr/>
          <p:nvPr/>
        </p:nvGrpSpPr>
        <p:grpSpPr>
          <a:xfrm>
            <a:off x="3978474" y="4400213"/>
            <a:ext cx="163942" cy="230892"/>
            <a:chOff x="4898896" y="5774575"/>
            <a:chExt cx="201775" cy="303046"/>
          </a:xfrm>
        </p:grpSpPr>
        <p:pic>
          <p:nvPicPr>
            <p:cNvPr id="1169" name="Picture 13" descr="D:\모스트비주얼\아이콘 작업\ra-5.png">
              <a:extLst>
                <a:ext uri="{FF2B5EF4-FFF2-40B4-BE49-F238E27FC236}">
                  <a16:creationId xmlns:a16="http://schemas.microsoft.com/office/drawing/2014/main" id="{DD694D9A-3D4D-4197-8173-1D56F09B4F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70" name="Picture 13" descr="D:\모스트비주얼\아이콘 작업\ra-5.png">
              <a:extLst>
                <a:ext uri="{FF2B5EF4-FFF2-40B4-BE49-F238E27FC236}">
                  <a16:creationId xmlns:a16="http://schemas.microsoft.com/office/drawing/2014/main" id="{FEB5A4C0-43C9-4142-BA36-EC05645512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71" name="그룹 1170">
            <a:extLst>
              <a:ext uri="{FF2B5EF4-FFF2-40B4-BE49-F238E27FC236}">
                <a16:creationId xmlns:a16="http://schemas.microsoft.com/office/drawing/2014/main" id="{07B49A6F-11D4-4221-9CFF-2BA1D0556A56}"/>
              </a:ext>
            </a:extLst>
          </p:cNvPr>
          <p:cNvGrpSpPr/>
          <p:nvPr/>
        </p:nvGrpSpPr>
        <p:grpSpPr>
          <a:xfrm>
            <a:off x="3902828" y="5052015"/>
            <a:ext cx="595020" cy="357682"/>
            <a:chOff x="4957699" y="6874523"/>
            <a:chExt cx="732332" cy="568043"/>
          </a:xfrm>
        </p:grpSpPr>
        <p:sp>
          <p:nvSpPr>
            <p:cNvPr id="1172" name="직사각형 1171">
              <a:extLst>
                <a:ext uri="{FF2B5EF4-FFF2-40B4-BE49-F238E27FC236}">
                  <a16:creationId xmlns:a16="http://schemas.microsoft.com/office/drawing/2014/main" id="{C259EEEA-B5E3-4865-B74F-A154B8B42883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73" name="Rectangle 327" descr="25">
              <a:extLst>
                <a:ext uri="{FF2B5EF4-FFF2-40B4-BE49-F238E27FC236}">
                  <a16:creationId xmlns:a16="http://schemas.microsoft.com/office/drawing/2014/main" id="{C48DAC7B-8A52-4829-8BD6-FACD71B7ACD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174" name="Picture 71">
              <a:extLst>
                <a:ext uri="{FF2B5EF4-FFF2-40B4-BE49-F238E27FC236}">
                  <a16:creationId xmlns:a16="http://schemas.microsoft.com/office/drawing/2014/main" id="{04A6DA24-D6DA-4529-9883-3259B48B22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5" name="Picture 71">
              <a:extLst>
                <a:ext uri="{FF2B5EF4-FFF2-40B4-BE49-F238E27FC236}">
                  <a16:creationId xmlns:a16="http://schemas.microsoft.com/office/drawing/2014/main" id="{B4150235-280B-4356-837A-FDAFA9C01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6" name="Picture 71">
              <a:extLst>
                <a:ext uri="{FF2B5EF4-FFF2-40B4-BE49-F238E27FC236}">
                  <a16:creationId xmlns:a16="http://schemas.microsoft.com/office/drawing/2014/main" id="{0F0EC24F-6B53-4E57-8D7D-7BA747BD0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8" name="직사각형 1197">
            <a:extLst>
              <a:ext uri="{FF2B5EF4-FFF2-40B4-BE49-F238E27FC236}">
                <a16:creationId xmlns:a16="http://schemas.microsoft.com/office/drawing/2014/main" id="{3384F8B8-7638-4E5C-B4C1-0CFC294752C5}"/>
              </a:ext>
            </a:extLst>
          </p:cNvPr>
          <p:cNvSpPr/>
          <p:nvPr/>
        </p:nvSpPr>
        <p:spPr>
          <a:xfrm>
            <a:off x="4102682" y="4405722"/>
            <a:ext cx="63039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L2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(OS6450)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b="1" kern="0" dirty="0" err="1">
                <a:latin typeface="+mn-ea"/>
                <a:cs typeface="한컴돋움" pitchFamily="18" charset="2"/>
              </a:rPr>
              <a:t>서버팜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)#1,#2,#3,#4</a:t>
            </a:r>
          </a:p>
        </p:txBody>
      </p:sp>
      <p:sp>
        <p:nvSpPr>
          <p:cNvPr id="1199" name="직사각형 1198">
            <a:extLst>
              <a:ext uri="{FF2B5EF4-FFF2-40B4-BE49-F238E27FC236}">
                <a16:creationId xmlns:a16="http://schemas.microsoft.com/office/drawing/2014/main" id="{D8B88D40-BF4E-45A5-B025-797D1E814661}"/>
              </a:ext>
            </a:extLst>
          </p:cNvPr>
          <p:cNvSpPr/>
          <p:nvPr/>
        </p:nvSpPr>
        <p:spPr>
          <a:xfrm>
            <a:off x="3793648" y="4559538"/>
            <a:ext cx="1162522" cy="896276"/>
          </a:xfrm>
          <a:prstGeom prst="rect">
            <a:avLst/>
          </a:prstGeom>
          <a:solidFill>
            <a:srgbClr val="FDEDDF"/>
          </a:solidFill>
          <a:ln w="6350" cap="flat" cmpd="sng" algn="ctr">
            <a:solidFill>
              <a:srgbClr val="F4862D"/>
            </a:solidFill>
            <a:prstDash val="solid"/>
          </a:ln>
          <a:effectLst/>
        </p:spPr>
        <p:txBody>
          <a:bodyPr lIns="85428" tIns="0" rIns="0" bIns="0" rtlCol="0" anchor="ctr"/>
          <a:lstStyle/>
          <a:p>
            <a:pPr indent="-146530" defTabSz="722035" fontAlgn="ctr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Rix고딕 M" panose="02020603020101020101" pitchFamily="18" charset="-127"/>
              <a:ea typeface="Rix고딕 M" panose="02020603020101020101" pitchFamily="18" charset="-127"/>
              <a:cs typeface="Arial" pitchFamily="34" charset="0"/>
            </a:endParaRPr>
          </a:p>
        </p:txBody>
      </p:sp>
      <p:grpSp>
        <p:nvGrpSpPr>
          <p:cNvPr id="1200" name="그룹 1199">
            <a:extLst>
              <a:ext uri="{FF2B5EF4-FFF2-40B4-BE49-F238E27FC236}">
                <a16:creationId xmlns:a16="http://schemas.microsoft.com/office/drawing/2014/main" id="{BF0751FA-E282-4DD5-80B7-0FF12D329D24}"/>
              </a:ext>
            </a:extLst>
          </p:cNvPr>
          <p:cNvGrpSpPr/>
          <p:nvPr/>
        </p:nvGrpSpPr>
        <p:grpSpPr>
          <a:xfrm>
            <a:off x="3903768" y="4656565"/>
            <a:ext cx="595020" cy="357682"/>
            <a:chOff x="4957699" y="6874523"/>
            <a:chExt cx="732332" cy="568043"/>
          </a:xfrm>
        </p:grpSpPr>
        <p:sp>
          <p:nvSpPr>
            <p:cNvPr id="1201" name="직사각형 1200">
              <a:extLst>
                <a:ext uri="{FF2B5EF4-FFF2-40B4-BE49-F238E27FC236}">
                  <a16:creationId xmlns:a16="http://schemas.microsoft.com/office/drawing/2014/main" id="{82FEDEBA-59E4-4AEB-B4F2-0004021F1EB2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02" name="Rectangle 327" descr="25">
              <a:extLst>
                <a:ext uri="{FF2B5EF4-FFF2-40B4-BE49-F238E27FC236}">
                  <a16:creationId xmlns:a16="http://schemas.microsoft.com/office/drawing/2014/main" id="{0B5E1A98-D1D7-43EC-8A66-ADC4A33E5F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>
                  <a:latin typeface="+mn-ea"/>
                  <a:ea typeface="+mn-ea"/>
                </a:rPr>
                <a:t>녹취시스템</a:t>
              </a:r>
              <a:endParaRPr lang="en-US" altLang="ko-KR" sz="400" b="1">
                <a:latin typeface="+mn-ea"/>
                <a:ea typeface="+mn-ea"/>
              </a:endParaRPr>
            </a:p>
          </p:txBody>
        </p:sp>
        <p:pic>
          <p:nvPicPr>
            <p:cNvPr id="1203" name="Picture 71">
              <a:extLst>
                <a:ext uri="{FF2B5EF4-FFF2-40B4-BE49-F238E27FC236}">
                  <a16:creationId xmlns:a16="http://schemas.microsoft.com/office/drawing/2014/main" id="{3544DDCC-E893-42DD-8FC9-A9540BF441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204" name="Picture 71">
              <a:extLst>
                <a:ext uri="{FF2B5EF4-FFF2-40B4-BE49-F238E27FC236}">
                  <a16:creationId xmlns:a16="http://schemas.microsoft.com/office/drawing/2014/main" id="{8ED41D84-D1A1-4DE3-9709-D4657AB7D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205" name="Picture 71">
              <a:extLst>
                <a:ext uri="{FF2B5EF4-FFF2-40B4-BE49-F238E27FC236}">
                  <a16:creationId xmlns:a16="http://schemas.microsoft.com/office/drawing/2014/main" id="{EE696986-6ACF-429B-8A34-F5C59433F5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1214" name="그룹 1213">
            <a:extLst>
              <a:ext uri="{FF2B5EF4-FFF2-40B4-BE49-F238E27FC236}">
                <a16:creationId xmlns:a16="http://schemas.microsoft.com/office/drawing/2014/main" id="{199D21B7-1EBD-4486-BDF6-920C474E0135}"/>
              </a:ext>
            </a:extLst>
          </p:cNvPr>
          <p:cNvGrpSpPr/>
          <p:nvPr/>
        </p:nvGrpSpPr>
        <p:grpSpPr>
          <a:xfrm>
            <a:off x="3979414" y="4399676"/>
            <a:ext cx="163942" cy="230892"/>
            <a:chOff x="4898896" y="5774575"/>
            <a:chExt cx="201775" cy="303046"/>
          </a:xfrm>
        </p:grpSpPr>
        <p:pic>
          <p:nvPicPr>
            <p:cNvPr id="1215" name="Picture 13" descr="D:\모스트비주얼\아이콘 작업\ra-5.png">
              <a:extLst>
                <a:ext uri="{FF2B5EF4-FFF2-40B4-BE49-F238E27FC236}">
                  <a16:creationId xmlns:a16="http://schemas.microsoft.com/office/drawing/2014/main" id="{75770431-BE5B-441C-932E-626FEFF45B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8783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6" name="Picture 13" descr="D:\모스트비주얼\아이콘 작업\ra-5.png">
              <a:extLst>
                <a:ext uri="{FF2B5EF4-FFF2-40B4-BE49-F238E27FC236}">
                  <a16:creationId xmlns:a16="http://schemas.microsoft.com/office/drawing/2014/main" id="{119E056D-9A39-406C-849C-E9CBF8CFED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898896" y="5774575"/>
              <a:ext cx="201775" cy="1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17" name="그룹 1216">
            <a:extLst>
              <a:ext uri="{FF2B5EF4-FFF2-40B4-BE49-F238E27FC236}">
                <a16:creationId xmlns:a16="http://schemas.microsoft.com/office/drawing/2014/main" id="{9B000DD1-134B-4F8B-8A82-2D76673C1A69}"/>
              </a:ext>
            </a:extLst>
          </p:cNvPr>
          <p:cNvGrpSpPr/>
          <p:nvPr/>
        </p:nvGrpSpPr>
        <p:grpSpPr>
          <a:xfrm>
            <a:off x="3903768" y="5051478"/>
            <a:ext cx="595020" cy="357682"/>
            <a:chOff x="4957699" y="6874523"/>
            <a:chExt cx="732332" cy="568043"/>
          </a:xfrm>
        </p:grpSpPr>
        <p:sp>
          <p:nvSpPr>
            <p:cNvPr id="1218" name="직사각형 1217">
              <a:extLst>
                <a:ext uri="{FF2B5EF4-FFF2-40B4-BE49-F238E27FC236}">
                  <a16:creationId xmlns:a16="http://schemas.microsoft.com/office/drawing/2014/main" id="{040D3707-9483-48C8-ABBC-46E9C32A0F42}"/>
                </a:ext>
              </a:extLst>
            </p:cNvPr>
            <p:cNvSpPr/>
            <p:nvPr/>
          </p:nvSpPr>
          <p:spPr bwMode="auto">
            <a:xfrm>
              <a:off x="4957699" y="6874523"/>
              <a:ext cx="732332" cy="5275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19" name="Rectangle 327" descr="25">
              <a:extLst>
                <a:ext uri="{FF2B5EF4-FFF2-40B4-BE49-F238E27FC236}">
                  <a16:creationId xmlns:a16="http://schemas.microsoft.com/office/drawing/2014/main" id="{7EE213B6-3F5C-4443-8F03-5A6E846536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07033" y="7284965"/>
              <a:ext cx="482023" cy="15760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400" b="1">
                  <a:latin typeface="+mn-ea"/>
                  <a:ea typeface="+mn-ea"/>
                </a:rPr>
                <a:t>(NMS/EMS)</a:t>
              </a:r>
            </a:p>
          </p:txBody>
        </p:sp>
        <p:pic>
          <p:nvPicPr>
            <p:cNvPr id="1220" name="Picture 71">
              <a:extLst>
                <a:ext uri="{FF2B5EF4-FFF2-40B4-BE49-F238E27FC236}">
                  <a16:creationId xmlns:a16="http://schemas.microsoft.com/office/drawing/2014/main" id="{D5B3FD07-C840-41FD-9D04-9F6C73B78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89128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221" name="Picture 71">
              <a:extLst>
                <a:ext uri="{FF2B5EF4-FFF2-40B4-BE49-F238E27FC236}">
                  <a16:creationId xmlns:a16="http://schemas.microsoft.com/office/drawing/2014/main" id="{C92563DB-1A9A-4DDE-A459-C2FD98ADB1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56669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222" name="Picture 71">
              <a:extLst>
                <a:ext uri="{FF2B5EF4-FFF2-40B4-BE49-F238E27FC236}">
                  <a16:creationId xmlns:a16="http://schemas.microsoft.com/office/drawing/2014/main" id="{BB7EE4EA-3DF8-4CE1-BA0A-70A20883C7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1948" y="6966772"/>
              <a:ext cx="165474" cy="2596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1261" name="그림 1260">
            <a:extLst>
              <a:ext uri="{FF2B5EF4-FFF2-40B4-BE49-F238E27FC236}">
                <a16:creationId xmlns:a16="http://schemas.microsoft.com/office/drawing/2014/main" id="{D6AE4A51-1187-430A-8B45-596390579031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254" y="5099420"/>
            <a:ext cx="120010" cy="146741"/>
          </a:xfrm>
          <a:prstGeom prst="rect">
            <a:avLst/>
          </a:prstGeom>
        </p:spPr>
      </p:pic>
      <p:pic>
        <p:nvPicPr>
          <p:cNvPr id="1264" name="그림 1263">
            <a:extLst>
              <a:ext uri="{FF2B5EF4-FFF2-40B4-BE49-F238E27FC236}">
                <a16:creationId xmlns:a16="http://schemas.microsoft.com/office/drawing/2014/main" id="{AB671B4A-96D7-4968-84B9-3A248080D4AA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42" y="5098468"/>
            <a:ext cx="120010" cy="146741"/>
          </a:xfrm>
          <a:prstGeom prst="rect">
            <a:avLst/>
          </a:prstGeom>
        </p:spPr>
      </p:pic>
      <p:sp>
        <p:nvSpPr>
          <p:cNvPr id="1265" name="Rectangle 327" descr="25">
            <a:extLst>
              <a:ext uri="{FF2B5EF4-FFF2-40B4-BE49-F238E27FC236}">
                <a16:creationId xmlns:a16="http://schemas.microsoft.com/office/drawing/2014/main" id="{521254A0-6951-45FB-89B4-EF5E5BCC1A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9797" y="5283660"/>
            <a:ext cx="169949" cy="11208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상담실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NAS</a:t>
            </a:r>
          </a:p>
        </p:txBody>
      </p:sp>
      <p:pic>
        <p:nvPicPr>
          <p:cNvPr id="1268" name="그림 1267">
            <a:extLst>
              <a:ext uri="{FF2B5EF4-FFF2-40B4-BE49-F238E27FC236}">
                <a16:creationId xmlns:a16="http://schemas.microsoft.com/office/drawing/2014/main" id="{2A719BD6-2557-4363-A290-4BA592FD0EE6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889" y="5091505"/>
            <a:ext cx="120010" cy="146741"/>
          </a:xfrm>
          <a:prstGeom prst="rect">
            <a:avLst/>
          </a:prstGeom>
        </p:spPr>
      </p:pic>
      <p:pic>
        <p:nvPicPr>
          <p:cNvPr id="1275" name="그림 1274">
            <a:extLst>
              <a:ext uri="{FF2B5EF4-FFF2-40B4-BE49-F238E27FC236}">
                <a16:creationId xmlns:a16="http://schemas.microsoft.com/office/drawing/2014/main" id="{A1DBA54B-1510-4A51-AEA2-C0668FFACFE1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08" y="5090926"/>
            <a:ext cx="120010" cy="146741"/>
          </a:xfrm>
          <a:prstGeom prst="rect">
            <a:avLst/>
          </a:prstGeom>
        </p:spPr>
      </p:pic>
      <p:pic>
        <p:nvPicPr>
          <p:cNvPr id="1276" name="그림 1275">
            <a:extLst>
              <a:ext uri="{FF2B5EF4-FFF2-40B4-BE49-F238E27FC236}">
                <a16:creationId xmlns:a16="http://schemas.microsoft.com/office/drawing/2014/main" id="{48A6A659-14AB-4A53-9A6F-24FCD4F5F828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076" y="5093458"/>
            <a:ext cx="120010" cy="146741"/>
          </a:xfrm>
          <a:prstGeom prst="rect">
            <a:avLst/>
          </a:prstGeom>
        </p:spPr>
      </p:pic>
      <p:pic>
        <p:nvPicPr>
          <p:cNvPr id="1278" name="그림 1277">
            <a:extLst>
              <a:ext uri="{FF2B5EF4-FFF2-40B4-BE49-F238E27FC236}">
                <a16:creationId xmlns:a16="http://schemas.microsoft.com/office/drawing/2014/main" id="{5C27F31D-28D0-45BA-9EB4-73F12B6D3913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31" y="5090571"/>
            <a:ext cx="120010" cy="146741"/>
          </a:xfrm>
          <a:prstGeom prst="rect">
            <a:avLst/>
          </a:prstGeom>
        </p:spPr>
      </p:pic>
      <p:pic>
        <p:nvPicPr>
          <p:cNvPr id="1279" name="그림 1278">
            <a:extLst>
              <a:ext uri="{FF2B5EF4-FFF2-40B4-BE49-F238E27FC236}">
                <a16:creationId xmlns:a16="http://schemas.microsoft.com/office/drawing/2014/main" id="{E32DD4D4-4C2A-40CE-9F2E-010A80F89D61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899" y="5093103"/>
            <a:ext cx="120010" cy="146741"/>
          </a:xfrm>
          <a:prstGeom prst="rect">
            <a:avLst/>
          </a:prstGeom>
        </p:spPr>
      </p:pic>
      <p:pic>
        <p:nvPicPr>
          <p:cNvPr id="1282" name="그림 1281">
            <a:extLst>
              <a:ext uri="{FF2B5EF4-FFF2-40B4-BE49-F238E27FC236}">
                <a16:creationId xmlns:a16="http://schemas.microsoft.com/office/drawing/2014/main" id="{CEFE9855-AD76-4FB9-A54F-76B70ABA58B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61" y="5090958"/>
            <a:ext cx="120010" cy="14674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83" name="그림 1282">
            <a:extLst>
              <a:ext uri="{FF2B5EF4-FFF2-40B4-BE49-F238E27FC236}">
                <a16:creationId xmlns:a16="http://schemas.microsoft.com/office/drawing/2014/main" id="{FF75B720-30D4-4ADF-AF19-4C87FE2F11E8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29" y="5093490"/>
            <a:ext cx="120010" cy="14674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293" name="Rectangle 327" descr="25">
            <a:extLst>
              <a:ext uri="{FF2B5EF4-FFF2-40B4-BE49-F238E27FC236}">
                <a16:creationId xmlns:a16="http://schemas.microsoft.com/office/drawing/2014/main" id="{F29649DF-1B45-4EBD-83C3-D0F168927D0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57994" y="5280380"/>
            <a:ext cx="169949" cy="11208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" b="1" dirty="0">
                <a:latin typeface="+mn-ea"/>
                <a:ea typeface="+mn-ea"/>
              </a:rPr>
              <a:t>시스템</a:t>
            </a:r>
            <a:endParaRPr lang="en-US" altLang="ko-KR" sz="400" b="1" dirty="0"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00" b="1" dirty="0">
                <a:latin typeface="+mn-ea"/>
                <a:ea typeface="+mn-ea"/>
              </a:rPr>
              <a:t>NAS</a:t>
            </a:r>
          </a:p>
        </p:txBody>
      </p: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A051299E-C38F-45F3-BF01-A9198549A3C7}"/>
              </a:ext>
            </a:extLst>
          </p:cNvPr>
          <p:cNvCxnSpPr>
            <a:stCxn id="329" idx="2"/>
            <a:endCxn id="1206" idx="0"/>
          </p:cNvCxnSpPr>
          <p:nvPr/>
        </p:nvCxnSpPr>
        <p:spPr>
          <a:xfrm rot="5400000">
            <a:off x="3438112" y="3523587"/>
            <a:ext cx="275200" cy="1518897"/>
          </a:xfrm>
          <a:prstGeom prst="bentConnector3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none" w="med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8" name="직선 연결선 1207">
            <a:extLst>
              <a:ext uri="{FF2B5EF4-FFF2-40B4-BE49-F238E27FC236}">
                <a16:creationId xmlns:a16="http://schemas.microsoft.com/office/drawing/2014/main" id="{A3A0FF35-48CA-4255-9C90-E0FD5AA9751B}"/>
              </a:ext>
            </a:extLst>
          </p:cNvPr>
          <p:cNvCxnSpPr/>
          <p:nvPr/>
        </p:nvCxnSpPr>
        <p:spPr>
          <a:xfrm>
            <a:off x="2587934" y="4509519"/>
            <a:ext cx="2544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14" descr="Firewall_Vertical"/>
          <p:cNvPicPr>
            <a:picLocks noChangeAspect="1" noChangeArrowheads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64" y="4420913"/>
            <a:ext cx="130987" cy="181315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06" name="Picture 114" descr="Firewall_Vertical">
            <a:extLst>
              <a:ext uri="{FF2B5EF4-FFF2-40B4-BE49-F238E27FC236}">
                <a16:creationId xmlns:a16="http://schemas.microsoft.com/office/drawing/2014/main" id="{51BA51AD-77E8-40D9-86C8-0D34F8E55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69" y="4420635"/>
            <a:ext cx="130987" cy="181315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98" name="그림 1297">
            <a:extLst>
              <a:ext uri="{FF2B5EF4-FFF2-40B4-BE49-F238E27FC236}">
                <a16:creationId xmlns:a16="http://schemas.microsoft.com/office/drawing/2014/main" id="{30AE38FA-0B8F-4C4F-81A0-F014E6E35C1B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70" y="4683908"/>
            <a:ext cx="120010" cy="146741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299" name="Rectangle 327" descr="25">
            <a:extLst>
              <a:ext uri="{FF2B5EF4-FFF2-40B4-BE49-F238E27FC236}">
                <a16:creationId xmlns:a16="http://schemas.microsoft.com/office/drawing/2014/main" id="{13331DF3-3786-4F7D-97D0-45131618880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49599" y="4890973"/>
            <a:ext cx="161711" cy="151466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EAEAEA"/>
            </a:outerShdw>
          </a:effectLst>
        </p:spPr>
        <p:txBody>
          <a:bodyPr lIns="0" tIns="0" rIns="0" bIns="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ko-KR" sz="400" b="1" dirty="0">
                <a:latin typeface="+mn-ea"/>
              </a:rPr>
              <a:t>SMS</a:t>
            </a:r>
          </a:p>
        </p:txBody>
      </p:sp>
      <p:cxnSp>
        <p:nvCxnSpPr>
          <p:cNvPr id="1300" name="직선 연결선 1299">
            <a:extLst>
              <a:ext uri="{FF2B5EF4-FFF2-40B4-BE49-F238E27FC236}">
                <a16:creationId xmlns:a16="http://schemas.microsoft.com/office/drawing/2014/main" id="{70F4B37C-94B6-496A-8C80-7E83A0FEC23D}"/>
              </a:ext>
            </a:extLst>
          </p:cNvPr>
          <p:cNvCxnSpPr/>
          <p:nvPr/>
        </p:nvCxnSpPr>
        <p:spPr>
          <a:xfrm flipH="1">
            <a:off x="2916895" y="1754454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1" name="직선 연결선 1300">
            <a:extLst>
              <a:ext uri="{FF2B5EF4-FFF2-40B4-BE49-F238E27FC236}">
                <a16:creationId xmlns:a16="http://schemas.microsoft.com/office/drawing/2014/main" id="{6D838F3F-2301-4413-99AC-2C8DF2B45EE8}"/>
              </a:ext>
            </a:extLst>
          </p:cNvPr>
          <p:cNvCxnSpPr>
            <a:cxnSpLocks/>
          </p:cNvCxnSpPr>
          <p:nvPr/>
        </p:nvCxnSpPr>
        <p:spPr>
          <a:xfrm>
            <a:off x="2916894" y="1747518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3" name="직선 연결선 1302">
            <a:extLst>
              <a:ext uri="{FF2B5EF4-FFF2-40B4-BE49-F238E27FC236}">
                <a16:creationId xmlns:a16="http://schemas.microsoft.com/office/drawing/2014/main" id="{967BE765-96AE-4F6A-BAEC-55089FB045A7}"/>
              </a:ext>
            </a:extLst>
          </p:cNvPr>
          <p:cNvCxnSpPr/>
          <p:nvPr/>
        </p:nvCxnSpPr>
        <p:spPr>
          <a:xfrm flipH="1">
            <a:off x="2916515" y="1754616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4" name="직선 연결선 1303">
            <a:extLst>
              <a:ext uri="{FF2B5EF4-FFF2-40B4-BE49-F238E27FC236}">
                <a16:creationId xmlns:a16="http://schemas.microsoft.com/office/drawing/2014/main" id="{555EAF0E-4FCF-4F6D-88A2-106C0DB7A4CE}"/>
              </a:ext>
            </a:extLst>
          </p:cNvPr>
          <p:cNvCxnSpPr>
            <a:cxnSpLocks/>
          </p:cNvCxnSpPr>
          <p:nvPr/>
        </p:nvCxnSpPr>
        <p:spPr>
          <a:xfrm>
            <a:off x="2916514" y="1747680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8" name="직선 연결선 1307">
            <a:extLst>
              <a:ext uri="{FF2B5EF4-FFF2-40B4-BE49-F238E27FC236}">
                <a16:creationId xmlns:a16="http://schemas.microsoft.com/office/drawing/2014/main" id="{4700C19F-7FAC-44F3-BF9D-8A431710E6D8}"/>
              </a:ext>
            </a:extLst>
          </p:cNvPr>
          <p:cNvCxnSpPr>
            <a:cxnSpLocks/>
          </p:cNvCxnSpPr>
          <p:nvPr/>
        </p:nvCxnSpPr>
        <p:spPr>
          <a:xfrm>
            <a:off x="2917060" y="1747685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0" name="직선 연결선 1309">
            <a:extLst>
              <a:ext uri="{FF2B5EF4-FFF2-40B4-BE49-F238E27FC236}">
                <a16:creationId xmlns:a16="http://schemas.microsoft.com/office/drawing/2014/main" id="{1DB6AAC5-2B73-40C3-AC96-51B9D9B58915}"/>
              </a:ext>
            </a:extLst>
          </p:cNvPr>
          <p:cNvCxnSpPr>
            <a:cxnSpLocks/>
          </p:cNvCxnSpPr>
          <p:nvPr/>
        </p:nvCxnSpPr>
        <p:spPr>
          <a:xfrm>
            <a:off x="2760940" y="3489394"/>
            <a:ext cx="8209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1" name="직선 연결선 1310">
            <a:extLst>
              <a:ext uri="{FF2B5EF4-FFF2-40B4-BE49-F238E27FC236}">
                <a16:creationId xmlns:a16="http://schemas.microsoft.com/office/drawing/2014/main" id="{28B90258-CA03-4217-BD80-2FE2284C72C8}"/>
              </a:ext>
            </a:extLst>
          </p:cNvPr>
          <p:cNvCxnSpPr/>
          <p:nvPr/>
        </p:nvCxnSpPr>
        <p:spPr>
          <a:xfrm flipH="1">
            <a:off x="2763967" y="2486519"/>
            <a:ext cx="0" cy="100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2" name="직선 연결선 1311">
            <a:extLst>
              <a:ext uri="{FF2B5EF4-FFF2-40B4-BE49-F238E27FC236}">
                <a16:creationId xmlns:a16="http://schemas.microsoft.com/office/drawing/2014/main" id="{1BC9839E-B3C6-4386-B167-7FCD3133AC41}"/>
              </a:ext>
            </a:extLst>
          </p:cNvPr>
          <p:cNvCxnSpPr/>
          <p:nvPr/>
        </p:nvCxnSpPr>
        <p:spPr>
          <a:xfrm flipH="1">
            <a:off x="2773215" y="1754621"/>
            <a:ext cx="0" cy="629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3" name="직선 연결선 1312">
            <a:extLst>
              <a:ext uri="{FF2B5EF4-FFF2-40B4-BE49-F238E27FC236}">
                <a16:creationId xmlns:a16="http://schemas.microsoft.com/office/drawing/2014/main" id="{7F8EF267-4B28-490B-978B-1C1CE9E35568}"/>
              </a:ext>
            </a:extLst>
          </p:cNvPr>
          <p:cNvCxnSpPr>
            <a:cxnSpLocks/>
          </p:cNvCxnSpPr>
          <p:nvPr/>
        </p:nvCxnSpPr>
        <p:spPr>
          <a:xfrm>
            <a:off x="2773214" y="1747685"/>
            <a:ext cx="796654" cy="3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7" name="Picture 22" descr="C:\Users\wslee\Desktop\43.png">
            <a:extLst>
              <a:ext uri="{FF2B5EF4-FFF2-40B4-BE49-F238E27FC236}">
                <a16:creationId xmlns:a16="http://schemas.microsoft.com/office/drawing/2014/main" id="{46D9760E-D224-452A-AB66-96726AD8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298" y="2307770"/>
            <a:ext cx="130290" cy="228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09" name="Picture 22" descr="C:\Users\wslee\Desktop\43.png">
            <a:extLst>
              <a:ext uri="{FF2B5EF4-FFF2-40B4-BE49-F238E27FC236}">
                <a16:creationId xmlns:a16="http://schemas.microsoft.com/office/drawing/2014/main" id="{B206C532-A90C-45D8-A6AC-561E9815A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52" y="2307770"/>
            <a:ext cx="130290" cy="228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14" name="직사각형 1313">
            <a:extLst>
              <a:ext uri="{FF2B5EF4-FFF2-40B4-BE49-F238E27FC236}">
                <a16:creationId xmlns:a16="http://schemas.microsoft.com/office/drawing/2014/main" id="{905B21A9-2BDD-461F-8F9D-BF26CC483D7E}"/>
              </a:ext>
            </a:extLst>
          </p:cNvPr>
          <p:cNvSpPr/>
          <p:nvPr/>
        </p:nvSpPr>
        <p:spPr>
          <a:xfrm>
            <a:off x="2499813" y="2140923"/>
            <a:ext cx="42209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1398VPN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   AX-90</a:t>
            </a:r>
            <a:endParaRPr lang="ko-KR" altLang="en-US" sz="400" b="1" kern="0" dirty="0">
              <a:latin typeface="+mn-ea"/>
              <a:cs typeface="한컴돋움" pitchFamily="18" charset="2"/>
            </a:endParaRPr>
          </a:p>
        </p:txBody>
      </p:sp>
      <p:cxnSp>
        <p:nvCxnSpPr>
          <p:cNvPr id="1317" name="직선 연결선 1316">
            <a:extLst>
              <a:ext uri="{FF2B5EF4-FFF2-40B4-BE49-F238E27FC236}">
                <a16:creationId xmlns:a16="http://schemas.microsoft.com/office/drawing/2014/main" id="{EC99AC60-84A3-4EF6-B199-994A83722968}"/>
              </a:ext>
            </a:extLst>
          </p:cNvPr>
          <p:cNvCxnSpPr/>
          <p:nvPr/>
        </p:nvCxnSpPr>
        <p:spPr>
          <a:xfrm>
            <a:off x="545981" y="1618648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8" name="직선 연결선 1317">
            <a:extLst>
              <a:ext uri="{FF2B5EF4-FFF2-40B4-BE49-F238E27FC236}">
                <a16:creationId xmlns:a16="http://schemas.microsoft.com/office/drawing/2014/main" id="{A1B8538D-3275-4BC6-A6AC-F969E2552703}"/>
              </a:ext>
            </a:extLst>
          </p:cNvPr>
          <p:cNvCxnSpPr/>
          <p:nvPr/>
        </p:nvCxnSpPr>
        <p:spPr>
          <a:xfrm flipH="1">
            <a:off x="541854" y="1619592"/>
            <a:ext cx="0" cy="2258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9" name="Picture 22" descr="C:\Users\wslee\Desktop\43.png">
            <a:extLst>
              <a:ext uri="{FF2B5EF4-FFF2-40B4-BE49-F238E27FC236}">
                <a16:creationId xmlns:a16="http://schemas.microsoft.com/office/drawing/2014/main" id="{F7931BFD-8942-4F6B-831A-C78D729C6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25" y="2309761"/>
            <a:ext cx="130290" cy="228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" name="직사각형 1319">
            <a:extLst>
              <a:ext uri="{FF2B5EF4-FFF2-40B4-BE49-F238E27FC236}">
                <a16:creationId xmlns:a16="http://schemas.microsoft.com/office/drawing/2014/main" id="{1815DFCC-B0F7-4056-9BA5-726873AEB489}"/>
              </a:ext>
            </a:extLst>
          </p:cNvPr>
          <p:cNvSpPr/>
          <p:nvPr/>
        </p:nvSpPr>
        <p:spPr>
          <a:xfrm>
            <a:off x="228351" y="2530699"/>
            <a:ext cx="619358" cy="254641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b="1" kern="0" dirty="0" err="1">
                <a:latin typeface="+mn-ea"/>
                <a:cs typeface="한컴돋움" pitchFamily="18" charset="2"/>
              </a:rPr>
              <a:t>식약처</a:t>
            </a:r>
            <a:endParaRPr lang="en-US" altLang="ko-KR" sz="400" b="1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재택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algn="ctr"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AX-90</a:t>
            </a:r>
          </a:p>
        </p:txBody>
      </p:sp>
      <p:cxnSp>
        <p:nvCxnSpPr>
          <p:cNvPr id="1321" name="직선 연결선 1320">
            <a:extLst>
              <a:ext uri="{FF2B5EF4-FFF2-40B4-BE49-F238E27FC236}">
                <a16:creationId xmlns:a16="http://schemas.microsoft.com/office/drawing/2014/main" id="{D72E6FCE-7457-40BB-9599-114864A0AA92}"/>
              </a:ext>
            </a:extLst>
          </p:cNvPr>
          <p:cNvCxnSpPr/>
          <p:nvPr/>
        </p:nvCxnSpPr>
        <p:spPr>
          <a:xfrm>
            <a:off x="539890" y="3879581"/>
            <a:ext cx="369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2" name="타원 1261">
            <a:extLst>
              <a:ext uri="{FF2B5EF4-FFF2-40B4-BE49-F238E27FC236}">
                <a16:creationId xmlns:a16="http://schemas.microsoft.com/office/drawing/2014/main" id="{C595C4EB-EA8A-4D10-9D91-9B26E5ACC439}"/>
              </a:ext>
            </a:extLst>
          </p:cNvPr>
          <p:cNvSpPr/>
          <p:nvPr/>
        </p:nvSpPr>
        <p:spPr>
          <a:xfrm>
            <a:off x="2552757" y="4474596"/>
            <a:ext cx="69197" cy="774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rPr>
              <a:t>A</a:t>
            </a:r>
            <a:endParaRPr lang="ko-KR" altLang="en-US" sz="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+mn-ea"/>
            </a:endParaRPr>
          </a:p>
        </p:txBody>
      </p:sp>
      <p:sp>
        <p:nvSpPr>
          <p:cNvPr id="1286" name="직사각형 1285">
            <a:extLst>
              <a:ext uri="{FF2B5EF4-FFF2-40B4-BE49-F238E27FC236}">
                <a16:creationId xmlns:a16="http://schemas.microsoft.com/office/drawing/2014/main" id="{4F2E06BF-8C14-426D-8375-58C9273F5309}"/>
              </a:ext>
            </a:extLst>
          </p:cNvPr>
          <p:cNvSpPr/>
          <p:nvPr/>
        </p:nvSpPr>
        <p:spPr>
          <a:xfrm>
            <a:off x="6875677" y="5467009"/>
            <a:ext cx="619358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(EXT)</a:t>
            </a:r>
          </a:p>
        </p:txBody>
      </p:sp>
      <p:sp>
        <p:nvSpPr>
          <p:cNvPr id="1289" name="직사각형 1288">
            <a:extLst>
              <a:ext uri="{FF2B5EF4-FFF2-40B4-BE49-F238E27FC236}">
                <a16:creationId xmlns:a16="http://schemas.microsoft.com/office/drawing/2014/main" id="{AEDDF960-1825-4A61-9235-2B39F79B657B}"/>
              </a:ext>
            </a:extLst>
          </p:cNvPr>
          <p:cNvSpPr/>
          <p:nvPr/>
        </p:nvSpPr>
        <p:spPr>
          <a:xfrm>
            <a:off x="5822645" y="5446325"/>
            <a:ext cx="619358" cy="131530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L4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스위치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(INT)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B40369A8-4B25-4792-8ED5-AAA1854C6588}"/>
              </a:ext>
            </a:extLst>
          </p:cNvPr>
          <p:cNvGrpSpPr/>
          <p:nvPr/>
        </p:nvGrpSpPr>
        <p:grpSpPr>
          <a:xfrm>
            <a:off x="308982" y="5455814"/>
            <a:ext cx="525178" cy="681323"/>
            <a:chOff x="373882" y="5436516"/>
            <a:chExt cx="525178" cy="681323"/>
          </a:xfrm>
        </p:grpSpPr>
        <p:sp>
          <p:nvSpPr>
            <p:cNvPr id="768" name="직사각형 767">
              <a:extLst>
                <a:ext uri="{FF2B5EF4-FFF2-40B4-BE49-F238E27FC236}">
                  <a16:creationId xmlns:a16="http://schemas.microsoft.com/office/drawing/2014/main" id="{9378AACB-7C60-4257-969F-AFA3C72D757F}"/>
                </a:ext>
              </a:extLst>
            </p:cNvPr>
            <p:cNvSpPr/>
            <p:nvPr/>
          </p:nvSpPr>
          <p:spPr bwMode="auto">
            <a:xfrm>
              <a:off x="615889" y="5436516"/>
              <a:ext cx="283171" cy="5572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764" name="Picture 62" descr="http://t2.gstatic.com/images?q=tbn:ANd9GcRBnv2EfrKWjf3fAYKQsnR09EXkp4vDUbLz1r3qjJ_N5p8jzstbWg">
              <a:extLst>
                <a:ext uri="{FF2B5EF4-FFF2-40B4-BE49-F238E27FC236}">
                  <a16:creationId xmlns:a16="http://schemas.microsoft.com/office/drawing/2014/main" id="{D335F94B-D15D-487C-AAFA-942DF1B352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731671"/>
              <a:ext cx="190364" cy="25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직선 연결선 37"/>
            <p:cNvCxnSpPr>
              <a:cxnSpLocks/>
              <a:stCxn id="766" idx="0"/>
            </p:cNvCxnSpPr>
            <p:nvPr/>
          </p:nvCxnSpPr>
          <p:spPr>
            <a:xfrm>
              <a:off x="750350" y="5449112"/>
              <a:ext cx="7679" cy="346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1" name="직사각형 770"/>
            <p:cNvSpPr/>
            <p:nvPr/>
          </p:nvSpPr>
          <p:spPr>
            <a:xfrm>
              <a:off x="373882" y="5444349"/>
              <a:ext cx="412461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F/W</a:t>
              </a:r>
            </a:p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MF2 300</a:t>
              </a:r>
            </a:p>
          </p:txBody>
        </p:sp>
        <p:pic>
          <p:nvPicPr>
            <p:cNvPr id="1323" name="Picture 13" descr="D:\모스트비주얼\아이콘 작업\ra-5.png">
              <a:extLst>
                <a:ext uri="{FF2B5EF4-FFF2-40B4-BE49-F238E27FC236}">
                  <a16:creationId xmlns:a16="http://schemas.microsoft.com/office/drawing/2014/main" id="{DDF8B541-88BE-493B-8E01-371B2EBB7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68658" y="5623488"/>
              <a:ext cx="163942" cy="151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6" name="Picture 22" descr="C:\Users\wslee\Desktop\43.png">
              <a:extLst>
                <a:ext uri="{FF2B5EF4-FFF2-40B4-BE49-F238E27FC236}">
                  <a16:creationId xmlns:a16="http://schemas.microsoft.com/office/drawing/2014/main" id="{46D9760E-D224-452A-AB66-96726AD80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11" y="5449112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9" name="Rectangle 327" descr="25">
              <a:extLst>
                <a:ext uri="{FF2B5EF4-FFF2-40B4-BE49-F238E27FC236}">
                  <a16:creationId xmlns:a16="http://schemas.microsoft.com/office/drawing/2014/main" id="{5FD51E3F-6656-46BC-85CE-A88BFC6D50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3932" y="5997762"/>
              <a:ext cx="258031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유지보수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 err="1">
                  <a:latin typeface="+mn-ea"/>
                  <a:ea typeface="+mn-ea"/>
                </a:rPr>
                <a:t>업무망</a:t>
              </a:r>
              <a:endParaRPr lang="en-US" altLang="ko-KR" sz="400" b="1" dirty="0">
                <a:latin typeface="+mn-ea"/>
                <a:ea typeface="+mn-ea"/>
              </a:endParaRPr>
            </a:p>
          </p:txBody>
        </p:sp>
      </p:grpSp>
      <p:grpSp>
        <p:nvGrpSpPr>
          <p:cNvPr id="1324" name="그룹 1323">
            <a:extLst>
              <a:ext uri="{FF2B5EF4-FFF2-40B4-BE49-F238E27FC236}">
                <a16:creationId xmlns:a16="http://schemas.microsoft.com/office/drawing/2014/main" id="{7775A435-44F2-4970-A4BA-42EBB56BABC6}"/>
              </a:ext>
            </a:extLst>
          </p:cNvPr>
          <p:cNvGrpSpPr/>
          <p:nvPr/>
        </p:nvGrpSpPr>
        <p:grpSpPr>
          <a:xfrm>
            <a:off x="846489" y="5455814"/>
            <a:ext cx="530768" cy="681323"/>
            <a:chOff x="615889" y="5436516"/>
            <a:chExt cx="530768" cy="681323"/>
          </a:xfrm>
        </p:grpSpPr>
        <p:sp>
          <p:nvSpPr>
            <p:cNvPr id="1325" name="직사각형 1324">
              <a:extLst>
                <a:ext uri="{FF2B5EF4-FFF2-40B4-BE49-F238E27FC236}">
                  <a16:creationId xmlns:a16="http://schemas.microsoft.com/office/drawing/2014/main" id="{D45BE755-B0E2-4596-B127-2CE857DBAB71}"/>
                </a:ext>
              </a:extLst>
            </p:cNvPr>
            <p:cNvSpPr/>
            <p:nvPr/>
          </p:nvSpPr>
          <p:spPr bwMode="auto">
            <a:xfrm>
              <a:off x="615889" y="5436516"/>
              <a:ext cx="283171" cy="5572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329" tIns="36165" rIns="72329" bIns="36165" anchor="ctr"/>
            <a:lstStyle/>
            <a:p>
              <a:pPr algn="ctr" eaLnBrk="1" latinLnBrk="1" hangingPunct="1">
                <a:defRPr/>
              </a:pP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326" name="Picture 62" descr="http://t2.gstatic.com/images?q=tbn:ANd9GcRBnv2EfrKWjf3fAYKQsnR09EXkp4vDUbLz1r3qjJ_N5p8jzstbWg">
              <a:extLst>
                <a:ext uri="{FF2B5EF4-FFF2-40B4-BE49-F238E27FC236}">
                  <a16:creationId xmlns:a16="http://schemas.microsoft.com/office/drawing/2014/main" id="{A8A4DAA3-4F07-4AAF-B8BC-05E6427A57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731671"/>
              <a:ext cx="190364" cy="25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27" name="직선 연결선 1326">
              <a:extLst>
                <a:ext uri="{FF2B5EF4-FFF2-40B4-BE49-F238E27FC236}">
                  <a16:creationId xmlns:a16="http://schemas.microsoft.com/office/drawing/2014/main" id="{86D311DF-EA49-49C6-9DEF-6499CA8BB3C4}"/>
                </a:ext>
              </a:extLst>
            </p:cNvPr>
            <p:cNvCxnSpPr>
              <a:cxnSpLocks/>
              <a:stCxn id="1330" idx="0"/>
            </p:cNvCxnSpPr>
            <p:nvPr/>
          </p:nvCxnSpPr>
          <p:spPr>
            <a:xfrm>
              <a:off x="750350" y="5449112"/>
              <a:ext cx="7679" cy="346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8" name="직사각형 1327">
              <a:extLst>
                <a:ext uri="{FF2B5EF4-FFF2-40B4-BE49-F238E27FC236}">
                  <a16:creationId xmlns:a16="http://schemas.microsoft.com/office/drawing/2014/main" id="{EE7DF0DE-5DD2-4775-9752-16A2389805F7}"/>
                </a:ext>
              </a:extLst>
            </p:cNvPr>
            <p:cNvSpPr/>
            <p:nvPr/>
          </p:nvSpPr>
          <p:spPr>
            <a:xfrm>
              <a:off x="734196" y="5444271"/>
              <a:ext cx="412461" cy="193085"/>
            </a:xfrm>
            <a:prstGeom prst="rect">
              <a:avLst/>
            </a:prstGeom>
          </p:spPr>
          <p:txBody>
            <a:bodyPr wrap="square" lIns="69299" tIns="34649" rIns="69299" bIns="34649">
              <a:spAutoFit/>
            </a:bodyPr>
            <a:lstStyle/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F/W</a:t>
              </a:r>
            </a:p>
            <a:p>
              <a:pPr algn="ctr" defTabSz="765068" latinLnBrk="0">
                <a:defRPr/>
              </a:pPr>
              <a:r>
                <a:rPr lang="en-US" altLang="ko-KR" sz="400" kern="0" dirty="0">
                  <a:latin typeface="+mn-ea"/>
                  <a:cs typeface="한컴돋움" pitchFamily="18" charset="2"/>
                </a:rPr>
                <a:t>MF2 300</a:t>
              </a:r>
            </a:p>
          </p:txBody>
        </p:sp>
        <p:pic>
          <p:nvPicPr>
            <p:cNvPr id="1329" name="Picture 13" descr="D:\모스트비주얼\아이콘 작업\ra-5.png">
              <a:extLst>
                <a:ext uri="{FF2B5EF4-FFF2-40B4-BE49-F238E27FC236}">
                  <a16:creationId xmlns:a16="http://schemas.microsoft.com/office/drawing/2014/main" id="{DD230D29-5481-4187-BE58-22EACDA46E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68658" y="5623488"/>
              <a:ext cx="163942" cy="151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0" name="Picture 22" descr="C:\Users\wslee\Desktop\43.png">
              <a:extLst>
                <a:ext uri="{FF2B5EF4-FFF2-40B4-BE49-F238E27FC236}">
                  <a16:creationId xmlns:a16="http://schemas.microsoft.com/office/drawing/2014/main" id="{F55D22A6-C1CA-4251-B65A-53D07B0872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11" y="5449112"/>
              <a:ext cx="107677" cy="18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" name="Rectangle 327" descr="25">
              <a:extLst>
                <a:ext uri="{FF2B5EF4-FFF2-40B4-BE49-F238E27FC236}">
                  <a16:creationId xmlns:a16="http://schemas.microsoft.com/office/drawing/2014/main" id="{5E6E7CC6-4EF2-406A-8E5E-E717456DF6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3932" y="5997762"/>
              <a:ext cx="258031" cy="12007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80808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EAEAEA"/>
              </a:outerShdw>
            </a:effectLst>
          </p:spPr>
          <p:txBody>
            <a:bodyPr lIns="0" tIns="0" rIns="0" bIns="0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유지보수</a:t>
              </a:r>
              <a:endParaRPr lang="en-US" altLang="ko-KR" sz="400" b="1" dirty="0">
                <a:latin typeface="+mn-ea"/>
                <a:ea typeface="+mn-ea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400" b="1" dirty="0">
                  <a:latin typeface="+mn-ea"/>
                  <a:ea typeface="+mn-ea"/>
                </a:rPr>
                <a:t>인터넷망</a:t>
              </a:r>
              <a:endParaRPr lang="en-US" altLang="ko-KR" sz="400" b="1" dirty="0">
                <a:latin typeface="+mn-ea"/>
                <a:ea typeface="+mn-ea"/>
              </a:endParaRPr>
            </a:p>
          </p:txBody>
        </p:sp>
      </p:grp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7A296BAF-B671-08A0-15EB-23D3BE358B74}"/>
              </a:ext>
            </a:extLst>
          </p:cNvPr>
          <p:cNvCxnSpPr>
            <a:cxnSpLocks/>
            <a:stCxn id="277" idx="2"/>
            <a:endCxn id="298" idx="0"/>
          </p:cNvCxnSpPr>
          <p:nvPr/>
        </p:nvCxnSpPr>
        <p:spPr>
          <a:xfrm rot="16200000" flipH="1">
            <a:off x="5244808" y="3036039"/>
            <a:ext cx="334445" cy="16661"/>
          </a:xfrm>
          <a:prstGeom prst="bentConnector3">
            <a:avLst>
              <a:gd name="adj1" fmla="val 50000"/>
            </a:avLst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3611B63E-68D3-209F-2369-216EA781629A}"/>
              </a:ext>
            </a:extLst>
          </p:cNvPr>
          <p:cNvCxnSpPr>
            <a:cxnSpLocks/>
            <a:stCxn id="277" idx="3"/>
            <a:endCxn id="299" idx="0"/>
          </p:cNvCxnSpPr>
          <p:nvPr/>
        </p:nvCxnSpPr>
        <p:spPr>
          <a:xfrm>
            <a:off x="5483606" y="2777453"/>
            <a:ext cx="319438" cy="434140"/>
          </a:xfrm>
          <a:prstGeom prst="bentConnector2">
            <a:avLst/>
          </a:prstGeom>
          <a:ln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모서리가 둥근 직사각형 1068">
            <a:extLst>
              <a:ext uri="{FF2B5EF4-FFF2-40B4-BE49-F238E27FC236}">
                <a16:creationId xmlns:a16="http://schemas.microsoft.com/office/drawing/2014/main" id="{D935A8AC-3C15-7F5A-ED47-95A1BE6E0D7E}"/>
              </a:ext>
            </a:extLst>
          </p:cNvPr>
          <p:cNvSpPr/>
          <p:nvPr/>
        </p:nvSpPr>
        <p:spPr>
          <a:xfrm>
            <a:off x="5343280" y="3625370"/>
            <a:ext cx="245477" cy="90253"/>
          </a:xfrm>
          <a:prstGeom prst="roundRect">
            <a:avLst>
              <a:gd name="adj" fmla="val 6495"/>
            </a:avLst>
          </a:prstGeom>
          <a:solidFill>
            <a:schemeClr val="bg1"/>
          </a:solidFill>
          <a:ln w="6350" cap="flat" cmpd="sng" algn="ctr">
            <a:solidFill>
              <a:srgbClr val="92B1D6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CTI/CTIDB</a:t>
            </a:r>
          </a:p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(</a:t>
            </a:r>
            <a:r>
              <a:rPr kumimoji="1" lang="ko-KR" altLang="en-US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콜센터</a:t>
            </a:r>
            <a:r>
              <a:rPr kumimoji="1" lang="en-US" altLang="ko-KR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)</a:t>
            </a:r>
            <a:endParaRPr kumimoji="1" lang="ko-KR" altLang="en-US" sz="300" b="1" kern="0" dirty="0">
              <a:solidFill>
                <a:srgbClr val="000000">
                  <a:lumMod val="95000"/>
                  <a:lumOff val="5000"/>
                </a:srgbClr>
              </a:solidFill>
              <a:latin typeface="+mn-ea"/>
            </a:endParaRPr>
          </a:p>
        </p:txBody>
      </p:sp>
      <p:sp>
        <p:nvSpPr>
          <p:cNvPr id="58" name="모서리가 둥근 직사각형 1068">
            <a:extLst>
              <a:ext uri="{FF2B5EF4-FFF2-40B4-BE49-F238E27FC236}">
                <a16:creationId xmlns:a16="http://schemas.microsoft.com/office/drawing/2014/main" id="{34595446-7573-64E3-5FDE-331B01C33D8F}"/>
              </a:ext>
            </a:extLst>
          </p:cNvPr>
          <p:cNvSpPr/>
          <p:nvPr/>
        </p:nvSpPr>
        <p:spPr>
          <a:xfrm>
            <a:off x="5342894" y="3482763"/>
            <a:ext cx="245477" cy="90253"/>
          </a:xfrm>
          <a:prstGeom prst="roundRect">
            <a:avLst>
              <a:gd name="adj" fmla="val 6495"/>
            </a:avLst>
          </a:prstGeom>
          <a:solidFill>
            <a:schemeClr val="bg1"/>
          </a:solidFill>
          <a:ln w="6350" cap="flat" cmpd="sng" algn="ctr">
            <a:solidFill>
              <a:srgbClr val="92B1D6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홈페이지</a:t>
            </a:r>
            <a:endParaRPr kumimoji="1" lang="en-US" altLang="ko-KR" sz="300" b="1" kern="0" dirty="0">
              <a:solidFill>
                <a:srgbClr val="000000">
                  <a:lumMod val="95000"/>
                  <a:lumOff val="5000"/>
                </a:srgbClr>
              </a:solidFill>
              <a:latin typeface="+mn-ea"/>
            </a:endParaRPr>
          </a:p>
          <a:p>
            <a:pPr indent="-146530" algn="ctr" defTabSz="722035" fontAlgn="ctr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rPr>
              <a:t>(DMZ)</a:t>
            </a:r>
            <a:endParaRPr kumimoji="1" lang="ko-KR" altLang="en-US" sz="300" b="1" kern="0" dirty="0">
              <a:solidFill>
                <a:srgbClr val="000000">
                  <a:lumMod val="95000"/>
                  <a:lumOff val="5000"/>
                </a:srgbClr>
              </a:solidFill>
              <a:latin typeface="+mn-ea"/>
            </a:endParaRPr>
          </a:p>
        </p:txBody>
      </p: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8101870A-4CA1-10D0-5602-F1F01E98FA1B}"/>
              </a:ext>
            </a:extLst>
          </p:cNvPr>
          <p:cNvCxnSpPr/>
          <p:nvPr/>
        </p:nvCxnSpPr>
        <p:spPr>
          <a:xfrm>
            <a:off x="6252325" y="4198971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96FB1171-E49D-0CEB-0480-7B1E950B02D9}"/>
              </a:ext>
            </a:extLst>
          </p:cNvPr>
          <p:cNvCxnSpPr/>
          <p:nvPr/>
        </p:nvCxnSpPr>
        <p:spPr>
          <a:xfrm>
            <a:off x="6252325" y="4234391"/>
            <a:ext cx="468421" cy="0"/>
          </a:xfrm>
          <a:prstGeom prst="line">
            <a:avLst/>
          </a:prstGeom>
          <a:ln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타원 71">
            <a:extLst>
              <a:ext uri="{FF2B5EF4-FFF2-40B4-BE49-F238E27FC236}">
                <a16:creationId xmlns:a16="http://schemas.microsoft.com/office/drawing/2014/main" id="{85A368A1-4A49-87F4-171B-B2DB20BC5820}"/>
              </a:ext>
            </a:extLst>
          </p:cNvPr>
          <p:cNvSpPr/>
          <p:nvPr/>
        </p:nvSpPr>
        <p:spPr>
          <a:xfrm>
            <a:off x="6502345" y="4178226"/>
            <a:ext cx="39384" cy="85372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05D1E0A-F20C-9139-E81E-7F1DD522DBE3}"/>
              </a:ext>
            </a:extLst>
          </p:cNvPr>
          <p:cNvGrpSpPr/>
          <p:nvPr/>
        </p:nvGrpSpPr>
        <p:grpSpPr>
          <a:xfrm>
            <a:off x="6248222" y="4038461"/>
            <a:ext cx="171788" cy="323224"/>
            <a:chOff x="4569929" y="5016652"/>
            <a:chExt cx="211431" cy="424231"/>
          </a:xfrm>
        </p:grpSpPr>
        <p:pic>
          <p:nvPicPr>
            <p:cNvPr id="64" name="Picture 2" descr="C:\Users\wslee\Desktop\20.png">
              <a:extLst>
                <a:ext uri="{FF2B5EF4-FFF2-40B4-BE49-F238E27FC236}">
                  <a16:creationId xmlns:a16="http://schemas.microsoft.com/office/drawing/2014/main" id="{0946B926-57BB-AB79-1A61-1248AE3AC0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929" y="5016652"/>
              <a:ext cx="211431" cy="424231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05DB1FAD-1471-0A8F-DAED-25EF60E1EEC6}"/>
                </a:ext>
              </a:extLst>
            </p:cNvPr>
            <p:cNvSpPr/>
            <p:nvPr/>
          </p:nvSpPr>
          <p:spPr>
            <a:xfrm>
              <a:off x="4625833" y="5265710"/>
              <a:ext cx="85165" cy="1016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pic>
        <p:nvPicPr>
          <p:cNvPr id="68" name="Picture 2" descr="C:\Users\wslee\Desktop\20.png">
            <a:extLst>
              <a:ext uri="{FF2B5EF4-FFF2-40B4-BE49-F238E27FC236}">
                <a16:creationId xmlns:a16="http://schemas.microsoft.com/office/drawing/2014/main" id="{92590B82-10A4-E790-BBF0-8F9A7F85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905" y="4038461"/>
            <a:ext cx="171788" cy="32322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265" descr="intrusion_sensor_corp_red">
            <a:extLst>
              <a:ext uri="{FF2B5EF4-FFF2-40B4-BE49-F238E27FC236}">
                <a16:creationId xmlns:a16="http://schemas.microsoft.com/office/drawing/2014/main" id="{98A11B84-6B06-D93E-EE45-FC0FB5EFE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873213" y="3674916"/>
            <a:ext cx="176590" cy="194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65" descr="intrusion_sensor_corp_red">
            <a:extLst>
              <a:ext uri="{FF2B5EF4-FFF2-40B4-BE49-F238E27FC236}">
                <a16:creationId xmlns:a16="http://schemas.microsoft.com/office/drawing/2014/main" id="{23015D25-0E5A-FF1B-B918-9A953D06B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149244" y="3674916"/>
            <a:ext cx="176590" cy="194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타원 84">
            <a:extLst>
              <a:ext uri="{FF2B5EF4-FFF2-40B4-BE49-F238E27FC236}">
                <a16:creationId xmlns:a16="http://schemas.microsoft.com/office/drawing/2014/main" id="{98651A09-339E-33F5-D251-57B9623A46DF}"/>
              </a:ext>
            </a:extLst>
          </p:cNvPr>
          <p:cNvSpPr/>
          <p:nvPr/>
        </p:nvSpPr>
        <p:spPr bwMode="auto">
          <a:xfrm flipV="1">
            <a:off x="6588925" y="4221088"/>
            <a:ext cx="45719" cy="45719"/>
          </a:xfrm>
          <a:prstGeom prst="ellipse">
            <a:avLst/>
          </a:prstGeom>
          <a:noFill/>
          <a:ln w="6350" cap="flat" cmpd="sng" algn="ctr">
            <a:solidFill>
              <a:schemeClr val="bg1">
                <a:lumMod val="65000"/>
                <a:alpha val="29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39EA5205-D4B2-DC59-CFB9-E0292E9D600C}"/>
              </a:ext>
            </a:extLst>
          </p:cNvPr>
          <p:cNvSpPr/>
          <p:nvPr/>
        </p:nvSpPr>
        <p:spPr bwMode="auto">
          <a:xfrm flipV="1">
            <a:off x="6228469" y="4190048"/>
            <a:ext cx="45719" cy="45719"/>
          </a:xfrm>
          <a:prstGeom prst="ellipse">
            <a:avLst/>
          </a:prstGeom>
          <a:noFill/>
          <a:ln w="6350" cap="flat" cmpd="sng" algn="ctr">
            <a:solidFill>
              <a:schemeClr val="bg1">
                <a:lumMod val="65000"/>
                <a:alpha val="29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6E7F1E37-6F13-7E35-9B4F-52BBC6751156}"/>
              </a:ext>
            </a:extLst>
          </p:cNvPr>
          <p:cNvCxnSpPr>
            <a:cxnSpLocks/>
          </p:cNvCxnSpPr>
          <p:nvPr/>
        </p:nvCxnSpPr>
        <p:spPr>
          <a:xfrm>
            <a:off x="4895408" y="4015608"/>
            <a:ext cx="0" cy="197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D8722AE8-BE63-6645-9981-ABDB1475485F}"/>
              </a:ext>
            </a:extLst>
          </p:cNvPr>
          <p:cNvCxnSpPr>
            <a:cxnSpLocks/>
          </p:cNvCxnSpPr>
          <p:nvPr/>
        </p:nvCxnSpPr>
        <p:spPr>
          <a:xfrm>
            <a:off x="5303906" y="4251177"/>
            <a:ext cx="0" cy="75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4A151CC7-8DFA-DDDC-E49B-1C56AA12A804}"/>
              </a:ext>
            </a:extLst>
          </p:cNvPr>
          <p:cNvCxnSpPr>
            <a:cxnSpLocks/>
          </p:cNvCxnSpPr>
          <p:nvPr/>
        </p:nvCxnSpPr>
        <p:spPr>
          <a:xfrm flipV="1">
            <a:off x="5322383" y="4221100"/>
            <a:ext cx="0" cy="10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Object 2">
            <a:extLst>
              <a:ext uri="{FF2B5EF4-FFF2-40B4-BE49-F238E27FC236}">
                <a16:creationId xmlns:a16="http://schemas.microsoft.com/office/drawing/2014/main" id="{E3FED0FD-B8A2-39BF-4781-EE36D09C2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897" y="3298704"/>
            <a:ext cx="166322" cy="28992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3" descr="D:\모스트비주얼\아이콘 작업\27.png">
            <a:extLst>
              <a:ext uri="{FF2B5EF4-FFF2-40B4-BE49-F238E27FC236}">
                <a16:creationId xmlns:a16="http://schemas.microsoft.com/office/drawing/2014/main" id="{A5967E85-BD41-6348-913E-DAF807D6A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033939" y="3432807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" name="Object 2">
            <a:extLst>
              <a:ext uri="{FF2B5EF4-FFF2-40B4-BE49-F238E27FC236}">
                <a16:creationId xmlns:a16="http://schemas.microsoft.com/office/drawing/2014/main" id="{22432555-9BA9-8C7B-EDBB-847025A3D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023" y="3298704"/>
            <a:ext cx="166322" cy="28992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3" descr="D:\모스트비주얼\아이콘 작업\27.png">
            <a:extLst>
              <a:ext uri="{FF2B5EF4-FFF2-40B4-BE49-F238E27FC236}">
                <a16:creationId xmlns:a16="http://schemas.microsoft.com/office/drawing/2014/main" id="{928F9025-2587-1BD1-3A20-1C9114586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02065" y="3432807"/>
            <a:ext cx="84885" cy="1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5A8F0D55-91FC-9346-DC8A-2F075F0D6583}"/>
              </a:ext>
            </a:extLst>
          </p:cNvPr>
          <p:cNvSpPr/>
          <p:nvPr/>
        </p:nvSpPr>
        <p:spPr>
          <a:xfrm>
            <a:off x="6908646" y="3889018"/>
            <a:ext cx="34861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외부망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IPS#1#2</a:t>
            </a: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FFE3ED7F-A8DC-4594-3EFC-8F37D036E50E}"/>
              </a:ext>
            </a:extLst>
          </p:cNvPr>
          <p:cNvSpPr/>
          <p:nvPr/>
        </p:nvSpPr>
        <p:spPr>
          <a:xfrm>
            <a:off x="6984133" y="3501008"/>
            <a:ext cx="417139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외부망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#1#2</a:t>
            </a:r>
          </a:p>
        </p:txBody>
      </p:sp>
      <p:cxnSp>
        <p:nvCxnSpPr>
          <p:cNvPr id="126" name="연결선: 꺾임 125">
            <a:extLst>
              <a:ext uri="{FF2B5EF4-FFF2-40B4-BE49-F238E27FC236}">
                <a16:creationId xmlns:a16="http://schemas.microsoft.com/office/drawing/2014/main" id="{604D1139-50D8-5EF7-7043-6B7C3A191F2E}"/>
              </a:ext>
            </a:extLst>
          </p:cNvPr>
          <p:cNvCxnSpPr>
            <a:cxnSpLocks/>
            <a:stCxn id="73" idx="0"/>
            <a:endCxn id="121" idx="2"/>
          </p:cNvCxnSpPr>
          <p:nvPr/>
        </p:nvCxnSpPr>
        <p:spPr>
          <a:xfrm rot="5400000" flipH="1" flipV="1">
            <a:off x="6961662" y="3560196"/>
            <a:ext cx="114567" cy="114874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연결선: 꺾임 129">
            <a:extLst>
              <a:ext uri="{FF2B5EF4-FFF2-40B4-BE49-F238E27FC236}">
                <a16:creationId xmlns:a16="http://schemas.microsoft.com/office/drawing/2014/main" id="{233D2267-A073-D114-E6E3-3D2D465E6329}"/>
              </a:ext>
            </a:extLst>
          </p:cNvPr>
          <p:cNvCxnSpPr>
            <a:cxnSpLocks/>
            <a:stCxn id="80" idx="0"/>
            <a:endCxn id="123" idx="2"/>
          </p:cNvCxnSpPr>
          <p:nvPr/>
        </p:nvCxnSpPr>
        <p:spPr>
          <a:xfrm rot="5400000" flipH="1" flipV="1">
            <a:off x="7233740" y="3564149"/>
            <a:ext cx="114567" cy="106969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1C8FDE69-C01E-25A9-0E52-FBD042C4F74B}"/>
              </a:ext>
            </a:extLst>
          </p:cNvPr>
          <p:cNvGrpSpPr/>
          <p:nvPr/>
        </p:nvGrpSpPr>
        <p:grpSpPr>
          <a:xfrm>
            <a:off x="6900472" y="2564904"/>
            <a:ext cx="584821" cy="419451"/>
            <a:chOff x="4652824" y="2458582"/>
            <a:chExt cx="1612498" cy="777357"/>
          </a:xfrm>
        </p:grpSpPr>
        <p:grpSp>
          <p:nvGrpSpPr>
            <p:cNvPr id="175" name="Group 289">
              <a:extLst>
                <a:ext uri="{FF2B5EF4-FFF2-40B4-BE49-F238E27FC236}">
                  <a16:creationId xmlns:a16="http://schemas.microsoft.com/office/drawing/2014/main" id="{E288C7F4-A866-6F32-20F9-FE32D5F7AF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9919" y="2458582"/>
              <a:ext cx="1549463" cy="777357"/>
              <a:chOff x="1020" y="5604"/>
              <a:chExt cx="576" cy="324"/>
            </a:xfrm>
          </p:grpSpPr>
          <p:sp>
            <p:nvSpPr>
              <p:cNvPr id="185" name="Oval 290">
                <a:extLst>
                  <a:ext uri="{FF2B5EF4-FFF2-40B4-BE49-F238E27FC236}">
                    <a16:creationId xmlns:a16="http://schemas.microsoft.com/office/drawing/2014/main" id="{87A3B694-1E75-F7E4-B2E0-52BF7BA22C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8" y="5644"/>
                <a:ext cx="232" cy="1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6" name="Oval 291">
                <a:extLst>
                  <a:ext uri="{FF2B5EF4-FFF2-40B4-BE49-F238E27FC236}">
                    <a16:creationId xmlns:a16="http://schemas.microsoft.com/office/drawing/2014/main" id="{13DD4D21-01A8-1464-E8A8-48653A1B43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9" y="5678"/>
                <a:ext cx="163" cy="11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7" name="Oval 292">
                <a:extLst>
                  <a:ext uri="{FF2B5EF4-FFF2-40B4-BE49-F238E27FC236}">
                    <a16:creationId xmlns:a16="http://schemas.microsoft.com/office/drawing/2014/main" id="{356163EF-468C-75C4-C5C8-05F92DD401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3" y="5705"/>
                <a:ext cx="232" cy="169"/>
              </a:xfrm>
              <a:prstGeom prst="ellipse">
                <a:avLst/>
              </a:pr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8" name="Oval 293">
                <a:extLst>
                  <a:ext uri="{FF2B5EF4-FFF2-40B4-BE49-F238E27FC236}">
                    <a16:creationId xmlns:a16="http://schemas.microsoft.com/office/drawing/2014/main" id="{03D40DE7-56F2-6403-E19D-F937CF79E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5726"/>
                <a:ext cx="232" cy="13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9" name="Oval 294">
                <a:extLst>
                  <a:ext uri="{FF2B5EF4-FFF2-40B4-BE49-F238E27FC236}">
                    <a16:creationId xmlns:a16="http://schemas.microsoft.com/office/drawing/2014/main" id="{5A40A346-A00A-AA0D-A6EA-D3EDC0756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2" y="5655"/>
                <a:ext cx="218" cy="174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92" name="Oval 295">
                <a:extLst>
                  <a:ext uri="{FF2B5EF4-FFF2-40B4-BE49-F238E27FC236}">
                    <a16:creationId xmlns:a16="http://schemas.microsoft.com/office/drawing/2014/main" id="{9619EC11-1C18-F2EB-1458-332C4C928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5685"/>
                <a:ext cx="152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99" name="Oval 296">
                <a:extLst>
                  <a:ext uri="{FF2B5EF4-FFF2-40B4-BE49-F238E27FC236}">
                    <a16:creationId xmlns:a16="http://schemas.microsoft.com/office/drawing/2014/main" id="{91BEF900-9263-2BBF-062B-BB827A3F3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" y="5708"/>
                <a:ext cx="219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00" name="Oval 297">
                <a:extLst>
                  <a:ext uri="{FF2B5EF4-FFF2-40B4-BE49-F238E27FC236}">
                    <a16:creationId xmlns:a16="http://schemas.microsoft.com/office/drawing/2014/main" id="{E693E26F-230D-687A-1900-134D73DB8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55" y="5727"/>
                <a:ext cx="216" cy="126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02" name="Oval 298">
                <a:extLst>
                  <a:ext uri="{FF2B5EF4-FFF2-40B4-BE49-F238E27FC236}">
                    <a16:creationId xmlns:a16="http://schemas.microsoft.com/office/drawing/2014/main" id="{DFB46ED9-34AF-D804-A4C4-1E156B2571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1" y="5662"/>
                <a:ext cx="206" cy="166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14" name="Oval 299">
                <a:extLst>
                  <a:ext uri="{FF2B5EF4-FFF2-40B4-BE49-F238E27FC236}">
                    <a16:creationId xmlns:a16="http://schemas.microsoft.com/office/drawing/2014/main" id="{A68AA18B-1A61-00DA-D8CA-90752B98B0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9" y="5693"/>
                <a:ext cx="143" cy="101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19" name="Oval 300">
                <a:extLst>
                  <a:ext uri="{FF2B5EF4-FFF2-40B4-BE49-F238E27FC236}">
                    <a16:creationId xmlns:a16="http://schemas.microsoft.com/office/drawing/2014/main" id="{505C5039-5876-5E5F-B7BA-743771DAC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5716"/>
                <a:ext cx="205" cy="149"/>
              </a:xfrm>
              <a:prstGeom prst="ellipse">
                <a:avLst/>
              </a:pr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0" name="Oval 301">
                <a:extLst>
                  <a:ext uri="{FF2B5EF4-FFF2-40B4-BE49-F238E27FC236}">
                    <a16:creationId xmlns:a16="http://schemas.microsoft.com/office/drawing/2014/main" id="{EE01FFAF-58FB-1F12-81D3-0ACD3A821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9" y="5735"/>
                <a:ext cx="205" cy="119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1" name="Oval 302">
                <a:extLst>
                  <a:ext uri="{FF2B5EF4-FFF2-40B4-BE49-F238E27FC236}">
                    <a16:creationId xmlns:a16="http://schemas.microsoft.com/office/drawing/2014/main" id="{34EFD3E5-1498-C9EA-15CB-FFB47D2D1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5604"/>
                <a:ext cx="239" cy="16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2" name="Oval 303">
                <a:extLst>
                  <a:ext uri="{FF2B5EF4-FFF2-40B4-BE49-F238E27FC236}">
                    <a16:creationId xmlns:a16="http://schemas.microsoft.com/office/drawing/2014/main" id="{C7E22F8B-BEDE-6E97-38DA-391FEA8D1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1" y="5613"/>
                <a:ext cx="224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3" name="Oval 304">
                <a:extLst>
                  <a:ext uri="{FF2B5EF4-FFF2-40B4-BE49-F238E27FC236}">
                    <a16:creationId xmlns:a16="http://schemas.microsoft.com/office/drawing/2014/main" id="{2D4D6D53-DA93-64FD-C88D-B304C2617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6" y="5628"/>
                <a:ext cx="236" cy="149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4" name="Oval 305">
                <a:extLst>
                  <a:ext uri="{FF2B5EF4-FFF2-40B4-BE49-F238E27FC236}">
                    <a16:creationId xmlns:a16="http://schemas.microsoft.com/office/drawing/2014/main" id="{698ECA5B-CB4B-932B-DA12-F4017B3EA1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5753"/>
                <a:ext cx="163" cy="10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5" name="Oval 306">
                <a:extLst>
                  <a:ext uri="{FF2B5EF4-FFF2-40B4-BE49-F238E27FC236}">
                    <a16:creationId xmlns:a16="http://schemas.microsoft.com/office/drawing/2014/main" id="{7EFE9E4C-9AC7-A461-3BFD-8EB15D6494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3" y="5753"/>
                <a:ext cx="151" cy="101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33" name="Oval 307">
                <a:extLst>
                  <a:ext uri="{FF2B5EF4-FFF2-40B4-BE49-F238E27FC236}">
                    <a16:creationId xmlns:a16="http://schemas.microsoft.com/office/drawing/2014/main" id="{D6274B98-7A9D-8B22-2508-137B488E1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4" y="5757"/>
                <a:ext cx="142" cy="95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7" name="Oval 308">
                <a:extLst>
                  <a:ext uri="{FF2B5EF4-FFF2-40B4-BE49-F238E27FC236}">
                    <a16:creationId xmlns:a16="http://schemas.microsoft.com/office/drawing/2014/main" id="{32FA5119-36FB-F2B0-AE93-EACF06A41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0" y="5738"/>
                <a:ext cx="232" cy="1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8" name="Oval 309">
                <a:extLst>
                  <a:ext uri="{FF2B5EF4-FFF2-40B4-BE49-F238E27FC236}">
                    <a16:creationId xmlns:a16="http://schemas.microsoft.com/office/drawing/2014/main" id="{58957D8F-DECD-67E7-E25D-933102DD79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8" y="5742"/>
                <a:ext cx="216" cy="155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9" name="Oval 310">
                <a:extLst>
                  <a:ext uri="{FF2B5EF4-FFF2-40B4-BE49-F238E27FC236}">
                    <a16:creationId xmlns:a16="http://schemas.microsoft.com/office/drawing/2014/main" id="{19441A55-EA3F-87A3-EF31-7CB514E7D9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1" y="5711"/>
                <a:ext cx="214" cy="180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0" name="Oval 311">
                <a:extLst>
                  <a:ext uri="{FF2B5EF4-FFF2-40B4-BE49-F238E27FC236}">
                    <a16:creationId xmlns:a16="http://schemas.microsoft.com/office/drawing/2014/main" id="{8EB21FEB-D1FF-4BA8-A7B5-3EF5C66D15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3" y="5759"/>
                <a:ext cx="232" cy="16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1" name="Oval 312">
                <a:extLst>
                  <a:ext uri="{FF2B5EF4-FFF2-40B4-BE49-F238E27FC236}">
                    <a16:creationId xmlns:a16="http://schemas.microsoft.com/office/drawing/2014/main" id="{62E4D41A-8A2B-BA8B-7EBD-35625CA199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0" y="5759"/>
                <a:ext cx="216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2" name="Oval 313">
                <a:extLst>
                  <a:ext uri="{FF2B5EF4-FFF2-40B4-BE49-F238E27FC236}">
                    <a16:creationId xmlns:a16="http://schemas.microsoft.com/office/drawing/2014/main" id="{42160210-E817-92A7-B027-6FC9BF49CA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68" y="5753"/>
                <a:ext cx="205" cy="160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84" name="Text Box 314">
              <a:extLst>
                <a:ext uri="{FF2B5EF4-FFF2-40B4-BE49-F238E27FC236}">
                  <a16:creationId xmlns:a16="http://schemas.microsoft.com/office/drawing/2014/main" id="{02D3C1C5-046E-0ABA-0281-03E5D3891E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2824" y="2654071"/>
              <a:ext cx="1612498" cy="413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18147" tIns="59074" rIns="118147" bIns="59074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47110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5" b="1" kern="0"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전용선</a:t>
              </a:r>
              <a:endParaRPr lang="en-US" altLang="ko-KR" sz="905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</p:txBody>
        </p:sp>
      </p:grpSp>
      <p:cxnSp>
        <p:nvCxnSpPr>
          <p:cNvPr id="253" name="연결선: 꺾임 252">
            <a:extLst>
              <a:ext uri="{FF2B5EF4-FFF2-40B4-BE49-F238E27FC236}">
                <a16:creationId xmlns:a16="http://schemas.microsoft.com/office/drawing/2014/main" id="{CB1107E5-C498-0A40-2FB1-2A93A8255933}"/>
              </a:ext>
            </a:extLst>
          </p:cNvPr>
          <p:cNvCxnSpPr>
            <a:cxnSpLocks/>
            <a:stCxn id="118" idx="0"/>
            <a:endCxn id="249" idx="5"/>
          </p:cNvCxnSpPr>
          <p:nvPr/>
        </p:nvCxnSpPr>
        <p:spPr>
          <a:xfrm rot="5400000" flipH="1" flipV="1">
            <a:off x="6914606" y="3045780"/>
            <a:ext cx="396376" cy="109473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연결선: 꺾임 255">
            <a:extLst>
              <a:ext uri="{FF2B5EF4-FFF2-40B4-BE49-F238E27FC236}">
                <a16:creationId xmlns:a16="http://schemas.microsoft.com/office/drawing/2014/main" id="{286D15B7-A703-2DFB-E475-D5EE940F1A03}"/>
              </a:ext>
            </a:extLst>
          </p:cNvPr>
          <p:cNvCxnSpPr>
            <a:cxnSpLocks/>
            <a:stCxn id="122" idx="0"/>
            <a:endCxn id="250" idx="3"/>
          </p:cNvCxnSpPr>
          <p:nvPr/>
        </p:nvCxnSpPr>
        <p:spPr>
          <a:xfrm rot="16200000" flipV="1">
            <a:off x="7085037" y="3057556"/>
            <a:ext cx="346390" cy="135905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모서리가 둥근 직사각형 1823">
            <a:extLst>
              <a:ext uri="{FF2B5EF4-FFF2-40B4-BE49-F238E27FC236}">
                <a16:creationId xmlns:a16="http://schemas.microsoft.com/office/drawing/2014/main" id="{A0E7B3ED-5DE4-F5E9-B553-05580BFE85D0}"/>
              </a:ext>
            </a:extLst>
          </p:cNvPr>
          <p:cNvSpPr/>
          <p:nvPr/>
        </p:nvSpPr>
        <p:spPr>
          <a:xfrm>
            <a:off x="6868480" y="2099905"/>
            <a:ext cx="640804" cy="298373"/>
          </a:xfrm>
          <a:prstGeom prst="roundRect">
            <a:avLst>
              <a:gd name="adj" fmla="val 3455"/>
            </a:avLst>
          </a:prstGeom>
          <a:solidFill>
            <a:srgbClr val="00B0F0">
              <a:alpha val="2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ko-KR" altLang="en-US" sz="905" b="1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헤드 L" pitchFamily="18" charset="-127"/>
                <a:ea typeface="Rix헤드 L" pitchFamily="18" charset="-127"/>
              </a:rPr>
              <a:t>민간클라우드</a:t>
            </a:r>
            <a:endParaRPr lang="ko-KR" altLang="en-US" sz="905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Rix헤드 L" pitchFamily="18" charset="-127"/>
              <a:ea typeface="Rix헤드 L" pitchFamily="18" charset="-127"/>
            </a:endParaRPr>
          </a:p>
        </p:txBody>
      </p:sp>
      <p:cxnSp>
        <p:nvCxnSpPr>
          <p:cNvPr id="309" name="연결선: 꺾임 308">
            <a:extLst>
              <a:ext uri="{FF2B5EF4-FFF2-40B4-BE49-F238E27FC236}">
                <a16:creationId xmlns:a16="http://schemas.microsoft.com/office/drawing/2014/main" id="{28D3127D-2382-3353-C104-58AE02F4B8A0}"/>
              </a:ext>
            </a:extLst>
          </p:cNvPr>
          <p:cNvCxnSpPr>
            <a:cxnSpLocks/>
            <a:stCxn id="185" idx="0"/>
            <a:endCxn id="308" idx="2"/>
          </p:cNvCxnSpPr>
          <p:nvPr/>
        </p:nvCxnSpPr>
        <p:spPr>
          <a:xfrm rot="16200000" flipV="1">
            <a:off x="7127706" y="2459454"/>
            <a:ext cx="218410" cy="96057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연결선: 꺾임 311">
            <a:extLst>
              <a:ext uri="{FF2B5EF4-FFF2-40B4-BE49-F238E27FC236}">
                <a16:creationId xmlns:a16="http://schemas.microsoft.com/office/drawing/2014/main" id="{BD5FBF52-BB18-1FA9-B4EE-9F02B54700D0}"/>
              </a:ext>
            </a:extLst>
          </p:cNvPr>
          <p:cNvCxnSpPr>
            <a:cxnSpLocks/>
            <a:stCxn id="223" idx="1"/>
            <a:endCxn id="308" idx="2"/>
          </p:cNvCxnSpPr>
          <p:nvPr/>
        </p:nvCxnSpPr>
        <p:spPr>
          <a:xfrm rot="5400000" flipH="1" flipV="1">
            <a:off x="7019820" y="2455162"/>
            <a:ext cx="225945" cy="112179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연결선: 꺾임 325">
            <a:extLst>
              <a:ext uri="{FF2B5EF4-FFF2-40B4-BE49-F238E27FC236}">
                <a16:creationId xmlns:a16="http://schemas.microsoft.com/office/drawing/2014/main" id="{72638E97-AC60-C98F-D80C-1840B686D7F1}"/>
              </a:ext>
            </a:extLst>
          </p:cNvPr>
          <p:cNvCxnSpPr>
            <a:cxnSpLocks/>
            <a:stCxn id="493" idx="0"/>
            <a:endCxn id="68" idx="2"/>
          </p:cNvCxnSpPr>
          <p:nvPr/>
        </p:nvCxnSpPr>
        <p:spPr>
          <a:xfrm rot="5400000" flipH="1" flipV="1">
            <a:off x="5892410" y="4485271"/>
            <a:ext cx="921975" cy="674804"/>
          </a:xfrm>
          <a:prstGeom prst="bentConnector3">
            <a:avLst>
              <a:gd name="adj1" fmla="val 82026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7117AFB4-038B-8A8E-878B-E07BF5DAA213}"/>
              </a:ext>
            </a:extLst>
          </p:cNvPr>
          <p:cNvGrpSpPr/>
          <p:nvPr/>
        </p:nvGrpSpPr>
        <p:grpSpPr>
          <a:xfrm>
            <a:off x="5653777" y="5943329"/>
            <a:ext cx="773676" cy="316291"/>
            <a:chOff x="4652824" y="2458582"/>
            <a:chExt cx="1612498" cy="777357"/>
          </a:xfrm>
        </p:grpSpPr>
        <p:grpSp>
          <p:nvGrpSpPr>
            <p:cNvPr id="356" name="Group 289">
              <a:extLst>
                <a:ext uri="{FF2B5EF4-FFF2-40B4-BE49-F238E27FC236}">
                  <a16:creationId xmlns:a16="http://schemas.microsoft.com/office/drawing/2014/main" id="{CCA0C6A4-B236-E7EB-9110-46C3F5B570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9919" y="2458582"/>
              <a:ext cx="1549463" cy="777357"/>
              <a:chOff x="1020" y="5604"/>
              <a:chExt cx="576" cy="324"/>
            </a:xfrm>
          </p:grpSpPr>
          <p:sp>
            <p:nvSpPr>
              <p:cNvPr id="358" name="Oval 290">
                <a:extLst>
                  <a:ext uri="{FF2B5EF4-FFF2-40B4-BE49-F238E27FC236}">
                    <a16:creationId xmlns:a16="http://schemas.microsoft.com/office/drawing/2014/main" id="{64008D7A-C214-5D8A-42FC-6D8203F93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8" y="5644"/>
                <a:ext cx="232" cy="1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59" name="Oval 291">
                <a:extLst>
                  <a:ext uri="{FF2B5EF4-FFF2-40B4-BE49-F238E27FC236}">
                    <a16:creationId xmlns:a16="http://schemas.microsoft.com/office/drawing/2014/main" id="{44B22BF5-4B99-C999-95D9-75A0C99CB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9" y="5678"/>
                <a:ext cx="163" cy="11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0" name="Oval 292">
                <a:extLst>
                  <a:ext uri="{FF2B5EF4-FFF2-40B4-BE49-F238E27FC236}">
                    <a16:creationId xmlns:a16="http://schemas.microsoft.com/office/drawing/2014/main" id="{3F385E24-50C3-DCC0-F729-6F90B06FC0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3" y="5705"/>
                <a:ext cx="232" cy="169"/>
              </a:xfrm>
              <a:prstGeom prst="ellipse">
                <a:avLst/>
              </a:pr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1" name="Oval 293">
                <a:extLst>
                  <a:ext uri="{FF2B5EF4-FFF2-40B4-BE49-F238E27FC236}">
                    <a16:creationId xmlns:a16="http://schemas.microsoft.com/office/drawing/2014/main" id="{E7B51AF2-E538-1174-5A56-6210866BC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5726"/>
                <a:ext cx="232" cy="13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2" name="Oval 294">
                <a:extLst>
                  <a:ext uri="{FF2B5EF4-FFF2-40B4-BE49-F238E27FC236}">
                    <a16:creationId xmlns:a16="http://schemas.microsoft.com/office/drawing/2014/main" id="{A23C1111-5846-0A0A-3ADB-9B35C2FBCE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2" y="5655"/>
                <a:ext cx="218" cy="174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3" name="Oval 295">
                <a:extLst>
                  <a:ext uri="{FF2B5EF4-FFF2-40B4-BE49-F238E27FC236}">
                    <a16:creationId xmlns:a16="http://schemas.microsoft.com/office/drawing/2014/main" id="{69CF6596-52F8-F2E1-5FDE-E45BE691D6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5685"/>
                <a:ext cx="152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4" name="Oval 296">
                <a:extLst>
                  <a:ext uri="{FF2B5EF4-FFF2-40B4-BE49-F238E27FC236}">
                    <a16:creationId xmlns:a16="http://schemas.microsoft.com/office/drawing/2014/main" id="{D36000B2-BCDC-D777-C604-2F4CB0CC3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" y="5708"/>
                <a:ext cx="219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5" name="Oval 297">
                <a:extLst>
                  <a:ext uri="{FF2B5EF4-FFF2-40B4-BE49-F238E27FC236}">
                    <a16:creationId xmlns:a16="http://schemas.microsoft.com/office/drawing/2014/main" id="{D320EB16-0489-A4C1-A37A-7A2DAF60EB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55" y="5727"/>
                <a:ext cx="216" cy="126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6" name="Oval 298">
                <a:extLst>
                  <a:ext uri="{FF2B5EF4-FFF2-40B4-BE49-F238E27FC236}">
                    <a16:creationId xmlns:a16="http://schemas.microsoft.com/office/drawing/2014/main" id="{7F0ED644-B504-CEA7-CE1D-0884C9CE4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1" y="5662"/>
                <a:ext cx="206" cy="166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7" name="Oval 299">
                <a:extLst>
                  <a:ext uri="{FF2B5EF4-FFF2-40B4-BE49-F238E27FC236}">
                    <a16:creationId xmlns:a16="http://schemas.microsoft.com/office/drawing/2014/main" id="{F8F082B3-EBC6-F280-0911-96B685282C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9" y="5693"/>
                <a:ext cx="143" cy="101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8" name="Oval 300">
                <a:extLst>
                  <a:ext uri="{FF2B5EF4-FFF2-40B4-BE49-F238E27FC236}">
                    <a16:creationId xmlns:a16="http://schemas.microsoft.com/office/drawing/2014/main" id="{86CC0DE0-B9EA-A968-8434-B425877843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5716"/>
                <a:ext cx="205" cy="149"/>
              </a:xfrm>
              <a:prstGeom prst="ellipse">
                <a:avLst/>
              </a:pr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9" name="Oval 301">
                <a:extLst>
                  <a:ext uri="{FF2B5EF4-FFF2-40B4-BE49-F238E27FC236}">
                    <a16:creationId xmlns:a16="http://schemas.microsoft.com/office/drawing/2014/main" id="{8A220CFD-D5F3-1163-8DE0-F2D6ED950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9" y="5735"/>
                <a:ext cx="205" cy="119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0" name="Oval 302">
                <a:extLst>
                  <a:ext uri="{FF2B5EF4-FFF2-40B4-BE49-F238E27FC236}">
                    <a16:creationId xmlns:a16="http://schemas.microsoft.com/office/drawing/2014/main" id="{DDB65CDE-17B6-37FD-7B4B-C9703723F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5604"/>
                <a:ext cx="239" cy="16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1" name="Oval 303">
                <a:extLst>
                  <a:ext uri="{FF2B5EF4-FFF2-40B4-BE49-F238E27FC236}">
                    <a16:creationId xmlns:a16="http://schemas.microsoft.com/office/drawing/2014/main" id="{D3DE24A2-A810-6833-FE61-DF93D7F62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1" y="5613"/>
                <a:ext cx="224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2" name="Oval 304">
                <a:extLst>
                  <a:ext uri="{FF2B5EF4-FFF2-40B4-BE49-F238E27FC236}">
                    <a16:creationId xmlns:a16="http://schemas.microsoft.com/office/drawing/2014/main" id="{DB75B2F5-AACB-6896-9F51-7E9771C5D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6" y="5628"/>
                <a:ext cx="236" cy="149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3" name="Oval 305">
                <a:extLst>
                  <a:ext uri="{FF2B5EF4-FFF2-40B4-BE49-F238E27FC236}">
                    <a16:creationId xmlns:a16="http://schemas.microsoft.com/office/drawing/2014/main" id="{66D40F62-3A26-5AA9-9293-94B34BA19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5753"/>
                <a:ext cx="163" cy="10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4" name="Oval 306">
                <a:extLst>
                  <a:ext uri="{FF2B5EF4-FFF2-40B4-BE49-F238E27FC236}">
                    <a16:creationId xmlns:a16="http://schemas.microsoft.com/office/drawing/2014/main" id="{7B3419FC-EE19-ACC4-78D9-74FE1515B7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3" y="5753"/>
                <a:ext cx="151" cy="101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5" name="Oval 307">
                <a:extLst>
                  <a:ext uri="{FF2B5EF4-FFF2-40B4-BE49-F238E27FC236}">
                    <a16:creationId xmlns:a16="http://schemas.microsoft.com/office/drawing/2014/main" id="{BBFCC3BB-6F0A-CE79-43AB-F4C60B270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4" y="5757"/>
                <a:ext cx="142" cy="95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6" name="Oval 308">
                <a:extLst>
                  <a:ext uri="{FF2B5EF4-FFF2-40B4-BE49-F238E27FC236}">
                    <a16:creationId xmlns:a16="http://schemas.microsoft.com/office/drawing/2014/main" id="{DBB1EA78-FC96-A19F-2C65-9D83C3409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0" y="5738"/>
                <a:ext cx="232" cy="1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7" name="Oval 309">
                <a:extLst>
                  <a:ext uri="{FF2B5EF4-FFF2-40B4-BE49-F238E27FC236}">
                    <a16:creationId xmlns:a16="http://schemas.microsoft.com/office/drawing/2014/main" id="{C9CF2F54-33D5-5985-304D-B797BD171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8" y="5742"/>
                <a:ext cx="216" cy="155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8" name="Oval 310">
                <a:extLst>
                  <a:ext uri="{FF2B5EF4-FFF2-40B4-BE49-F238E27FC236}">
                    <a16:creationId xmlns:a16="http://schemas.microsoft.com/office/drawing/2014/main" id="{B42F6E82-8116-58DA-B959-BC8B2C74D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1" y="5711"/>
                <a:ext cx="214" cy="180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9" name="Oval 311">
                <a:extLst>
                  <a:ext uri="{FF2B5EF4-FFF2-40B4-BE49-F238E27FC236}">
                    <a16:creationId xmlns:a16="http://schemas.microsoft.com/office/drawing/2014/main" id="{161B2C7A-AA81-C194-C351-5076B7CD7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3" y="5759"/>
                <a:ext cx="232" cy="16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80" name="Oval 312">
                <a:extLst>
                  <a:ext uri="{FF2B5EF4-FFF2-40B4-BE49-F238E27FC236}">
                    <a16:creationId xmlns:a16="http://schemas.microsoft.com/office/drawing/2014/main" id="{5883A3AF-8554-9A88-0FF2-9562CE9A38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0" y="5759"/>
                <a:ext cx="216" cy="15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5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defTabSz="1471105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81" name="Oval 313">
                <a:extLst>
                  <a:ext uri="{FF2B5EF4-FFF2-40B4-BE49-F238E27FC236}">
                    <a16:creationId xmlns:a16="http://schemas.microsoft.com/office/drawing/2014/main" id="{A58A0836-CBDE-B79A-35BA-7BA5DB7048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68" y="5753"/>
                <a:ext cx="205" cy="160"/>
              </a:xfrm>
              <a:prstGeom prst="ellipse">
                <a:avLst/>
              </a:prstGeom>
              <a:gradFill>
                <a:gsLst>
                  <a:gs pos="100000">
                    <a:srgbClr val="397BCE"/>
                  </a:gs>
                  <a:gs pos="64000">
                    <a:srgbClr val="397BCE"/>
                  </a:gs>
                </a:gsLst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tIns="0" bIns="0" anchor="ctr"/>
              <a:lstStyle/>
              <a:p>
                <a:pPr defTabSz="1471105"/>
                <a:endParaRPr lang="ko-KR" altLang="en-US" sz="258" b="1" kern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57" name="Text Box 314">
              <a:extLst>
                <a:ext uri="{FF2B5EF4-FFF2-40B4-BE49-F238E27FC236}">
                  <a16:creationId xmlns:a16="http://schemas.microsoft.com/office/drawing/2014/main" id="{C1503ADB-7052-C07D-032A-1D401E85F8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2824" y="2654071"/>
              <a:ext cx="1612498" cy="413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18147" tIns="59074" rIns="118147" bIns="59074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5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47110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700" b="1" kern="0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전용선</a:t>
              </a:r>
              <a:endParaRPr lang="en-US" altLang="ko-KR" sz="7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  <a:p>
              <a:pPr algn="ctr" defTabSz="147110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700" b="1" kern="0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     </a:t>
              </a:r>
              <a:r>
                <a:rPr lang="ko-KR" altLang="en-US" sz="700" b="1" kern="0" dirty="0" err="1"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융합망</a:t>
              </a:r>
              <a:endParaRPr lang="en-US" altLang="ko-KR" sz="7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</p:txBody>
        </p:sp>
      </p:grpSp>
      <p:cxnSp>
        <p:nvCxnSpPr>
          <p:cNvPr id="382" name="직선 연결선 381">
            <a:extLst>
              <a:ext uri="{FF2B5EF4-FFF2-40B4-BE49-F238E27FC236}">
                <a16:creationId xmlns:a16="http://schemas.microsoft.com/office/drawing/2014/main" id="{2E04CFCE-28A5-52AF-460F-B003C137D21A}"/>
              </a:ext>
            </a:extLst>
          </p:cNvPr>
          <p:cNvCxnSpPr>
            <a:cxnSpLocks/>
            <a:endCxn id="466" idx="2"/>
          </p:cNvCxnSpPr>
          <p:nvPr/>
        </p:nvCxnSpPr>
        <p:spPr>
          <a:xfrm flipV="1">
            <a:off x="5584785" y="5169464"/>
            <a:ext cx="39132" cy="152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직선 연결선 384">
            <a:extLst>
              <a:ext uri="{FF2B5EF4-FFF2-40B4-BE49-F238E27FC236}">
                <a16:creationId xmlns:a16="http://schemas.microsoft.com/office/drawing/2014/main" id="{A6C71C88-9A4C-B2F9-6032-2A9BEB601B25}"/>
              </a:ext>
            </a:extLst>
          </p:cNvPr>
          <p:cNvCxnSpPr>
            <a:cxnSpLocks/>
            <a:endCxn id="467" idx="2"/>
          </p:cNvCxnSpPr>
          <p:nvPr/>
        </p:nvCxnSpPr>
        <p:spPr>
          <a:xfrm flipV="1">
            <a:off x="5788485" y="5169464"/>
            <a:ext cx="8995" cy="152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연결선: 꺾임 390">
            <a:extLst>
              <a:ext uri="{FF2B5EF4-FFF2-40B4-BE49-F238E27FC236}">
                <a16:creationId xmlns:a16="http://schemas.microsoft.com/office/drawing/2014/main" id="{99DBBDF1-584E-79BF-3990-FA519FB10046}"/>
              </a:ext>
            </a:extLst>
          </p:cNvPr>
          <p:cNvCxnSpPr>
            <a:cxnSpLocks/>
            <a:stCxn id="370" idx="2"/>
          </p:cNvCxnSpPr>
          <p:nvPr/>
        </p:nvCxnSpPr>
        <p:spPr>
          <a:xfrm rot="10800000">
            <a:off x="5584786" y="5516481"/>
            <a:ext cx="243327" cy="509338"/>
          </a:xfrm>
          <a:prstGeom prst="bentConnector2">
            <a:avLst/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연결선: 꺾임 397">
            <a:extLst>
              <a:ext uri="{FF2B5EF4-FFF2-40B4-BE49-F238E27FC236}">
                <a16:creationId xmlns:a16="http://schemas.microsoft.com/office/drawing/2014/main" id="{489B41EF-EEF5-784F-099A-53ADB5C65082}"/>
              </a:ext>
            </a:extLst>
          </p:cNvPr>
          <p:cNvCxnSpPr>
            <a:cxnSpLocks/>
            <a:stCxn id="397" idx="1"/>
            <a:endCxn id="357" idx="3"/>
          </p:cNvCxnSpPr>
          <p:nvPr/>
        </p:nvCxnSpPr>
        <p:spPr>
          <a:xfrm rot="10800000" flipV="1">
            <a:off x="6427453" y="6105504"/>
            <a:ext cx="277920" cy="1573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연결선: 꺾임 404">
            <a:extLst>
              <a:ext uri="{FF2B5EF4-FFF2-40B4-BE49-F238E27FC236}">
                <a16:creationId xmlns:a16="http://schemas.microsoft.com/office/drawing/2014/main" id="{3C5F1216-B615-F675-1F9B-DA4ECA3D5C07}"/>
              </a:ext>
            </a:extLst>
          </p:cNvPr>
          <p:cNvCxnSpPr>
            <a:cxnSpLocks/>
            <a:stCxn id="935" idx="0"/>
            <a:endCxn id="874" idx="2"/>
          </p:cNvCxnSpPr>
          <p:nvPr/>
        </p:nvCxnSpPr>
        <p:spPr>
          <a:xfrm rot="5400000" flipH="1" flipV="1">
            <a:off x="7755068" y="3922530"/>
            <a:ext cx="160917" cy="726240"/>
          </a:xfrm>
          <a:prstGeom prst="bentConnector3">
            <a:avLst>
              <a:gd name="adj1" fmla="val 63811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직선 연결선 420">
            <a:extLst>
              <a:ext uri="{FF2B5EF4-FFF2-40B4-BE49-F238E27FC236}">
                <a16:creationId xmlns:a16="http://schemas.microsoft.com/office/drawing/2014/main" id="{53D3E351-BE80-8997-28D7-A587FE909A35}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6961508" y="3869212"/>
            <a:ext cx="0" cy="3651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직선 연결선 423">
            <a:extLst>
              <a:ext uri="{FF2B5EF4-FFF2-40B4-BE49-F238E27FC236}">
                <a16:creationId xmlns:a16="http://schemas.microsoft.com/office/drawing/2014/main" id="{BE20F143-048B-3FFD-DD1C-4253858B036B}"/>
              </a:ext>
            </a:extLst>
          </p:cNvPr>
          <p:cNvCxnSpPr>
            <a:cxnSpLocks/>
            <a:stCxn id="80" idx="2"/>
          </p:cNvCxnSpPr>
          <p:nvPr/>
        </p:nvCxnSpPr>
        <p:spPr>
          <a:xfrm flipH="1">
            <a:off x="7237538" y="3869212"/>
            <a:ext cx="1" cy="320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4" name="그림 433">
            <a:extLst>
              <a:ext uri="{FF2B5EF4-FFF2-40B4-BE49-F238E27FC236}">
                <a16:creationId xmlns:a16="http://schemas.microsoft.com/office/drawing/2014/main" id="{563EC9E1-2090-57E9-6DC3-775C0FC4E82B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5986866" y="3970145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436" name="직선 연결선 435">
            <a:extLst>
              <a:ext uri="{FF2B5EF4-FFF2-40B4-BE49-F238E27FC236}">
                <a16:creationId xmlns:a16="http://schemas.microsoft.com/office/drawing/2014/main" id="{86DA3784-8B4C-73C6-F6E4-2A0417088B10}"/>
              </a:ext>
            </a:extLst>
          </p:cNvPr>
          <p:cNvCxnSpPr>
            <a:cxnSpLocks/>
            <a:stCxn id="434" idx="2"/>
          </p:cNvCxnSpPr>
          <p:nvPr/>
        </p:nvCxnSpPr>
        <p:spPr>
          <a:xfrm>
            <a:off x="6050007" y="4144061"/>
            <a:ext cx="0" cy="62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직사각형 440">
            <a:extLst>
              <a:ext uri="{FF2B5EF4-FFF2-40B4-BE49-F238E27FC236}">
                <a16:creationId xmlns:a16="http://schemas.microsoft.com/office/drawing/2014/main" id="{F79B0E6B-7792-E35B-8EF7-339CE4081C5C}"/>
              </a:ext>
            </a:extLst>
          </p:cNvPr>
          <p:cNvSpPr/>
          <p:nvPr/>
        </p:nvSpPr>
        <p:spPr>
          <a:xfrm>
            <a:off x="5925108" y="3898696"/>
            <a:ext cx="238789" cy="703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블랙박스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</p:txBody>
      </p:sp>
      <p:pic>
        <p:nvPicPr>
          <p:cNvPr id="451" name="그림 450">
            <a:extLst>
              <a:ext uri="{FF2B5EF4-FFF2-40B4-BE49-F238E27FC236}">
                <a16:creationId xmlns:a16="http://schemas.microsoft.com/office/drawing/2014/main" id="{DD90C59B-F7F4-E017-C396-29492CA67820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5802601" y="4315172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52" name="직사각형 451">
            <a:extLst>
              <a:ext uri="{FF2B5EF4-FFF2-40B4-BE49-F238E27FC236}">
                <a16:creationId xmlns:a16="http://schemas.microsoft.com/office/drawing/2014/main" id="{732FD809-165F-616C-66DD-37D60D54F786}"/>
              </a:ext>
            </a:extLst>
          </p:cNvPr>
          <p:cNvSpPr/>
          <p:nvPr/>
        </p:nvSpPr>
        <p:spPr>
          <a:xfrm>
            <a:off x="5731446" y="4494483"/>
            <a:ext cx="238789" cy="703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ESS</a:t>
            </a:r>
          </a:p>
        </p:txBody>
      </p:sp>
      <p:cxnSp>
        <p:nvCxnSpPr>
          <p:cNvPr id="453" name="직선 연결선 452">
            <a:extLst>
              <a:ext uri="{FF2B5EF4-FFF2-40B4-BE49-F238E27FC236}">
                <a16:creationId xmlns:a16="http://schemas.microsoft.com/office/drawing/2014/main" id="{B2F88A1F-A3FB-5832-DB09-0CC87DF22D62}"/>
              </a:ext>
            </a:extLst>
          </p:cNvPr>
          <p:cNvCxnSpPr>
            <a:cxnSpLocks/>
            <a:endCxn id="451" idx="0"/>
          </p:cNvCxnSpPr>
          <p:nvPr/>
        </p:nvCxnSpPr>
        <p:spPr>
          <a:xfrm flipH="1">
            <a:off x="5865742" y="4240380"/>
            <a:ext cx="0" cy="74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5" name="그림 454">
            <a:extLst>
              <a:ext uri="{FF2B5EF4-FFF2-40B4-BE49-F238E27FC236}">
                <a16:creationId xmlns:a16="http://schemas.microsoft.com/office/drawing/2014/main" id="{AD12A845-0CF0-90F5-1905-67D4F07D6869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7354953" y="3970145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456" name="직선 연결선 455">
            <a:extLst>
              <a:ext uri="{FF2B5EF4-FFF2-40B4-BE49-F238E27FC236}">
                <a16:creationId xmlns:a16="http://schemas.microsoft.com/office/drawing/2014/main" id="{96AF25F1-5C4A-30EC-EFC8-9EF58F5FF446}"/>
              </a:ext>
            </a:extLst>
          </p:cNvPr>
          <p:cNvCxnSpPr>
            <a:cxnSpLocks/>
            <a:stCxn id="455" idx="2"/>
          </p:cNvCxnSpPr>
          <p:nvPr/>
        </p:nvCxnSpPr>
        <p:spPr>
          <a:xfrm>
            <a:off x="7418094" y="4144061"/>
            <a:ext cx="0" cy="62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직사각형 456">
            <a:extLst>
              <a:ext uri="{FF2B5EF4-FFF2-40B4-BE49-F238E27FC236}">
                <a16:creationId xmlns:a16="http://schemas.microsoft.com/office/drawing/2014/main" id="{9EEE102E-A525-3F44-428E-F20E90DF4547}"/>
              </a:ext>
            </a:extLst>
          </p:cNvPr>
          <p:cNvSpPr/>
          <p:nvPr/>
        </p:nvSpPr>
        <p:spPr>
          <a:xfrm>
            <a:off x="7293195" y="3898696"/>
            <a:ext cx="238789" cy="703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TMS</a:t>
            </a:r>
          </a:p>
        </p:txBody>
      </p:sp>
      <p:pic>
        <p:nvPicPr>
          <p:cNvPr id="458" name="그림 457">
            <a:extLst>
              <a:ext uri="{FF2B5EF4-FFF2-40B4-BE49-F238E27FC236}">
                <a16:creationId xmlns:a16="http://schemas.microsoft.com/office/drawing/2014/main" id="{377E47BC-146F-6D8C-E67A-BC8E7930AE30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7666661" y="3970145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459" name="직선 연결선 458">
            <a:extLst>
              <a:ext uri="{FF2B5EF4-FFF2-40B4-BE49-F238E27FC236}">
                <a16:creationId xmlns:a16="http://schemas.microsoft.com/office/drawing/2014/main" id="{DE22F71D-5008-F66B-CE77-15DE7AAE2769}"/>
              </a:ext>
            </a:extLst>
          </p:cNvPr>
          <p:cNvCxnSpPr>
            <a:cxnSpLocks/>
            <a:stCxn id="458" idx="2"/>
          </p:cNvCxnSpPr>
          <p:nvPr/>
        </p:nvCxnSpPr>
        <p:spPr>
          <a:xfrm>
            <a:off x="7729802" y="4144061"/>
            <a:ext cx="0" cy="62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직사각형 459">
            <a:extLst>
              <a:ext uri="{FF2B5EF4-FFF2-40B4-BE49-F238E27FC236}">
                <a16:creationId xmlns:a16="http://schemas.microsoft.com/office/drawing/2014/main" id="{A2594316-0931-6898-226C-72D24D582A68}"/>
              </a:ext>
            </a:extLst>
          </p:cNvPr>
          <p:cNvSpPr/>
          <p:nvPr/>
        </p:nvSpPr>
        <p:spPr>
          <a:xfrm>
            <a:off x="7604903" y="3861048"/>
            <a:ext cx="238789" cy="1246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Proxy</a:t>
            </a:r>
          </a:p>
          <a:p>
            <a:pPr algn="ctr" defTabSz="765068" latinLnBrk="0">
              <a:defRPr/>
            </a:pPr>
            <a:r>
              <a:rPr lang="en-US" altLang="ko-KR" sz="300" kern="0" dirty="0">
                <a:latin typeface="+mn-ea"/>
                <a:cs typeface="한컴돋움" pitchFamily="18" charset="2"/>
              </a:rPr>
              <a:t>(ESB</a:t>
            </a:r>
            <a:r>
              <a:rPr lang="ko-KR" altLang="en-US" sz="300" kern="0" dirty="0">
                <a:latin typeface="+mn-ea"/>
                <a:cs typeface="한컴돋움" pitchFamily="18" charset="2"/>
              </a:rPr>
              <a:t>중계</a:t>
            </a:r>
            <a:r>
              <a:rPr lang="en-US" altLang="ko-KR" sz="300" kern="0" dirty="0">
                <a:latin typeface="+mn-ea"/>
                <a:cs typeface="한컴돋움" pitchFamily="18" charset="2"/>
              </a:rPr>
              <a:t>)</a:t>
            </a:r>
          </a:p>
        </p:txBody>
      </p: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A02B11CE-30F3-C61E-857A-8DA7AC163C04}"/>
              </a:ext>
            </a:extLst>
          </p:cNvPr>
          <p:cNvGrpSpPr/>
          <p:nvPr/>
        </p:nvGrpSpPr>
        <p:grpSpPr>
          <a:xfrm>
            <a:off x="5558772" y="4941168"/>
            <a:ext cx="303853" cy="228296"/>
            <a:chOff x="3292965" y="2097218"/>
            <a:chExt cx="373973" cy="228295"/>
          </a:xfrm>
        </p:grpSpPr>
        <p:pic>
          <p:nvPicPr>
            <p:cNvPr id="466" name="Picture 22" descr="C:\Users\wslee\Desktop\43.png">
              <a:extLst>
                <a:ext uri="{FF2B5EF4-FFF2-40B4-BE49-F238E27FC236}">
                  <a16:creationId xmlns:a16="http://schemas.microsoft.com/office/drawing/2014/main" id="{5E193D07-02A2-7980-8246-335C7150FC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2965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</p:pic>
        <p:pic>
          <p:nvPicPr>
            <p:cNvPr id="467" name="Picture 22" descr="C:\Users\wslee\Desktop\43.png">
              <a:extLst>
                <a:ext uri="{FF2B5EF4-FFF2-40B4-BE49-F238E27FC236}">
                  <a16:creationId xmlns:a16="http://schemas.microsoft.com/office/drawing/2014/main" id="{47975F1A-B44A-6BE9-CF31-212C87576C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581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</p:pic>
        <p:sp>
          <p:nvSpPr>
            <p:cNvPr id="468" name="타원 467">
              <a:extLst>
                <a:ext uri="{FF2B5EF4-FFF2-40B4-BE49-F238E27FC236}">
                  <a16:creationId xmlns:a16="http://schemas.microsoft.com/office/drawing/2014/main" id="{56E6BE4F-A58A-690D-AEDA-3105B71A3FD7}"/>
                </a:ext>
              </a:extLst>
            </p:cNvPr>
            <p:cNvSpPr/>
            <p:nvPr/>
          </p:nvSpPr>
          <p:spPr>
            <a:xfrm>
              <a:off x="3322399" y="2218646"/>
              <a:ext cx="85165" cy="774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cxnSp>
        <p:nvCxnSpPr>
          <p:cNvPr id="477" name="연결선: 꺾임 476">
            <a:extLst>
              <a:ext uri="{FF2B5EF4-FFF2-40B4-BE49-F238E27FC236}">
                <a16:creationId xmlns:a16="http://schemas.microsoft.com/office/drawing/2014/main" id="{6E753236-4BE7-8A9F-2358-90E6246A8EF9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50662" y="5754305"/>
            <a:ext cx="518611" cy="42963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" name="직사각형 512">
            <a:extLst>
              <a:ext uri="{FF2B5EF4-FFF2-40B4-BE49-F238E27FC236}">
                <a16:creationId xmlns:a16="http://schemas.microsoft.com/office/drawing/2014/main" id="{8D8EEABB-F308-ED46-B9B6-61AE654C53F1}"/>
              </a:ext>
            </a:extLst>
          </p:cNvPr>
          <p:cNvSpPr/>
          <p:nvPr/>
        </p:nvSpPr>
        <p:spPr>
          <a:xfrm>
            <a:off x="5324363" y="5145468"/>
            <a:ext cx="73220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융합망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Center VPN#1/#2</a:t>
            </a:r>
          </a:p>
        </p:txBody>
      </p:sp>
      <p:sp>
        <p:nvSpPr>
          <p:cNvPr id="518" name="직사각형 517">
            <a:extLst>
              <a:ext uri="{FF2B5EF4-FFF2-40B4-BE49-F238E27FC236}">
                <a16:creationId xmlns:a16="http://schemas.microsoft.com/office/drawing/2014/main" id="{79BF0FCF-8BA0-7E6C-B4C4-AFC6B9FDE2C8}"/>
              </a:ext>
            </a:extLst>
          </p:cNvPr>
          <p:cNvSpPr/>
          <p:nvPr/>
        </p:nvSpPr>
        <p:spPr>
          <a:xfrm>
            <a:off x="5326868" y="5481199"/>
            <a:ext cx="732200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융합망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L3 #1/#2</a:t>
            </a:r>
          </a:p>
        </p:txBody>
      </p:sp>
      <p:sp>
        <p:nvSpPr>
          <p:cNvPr id="519" name="직사각형 518">
            <a:extLst>
              <a:ext uri="{FF2B5EF4-FFF2-40B4-BE49-F238E27FC236}">
                <a16:creationId xmlns:a16="http://schemas.microsoft.com/office/drawing/2014/main" id="{5D6B231E-4A3F-6727-36FC-3AB05A828676}"/>
              </a:ext>
            </a:extLst>
          </p:cNvPr>
          <p:cNvSpPr/>
          <p:nvPr/>
        </p:nvSpPr>
        <p:spPr>
          <a:xfrm>
            <a:off x="6252922" y="4337045"/>
            <a:ext cx="526462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 err="1">
                <a:latin typeface="+mn-ea"/>
                <a:cs typeface="한컴돋움" pitchFamily="18" charset="2"/>
              </a:rPr>
              <a:t>외부망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L3 #1/#2</a:t>
            </a:r>
          </a:p>
        </p:txBody>
      </p:sp>
      <p:pic>
        <p:nvPicPr>
          <p:cNvPr id="520" name="Object 2">
            <a:extLst>
              <a:ext uri="{FF2B5EF4-FFF2-40B4-BE49-F238E27FC236}">
                <a16:creationId xmlns:a16="http://schemas.microsoft.com/office/drawing/2014/main" id="{5EBFB3C0-B514-842D-E6EA-851AFD563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049" y="4090116"/>
            <a:ext cx="133339" cy="23242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1" name="Picture 3" descr="D:\모스트비주얼\아이콘 작업\27.png">
            <a:extLst>
              <a:ext uri="{FF2B5EF4-FFF2-40B4-BE49-F238E27FC236}">
                <a16:creationId xmlns:a16="http://schemas.microsoft.com/office/drawing/2014/main" id="{CBE1151F-0394-BF97-D605-31B463897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14092" y="4192017"/>
            <a:ext cx="68052" cy="1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4" name="직사각형 523">
            <a:extLst>
              <a:ext uri="{FF2B5EF4-FFF2-40B4-BE49-F238E27FC236}">
                <a16:creationId xmlns:a16="http://schemas.microsoft.com/office/drawing/2014/main" id="{9E351850-E341-BFC0-0451-893A642656DE}"/>
              </a:ext>
            </a:extLst>
          </p:cNvPr>
          <p:cNvSpPr/>
          <p:nvPr/>
        </p:nvSpPr>
        <p:spPr>
          <a:xfrm>
            <a:off x="5559467" y="4041068"/>
            <a:ext cx="417139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인터넷 </a:t>
            </a:r>
            <a:endParaRPr lang="en-US" altLang="ko-KR" sz="400" kern="0" dirty="0">
              <a:latin typeface="+mn-ea"/>
              <a:cs typeface="한컴돋움" pitchFamily="18" charset="2"/>
            </a:endParaRPr>
          </a:p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방화벽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#1#2</a:t>
            </a:r>
          </a:p>
        </p:txBody>
      </p:sp>
      <p:pic>
        <p:nvPicPr>
          <p:cNvPr id="3" name="Picture 265" descr="intrusion_sensor_corp_red">
            <a:extLst>
              <a:ext uri="{FF2B5EF4-FFF2-40B4-BE49-F238E27FC236}">
                <a16:creationId xmlns:a16="http://schemas.microsoft.com/office/drawing/2014/main" id="{D660BFBA-AFCB-9084-0E70-2A84A03F8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8587600" y="272356"/>
            <a:ext cx="176590" cy="194296"/>
          </a:xfrm>
          <a:prstGeom prst="rect">
            <a:avLst/>
          </a:prstGeom>
          <a:solidFill>
            <a:schemeClr val="bg1"/>
          </a:solidFill>
          <a:ln w="6350">
            <a:solidFill>
              <a:srgbClr val="D9D9D9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8" name="Picture 265" descr="intrusion_sensor_corp_red">
            <a:extLst>
              <a:ext uri="{FF2B5EF4-FFF2-40B4-BE49-F238E27FC236}">
                <a16:creationId xmlns:a16="http://schemas.microsoft.com/office/drawing/2014/main" id="{00F5D937-B618-A917-D381-5AD429E2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9234594" y="270677"/>
            <a:ext cx="176590" cy="19429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id="{1888C76A-2C5B-6BB9-1C66-81DFCB8878A9}"/>
              </a:ext>
            </a:extLst>
          </p:cNvPr>
          <p:cNvSpPr/>
          <p:nvPr/>
        </p:nvSpPr>
        <p:spPr>
          <a:xfrm>
            <a:off x="8792366" y="260648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800" b="1" kern="0" dirty="0">
                <a:latin typeface="+mn-ea"/>
                <a:cs typeface="한컴돋움" pitchFamily="18" charset="2"/>
              </a:rPr>
              <a:t>기존</a:t>
            </a:r>
            <a:endParaRPr lang="en-US" altLang="ko-KR" sz="800" b="1" kern="0" dirty="0">
              <a:latin typeface="+mn-ea"/>
              <a:cs typeface="한컴돋움" pitchFamily="18" charset="2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B4D124E-AA0F-C247-0EB9-FF7DF5C95129}"/>
              </a:ext>
            </a:extLst>
          </p:cNvPr>
          <p:cNvSpPr/>
          <p:nvPr/>
        </p:nvSpPr>
        <p:spPr>
          <a:xfrm>
            <a:off x="9428967" y="260648"/>
            <a:ext cx="384573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algn="ctr" defTabSz="765068" latinLnBrk="0">
              <a:defRPr/>
            </a:pPr>
            <a:r>
              <a:rPr lang="ko-KR" altLang="en-US" sz="800" b="1" kern="0" dirty="0">
                <a:latin typeface="+mn-ea"/>
                <a:cs typeface="한컴돋움" pitchFamily="18" charset="2"/>
              </a:rPr>
              <a:t>신규</a:t>
            </a:r>
            <a:endParaRPr lang="en-US" altLang="ko-KR" sz="800" b="1" kern="0" dirty="0">
              <a:latin typeface="+mn-ea"/>
              <a:cs typeface="한컴돋움" pitchFamily="18" charset="2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83B17C14-254E-FA9B-21EC-304CC894D041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6789204" y="4315172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B81A7305-7A07-0208-2590-D78B539716C2}"/>
              </a:ext>
            </a:extLst>
          </p:cNvPr>
          <p:cNvSpPr/>
          <p:nvPr/>
        </p:nvSpPr>
        <p:spPr>
          <a:xfrm>
            <a:off x="6764664" y="4494483"/>
            <a:ext cx="238789" cy="703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LLM</a:t>
            </a: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EB624720-9EB5-261B-8CE9-0BE8DBC82F3D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6852345" y="4240380"/>
            <a:ext cx="0" cy="74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그림 42">
            <a:extLst>
              <a:ext uri="{FF2B5EF4-FFF2-40B4-BE49-F238E27FC236}">
                <a16:creationId xmlns:a16="http://schemas.microsoft.com/office/drawing/2014/main" id="{31ECABE4-4E1F-4D69-2EF9-95182905B6F5}"/>
              </a:ext>
            </a:extLst>
          </p:cNvPr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7783916" y="5501956"/>
            <a:ext cx="126281" cy="1739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54BABF77-6969-0AB5-F091-A4716081E36C}"/>
              </a:ext>
            </a:extLst>
          </p:cNvPr>
          <p:cNvSpPr/>
          <p:nvPr/>
        </p:nvSpPr>
        <p:spPr>
          <a:xfrm>
            <a:off x="7655970" y="5681267"/>
            <a:ext cx="385791" cy="1173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민원정보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송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)/</a:t>
            </a:r>
          </a:p>
          <a:p>
            <a:pPr algn="ctr" defTabSz="765068" latinLnBrk="0">
              <a:defRPr/>
            </a:pPr>
            <a:r>
              <a:rPr lang="ko-KR" altLang="en-US" sz="400" kern="0" dirty="0">
                <a:latin typeface="+mn-ea"/>
                <a:cs typeface="한컴돋움" pitchFamily="18" charset="2"/>
              </a:rPr>
              <a:t>행정표준코드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(</a:t>
            </a:r>
            <a:r>
              <a:rPr lang="ko-KR" altLang="en-US" sz="400" kern="0" dirty="0">
                <a:latin typeface="+mn-ea"/>
                <a:cs typeface="한컴돋움" pitchFamily="18" charset="2"/>
              </a:rPr>
              <a:t>수</a:t>
            </a:r>
            <a:r>
              <a:rPr lang="en-US" altLang="ko-KR" sz="400" kern="0" dirty="0">
                <a:latin typeface="+mn-ea"/>
                <a:cs typeface="한컴돋움" pitchFamily="18" charset="2"/>
              </a:rPr>
              <a:t>)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95D91255-C9FF-02FB-1D86-E164CF8A8F6F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7847057" y="5427164"/>
            <a:ext cx="0" cy="74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3F31F634-2527-F40F-C382-D34047E863AF}"/>
              </a:ext>
            </a:extLst>
          </p:cNvPr>
          <p:cNvSpPr/>
          <p:nvPr/>
        </p:nvSpPr>
        <p:spPr bwMode="auto">
          <a:xfrm>
            <a:off x="7302167" y="1682414"/>
            <a:ext cx="531153" cy="321355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b" anchorCtr="0"/>
          <a:lstStyle/>
          <a:p>
            <a:pPr algn="ctr" eaLnBrk="1" latinLnBrk="1" hangingPunct="1">
              <a:defRPr/>
            </a:pPr>
            <a:r>
              <a:rPr lang="ko-KR" altLang="en-US" sz="500" b="1" dirty="0">
                <a:solidFill>
                  <a:schemeClr val="tx1"/>
                </a:solidFill>
                <a:latin typeface="+mn-ea"/>
              </a:rPr>
              <a:t>행정정보</a:t>
            </a:r>
            <a:endParaRPr lang="en-US" altLang="ko-KR" sz="500" b="1" dirty="0">
              <a:solidFill>
                <a:schemeClr val="tx1"/>
              </a:solidFill>
              <a:latin typeface="+mn-ea"/>
            </a:endParaRPr>
          </a:p>
          <a:p>
            <a:pPr algn="ctr" eaLnBrk="1" latinLnBrk="1" hangingPunct="1">
              <a:defRPr/>
            </a:pPr>
            <a:r>
              <a:rPr lang="ko-KR" altLang="en-US" sz="500" b="1" dirty="0">
                <a:solidFill>
                  <a:schemeClr val="tx1"/>
                </a:solidFill>
                <a:latin typeface="+mn-ea"/>
              </a:rPr>
              <a:t>공동이용센터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EB47A6C-0D7C-E8AA-FB20-DE1BE33EAB79}"/>
              </a:ext>
            </a:extLst>
          </p:cNvPr>
          <p:cNvSpPr/>
          <p:nvPr/>
        </p:nvSpPr>
        <p:spPr bwMode="auto">
          <a:xfrm>
            <a:off x="7435863" y="1171847"/>
            <a:ext cx="642695" cy="321355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 anchorCtr="0"/>
          <a:lstStyle/>
          <a:p>
            <a:pPr algn="ctr" eaLnBrk="1" latinLnBrk="1" hangingPunct="1">
              <a:defRPr/>
            </a:pPr>
            <a:r>
              <a:rPr lang="ko-KR" altLang="en-US" sz="500" b="1" dirty="0">
                <a:solidFill>
                  <a:schemeClr val="tx1"/>
                </a:solidFill>
                <a:latin typeface="+mn-ea"/>
              </a:rPr>
              <a:t>민원분석시스템</a:t>
            </a:r>
          </a:p>
        </p:txBody>
      </p:sp>
      <p:sp>
        <p:nvSpPr>
          <p:cNvPr id="56" name="AutoShape 96">
            <a:extLst>
              <a:ext uri="{FF2B5EF4-FFF2-40B4-BE49-F238E27FC236}">
                <a16:creationId xmlns:a16="http://schemas.microsoft.com/office/drawing/2014/main" id="{E9EC5C6B-DED8-BE2E-0965-C28693A65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3300" y="1382529"/>
            <a:ext cx="184049" cy="629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60" name="꺾인 연결선 662">
            <a:extLst>
              <a:ext uri="{FF2B5EF4-FFF2-40B4-BE49-F238E27FC236}">
                <a16:creationId xmlns:a16="http://schemas.microsoft.com/office/drawing/2014/main" id="{50D65783-206D-2BAD-7ACB-58B6196FCB1F}"/>
              </a:ext>
            </a:extLst>
          </p:cNvPr>
          <p:cNvCxnSpPr>
            <a:cxnSpLocks/>
            <a:endCxn id="54" idx="2"/>
          </p:cNvCxnSpPr>
          <p:nvPr/>
        </p:nvCxnSpPr>
        <p:spPr>
          <a:xfrm rot="16200000" flipV="1">
            <a:off x="7382377" y="2189136"/>
            <a:ext cx="965500" cy="594765"/>
          </a:xfrm>
          <a:prstGeom prst="bentConnector3">
            <a:avLst>
              <a:gd name="adj1" fmla="val 50000"/>
            </a:avLst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꺾인 연결선 662">
            <a:extLst>
              <a:ext uri="{FF2B5EF4-FFF2-40B4-BE49-F238E27FC236}">
                <a16:creationId xmlns:a16="http://schemas.microsoft.com/office/drawing/2014/main" id="{48C443E7-D512-BFB3-9EE5-0303189F9170}"/>
              </a:ext>
            </a:extLst>
          </p:cNvPr>
          <p:cNvCxnSpPr>
            <a:cxnSpLocks/>
            <a:stCxn id="55" idx="2"/>
          </p:cNvCxnSpPr>
          <p:nvPr/>
        </p:nvCxnSpPr>
        <p:spPr>
          <a:xfrm rot="16200000" flipH="1">
            <a:off x="7296533" y="1953880"/>
            <a:ext cx="1443201" cy="521844"/>
          </a:xfrm>
          <a:prstGeom prst="bentConnector3">
            <a:avLst>
              <a:gd name="adj1" fmla="val 9410"/>
            </a:avLst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그림 93">
            <a:extLst>
              <a:ext uri="{FF2B5EF4-FFF2-40B4-BE49-F238E27FC236}">
                <a16:creationId xmlns:a16="http://schemas.microsoft.com/office/drawing/2014/main" id="{1FDD3CBC-2106-6DAE-DC17-8911ABC565E0}"/>
              </a:ext>
            </a:extLst>
          </p:cNvPr>
          <p:cNvPicPr>
            <a:picLocks noChangeAspect="1"/>
          </p:cNvPicPr>
          <p:nvPr/>
        </p:nvPicPr>
        <p:blipFill>
          <a:blip r:embed="rId54">
            <a:alphaModFix amt="58000"/>
          </a:blip>
          <a:stretch>
            <a:fillRect/>
          </a:stretch>
        </p:blipFill>
        <p:spPr>
          <a:xfrm>
            <a:off x="7478003" y="1187873"/>
            <a:ext cx="355317" cy="80887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CC32DB37-A9C4-466A-D5EF-04CB5243D00E}"/>
              </a:ext>
            </a:extLst>
          </p:cNvPr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3794" y="1700808"/>
            <a:ext cx="321514" cy="101308"/>
          </a:xfrm>
          <a:prstGeom prst="rect">
            <a:avLst/>
          </a:prstGeom>
        </p:spPr>
      </p:pic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A08860EE-72B1-A029-4AB6-C9894539C21D}"/>
              </a:ext>
            </a:extLst>
          </p:cNvPr>
          <p:cNvSpPr/>
          <p:nvPr/>
        </p:nvSpPr>
        <p:spPr bwMode="auto">
          <a:xfrm>
            <a:off x="6956560" y="5728906"/>
            <a:ext cx="660736" cy="94696"/>
          </a:xfrm>
          <a:prstGeom prst="rect">
            <a:avLst/>
          </a:prstGeom>
          <a:solidFill>
            <a:srgbClr val="FBFEE4"/>
          </a:solidFill>
          <a:ln w="12700">
            <a:noFill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algn="ctr"/>
            <a:r>
              <a:rPr lang="ko-KR" altLang="en-US" sz="400" dirty="0" err="1"/>
              <a:t>내부망</a:t>
            </a:r>
            <a:r>
              <a:rPr lang="ko-KR" altLang="en-US" sz="400" dirty="0"/>
              <a:t> 연계 </a:t>
            </a:r>
            <a:r>
              <a:rPr lang="en-US" altLang="ko-KR" sz="400" dirty="0"/>
              <a:t>Zone(</a:t>
            </a:r>
            <a:r>
              <a:rPr lang="ko-KR" altLang="en-US" sz="400" dirty="0"/>
              <a:t>과천청사</a:t>
            </a:r>
            <a:r>
              <a:rPr lang="en-US" altLang="ko-KR" sz="400" dirty="0"/>
              <a:t>)</a:t>
            </a:r>
            <a:endParaRPr lang="ko-KR" altLang="en-US" sz="400" dirty="0"/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B65F62AA-0CB8-2E6B-F768-5E11964E03D8}"/>
              </a:ext>
            </a:extLst>
          </p:cNvPr>
          <p:cNvSpPr/>
          <p:nvPr/>
        </p:nvSpPr>
        <p:spPr bwMode="auto">
          <a:xfrm>
            <a:off x="105840" y="1341352"/>
            <a:ext cx="786872" cy="219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ctr"/>
          <a:lstStyle/>
          <a:p>
            <a:pPr algn="ctr" eaLnBrk="1" latinLnBrk="1" hangingPunct="1">
              <a:defRPr/>
            </a:pP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07" name="Picture 6" descr="MDU">
            <a:extLst>
              <a:ext uri="{FF2B5EF4-FFF2-40B4-BE49-F238E27FC236}">
                <a16:creationId xmlns:a16="http://schemas.microsoft.com/office/drawing/2014/main" id="{74AD1605-3139-13F3-EC4A-9C131E29B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32" y="1211957"/>
            <a:ext cx="225948" cy="27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22" descr="C:\Users\wslee\Desktop\43.png">
            <a:extLst>
              <a:ext uri="{FF2B5EF4-FFF2-40B4-BE49-F238E27FC236}">
                <a16:creationId xmlns:a16="http://schemas.microsoft.com/office/drawing/2014/main" id="{424B523D-E1DC-DEBB-B2E5-BD4505410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04" y="1354850"/>
            <a:ext cx="107677" cy="1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6A3BCF81-1941-E704-063D-28D14914B423}"/>
              </a:ext>
            </a:extLst>
          </p:cNvPr>
          <p:cNvSpPr/>
          <p:nvPr/>
        </p:nvSpPr>
        <p:spPr>
          <a:xfrm>
            <a:off x="128464" y="1343881"/>
            <a:ext cx="467143" cy="146919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500" b="1" dirty="0">
                <a:latin typeface="+mn-ea"/>
              </a:rPr>
              <a:t>국가유산청</a:t>
            </a:r>
          </a:p>
        </p:txBody>
      </p:sp>
      <p:cxnSp>
        <p:nvCxnSpPr>
          <p:cNvPr id="110" name="꺾인 연결선 1273">
            <a:extLst>
              <a:ext uri="{FF2B5EF4-FFF2-40B4-BE49-F238E27FC236}">
                <a16:creationId xmlns:a16="http://schemas.microsoft.com/office/drawing/2014/main" id="{0F6DB719-4427-F9F7-47A1-C9623C2A3EB7}"/>
              </a:ext>
            </a:extLst>
          </p:cNvPr>
          <p:cNvCxnSpPr>
            <a:cxnSpLocks/>
            <a:stCxn id="107" idx="3"/>
            <a:endCxn id="1247" idx="1"/>
          </p:cNvCxnSpPr>
          <p:nvPr/>
        </p:nvCxnSpPr>
        <p:spPr>
          <a:xfrm flipV="1">
            <a:off x="966480" y="1333513"/>
            <a:ext cx="85116" cy="148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D4FED508-4813-74E8-7826-4F7EFB5D1F17}"/>
              </a:ext>
            </a:extLst>
          </p:cNvPr>
          <p:cNvGrpSpPr/>
          <p:nvPr/>
        </p:nvGrpSpPr>
        <p:grpSpPr>
          <a:xfrm>
            <a:off x="1999482" y="2308039"/>
            <a:ext cx="303853" cy="228296"/>
            <a:chOff x="3292965" y="2097218"/>
            <a:chExt cx="373973" cy="228295"/>
          </a:xfrm>
        </p:grpSpPr>
        <p:pic>
          <p:nvPicPr>
            <p:cNvPr id="114" name="Picture 22" descr="C:\Users\wslee\Desktop\43.png">
              <a:extLst>
                <a:ext uri="{FF2B5EF4-FFF2-40B4-BE49-F238E27FC236}">
                  <a16:creationId xmlns:a16="http://schemas.microsoft.com/office/drawing/2014/main" id="{73E5C378-EC22-A620-97FE-963CC46478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2965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</p:pic>
        <p:pic>
          <p:nvPicPr>
            <p:cNvPr id="115" name="Picture 22" descr="C:\Users\wslee\Desktop\43.png">
              <a:extLst>
                <a:ext uri="{FF2B5EF4-FFF2-40B4-BE49-F238E27FC236}">
                  <a16:creationId xmlns:a16="http://schemas.microsoft.com/office/drawing/2014/main" id="{6C12BF48-89C5-D899-240C-B535D593E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581" y="2097218"/>
              <a:ext cx="160357" cy="2282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D9D9D9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</p:pic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38CE6E06-7819-E2F9-B836-E771FEFC8DB5}"/>
                </a:ext>
              </a:extLst>
            </p:cNvPr>
            <p:cNvSpPr/>
            <p:nvPr/>
          </p:nvSpPr>
          <p:spPr>
            <a:xfrm>
              <a:off x="3322399" y="2218646"/>
              <a:ext cx="85165" cy="774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9F7A0186-C3E4-70C6-3FAB-2455B0140E09}"/>
              </a:ext>
            </a:extLst>
          </p:cNvPr>
          <p:cNvSpPr/>
          <p:nvPr/>
        </p:nvSpPr>
        <p:spPr>
          <a:xfrm>
            <a:off x="1837098" y="2541325"/>
            <a:ext cx="565114" cy="193085"/>
          </a:xfrm>
          <a:prstGeom prst="rect">
            <a:avLst/>
          </a:prstGeom>
        </p:spPr>
        <p:txBody>
          <a:bodyPr wrap="square" lIns="69299" tIns="34649" rIns="69299" bIns="34649">
            <a:spAutoFit/>
          </a:bodyPr>
          <a:lstStyle/>
          <a:p>
            <a:pPr defTabSz="765068" latinLnBrk="0">
              <a:defRPr/>
            </a:pPr>
            <a:r>
              <a:rPr lang="ko-KR" altLang="en-US" sz="400" b="1" kern="0" dirty="0">
                <a:latin typeface="+mn-ea"/>
                <a:cs typeface="한컴돋움" pitchFamily="18" charset="2"/>
              </a:rPr>
              <a:t>기관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Center</a:t>
            </a:r>
            <a:r>
              <a:rPr lang="ko-KR" altLang="en-US" sz="400" b="1" kern="0" dirty="0">
                <a:latin typeface="+mn-ea"/>
                <a:cs typeface="한컴돋움" pitchFamily="18" charset="2"/>
              </a:rPr>
              <a:t> </a:t>
            </a:r>
            <a:r>
              <a:rPr lang="en-US" altLang="ko-KR" sz="400" b="1" kern="0" dirty="0">
                <a:latin typeface="+mn-ea"/>
                <a:cs typeface="한컴돋움" pitchFamily="18" charset="2"/>
              </a:rPr>
              <a:t>VPN</a:t>
            </a:r>
          </a:p>
          <a:p>
            <a:pPr defTabSz="765068" latinLnBrk="0">
              <a:defRPr/>
            </a:pPr>
            <a:r>
              <a:rPr lang="en-US" altLang="ko-KR" sz="400" b="1" kern="0" dirty="0">
                <a:latin typeface="+mn-ea"/>
                <a:cs typeface="한컴돋움" pitchFamily="18" charset="2"/>
              </a:rPr>
              <a:t>(AX-4000#1,#2)</a:t>
            </a:r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869C87FC-89BE-769E-2143-48D63B9FA9B0}"/>
              </a:ext>
            </a:extLst>
          </p:cNvPr>
          <p:cNvSpPr/>
          <p:nvPr/>
        </p:nvSpPr>
        <p:spPr>
          <a:xfrm>
            <a:off x="6393354" y="4087525"/>
            <a:ext cx="245599" cy="61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765068" latinLnBrk="0">
              <a:defRPr/>
            </a:pPr>
            <a:r>
              <a:rPr lang="en-US" altLang="ko-KR" sz="400" kern="0" dirty="0">
                <a:latin typeface="+mn-ea"/>
                <a:cs typeface="한컴돋움" pitchFamily="18" charset="2"/>
              </a:rPr>
              <a:t>20G</a:t>
            </a:r>
          </a:p>
        </p:txBody>
      </p: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F53E22DE-3096-3DD9-DCF6-16098AD1894E}"/>
              </a:ext>
            </a:extLst>
          </p:cNvPr>
          <p:cNvGrpSpPr/>
          <p:nvPr/>
        </p:nvGrpSpPr>
        <p:grpSpPr>
          <a:xfrm>
            <a:off x="5504564" y="5301208"/>
            <a:ext cx="178792" cy="218638"/>
            <a:chOff x="4569929" y="5016652"/>
            <a:chExt cx="211431" cy="424231"/>
          </a:xfrm>
        </p:grpSpPr>
        <p:pic>
          <p:nvPicPr>
            <p:cNvPr id="132" name="Picture 2" descr="C:\Users\wslee\Desktop\20.png">
              <a:extLst>
                <a:ext uri="{FF2B5EF4-FFF2-40B4-BE49-F238E27FC236}">
                  <a16:creationId xmlns:a16="http://schemas.microsoft.com/office/drawing/2014/main" id="{DE463B56-5CCB-E47D-DC89-031A9D611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929" y="5016652"/>
              <a:ext cx="211431" cy="424231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75FFE292-40DE-7A19-37C9-9468BA71FF59}"/>
                </a:ext>
              </a:extLst>
            </p:cNvPr>
            <p:cNvSpPr/>
            <p:nvPr/>
          </p:nvSpPr>
          <p:spPr>
            <a:xfrm>
              <a:off x="4625833" y="5265710"/>
              <a:ext cx="85165" cy="1016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00" b="1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+mn-ea"/>
                </a:rPr>
                <a:t>A</a:t>
              </a:r>
              <a:endParaRPr lang="ko-KR" altLang="en-US" sz="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ea"/>
              </a:endParaRPr>
            </a:p>
          </p:txBody>
        </p:sp>
      </p:grpSp>
      <p:pic>
        <p:nvPicPr>
          <p:cNvPr id="135" name="Picture 2" descr="C:\Users\wslee\Desktop\20.png">
            <a:extLst>
              <a:ext uri="{FF2B5EF4-FFF2-40B4-BE49-F238E27FC236}">
                <a16:creationId xmlns:a16="http://schemas.microsoft.com/office/drawing/2014/main" id="{0B67FCF1-F457-4A06-8EED-501DA5830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234" y="5301208"/>
            <a:ext cx="178792" cy="21863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BD71FE9B-B840-567B-AD37-C0DE56C71953}"/>
              </a:ext>
            </a:extLst>
          </p:cNvPr>
          <p:cNvSpPr/>
          <p:nvPr/>
        </p:nvSpPr>
        <p:spPr>
          <a:xfrm>
            <a:off x="6249144" y="2777453"/>
            <a:ext cx="251115" cy="2194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>
              <a:spcBef>
                <a:spcPct val="50000"/>
              </a:spcBef>
            </a:pPr>
            <a:endParaRPr lang="ko-KR" altLang="en-US" sz="600">
              <a:latin typeface="Rix정고딕 M" panose="02020603020101020101" pitchFamily="18" charset="-127"/>
              <a:ea typeface="Rix정고딕 M" panose="02020603020101020101" pitchFamily="18" charset="-127"/>
            </a:endParaRPr>
          </a:p>
        </p:txBody>
      </p: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89CB52DD-2E09-2E73-E845-7CDD7E443141}"/>
              </a:ext>
            </a:extLst>
          </p:cNvPr>
          <p:cNvGrpSpPr/>
          <p:nvPr/>
        </p:nvGrpSpPr>
        <p:grpSpPr>
          <a:xfrm>
            <a:off x="6267421" y="2816932"/>
            <a:ext cx="209600" cy="169429"/>
            <a:chOff x="-2525033" y="5148214"/>
            <a:chExt cx="377693" cy="325578"/>
          </a:xfrm>
        </p:grpSpPr>
        <p:pic>
          <p:nvPicPr>
            <p:cNvPr id="172" name="Picture 15">
              <a:extLst>
                <a:ext uri="{FF2B5EF4-FFF2-40B4-BE49-F238E27FC236}">
                  <a16:creationId xmlns:a16="http://schemas.microsoft.com/office/drawing/2014/main" id="{C3C2968D-9AF7-BE67-9F54-86F3D308A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2380232" y="5148214"/>
              <a:ext cx="232892" cy="196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" name="Picture 142">
              <a:extLst>
                <a:ext uri="{FF2B5EF4-FFF2-40B4-BE49-F238E27FC236}">
                  <a16:creationId xmlns:a16="http://schemas.microsoft.com/office/drawing/2014/main" id="{0C81FDED-C574-275A-7A30-2D0BFDD238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2525033" y="5167026"/>
              <a:ext cx="278190" cy="306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4F431F8C-2F33-1F71-C24B-54FC2288311C}"/>
              </a:ext>
            </a:extLst>
          </p:cNvPr>
          <p:cNvGrpSpPr/>
          <p:nvPr/>
        </p:nvGrpSpPr>
        <p:grpSpPr>
          <a:xfrm>
            <a:off x="6246000" y="2996952"/>
            <a:ext cx="254260" cy="228542"/>
            <a:chOff x="6727886" y="3249668"/>
            <a:chExt cx="732640" cy="778025"/>
          </a:xfrm>
        </p:grpSpPr>
        <p:sp>
          <p:nvSpPr>
            <p:cNvPr id="232" name="모서리가 둥근 직사각형 859">
              <a:extLst>
                <a:ext uri="{FF2B5EF4-FFF2-40B4-BE49-F238E27FC236}">
                  <a16:creationId xmlns:a16="http://schemas.microsoft.com/office/drawing/2014/main" id="{4D2579F8-F4EC-9E0D-3BC1-59E0C0EE72A5}"/>
                </a:ext>
              </a:extLst>
            </p:cNvPr>
            <p:cNvSpPr/>
            <p:nvPr/>
          </p:nvSpPr>
          <p:spPr bwMode="auto">
            <a:xfrm>
              <a:off x="6727886" y="3249668"/>
              <a:ext cx="732640" cy="778025"/>
            </a:xfrm>
            <a:prstGeom prst="roundRect">
              <a:avLst>
                <a:gd name="adj" fmla="val 500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60" tIns="46781" rIns="93560" bIns="46781" anchor="ctr"/>
            <a:lstStyle/>
            <a:p>
              <a:pPr algn="ctr" defTabSz="864173">
                <a:defRPr/>
              </a:pPr>
              <a:endParaRPr lang="ko-KR" altLang="en-US" sz="600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0C4B0E97-AE93-0701-E89B-9F04EBBAB65C}"/>
                </a:ext>
              </a:extLst>
            </p:cNvPr>
            <p:cNvSpPr txBox="1"/>
            <p:nvPr/>
          </p:nvSpPr>
          <p:spPr bwMode="auto">
            <a:xfrm>
              <a:off x="6930086" y="3342575"/>
              <a:ext cx="307093" cy="628658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864173">
                <a:defRPr/>
              </a:pPr>
              <a:r>
                <a:rPr kumimoji="1" lang="ko-KR" altLang="en-US" sz="600" b="1" spc="-64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국토부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  <a:p>
              <a:pPr algn="ctr" defTabSz="864173">
                <a:defRPr/>
              </a:pPr>
              <a:r>
                <a:rPr kumimoji="1" lang="ko-KR" altLang="en-US" sz="600" b="1" spc="-64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상담사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cxnSp>
        <p:nvCxnSpPr>
          <p:cNvPr id="255" name="연결선: 꺾임 254">
            <a:extLst>
              <a:ext uri="{FF2B5EF4-FFF2-40B4-BE49-F238E27FC236}">
                <a16:creationId xmlns:a16="http://schemas.microsoft.com/office/drawing/2014/main" id="{45A7CD65-6B2C-E67B-2086-16A6EBF18B40}"/>
              </a:ext>
            </a:extLst>
          </p:cNvPr>
          <p:cNvCxnSpPr>
            <a:cxnSpLocks/>
            <a:stCxn id="64" idx="0"/>
            <a:endCxn id="232" idx="2"/>
          </p:cNvCxnSpPr>
          <p:nvPr/>
        </p:nvCxnSpPr>
        <p:spPr>
          <a:xfrm rot="5400000" flipH="1" flipV="1">
            <a:off x="5947140" y="3612471"/>
            <a:ext cx="812967" cy="39014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연결선: 꺾임 258">
            <a:extLst>
              <a:ext uri="{FF2B5EF4-FFF2-40B4-BE49-F238E27FC236}">
                <a16:creationId xmlns:a16="http://schemas.microsoft.com/office/drawing/2014/main" id="{DB1FEB12-AC2F-4B18-8BA4-52935E74CA13}"/>
              </a:ext>
            </a:extLst>
          </p:cNvPr>
          <p:cNvCxnSpPr>
            <a:cxnSpLocks/>
            <a:stCxn id="68" idx="0"/>
            <a:endCxn id="232" idx="2"/>
          </p:cNvCxnSpPr>
          <p:nvPr/>
        </p:nvCxnSpPr>
        <p:spPr>
          <a:xfrm rot="16200000" flipV="1">
            <a:off x="6125482" y="3473143"/>
            <a:ext cx="812967" cy="317669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직사각형 261">
            <a:extLst>
              <a:ext uri="{FF2B5EF4-FFF2-40B4-BE49-F238E27FC236}">
                <a16:creationId xmlns:a16="http://schemas.microsoft.com/office/drawing/2014/main" id="{645C272D-420B-CC63-B285-FE6E13A9FF57}"/>
              </a:ext>
            </a:extLst>
          </p:cNvPr>
          <p:cNvSpPr/>
          <p:nvPr/>
        </p:nvSpPr>
        <p:spPr>
          <a:xfrm>
            <a:off x="6543350" y="2777453"/>
            <a:ext cx="251115" cy="2194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rtlCol="0" anchor="ctr"/>
          <a:lstStyle/>
          <a:p>
            <a:pPr algn="ctr">
              <a:spcBef>
                <a:spcPct val="50000"/>
              </a:spcBef>
            </a:pPr>
            <a:endParaRPr lang="ko-KR" altLang="en-US" sz="600">
              <a:latin typeface="Rix정고딕 M" panose="02020603020101020101" pitchFamily="18" charset="-127"/>
              <a:ea typeface="Rix정고딕 M" panose="02020603020101020101" pitchFamily="18" charset="-127"/>
            </a:endParaRPr>
          </a:p>
        </p:txBody>
      </p: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DC8651DD-3322-02B2-B2E9-89064F67ABF4}"/>
              </a:ext>
            </a:extLst>
          </p:cNvPr>
          <p:cNvGrpSpPr/>
          <p:nvPr/>
        </p:nvGrpSpPr>
        <p:grpSpPr>
          <a:xfrm>
            <a:off x="6561627" y="2816932"/>
            <a:ext cx="209600" cy="169429"/>
            <a:chOff x="-2525033" y="5148214"/>
            <a:chExt cx="377693" cy="325578"/>
          </a:xfrm>
        </p:grpSpPr>
        <p:pic>
          <p:nvPicPr>
            <p:cNvPr id="279" name="Picture 15">
              <a:extLst>
                <a:ext uri="{FF2B5EF4-FFF2-40B4-BE49-F238E27FC236}">
                  <a16:creationId xmlns:a16="http://schemas.microsoft.com/office/drawing/2014/main" id="{FC2A2A3D-5861-627E-717F-686186F149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2380232" y="5148214"/>
              <a:ext cx="232892" cy="196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0" name="Picture 142">
              <a:extLst>
                <a:ext uri="{FF2B5EF4-FFF2-40B4-BE49-F238E27FC236}">
                  <a16:creationId xmlns:a16="http://schemas.microsoft.com/office/drawing/2014/main" id="{BB2BFBEE-6C2E-3609-B9C5-10946F2AE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2525033" y="5167026"/>
              <a:ext cx="278190" cy="306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FE70C9D3-FBF6-146D-8E37-AC9166F32029}"/>
              </a:ext>
            </a:extLst>
          </p:cNvPr>
          <p:cNvGrpSpPr/>
          <p:nvPr/>
        </p:nvGrpSpPr>
        <p:grpSpPr>
          <a:xfrm>
            <a:off x="6540206" y="2996952"/>
            <a:ext cx="254260" cy="228542"/>
            <a:chOff x="6727886" y="3249668"/>
            <a:chExt cx="732640" cy="778025"/>
          </a:xfrm>
        </p:grpSpPr>
        <p:sp>
          <p:nvSpPr>
            <p:cNvPr id="282" name="모서리가 둥근 직사각형 859">
              <a:extLst>
                <a:ext uri="{FF2B5EF4-FFF2-40B4-BE49-F238E27FC236}">
                  <a16:creationId xmlns:a16="http://schemas.microsoft.com/office/drawing/2014/main" id="{F3321051-DC07-3CEB-C219-53D6712D1260}"/>
                </a:ext>
              </a:extLst>
            </p:cNvPr>
            <p:cNvSpPr/>
            <p:nvPr/>
          </p:nvSpPr>
          <p:spPr bwMode="auto">
            <a:xfrm>
              <a:off x="6727886" y="3249668"/>
              <a:ext cx="732640" cy="778025"/>
            </a:xfrm>
            <a:prstGeom prst="roundRect">
              <a:avLst>
                <a:gd name="adj" fmla="val 500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60" tIns="46781" rIns="93560" bIns="46781" anchor="ctr"/>
            <a:lstStyle/>
            <a:p>
              <a:pPr algn="ctr" defTabSz="864173">
                <a:defRPr/>
              </a:pPr>
              <a:endParaRPr lang="ko-KR" altLang="en-US" sz="600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8364C039-CCBF-F6A1-972C-85D6662158BD}"/>
                </a:ext>
              </a:extLst>
            </p:cNvPr>
            <p:cNvSpPr txBox="1"/>
            <p:nvPr/>
          </p:nvSpPr>
          <p:spPr bwMode="auto">
            <a:xfrm>
              <a:off x="6786538" y="3342575"/>
              <a:ext cx="594186" cy="628658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864173">
                <a:defRPr/>
              </a:pPr>
              <a:r>
                <a:rPr kumimoji="1" lang="ko-KR" altLang="en-US" sz="600" b="1" spc="-64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기상청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  <a:p>
              <a:pPr algn="ctr" defTabSz="864173">
                <a:defRPr/>
              </a:pPr>
              <a:r>
                <a:rPr kumimoji="1" lang="ko-KR" altLang="en-US" sz="600" b="1" spc="-64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+mn-ea"/>
                </a:rPr>
                <a:t>상담사</a:t>
              </a:r>
              <a:endParaRPr kumimoji="1" lang="en-US" altLang="ko-KR" sz="600" b="1" spc="-64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cxnSp>
        <p:nvCxnSpPr>
          <p:cNvPr id="286" name="연결선: 꺾임 285">
            <a:extLst>
              <a:ext uri="{FF2B5EF4-FFF2-40B4-BE49-F238E27FC236}">
                <a16:creationId xmlns:a16="http://schemas.microsoft.com/office/drawing/2014/main" id="{621D75C6-4A25-C493-8BE4-60FE5AA9C3E0}"/>
              </a:ext>
            </a:extLst>
          </p:cNvPr>
          <p:cNvCxnSpPr>
            <a:cxnSpLocks/>
            <a:stCxn id="68" idx="0"/>
            <a:endCxn id="282" idx="2"/>
          </p:cNvCxnSpPr>
          <p:nvPr/>
        </p:nvCxnSpPr>
        <p:spPr>
          <a:xfrm rot="16200000" flipV="1">
            <a:off x="6272585" y="3620246"/>
            <a:ext cx="812967" cy="23463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연결선: 꺾임 288">
            <a:extLst>
              <a:ext uri="{FF2B5EF4-FFF2-40B4-BE49-F238E27FC236}">
                <a16:creationId xmlns:a16="http://schemas.microsoft.com/office/drawing/2014/main" id="{41961F32-CAAA-70B8-766C-2A88826BF2D2}"/>
              </a:ext>
            </a:extLst>
          </p:cNvPr>
          <p:cNvCxnSpPr>
            <a:cxnSpLocks/>
            <a:stCxn id="64" idx="0"/>
            <a:endCxn id="282" idx="2"/>
          </p:cNvCxnSpPr>
          <p:nvPr/>
        </p:nvCxnSpPr>
        <p:spPr>
          <a:xfrm rot="5400000" flipH="1" flipV="1">
            <a:off x="6094243" y="3465368"/>
            <a:ext cx="812967" cy="333220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1E878714-AB35-FF27-A668-105E230A242D}"/>
              </a:ext>
            </a:extLst>
          </p:cNvPr>
          <p:cNvSpPr/>
          <p:nvPr/>
        </p:nvSpPr>
        <p:spPr bwMode="auto">
          <a:xfrm>
            <a:off x="6507201" y="1792841"/>
            <a:ext cx="531153" cy="210928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329" tIns="36165" rIns="72329" bIns="36165" anchor="b" anchorCtr="0"/>
          <a:lstStyle/>
          <a:p>
            <a:pPr algn="ctr" eaLnBrk="1" latinLnBrk="1" hangingPunct="1">
              <a:defRPr/>
            </a:pPr>
            <a:r>
              <a:rPr lang="ko-KR" altLang="en-US" sz="500" b="1" dirty="0" err="1">
                <a:solidFill>
                  <a:schemeClr val="tx1"/>
                </a:solidFill>
                <a:latin typeface="+mn-ea"/>
              </a:rPr>
              <a:t>공공포털</a:t>
            </a:r>
            <a:endParaRPr lang="ko-KR" altLang="en-US" sz="5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D121727A-C189-4C3F-74E1-2761DE429A99}"/>
              </a:ext>
            </a:extLst>
          </p:cNvPr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8828" y="1796040"/>
            <a:ext cx="321514" cy="101308"/>
          </a:xfrm>
          <a:prstGeom prst="rect">
            <a:avLst/>
          </a:prstGeom>
        </p:spPr>
      </p:pic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C460FAD0-DDC5-5847-E858-8F1A848F20DC}"/>
              </a:ext>
            </a:extLst>
          </p:cNvPr>
          <p:cNvCxnSpPr>
            <a:cxnSpLocks/>
            <a:stCxn id="308" idx="0"/>
            <a:endCxn id="33" idx="2"/>
          </p:cNvCxnSpPr>
          <p:nvPr/>
        </p:nvCxnSpPr>
        <p:spPr>
          <a:xfrm rot="16200000" flipV="1">
            <a:off x="6932762" y="1843785"/>
            <a:ext cx="96136" cy="416104"/>
          </a:xfrm>
          <a:prstGeom prst="bentConnector3">
            <a:avLst>
              <a:gd name="adj1" fmla="val 50000"/>
            </a:avLst>
          </a:prstGeom>
          <a:ln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꺾인 연결선 442">
            <a:extLst>
              <a:ext uri="{FF2B5EF4-FFF2-40B4-BE49-F238E27FC236}">
                <a16:creationId xmlns:a16="http://schemas.microsoft.com/office/drawing/2014/main" id="{A365C714-2041-5F0C-817C-F4D60DA83F15}"/>
              </a:ext>
            </a:extLst>
          </p:cNvPr>
          <p:cNvCxnSpPr>
            <a:cxnSpLocks/>
            <a:stCxn id="120" idx="3"/>
            <a:endCxn id="114" idx="0"/>
          </p:cNvCxnSpPr>
          <p:nvPr/>
        </p:nvCxnSpPr>
        <p:spPr>
          <a:xfrm>
            <a:off x="1795386" y="1666586"/>
            <a:ext cx="269241" cy="641453"/>
          </a:xfrm>
          <a:prstGeom prst="bentConnector2">
            <a:avLst/>
          </a:prstGeom>
          <a:ln w="3175">
            <a:solidFill>
              <a:srgbClr val="0070C0"/>
            </a:solidFill>
          </a:ln>
          <a:effectLst>
            <a:glow rad="38100">
              <a:srgbClr val="0070C0">
                <a:alpha val="15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꺾인 연결선 442">
            <a:extLst>
              <a:ext uri="{FF2B5EF4-FFF2-40B4-BE49-F238E27FC236}">
                <a16:creationId xmlns:a16="http://schemas.microsoft.com/office/drawing/2014/main" id="{55D7AB9A-7B7F-C4C4-A650-310CA3EC2B68}"/>
              </a:ext>
            </a:extLst>
          </p:cNvPr>
          <p:cNvCxnSpPr>
            <a:cxnSpLocks/>
            <a:stCxn id="120" idx="3"/>
            <a:endCxn id="115" idx="0"/>
          </p:cNvCxnSpPr>
          <p:nvPr/>
        </p:nvCxnSpPr>
        <p:spPr>
          <a:xfrm>
            <a:off x="1795386" y="1666586"/>
            <a:ext cx="442804" cy="641453"/>
          </a:xfrm>
          <a:prstGeom prst="bentConnector2">
            <a:avLst/>
          </a:prstGeom>
          <a:ln w="3175">
            <a:solidFill>
              <a:srgbClr val="0070C0"/>
            </a:solidFill>
          </a:ln>
          <a:effectLst>
            <a:glow rad="38100">
              <a:srgbClr val="0070C0">
                <a:alpha val="15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꺾인 연결선 442">
            <a:extLst>
              <a:ext uri="{FF2B5EF4-FFF2-40B4-BE49-F238E27FC236}">
                <a16:creationId xmlns:a16="http://schemas.microsoft.com/office/drawing/2014/main" id="{F2FFC08A-B6B7-81E6-FC73-28746A5BECDB}"/>
              </a:ext>
            </a:extLst>
          </p:cNvPr>
          <p:cNvCxnSpPr>
            <a:cxnSpLocks/>
            <a:stCxn id="114" idx="2"/>
            <a:endCxn id="64" idx="0"/>
          </p:cNvCxnSpPr>
          <p:nvPr/>
        </p:nvCxnSpPr>
        <p:spPr>
          <a:xfrm rot="16200000" flipH="1">
            <a:off x="3448308" y="1152653"/>
            <a:ext cx="1502126" cy="4269489"/>
          </a:xfrm>
          <a:prstGeom prst="curvedConnector3">
            <a:avLst>
              <a:gd name="adj1" fmla="val 50000"/>
            </a:avLst>
          </a:prstGeom>
          <a:ln w="3175">
            <a:solidFill>
              <a:srgbClr val="0070C0"/>
            </a:solidFill>
          </a:ln>
          <a:effectLst>
            <a:glow rad="38100">
              <a:srgbClr val="0070C0">
                <a:alpha val="15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꺾인 연결선 442">
            <a:extLst>
              <a:ext uri="{FF2B5EF4-FFF2-40B4-BE49-F238E27FC236}">
                <a16:creationId xmlns:a16="http://schemas.microsoft.com/office/drawing/2014/main" id="{EF348082-DE20-71E7-57C1-DA6267FA97EB}"/>
              </a:ext>
            </a:extLst>
          </p:cNvPr>
          <p:cNvCxnSpPr>
            <a:cxnSpLocks/>
            <a:stCxn id="115" idx="2"/>
            <a:endCxn id="68" idx="0"/>
          </p:cNvCxnSpPr>
          <p:nvPr/>
        </p:nvCxnSpPr>
        <p:spPr>
          <a:xfrm rot="16200000" flipH="1">
            <a:off x="3713431" y="1061093"/>
            <a:ext cx="1502126" cy="4452609"/>
          </a:xfrm>
          <a:prstGeom prst="curvedConnector3">
            <a:avLst>
              <a:gd name="adj1" fmla="val 46956"/>
            </a:avLst>
          </a:prstGeom>
          <a:ln w="3175">
            <a:solidFill>
              <a:srgbClr val="0070C0"/>
            </a:solidFill>
          </a:ln>
          <a:effectLst>
            <a:glow rad="38100">
              <a:srgbClr val="0070C0">
                <a:alpha val="15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71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>
            <a:extLst>
              <a:ext uri="{FF2B5EF4-FFF2-40B4-BE49-F238E27FC236}">
                <a16:creationId xmlns:a16="http://schemas.microsoft.com/office/drawing/2014/main" id="{5B178B73-0C2C-4254-9522-C37EB35AE4FD}"/>
              </a:ext>
            </a:extLst>
          </p:cNvPr>
          <p:cNvSpPr/>
          <p:nvPr/>
        </p:nvSpPr>
        <p:spPr bwMode="auto">
          <a:xfrm>
            <a:off x="679004" y="845594"/>
            <a:ext cx="9170539" cy="558062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 </a:t>
            </a:r>
            <a:endParaRPr lang="ko-KR" altLang="en-US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535038" y="548680"/>
            <a:ext cx="8834941" cy="113155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소프트웨어 구성도 </a:t>
            </a:r>
            <a:r>
              <a:rPr lang="en-US" altLang="ko-KR" dirty="0"/>
              <a:t>: </a:t>
            </a:r>
            <a:r>
              <a:rPr lang="ko-KR" altLang="en-US" dirty="0"/>
              <a:t>권익위원회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52" name="자유형 651"/>
          <p:cNvSpPr/>
          <p:nvPr/>
        </p:nvSpPr>
        <p:spPr bwMode="auto">
          <a:xfrm flipV="1">
            <a:off x="864584" y="2483934"/>
            <a:ext cx="2212867" cy="45719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50" name="Picture 41" descr="Workgroup_Switch_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85" y="2449921"/>
            <a:ext cx="234000" cy="15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6" name="자유형 655"/>
          <p:cNvSpPr/>
          <p:nvPr/>
        </p:nvSpPr>
        <p:spPr bwMode="auto">
          <a:xfrm>
            <a:off x="2225433" y="2187205"/>
            <a:ext cx="45719" cy="328952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1" name="직사각형 220"/>
          <p:cNvSpPr>
            <a:spLocks noChangeArrowheads="1"/>
          </p:cNvSpPr>
          <p:nvPr/>
        </p:nvSpPr>
        <p:spPr bwMode="auto">
          <a:xfrm>
            <a:off x="488504" y="2671231"/>
            <a:ext cx="11040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콜센터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097195"/>
              </p:ext>
            </p:extLst>
          </p:nvPr>
        </p:nvGraphicFramePr>
        <p:xfrm>
          <a:off x="1352600" y="1592796"/>
          <a:ext cx="1639485" cy="71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baseline="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CTI / CTI DB / UPDATE </a:t>
                      </a:r>
                      <a:r>
                        <a:rPr lang="ko-KR" altLang="en-US" sz="700" b="0" baseline="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en-US" altLang="ko-KR" sz="700" b="0" baseline="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0" baseline="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endParaRPr lang="ko-KR" altLang="en-US" sz="700" b="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NEXUSCUBE 2.7.3.18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CTIDB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MySQL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5.1.66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업데이트서버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Apache 2.2.12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SUSE Linux 12 (s390x)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Rectangle 580"/>
          <p:cNvSpPr>
            <a:spLocks noChangeArrowheads="1"/>
          </p:cNvSpPr>
          <p:nvPr/>
        </p:nvSpPr>
        <p:spPr bwMode="gray">
          <a:xfrm>
            <a:off x="771012" y="1340768"/>
            <a:ext cx="9001000" cy="5076564"/>
          </a:xfrm>
          <a:prstGeom prst="rect">
            <a:avLst/>
          </a:prstGeom>
          <a:noFill/>
          <a:ln w="19050" cap="rnd" algn="ctr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1" name="Rectangle 482"/>
          <p:cNvSpPr>
            <a:spLocks noChangeArrowheads="1"/>
          </p:cNvSpPr>
          <p:nvPr/>
        </p:nvSpPr>
        <p:spPr bwMode="auto">
          <a:xfrm>
            <a:off x="793433" y="1376772"/>
            <a:ext cx="1215976" cy="194457"/>
          </a:xfrm>
          <a:prstGeom prst="rect">
            <a:avLst/>
          </a:prstGeom>
          <a:noFill/>
          <a:ln w="1270">
            <a:solidFill>
              <a:srgbClr val="3333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2" name="TextBox 157"/>
          <p:cNvSpPr txBox="1">
            <a:spLocks noChangeArrowheads="1"/>
          </p:cNvSpPr>
          <p:nvPr/>
        </p:nvSpPr>
        <p:spPr bwMode="auto">
          <a:xfrm>
            <a:off x="1136576" y="1376772"/>
            <a:ext cx="58237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1" lang="en-US" altLang="ko-KR" sz="800" b="1" dirty="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IBM VM</a:t>
            </a:r>
          </a:p>
        </p:txBody>
      </p:sp>
      <p:sp>
        <p:nvSpPr>
          <p:cNvPr id="53" name="자유형 52"/>
          <p:cNvSpPr/>
          <p:nvPr/>
        </p:nvSpPr>
        <p:spPr bwMode="auto">
          <a:xfrm flipV="1">
            <a:off x="881156" y="5026308"/>
            <a:ext cx="5496764" cy="45719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220"/>
          <p:cNvSpPr>
            <a:spLocks noChangeArrowheads="1"/>
          </p:cNvSpPr>
          <p:nvPr/>
        </p:nvSpPr>
        <p:spPr bwMode="auto">
          <a:xfrm>
            <a:off x="484095" y="5264396"/>
            <a:ext cx="11040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콜센터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</a:p>
        </p:txBody>
      </p:sp>
      <p:sp>
        <p:nvSpPr>
          <p:cNvPr id="61" name="자유형 60"/>
          <p:cNvSpPr/>
          <p:nvPr/>
        </p:nvSpPr>
        <p:spPr bwMode="auto">
          <a:xfrm flipH="1">
            <a:off x="2069338" y="4796446"/>
            <a:ext cx="97050" cy="852291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37454"/>
              </p:ext>
            </p:extLst>
          </p:nvPr>
        </p:nvGraphicFramePr>
        <p:xfrm>
          <a:off x="3077451" y="5242344"/>
          <a:ext cx="1639485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DMGR(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이중화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Websphere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8.5.5.2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IBM HTTP Server 8.5.5.2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SUSE Linux 12 (s390x)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914788"/>
              </p:ext>
            </p:extLst>
          </p:nvPr>
        </p:nvGraphicFramePr>
        <p:xfrm>
          <a:off x="1349259" y="4329100"/>
          <a:ext cx="1639485" cy="467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6E6EB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홈페이지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6E6EB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#1,#2(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6E6EB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이중화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6E6EB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rgbClr val="E6E6EB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986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110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홈페이지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SUSE Linux 12 (s390x)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" name="Picture 324" descr="Cisco_IOS_SL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32" y="4977172"/>
            <a:ext cx="234000" cy="17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0" name="표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536010"/>
              </p:ext>
            </p:extLst>
          </p:nvPr>
        </p:nvGraphicFramePr>
        <p:xfrm>
          <a:off x="1349259" y="5249964"/>
          <a:ext cx="1639485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회의실 예약 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회의실 예약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APP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SUSE Linux 12 (s390x)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94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직사각형 620"/>
          <p:cNvSpPr/>
          <p:nvPr/>
        </p:nvSpPr>
        <p:spPr bwMode="auto">
          <a:xfrm>
            <a:off x="679005" y="845594"/>
            <a:ext cx="8994364" cy="558062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 </a:t>
            </a:r>
            <a:endParaRPr lang="ko-KR" altLang="en-US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535038" y="548680"/>
            <a:ext cx="8834941" cy="113155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소프트웨어 구성도 </a:t>
            </a:r>
            <a:r>
              <a:rPr lang="en-US" altLang="ko-KR" dirty="0"/>
              <a:t>: </a:t>
            </a:r>
            <a:r>
              <a:rPr lang="ko-KR" altLang="en-US" dirty="0"/>
              <a:t>권익위원회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52" name="자유형 651"/>
          <p:cNvSpPr/>
          <p:nvPr/>
        </p:nvSpPr>
        <p:spPr bwMode="auto">
          <a:xfrm>
            <a:off x="864584" y="2826833"/>
            <a:ext cx="8712000" cy="0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50" name="Picture 41" descr="Workgroup_Switch_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25" y="2724241"/>
            <a:ext cx="234000" cy="15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자유형 7"/>
          <p:cNvSpPr/>
          <p:nvPr/>
        </p:nvSpPr>
        <p:spPr bwMode="auto">
          <a:xfrm>
            <a:off x="1782666" y="1918996"/>
            <a:ext cx="45719" cy="902638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4" name="자유형 653"/>
          <p:cNvSpPr/>
          <p:nvPr/>
        </p:nvSpPr>
        <p:spPr bwMode="auto">
          <a:xfrm>
            <a:off x="3400547" y="1780283"/>
            <a:ext cx="45719" cy="1684722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5" name="자유형 654"/>
          <p:cNvSpPr/>
          <p:nvPr/>
        </p:nvSpPr>
        <p:spPr bwMode="auto">
          <a:xfrm flipH="1">
            <a:off x="4853851" y="2276872"/>
            <a:ext cx="45719" cy="1359032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35" name="표 6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115496"/>
              </p:ext>
            </p:extLst>
          </p:nvPr>
        </p:nvGraphicFramePr>
        <p:xfrm>
          <a:off x="1039042" y="1528230"/>
          <a:ext cx="1474068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4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NMS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Zenius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7.0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Oracle 9.0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Cent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Linux 7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51" name="직사각형 220"/>
          <p:cNvSpPr>
            <a:spLocks noChangeArrowheads="1"/>
          </p:cNvSpPr>
          <p:nvPr/>
        </p:nvSpPr>
        <p:spPr bwMode="auto">
          <a:xfrm>
            <a:off x="740532" y="2877892"/>
            <a:ext cx="11040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콜센터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TextBox 621"/>
          <p:cNvSpPr txBox="1"/>
          <p:nvPr/>
        </p:nvSpPr>
        <p:spPr>
          <a:xfrm>
            <a:off x="3431073" y="1049557"/>
            <a:ext cx="3322127" cy="257369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spAutoFit/>
          </a:bodyPr>
          <a:lstStyle>
            <a:defPPr>
              <a:defRPr lang="ko-KR"/>
            </a:defPPr>
            <a:lvl1pPr marL="0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86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72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57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543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429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315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200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087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00" b="1" dirty="0" err="1">
                <a:latin typeface="+mn-ea"/>
                <a:ea typeface="+mn-ea"/>
              </a:rPr>
              <a:t>정부콜센터</a:t>
            </a:r>
            <a:r>
              <a:rPr lang="en-US" altLang="ko-KR" sz="1200" b="1" dirty="0">
                <a:latin typeface="+mn-ea"/>
                <a:ea typeface="+mn-ea"/>
              </a:rPr>
              <a:t>(110)</a:t>
            </a:r>
            <a:r>
              <a:rPr lang="ko-KR" altLang="en-US" sz="1200" b="1" dirty="0">
                <a:latin typeface="+mn-ea"/>
                <a:ea typeface="+mn-ea"/>
              </a:rPr>
              <a:t> 상담시스템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321086"/>
              </p:ext>
            </p:extLst>
          </p:nvPr>
        </p:nvGraphicFramePr>
        <p:xfrm>
          <a:off x="2572278" y="2203916"/>
          <a:ext cx="1476164" cy="54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8968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녹취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서버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후지쯔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RX2540M1)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Verint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Impact360  11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Windows Server 2012 STD EN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444722"/>
              </p:ext>
            </p:extLst>
          </p:nvPr>
        </p:nvGraphicFramePr>
        <p:xfrm>
          <a:off x="2572278" y="1531844"/>
          <a:ext cx="1476164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녹취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(PRIMERGY RX300 S7)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Verint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Impact360  11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MySQL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14.14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RedHat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Enterprise Linux 6.5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705304"/>
              </p:ext>
            </p:extLst>
          </p:nvPr>
        </p:nvGraphicFramePr>
        <p:xfrm>
          <a:off x="4139224" y="2203916"/>
          <a:ext cx="1485879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녹취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후지쯔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RX2540M1)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Verint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Impact360  11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MS SQL Server 2014 R2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Windows Server 2012 STD EN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055023"/>
              </p:ext>
            </p:extLst>
          </p:nvPr>
        </p:nvGraphicFramePr>
        <p:xfrm>
          <a:off x="1040518" y="2165951"/>
          <a:ext cx="1476164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EMS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Zenius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7.0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PostgreSQL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9.5.1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Red Hat Linux 6.7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0" name="자유형 69"/>
          <p:cNvSpPr/>
          <p:nvPr/>
        </p:nvSpPr>
        <p:spPr bwMode="auto">
          <a:xfrm>
            <a:off x="911635" y="5448072"/>
            <a:ext cx="8458343" cy="198628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" name="Picture 41" descr="Workgroup_Switch_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8" y="5357212"/>
            <a:ext cx="234000" cy="15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직사각형 220"/>
          <p:cNvSpPr>
            <a:spLocks noChangeArrowheads="1"/>
          </p:cNvSpPr>
          <p:nvPr/>
        </p:nvSpPr>
        <p:spPr bwMode="auto">
          <a:xfrm>
            <a:off x="737016" y="5576096"/>
            <a:ext cx="11040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콜센터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" name="자유형 74"/>
          <p:cNvSpPr/>
          <p:nvPr/>
        </p:nvSpPr>
        <p:spPr bwMode="auto">
          <a:xfrm flipH="1">
            <a:off x="1712640" y="4912503"/>
            <a:ext cx="45719" cy="815581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511724"/>
              </p:ext>
            </p:extLst>
          </p:nvPr>
        </p:nvGraphicFramePr>
        <p:xfrm>
          <a:off x="4156597" y="3465004"/>
          <a:ext cx="1639485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호연계서버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이중화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호연계</a:t>
                      </a:r>
                      <a:r>
                        <a:rPr lang="ko-KR" altLang="en-US" sz="7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 </a:t>
                      </a:r>
                      <a:r>
                        <a:rPr lang="ko-KR" altLang="en-US" sz="7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응용프로그램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  <a:r>
                        <a:rPr lang="en-US" altLang="ko-KR" sz="700" b="0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Adapter : MESIM EAI Adapter</a:t>
                      </a:r>
                      <a:endParaRPr lang="ko-KR" altLang="en-US" sz="7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: </a:t>
                      </a:r>
                      <a:r>
                        <a:rPr lang="en-US" altLang="ko-KR" sz="700" b="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RedHat</a:t>
                      </a: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Linux 6.7x</a:t>
                      </a:r>
                      <a:r>
                        <a:rPr lang="en-US" altLang="ko-KR" sz="700" b="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64Bit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6" name="표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155399"/>
              </p:ext>
            </p:extLst>
          </p:nvPr>
        </p:nvGraphicFramePr>
        <p:xfrm>
          <a:off x="1064569" y="5625244"/>
          <a:ext cx="1440160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서버보안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SecuveTOS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Manager / Agent 5.0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Maria DB 5.5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CentOS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6.5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397856"/>
              </p:ext>
            </p:extLst>
          </p:nvPr>
        </p:nvGraphicFramePr>
        <p:xfrm>
          <a:off x="1064569" y="4725144"/>
          <a:ext cx="1440160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SMS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LGU+ SMS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LGU+ MMS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Windows Server 2008 R2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" name="Rectangle 580"/>
          <p:cNvSpPr>
            <a:spLocks noChangeArrowheads="1"/>
          </p:cNvSpPr>
          <p:nvPr/>
        </p:nvSpPr>
        <p:spPr bwMode="gray">
          <a:xfrm>
            <a:off x="1018156" y="4508118"/>
            <a:ext cx="3056076" cy="1801201"/>
          </a:xfrm>
          <a:prstGeom prst="rect">
            <a:avLst/>
          </a:prstGeom>
          <a:noFill/>
          <a:ln w="19050" cap="rnd" algn="ctr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109045" y="4509120"/>
            <a:ext cx="9361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/>
              <a:t>HP </a:t>
            </a:r>
            <a:r>
              <a:rPr lang="ko-KR" altLang="en-US" sz="700" dirty="0" err="1"/>
              <a:t>클라우드</a:t>
            </a:r>
            <a:endParaRPr lang="ko-KR" altLang="en-US" sz="700" dirty="0"/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221704"/>
              </p:ext>
            </p:extLst>
          </p:nvPr>
        </p:nvGraphicFramePr>
        <p:xfrm>
          <a:off x="4156598" y="2958395"/>
          <a:ext cx="1639485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EAI/ESB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엔진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MESIM Indige ESB 2.5</a:t>
                      </a:r>
                      <a:endParaRPr kumimoji="0" lang="it-IT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</a:t>
                      </a: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Red Hat Linux 6.5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>
            <a:extLst>
              <a:ext uri="{FF2B5EF4-FFF2-40B4-BE49-F238E27FC236}">
                <a16:creationId xmlns:a16="http://schemas.microsoft.com/office/drawing/2014/main" id="{C0972466-B05E-45A3-9CAA-5D3027EB2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242518"/>
              </p:ext>
            </p:extLst>
          </p:nvPr>
        </p:nvGraphicFramePr>
        <p:xfrm>
          <a:off x="2598068" y="2960948"/>
          <a:ext cx="1476164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신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메신져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TUC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Msssenger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7.8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MariaDB 10.11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Red Hat Linux 9.2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1" name="자유형 654">
            <a:extLst>
              <a:ext uri="{FF2B5EF4-FFF2-40B4-BE49-F238E27FC236}">
                <a16:creationId xmlns:a16="http://schemas.microsoft.com/office/drawing/2014/main" id="{E5CB744D-D3E6-4C4C-89EE-BCD0DCAC7DBF}"/>
              </a:ext>
            </a:extLst>
          </p:cNvPr>
          <p:cNvSpPr/>
          <p:nvPr/>
        </p:nvSpPr>
        <p:spPr bwMode="auto">
          <a:xfrm flipH="1">
            <a:off x="6511241" y="2821634"/>
            <a:ext cx="45719" cy="1164362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7" name="표 86">
            <a:extLst>
              <a:ext uri="{FF2B5EF4-FFF2-40B4-BE49-F238E27FC236}">
                <a16:creationId xmlns:a16="http://schemas.microsoft.com/office/drawing/2014/main" id="{792DA6E8-670C-4518-AA6E-7B3BC1846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28286"/>
              </p:ext>
            </p:extLst>
          </p:nvPr>
        </p:nvGraphicFramePr>
        <p:xfrm>
          <a:off x="5873497" y="2958395"/>
          <a:ext cx="1408952" cy="610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메신저 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TUC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Msssenger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7.8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MariaDB 10.11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986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</a:t>
                      </a:r>
                      <a:r>
                        <a:rPr lang="en-US" altLang="ko-KR" sz="700" dirty="0" err="1">
                          <a:solidFill>
                            <a:srgbClr val="FF0000"/>
                          </a:solidFill>
                          <a:latin typeface="+mn-ea"/>
                        </a:rPr>
                        <a:t>LinuxRedHat</a:t>
                      </a:r>
                      <a:r>
                        <a:rPr lang="en-US" altLang="ko-KR" sz="700" dirty="0">
                          <a:solidFill>
                            <a:srgbClr val="FF0000"/>
                          </a:solidFill>
                          <a:latin typeface="+mn-ea"/>
                        </a:rPr>
                        <a:t> 9.2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0" name="표 89">
            <a:extLst>
              <a:ext uri="{FF2B5EF4-FFF2-40B4-BE49-F238E27FC236}">
                <a16:creationId xmlns:a16="http://schemas.microsoft.com/office/drawing/2014/main" id="{9D350F79-7270-4B5B-AF3A-CE0F22328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239598"/>
              </p:ext>
            </p:extLst>
          </p:nvPr>
        </p:nvGraphicFramePr>
        <p:xfrm>
          <a:off x="5853256" y="3645024"/>
          <a:ext cx="1620024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VDI</a:t>
                      </a:r>
                      <a:r>
                        <a:rPr kumimoji="0" lang="ko-KR" alt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호스트</a:t>
                      </a:r>
                      <a:r>
                        <a:rPr kumimoji="0" lang="en-US" altLang="ko-KR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#1~6</a:t>
                      </a:r>
                      <a:r>
                        <a:rPr kumimoji="0" lang="en-US" altLang="ko-KR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후지쯔 </a:t>
                      </a:r>
                      <a:r>
                        <a:rPr kumimoji="0" lang="en-US" altLang="ko-KR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RX2540 M5)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NEPYX </a:t>
                      </a: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NetDesktop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v3.2.7.8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CentOS 7.8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자유형 74">
            <a:extLst>
              <a:ext uri="{FF2B5EF4-FFF2-40B4-BE49-F238E27FC236}">
                <a16:creationId xmlns:a16="http://schemas.microsoft.com/office/drawing/2014/main" id="{25FACF53-5320-4685-E750-D548D343778B}"/>
              </a:ext>
            </a:extLst>
          </p:cNvPr>
          <p:cNvSpPr/>
          <p:nvPr/>
        </p:nvSpPr>
        <p:spPr bwMode="auto">
          <a:xfrm flipH="1">
            <a:off x="5389163" y="4912503"/>
            <a:ext cx="45719" cy="815581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629C0499-7EE6-F812-6B6A-52AC4DD83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476981"/>
              </p:ext>
            </p:extLst>
          </p:nvPr>
        </p:nvGraphicFramePr>
        <p:xfrm>
          <a:off x="4741092" y="5625244"/>
          <a:ext cx="1440160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녹취 블랙박스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algn="ctr" fontAlgn="base" latinLnBrk="0"/>
                      <a:r>
                        <a:rPr kumimoji="0" lang="en-US" altLang="ko-KR" sz="7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VTM Blackbox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RockyLinux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8.8 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E75E26E5-DB1D-101E-B130-E793DB176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04511"/>
              </p:ext>
            </p:extLst>
          </p:nvPr>
        </p:nvGraphicFramePr>
        <p:xfrm>
          <a:off x="4741092" y="4725144"/>
          <a:ext cx="1440160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ESS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AVAYA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VMWare vSphere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Windows Server 2008 R2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자유형 74">
            <a:extLst>
              <a:ext uri="{FF2B5EF4-FFF2-40B4-BE49-F238E27FC236}">
                <a16:creationId xmlns:a16="http://schemas.microsoft.com/office/drawing/2014/main" id="{3AF3440F-23EA-D05D-1A52-1015A81809A7}"/>
              </a:ext>
            </a:extLst>
          </p:cNvPr>
          <p:cNvSpPr/>
          <p:nvPr/>
        </p:nvSpPr>
        <p:spPr bwMode="auto">
          <a:xfrm flipH="1">
            <a:off x="6924357" y="4912503"/>
            <a:ext cx="45719" cy="815581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E46037FF-65D2-B118-AC55-DFDED1E4E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389079"/>
              </p:ext>
            </p:extLst>
          </p:nvPr>
        </p:nvGraphicFramePr>
        <p:xfrm>
          <a:off x="6276286" y="5625244"/>
          <a:ext cx="1440160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ESB(Proxy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중계서버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algn="ctr" fontAlgn="base" latinLnBrk="0"/>
                      <a:r>
                        <a:rPr kumimoji="0" lang="en-US" altLang="ko-KR" sz="7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ESB</a:t>
                      </a:r>
                      <a:r>
                        <a:rPr kumimoji="0" lang="ko-KR" altLang="en-US" sz="7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중계</a:t>
                      </a:r>
                      <a:endParaRPr kumimoji="0" lang="en-US" altLang="ko-KR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CentOS 7.9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98C638D6-7B39-847D-E7BD-CBA9A8E06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778813"/>
              </p:ext>
            </p:extLst>
          </p:nvPr>
        </p:nvGraphicFramePr>
        <p:xfrm>
          <a:off x="6276286" y="4725144"/>
          <a:ext cx="1440160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TMS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AXGATE TMS-2000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통합보안관리 솔루션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aso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v2.1-x86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580">
            <a:extLst>
              <a:ext uri="{FF2B5EF4-FFF2-40B4-BE49-F238E27FC236}">
                <a16:creationId xmlns:a16="http://schemas.microsoft.com/office/drawing/2014/main" id="{43FCC849-7AD4-70A6-32C3-2683DD70FC9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28963" y="4508118"/>
            <a:ext cx="4831903" cy="1801201"/>
          </a:xfrm>
          <a:prstGeom prst="rect">
            <a:avLst/>
          </a:prstGeom>
          <a:noFill/>
          <a:ln w="19050" cap="rnd" algn="ctr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4AA5E9-7048-2C0B-3D9E-E2BC295A2636}"/>
              </a:ext>
            </a:extLst>
          </p:cNvPr>
          <p:cNvSpPr txBox="1"/>
          <p:nvPr/>
        </p:nvSpPr>
        <p:spPr>
          <a:xfrm>
            <a:off x="4684232" y="4509120"/>
            <a:ext cx="11118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/>
              <a:t>1</a:t>
            </a:r>
            <a:r>
              <a:rPr lang="ko-KR" altLang="en-US" sz="700" dirty="0"/>
              <a:t>차</a:t>
            </a:r>
            <a:r>
              <a:rPr lang="en-US" altLang="ko-KR" sz="700" dirty="0"/>
              <a:t>/2</a:t>
            </a:r>
            <a:r>
              <a:rPr lang="ko-KR" altLang="en-US" sz="700" dirty="0"/>
              <a:t>차 사업 도입장비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641A12F5-C2DB-6BC6-C875-9934B048E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750700"/>
              </p:ext>
            </p:extLst>
          </p:nvPr>
        </p:nvGraphicFramePr>
        <p:xfrm>
          <a:off x="7811480" y="4725144"/>
          <a:ext cx="1440160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LLM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94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35ECDFD3-07EB-467F-BF2B-1C95EE2B3248}"/>
              </a:ext>
            </a:extLst>
          </p:cNvPr>
          <p:cNvSpPr/>
          <p:nvPr/>
        </p:nvSpPr>
        <p:spPr bwMode="auto">
          <a:xfrm>
            <a:off x="535038" y="860349"/>
            <a:ext cx="8994364" cy="558062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 </a:t>
            </a:r>
            <a:endParaRPr lang="ko-KR" altLang="en-US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535038" y="548680"/>
            <a:ext cx="8834941" cy="113155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소프트웨어 구성도 </a:t>
            </a:r>
            <a:r>
              <a:rPr lang="en-US" altLang="ko-KR" dirty="0"/>
              <a:t>: </a:t>
            </a:r>
            <a:r>
              <a:rPr lang="ko-KR" altLang="en-US" dirty="0"/>
              <a:t>권익위원회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3" name="TextBox 621"/>
          <p:cNvSpPr txBox="1"/>
          <p:nvPr/>
        </p:nvSpPr>
        <p:spPr>
          <a:xfrm>
            <a:off x="3431073" y="1049557"/>
            <a:ext cx="3322127" cy="257369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spAutoFit/>
          </a:bodyPr>
          <a:lstStyle>
            <a:defPPr>
              <a:defRPr lang="ko-KR"/>
            </a:defPPr>
            <a:lvl1pPr marL="0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86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72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57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543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429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315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200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087" algn="l" defTabSz="957772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00" b="1" dirty="0" err="1">
                <a:latin typeface="+mn-ea"/>
                <a:ea typeface="+mn-ea"/>
              </a:rPr>
              <a:t>정부콜센터</a:t>
            </a:r>
            <a:r>
              <a:rPr lang="en-US" altLang="ko-KR" sz="1200" b="1" dirty="0">
                <a:latin typeface="+mn-ea"/>
                <a:ea typeface="+mn-ea"/>
              </a:rPr>
              <a:t>(110)</a:t>
            </a:r>
            <a:r>
              <a:rPr lang="ko-KR" altLang="en-US" sz="1200" b="1" dirty="0">
                <a:latin typeface="+mn-ea"/>
                <a:ea typeface="+mn-ea"/>
              </a:rPr>
              <a:t> 상담시스템</a:t>
            </a:r>
          </a:p>
        </p:txBody>
      </p:sp>
      <p:sp>
        <p:nvSpPr>
          <p:cNvPr id="81" name="자유형 655">
            <a:extLst>
              <a:ext uri="{FF2B5EF4-FFF2-40B4-BE49-F238E27FC236}">
                <a16:creationId xmlns:a16="http://schemas.microsoft.com/office/drawing/2014/main" id="{D8E1790D-4C54-4671-90C7-1FF44BD56ECB}"/>
              </a:ext>
            </a:extLst>
          </p:cNvPr>
          <p:cNvSpPr/>
          <p:nvPr/>
        </p:nvSpPr>
        <p:spPr bwMode="auto">
          <a:xfrm>
            <a:off x="2624674" y="1979017"/>
            <a:ext cx="144436" cy="469190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자유형 52">
            <a:extLst>
              <a:ext uri="{FF2B5EF4-FFF2-40B4-BE49-F238E27FC236}">
                <a16:creationId xmlns:a16="http://schemas.microsoft.com/office/drawing/2014/main" id="{0D3CC56E-A317-41BB-A64E-01C5C79BE060}"/>
              </a:ext>
            </a:extLst>
          </p:cNvPr>
          <p:cNvSpPr/>
          <p:nvPr/>
        </p:nvSpPr>
        <p:spPr bwMode="auto">
          <a:xfrm>
            <a:off x="776537" y="4737609"/>
            <a:ext cx="3888431" cy="45719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자유형 54">
            <a:extLst>
              <a:ext uri="{FF2B5EF4-FFF2-40B4-BE49-F238E27FC236}">
                <a16:creationId xmlns:a16="http://schemas.microsoft.com/office/drawing/2014/main" id="{CF471F37-2783-4B97-AE8E-86805EBA422C}"/>
              </a:ext>
            </a:extLst>
          </p:cNvPr>
          <p:cNvSpPr/>
          <p:nvPr/>
        </p:nvSpPr>
        <p:spPr bwMode="auto">
          <a:xfrm flipH="1">
            <a:off x="3525173" y="4725144"/>
            <a:ext cx="45719" cy="570720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220">
            <a:extLst>
              <a:ext uri="{FF2B5EF4-FFF2-40B4-BE49-F238E27FC236}">
                <a16:creationId xmlns:a16="http://schemas.microsoft.com/office/drawing/2014/main" id="{41ABC9BD-FA62-46F9-B539-F0166563C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13" y="4847951"/>
            <a:ext cx="3735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콜센터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</a:p>
        </p:txBody>
      </p:sp>
      <p:pic>
        <p:nvPicPr>
          <p:cNvPr id="90" name="Picture 324" descr="Cisco_IOS_SLB">
            <a:extLst>
              <a:ext uri="{FF2B5EF4-FFF2-40B4-BE49-F238E27FC236}">
                <a16:creationId xmlns:a16="http://schemas.microsoft.com/office/drawing/2014/main" id="{1D8DD626-916E-448D-8307-78E419AF7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13" y="4651925"/>
            <a:ext cx="234000" cy="17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자유형 50">
            <a:extLst>
              <a:ext uri="{FF2B5EF4-FFF2-40B4-BE49-F238E27FC236}">
                <a16:creationId xmlns:a16="http://schemas.microsoft.com/office/drawing/2014/main" id="{62B39C37-EE62-449C-8AE5-C8585DDA6920}"/>
              </a:ext>
            </a:extLst>
          </p:cNvPr>
          <p:cNvSpPr/>
          <p:nvPr/>
        </p:nvSpPr>
        <p:spPr bwMode="auto">
          <a:xfrm flipH="1">
            <a:off x="2019926" y="4737111"/>
            <a:ext cx="45719" cy="507234"/>
          </a:xfrm>
          <a:custGeom>
            <a:avLst/>
            <a:gdLst>
              <a:gd name="connsiteX0" fmla="*/ 0 w 0"/>
              <a:gd name="connsiteY0" fmla="*/ 0 h 736270"/>
              <a:gd name="connsiteX1" fmla="*/ 0 w 0"/>
              <a:gd name="connsiteY1" fmla="*/ 73627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36270">
                <a:moveTo>
                  <a:pt x="0" y="0"/>
                </a:moveTo>
                <a:lnTo>
                  <a:pt x="0" y="73627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3" name="표 92">
            <a:extLst>
              <a:ext uri="{FF2B5EF4-FFF2-40B4-BE49-F238E27FC236}">
                <a16:creationId xmlns:a16="http://schemas.microsoft.com/office/drawing/2014/main" id="{DFC29D99-8DFD-4F3D-A37B-FF3FE89BD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951367"/>
              </p:ext>
            </p:extLst>
          </p:nvPr>
        </p:nvGraphicFramePr>
        <p:xfrm>
          <a:off x="2896311" y="4874804"/>
          <a:ext cx="1371308" cy="57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화상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Relay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서버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Apache 2.4.6</a:t>
                      </a:r>
                      <a:endParaRPr kumimoji="0" lang="ko-KR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JDK 1.8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Cent </a:t>
                      </a: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os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Linux 7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5" name="표 94">
            <a:extLst>
              <a:ext uri="{FF2B5EF4-FFF2-40B4-BE49-F238E27FC236}">
                <a16:creationId xmlns:a16="http://schemas.microsoft.com/office/drawing/2014/main" id="{8844FC28-A8E1-4FD5-97F1-26E2EDBB1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797086"/>
              </p:ext>
            </p:extLst>
          </p:nvPr>
        </p:nvGraphicFramePr>
        <p:xfrm>
          <a:off x="1364812" y="4874804"/>
          <a:ext cx="1368152" cy="53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원격지원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코이노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Anysupport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6.0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Windows Server 2008 R2 Standard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6" name="Rectangle 580">
            <a:extLst>
              <a:ext uri="{FF2B5EF4-FFF2-40B4-BE49-F238E27FC236}">
                <a16:creationId xmlns:a16="http://schemas.microsoft.com/office/drawing/2014/main" id="{4C348569-5026-4042-A319-51532AC519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8962" y="1360564"/>
            <a:ext cx="4294037" cy="2238740"/>
          </a:xfrm>
          <a:prstGeom prst="rect">
            <a:avLst/>
          </a:prstGeom>
          <a:noFill/>
          <a:ln w="19050" cap="rnd" algn="ctr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8" name="직사각형 220">
            <a:extLst>
              <a:ext uri="{FF2B5EF4-FFF2-40B4-BE49-F238E27FC236}">
                <a16:creationId xmlns:a16="http://schemas.microsoft.com/office/drawing/2014/main" id="{419FE8F9-3337-4B69-AB25-7A5CE6590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103" y="2610547"/>
            <a:ext cx="3735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l"/>
              <a:defRPr kumimoji="1" sz="1400" b="1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1pPr>
            <a:lvl2pPr marL="742950" indent="-285750" eaLnBrk="0" hangingPunct="0">
              <a:lnSpc>
                <a:spcPct val="150000"/>
              </a:lnSpc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v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§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ü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Char char="»"/>
              <a:defRPr kumimoji="1" sz="1200">
                <a:solidFill>
                  <a:schemeClr val="tx1"/>
                </a:solidFill>
                <a:latin typeface="Optima" pitchFamily="2" charset="2"/>
                <a:ea typeface="가는각진제목체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국통망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9" name="자유형 651">
            <a:extLst>
              <a:ext uri="{FF2B5EF4-FFF2-40B4-BE49-F238E27FC236}">
                <a16:creationId xmlns:a16="http://schemas.microsoft.com/office/drawing/2014/main" id="{671EE54D-A9B7-4620-A0DD-C81AC318CF68}"/>
              </a:ext>
            </a:extLst>
          </p:cNvPr>
          <p:cNvSpPr/>
          <p:nvPr/>
        </p:nvSpPr>
        <p:spPr bwMode="auto">
          <a:xfrm flipV="1">
            <a:off x="852219" y="2402488"/>
            <a:ext cx="3812749" cy="45719"/>
          </a:xfrm>
          <a:custGeom>
            <a:avLst/>
            <a:gdLst>
              <a:gd name="connsiteX0" fmla="*/ 0 w 3285066"/>
              <a:gd name="connsiteY0" fmla="*/ 0 h 0"/>
              <a:gd name="connsiteX1" fmla="*/ 3285066 w 328506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85066">
                <a:moveTo>
                  <a:pt x="0" y="0"/>
                </a:moveTo>
                <a:lnTo>
                  <a:pt x="3285066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oval" w="sm" len="sm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00" name="표 99">
            <a:extLst>
              <a:ext uri="{FF2B5EF4-FFF2-40B4-BE49-F238E27FC236}">
                <a16:creationId xmlns:a16="http://schemas.microsoft.com/office/drawing/2014/main" id="{B70D7DB9-C460-4D8F-95F7-549F43615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231104"/>
              </p:ext>
            </p:extLst>
          </p:nvPr>
        </p:nvGraphicFramePr>
        <p:xfrm>
          <a:off x="1879852" y="1635306"/>
          <a:ext cx="1634080" cy="71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VDI 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인증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#1,2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후지쯔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RX2540 M5)</a:t>
                      </a:r>
                      <a:endParaRPr kumimoji="0" lang="en-US" altLang="ko-KR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40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NEPYX </a:t>
                      </a: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NetDesktop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v3.2.7.8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web_admin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3.2.7.8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649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Mysql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15.1/ </a:t>
                      </a:r>
                      <a:r>
                        <a:rPr kumimoji="0" lang="en-US" alt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mongoDB</a:t>
                      </a:r>
                      <a:r>
                        <a:rPr kumimoji="0" lang="en-US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3.4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1344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CentOS 7.8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1" name="Picture 324" descr="Cisco_IOS_SLB">
            <a:extLst>
              <a:ext uri="{FF2B5EF4-FFF2-40B4-BE49-F238E27FC236}">
                <a16:creationId xmlns:a16="http://schemas.microsoft.com/office/drawing/2014/main" id="{1D76A405-E558-4A54-A638-B292065D4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62" y="2387975"/>
            <a:ext cx="234000" cy="17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3" name="표 102">
            <a:extLst>
              <a:ext uri="{FF2B5EF4-FFF2-40B4-BE49-F238E27FC236}">
                <a16:creationId xmlns:a16="http://schemas.microsoft.com/office/drawing/2014/main" id="{51B78498-F9BF-4311-8A95-982E9E767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984815"/>
              </p:ext>
            </p:extLst>
          </p:nvPr>
        </p:nvGraphicFramePr>
        <p:xfrm>
          <a:off x="1364812" y="5431918"/>
          <a:ext cx="1368152" cy="4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원격지원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1044575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RemoteCall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v7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OS : </a:t>
                      </a:r>
                      <a:r>
                        <a:rPr kumimoji="0" lang="en-US" altLang="ko-KR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Rocky 8.8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5" name="Rectangle 580">
            <a:extLst>
              <a:ext uri="{FF2B5EF4-FFF2-40B4-BE49-F238E27FC236}">
                <a16:creationId xmlns:a16="http://schemas.microsoft.com/office/drawing/2014/main" id="{759716EA-3435-4D0B-896C-06E9159BE4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8963" y="3758911"/>
            <a:ext cx="4294037" cy="2238740"/>
          </a:xfrm>
          <a:prstGeom prst="rect">
            <a:avLst/>
          </a:prstGeom>
          <a:noFill/>
          <a:ln w="19050" cap="rnd" algn="ctr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1"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5728174"/>
      </p:ext>
    </p:extLst>
  </p:cSld>
  <p:clrMapOvr>
    <a:masterClrMapping/>
  </p:clrMapOvr>
</p:sld>
</file>

<file path=ppt/theme/theme1.xml><?xml version="1.0" encoding="utf-8"?>
<a:theme xmlns:a="http://schemas.openxmlformats.org/drawingml/2006/main" name="신고 긴급전화 A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6350" cap="flat" cmpd="sng" algn="ctr">
          <a:solidFill>
            <a:schemeClr val="bg1">
              <a:lumMod val="65000"/>
            </a:schemeClr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가는각진제목체" pitchFamily="18" charset="-127"/>
            <a:ea typeface="가는각진제목체" pitchFamily="18" charset="-127"/>
          </a:defRPr>
        </a:defPPr>
      </a:lstStyle>
    </a:spDef>
    <a:lnDef>
      <a:spPr>
        <a:noFill/>
        <a:ln w="6350">
          <a:solidFill>
            <a:schemeClr val="bg1">
              <a:lumMod val="65000"/>
            </a:schemeClr>
          </a:solidFill>
          <a:round/>
          <a:headEnd/>
          <a:tailEnd type="none" w="med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15874</TotalTime>
  <Words>1918</Words>
  <Application>Microsoft Office PowerPoint</Application>
  <PresentationFormat>A4 용지(210x297mm)</PresentationFormat>
  <Paragraphs>749</Paragraphs>
  <Slides>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7" baseType="lpstr">
      <vt:lpstr>가는각진제목체</vt:lpstr>
      <vt:lpstr>Rix고딕 B</vt:lpstr>
      <vt:lpstr>Rix정고딕 M</vt:lpstr>
      <vt:lpstr>맑은 고딕</vt:lpstr>
      <vt:lpstr>Arial</vt:lpstr>
      <vt:lpstr>KoPub돋움체 Bold</vt:lpstr>
      <vt:lpstr>Rix헤드 L</vt:lpstr>
      <vt:lpstr>Wingdings</vt:lpstr>
      <vt:lpstr>Rix고딕 M</vt:lpstr>
      <vt:lpstr>나눔고딕</vt:lpstr>
      <vt:lpstr>굴림</vt:lpstr>
      <vt:lpstr>신고 긴급전화 A3</vt:lpstr>
      <vt:lpstr>PowerPoint 프레젠테이션</vt:lpstr>
      <vt:lpstr>PowerPoint 프레젠테이션</vt:lpstr>
      <vt:lpstr>2. 소프트웨어 구성도 : 권익위원회 </vt:lpstr>
      <vt:lpstr>2. 소프트웨어 구성도 : 권익위원회</vt:lpstr>
      <vt:lpstr>2. 소프트웨어 구성도 : 권익위원회</vt:lpstr>
    </vt:vector>
  </TitlesOfParts>
  <Company>DesignPIL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DesignPIL</dc:creator>
  <cp:lastModifiedBy>이종훈</cp:lastModifiedBy>
  <cp:revision>490</cp:revision>
  <cp:lastPrinted>2024-04-17T00:53:05Z</cp:lastPrinted>
  <dcterms:created xsi:type="dcterms:W3CDTF">2015-09-07T07:13:53Z</dcterms:created>
  <dcterms:modified xsi:type="dcterms:W3CDTF">2024-08-05T05:50:22Z</dcterms:modified>
</cp:coreProperties>
</file>