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58" r:id="rId3"/>
  </p:sldIdLst>
  <p:sldSz cx="9601200" cy="12801600" type="A3"/>
  <p:notesSz cx="9939338" cy="14368463"/>
  <p:defaultTextStyle>
    <a:defPPr>
      <a:defRPr lang="ko-KR"/>
    </a:defPPr>
    <a:lvl1pPr marL="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1" hangingPunct="1">
      <a:defRPr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53" autoAdjust="0"/>
    <p:restoredTop sz="94660"/>
  </p:normalViewPr>
  <p:slideViewPr>
    <p:cSldViewPr snapToGrid="0">
      <p:cViewPr>
        <p:scale>
          <a:sx n="150" d="100"/>
          <a:sy n="150" d="100"/>
        </p:scale>
        <p:origin x="108" y="-7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5347E-74FE-40EF-9ACD-139B9A5A90E2}" type="datetimeFigureOut">
              <a:rPr lang="ko-KR" altLang="en-US" smtClean="0"/>
              <a:t>2018-07-11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B17A-8930-4EB4-86BE-FD3A40D6A4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8587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5347E-74FE-40EF-9ACD-139B9A5A90E2}" type="datetimeFigureOut">
              <a:rPr lang="ko-KR" altLang="en-US" smtClean="0"/>
              <a:t>2018-07-11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B17A-8930-4EB4-86BE-FD3A40D6A4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60342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5347E-74FE-40EF-9ACD-139B9A5A90E2}" type="datetimeFigureOut">
              <a:rPr lang="ko-KR" altLang="en-US" smtClean="0"/>
              <a:t>2018-07-11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B17A-8930-4EB4-86BE-FD3A40D6A4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6723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5347E-74FE-40EF-9ACD-139B9A5A90E2}" type="datetimeFigureOut">
              <a:rPr lang="ko-KR" altLang="en-US" smtClean="0"/>
              <a:t>2018-07-11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B17A-8930-4EB4-86BE-FD3A40D6A4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5672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5347E-74FE-40EF-9ACD-139B9A5A90E2}" type="datetimeFigureOut">
              <a:rPr lang="ko-KR" altLang="en-US" smtClean="0"/>
              <a:t>2018-07-11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B17A-8930-4EB4-86BE-FD3A40D6A4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3671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5347E-74FE-40EF-9ACD-139B9A5A90E2}" type="datetimeFigureOut">
              <a:rPr lang="ko-KR" altLang="en-US" smtClean="0"/>
              <a:t>2018-07-11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B17A-8930-4EB4-86BE-FD3A40D6A4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75706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5347E-74FE-40EF-9ACD-139B9A5A90E2}" type="datetimeFigureOut">
              <a:rPr lang="ko-KR" altLang="en-US" smtClean="0"/>
              <a:t>2018-07-11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B17A-8930-4EB4-86BE-FD3A40D6A4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462728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5347E-74FE-40EF-9ACD-139B9A5A90E2}" type="datetimeFigureOut">
              <a:rPr lang="ko-KR" altLang="en-US" smtClean="0"/>
              <a:t>2018-07-11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B17A-8930-4EB4-86BE-FD3A40D6A4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7704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5347E-74FE-40EF-9ACD-139B9A5A90E2}" type="datetimeFigureOut">
              <a:rPr lang="ko-KR" altLang="en-US" smtClean="0"/>
              <a:t>2018-07-11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B17A-8930-4EB4-86BE-FD3A40D6A4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47121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5347E-74FE-40EF-9ACD-139B9A5A90E2}" type="datetimeFigureOut">
              <a:rPr lang="ko-KR" altLang="en-US" smtClean="0"/>
              <a:t>2018-07-11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B17A-8930-4EB4-86BE-FD3A40D6A4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9194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5347E-74FE-40EF-9ACD-139B9A5A90E2}" type="datetimeFigureOut">
              <a:rPr lang="ko-KR" altLang="en-US" smtClean="0"/>
              <a:t>2018-07-11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69B17A-8930-4EB4-86BE-FD3A40D6A4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421227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15347E-74FE-40EF-9ACD-139B9A5A90E2}" type="datetimeFigureOut">
              <a:rPr lang="ko-KR" altLang="en-US" smtClean="0"/>
              <a:t>2018-07-11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69B17A-8930-4EB4-86BE-FD3A40D6A4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6951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60120" rtl="0" eaLnBrk="1" latinLnBrk="1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1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1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1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7092661"/>
              </p:ext>
            </p:extLst>
          </p:nvPr>
        </p:nvGraphicFramePr>
        <p:xfrm>
          <a:off x="4428357" y="1229769"/>
          <a:ext cx="4872594" cy="114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9671"/>
                <a:gridCol w="660400"/>
                <a:gridCol w="731097"/>
                <a:gridCol w="473075"/>
                <a:gridCol w="1198351"/>
              </a:tblGrid>
              <a:tr h="216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메뉴명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메뉴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ID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상위메뉴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ID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순서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URL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부패신고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M001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null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90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복지ㆍ보조금 부정신고</a:t>
                      </a:r>
                      <a:endParaRPr lang="ko-KR" altLang="en-US" sz="90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M001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신고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M003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M002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/overpay/apply.do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접수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M002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/overpay/receive.do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심사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M005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M002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/overpay/process.do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처리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M006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M002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4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en-US" altLang="ko-KR" sz="900" baseline="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900" baseline="0" smtClean="0">
                          <a:latin typeface="+mn-ea"/>
                          <a:ea typeface="+mn-ea"/>
                        </a:rPr>
                        <a:t>이첩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M007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M006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/overpay/toss.do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기각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M008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M006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/overpay/reject.do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이의신청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M009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M002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5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/overpay/oppose.do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결과통보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M010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M002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6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/overpay/result.do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90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부패행위신고</a:t>
                      </a:r>
                      <a:endParaRPr lang="ko-KR" altLang="en-US" sz="90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M011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M001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신고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M012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M011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/corrupt/apply.do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접수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M011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/corrupt/receive.do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심사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M011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/corrupt/process.do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처리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M011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4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en-US" altLang="ko-KR" sz="900" baseline="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900" baseline="0" smtClean="0">
                          <a:latin typeface="+mn-ea"/>
                          <a:ea typeface="+mn-ea"/>
                        </a:rPr>
                        <a:t>이첩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M015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/corrupt/toss.do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기각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M015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/corrupt/reject.do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이의신청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M011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5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/corrupt/oppose.do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결과통보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M011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6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/corrupt/result.do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90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행동강령위반신고</a:t>
                      </a:r>
                      <a:endParaRPr lang="ko-KR" altLang="en-US" sz="90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M001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신고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M020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/rule/apply.do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접수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M020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/rule/receive.do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심사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M023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M020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/rule/process.do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처리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M020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4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en-US" altLang="ko-KR" sz="900" baseline="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900" baseline="0" smtClean="0">
                          <a:latin typeface="+mn-ea"/>
                          <a:ea typeface="+mn-ea"/>
                        </a:rPr>
                        <a:t>이첩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M024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/rule/toss.do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기각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M026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M024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/rule/reject.do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이의신청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M027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M020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5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/rule/oppose.do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결과통보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M028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M020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6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/rule/result.do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90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공익신고</a:t>
                      </a:r>
                      <a:endParaRPr lang="ko-KR" altLang="en-US" sz="90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M001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신고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M030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M029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/public/apply.do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접수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M031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M029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/public/receive.do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심사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M032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M029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/public/process.do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처리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M033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M029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4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en-US" altLang="ko-KR" sz="900" baseline="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900" baseline="0" smtClean="0">
                          <a:latin typeface="+mn-ea"/>
                          <a:ea typeface="+mn-ea"/>
                        </a:rPr>
                        <a:t>이첩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M034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M033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/public/toss.do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기각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M035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M033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/public/reject.do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이의신청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M029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5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/public/oppose.do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결과통보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M037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M029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6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/public/result.do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900" smtClean="0">
                          <a:solidFill>
                            <a:srgbClr val="FF0000"/>
                          </a:solidFill>
                          <a:latin typeface="+mn-ea"/>
                          <a:ea typeface="+mn-ea"/>
                        </a:rPr>
                        <a:t>보호ㆍ보상</a:t>
                      </a:r>
                      <a:endParaRPr lang="ko-KR" altLang="en-US" sz="90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M038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M001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신고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M039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M038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/reward/apply.do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접수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M040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M038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/reward/receive.do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심사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M041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M038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/reward/process.do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처리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M042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M038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en-US" altLang="ko-KR" sz="900" baseline="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900" baseline="0" smtClean="0">
                          <a:latin typeface="+mn-ea"/>
                          <a:ea typeface="+mn-ea"/>
                        </a:rPr>
                        <a:t>이첩</a:t>
                      </a: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M043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M042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/reward/toss.do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기각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M044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M042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/reward/reject.do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이의신청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M045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M038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/reward/oppose.do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결과통보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M046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M038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/reward/result.do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회사소개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null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aseline="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900" baseline="0" smtClean="0">
                          <a:latin typeface="+mn-ea"/>
                          <a:ea typeface="+mn-ea"/>
                        </a:rPr>
                        <a:t>회사연혁 안내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M048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M047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/company/history.do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오시는길 안내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M049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M047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/company/map.do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게시판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M050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null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3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공지사항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M051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M050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/bbs/notice.do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     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자유게시판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ko-KR" sz="900" b="0" i="0" u="none" strike="noStrike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M052</a:t>
                      </a:r>
                      <a:endParaRPr lang="en-US" sz="900" b="0" i="0" u="none" strike="noStrike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M050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/bbs/freeboard.do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269719" y="909784"/>
            <a:ext cx="118986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/>
              <a:t>메뉴 테이블</a:t>
            </a:r>
            <a:endParaRPr lang="en-US" altLang="ko-KR" sz="1200" b="1"/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2782423"/>
              </p:ext>
            </p:extLst>
          </p:nvPr>
        </p:nvGraphicFramePr>
        <p:xfrm>
          <a:off x="357017" y="1229769"/>
          <a:ext cx="1290808" cy="172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52633"/>
                <a:gridCol w="638175"/>
              </a:tblGrid>
              <a:tr h="216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사용자 </a:t>
                      </a:r>
                      <a:r>
                        <a:rPr lang="en-US" altLang="ko-KR" sz="900" baseline="0" smtClean="0">
                          <a:latin typeface="+mn-ea"/>
                          <a:ea typeface="+mn-ea"/>
                        </a:rPr>
                        <a:t>ID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사용자명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USER1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홍길동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USER2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홍길순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USER3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김접수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USER4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이심사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USER5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김말동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USER6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이선희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...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...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462107" y="909784"/>
            <a:ext cx="11857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/>
              <a:t>사용자 테이블</a:t>
            </a:r>
            <a:endParaRPr lang="en-US" altLang="ko-KR" sz="1067" b="1"/>
          </a:p>
        </p:txBody>
      </p:sp>
      <p:sp>
        <p:nvSpPr>
          <p:cNvPr id="10" name="TextBox 9"/>
          <p:cNvSpPr txBox="1"/>
          <p:nvPr/>
        </p:nvSpPr>
        <p:spPr>
          <a:xfrm>
            <a:off x="464080" y="160867"/>
            <a:ext cx="8673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/>
              <a:t>부패방지업무시스템 권한관리</a:t>
            </a:r>
            <a:endParaRPr lang="ko-KR" altLang="en-US" sz="2000"/>
          </a:p>
        </p:txBody>
      </p:sp>
      <p:graphicFrame>
        <p:nvGraphicFramePr>
          <p:cNvPr id="30" name="표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5638059"/>
              </p:ext>
            </p:extLst>
          </p:nvPr>
        </p:nvGraphicFramePr>
        <p:xfrm>
          <a:off x="2006935" y="1229769"/>
          <a:ext cx="2095500" cy="28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1912"/>
                <a:gridCol w="1543588"/>
              </a:tblGrid>
              <a:tr h="216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역할 </a:t>
                      </a:r>
                      <a:r>
                        <a:rPr lang="en-US" altLang="ko-KR" sz="900" baseline="0" smtClean="0">
                          <a:latin typeface="+mn-ea"/>
                          <a:ea typeface="+mn-ea"/>
                        </a:rPr>
                        <a:t>ID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역할명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ROLE01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ROLE02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접수자</a:t>
                      </a: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ROLE03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ROLE04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검찰청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ROLE05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심사위원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ROLE06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심사위원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ROLE06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 심사위원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ROLE</a:t>
                      </a:r>
                      <a:r>
                        <a:rPr lang="en-US" altLang="ko-KR" sz="900" baseline="0" smtClean="0">
                          <a:latin typeface="+mn-ea"/>
                          <a:ea typeface="+mn-ea"/>
                        </a:rPr>
                        <a:t>07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심의위원장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ROLE08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시의위원장</a:t>
                      </a: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ROLE09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</a:t>
                      </a:r>
                      <a:r>
                        <a:rPr lang="ko-KR" altLang="en-US" sz="900" baseline="0" smtClean="0">
                          <a:latin typeface="+mn-ea"/>
                          <a:ea typeface="+mn-ea"/>
                        </a:rPr>
                        <a:t> 심의위원장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ROLE10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간사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ROLE11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간사</a:t>
                      </a:r>
                    </a:p>
                  </a:txBody>
                  <a:tcPr marL="58549" marR="58549" marT="29275" marB="29275" anchor="ctr"/>
                </a:tc>
              </a:tr>
            </a:tbl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2448550" y="909784"/>
            <a:ext cx="12122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/>
              <a:t>역할 테이블</a:t>
            </a:r>
            <a:endParaRPr lang="en-US" altLang="ko-KR" sz="1200" b="1"/>
          </a:p>
        </p:txBody>
      </p:sp>
      <p:sp>
        <p:nvSpPr>
          <p:cNvPr id="158" name="직사각형 157"/>
          <p:cNvSpPr/>
          <p:nvPr/>
        </p:nvSpPr>
        <p:spPr>
          <a:xfrm>
            <a:off x="210284" y="836136"/>
            <a:ext cx="1551841" cy="33167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23"/>
          </a:p>
        </p:txBody>
      </p:sp>
      <p:sp>
        <p:nvSpPr>
          <p:cNvPr id="159" name="직사각형 158"/>
          <p:cNvSpPr/>
          <p:nvPr/>
        </p:nvSpPr>
        <p:spPr>
          <a:xfrm>
            <a:off x="1899649" y="836136"/>
            <a:ext cx="2310073" cy="331676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23"/>
          </a:p>
        </p:txBody>
      </p:sp>
      <p:sp>
        <p:nvSpPr>
          <p:cNvPr id="160" name="직사각형 159"/>
          <p:cNvSpPr/>
          <p:nvPr/>
        </p:nvSpPr>
        <p:spPr>
          <a:xfrm>
            <a:off x="4305907" y="836134"/>
            <a:ext cx="5117493" cy="1188926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23"/>
          </a:p>
        </p:txBody>
      </p:sp>
      <p:sp>
        <p:nvSpPr>
          <p:cNvPr id="358" name="TextBox 357"/>
          <p:cNvSpPr txBox="1"/>
          <p:nvPr/>
        </p:nvSpPr>
        <p:spPr>
          <a:xfrm>
            <a:off x="1391648" y="7506993"/>
            <a:ext cx="719355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800" smtClean="0"/>
              <a:t>※ </a:t>
            </a:r>
            <a:r>
              <a:rPr lang="ko-KR" altLang="en-US" sz="1800" smtClean="0"/>
              <a:t>사용자</a:t>
            </a:r>
            <a:r>
              <a:rPr lang="en-US" altLang="ko-KR" sz="1800" smtClean="0"/>
              <a:t>, </a:t>
            </a:r>
            <a:r>
              <a:rPr lang="ko-KR" altLang="en-US" sz="1800" smtClean="0"/>
              <a:t>역할</a:t>
            </a:r>
            <a:r>
              <a:rPr lang="en-US" altLang="ko-KR" sz="1800" smtClean="0"/>
              <a:t>, </a:t>
            </a:r>
            <a:r>
              <a:rPr lang="ko-KR" altLang="en-US" sz="1800" smtClean="0"/>
              <a:t>메뉴테이블을 주요 </a:t>
            </a:r>
            <a:r>
              <a:rPr lang="en-US" altLang="ko-KR" sz="1800" smtClean="0"/>
              <a:t>Entity</a:t>
            </a:r>
            <a:r>
              <a:rPr lang="ko-KR" altLang="en-US" sz="1800" smtClean="0"/>
              <a:t>로 한다</a:t>
            </a:r>
            <a:r>
              <a:rPr lang="en-US" altLang="ko-KR" sz="1800" smtClean="0"/>
              <a:t>.</a:t>
            </a:r>
          </a:p>
          <a:p>
            <a:r>
              <a:rPr lang="ko-KR" altLang="en-US" sz="1800" smtClean="0"/>
              <a:t>     메뉴</a:t>
            </a:r>
            <a:r>
              <a:rPr lang="en-US" altLang="ko-KR" sz="1800" smtClean="0"/>
              <a:t>, </a:t>
            </a:r>
            <a:r>
              <a:rPr lang="ko-KR" altLang="en-US" sz="1800" smtClean="0"/>
              <a:t>프로그램</a:t>
            </a:r>
            <a:r>
              <a:rPr lang="en-US" altLang="ko-KR" sz="1800" smtClean="0"/>
              <a:t>, Activity</a:t>
            </a:r>
            <a:r>
              <a:rPr lang="ko-KR" altLang="en-US" sz="1800" smtClean="0"/>
              <a:t>를 하나의 메뉴테이블로  통합하여 관리한다</a:t>
            </a:r>
            <a:r>
              <a:rPr lang="en-US" altLang="ko-KR" sz="1800" smtClean="0"/>
              <a:t>.</a:t>
            </a:r>
            <a:endParaRPr lang="en-US" altLang="ko-KR" sz="1800"/>
          </a:p>
        </p:txBody>
      </p:sp>
    </p:spTree>
    <p:extLst>
      <p:ext uri="{BB962C8B-B14F-4D97-AF65-F5344CB8AC3E}">
        <p14:creationId xmlns:p14="http://schemas.microsoft.com/office/powerpoint/2010/main" val="104442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5" name="표 8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8367582"/>
              </p:ext>
            </p:extLst>
          </p:nvPr>
        </p:nvGraphicFramePr>
        <p:xfrm>
          <a:off x="1252257" y="1042651"/>
          <a:ext cx="2117302" cy="3024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579257"/>
                <a:gridCol w="1538045"/>
              </a:tblGrid>
              <a:tr h="216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선택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역할명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접수자</a:t>
                      </a: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검찰청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심사위원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심사위원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 심사위원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심의위원장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</a:t>
                      </a: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시의위원장</a:t>
                      </a: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</a:t>
                      </a:r>
                      <a:r>
                        <a:rPr lang="ko-KR" altLang="en-US" sz="900" baseline="0" smtClean="0">
                          <a:latin typeface="+mn-ea"/>
                          <a:ea typeface="+mn-ea"/>
                        </a:rPr>
                        <a:t> 심의위원장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간사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간사</a:t>
                      </a: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 간사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</a:tbl>
          </a:graphicData>
        </a:graphic>
      </p:graphicFrame>
      <p:graphicFrame>
        <p:nvGraphicFramePr>
          <p:cNvPr id="87" name="표 8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5664133"/>
              </p:ext>
            </p:extLst>
          </p:nvPr>
        </p:nvGraphicFramePr>
        <p:xfrm>
          <a:off x="259037" y="1042650"/>
          <a:ext cx="843911" cy="3024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843911"/>
              </a:tblGrid>
              <a:tr h="216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사용자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홍길동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홍길순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김접수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이심사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김말동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이선희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+mn-ea"/>
                          <a:ea typeface="+mn-ea"/>
                        </a:rPr>
                        <a:t>...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900" smtClean="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</a:tbl>
          </a:graphicData>
        </a:graphic>
      </p:graphicFrame>
      <p:pic>
        <p:nvPicPr>
          <p:cNvPr id="88" name="그림 8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263" y="1318400"/>
            <a:ext cx="97365" cy="79662"/>
          </a:xfrm>
          <a:prstGeom prst="rect">
            <a:avLst/>
          </a:prstGeom>
        </p:spPr>
      </p:pic>
      <p:pic>
        <p:nvPicPr>
          <p:cNvPr id="96" name="그림 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469" y="1505740"/>
            <a:ext cx="155357" cy="139004"/>
          </a:xfrm>
          <a:prstGeom prst="rect">
            <a:avLst/>
          </a:prstGeom>
        </p:spPr>
      </p:pic>
      <p:pic>
        <p:nvPicPr>
          <p:cNvPr id="102" name="그림 10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4469" y="1291382"/>
            <a:ext cx="135257" cy="135257"/>
          </a:xfrm>
          <a:prstGeom prst="rect">
            <a:avLst/>
          </a:prstGeom>
        </p:spPr>
      </p:pic>
      <p:sp>
        <p:nvSpPr>
          <p:cNvPr id="103" name="TextBox 102"/>
          <p:cNvSpPr txBox="1"/>
          <p:nvPr/>
        </p:nvSpPr>
        <p:spPr>
          <a:xfrm>
            <a:off x="713697" y="566884"/>
            <a:ext cx="21573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/>
              <a:t>사용자 </a:t>
            </a:r>
            <a:r>
              <a:rPr lang="en-US" altLang="ko-KR" sz="1200" b="1"/>
              <a:t>– </a:t>
            </a:r>
            <a:r>
              <a:rPr lang="ko-KR" altLang="en-US" sz="1200" b="1"/>
              <a:t>역할 매핑 화면</a:t>
            </a:r>
            <a:endParaRPr lang="en-US" altLang="ko-KR" sz="1067" b="1"/>
          </a:p>
        </p:txBody>
      </p:sp>
      <p:sp>
        <p:nvSpPr>
          <p:cNvPr id="104" name="직사각형 103"/>
          <p:cNvSpPr/>
          <p:nvPr/>
        </p:nvSpPr>
        <p:spPr>
          <a:xfrm>
            <a:off x="134084" y="493236"/>
            <a:ext cx="3316568" cy="451040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23"/>
          </a:p>
        </p:txBody>
      </p:sp>
      <p:graphicFrame>
        <p:nvGraphicFramePr>
          <p:cNvPr id="105" name="표 10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6171291"/>
              </p:ext>
            </p:extLst>
          </p:nvPr>
        </p:nvGraphicFramePr>
        <p:xfrm>
          <a:off x="5475969" y="1054849"/>
          <a:ext cx="3915681" cy="11448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62856"/>
                <a:gridCol w="1438275"/>
                <a:gridCol w="600075"/>
                <a:gridCol w="581025"/>
                <a:gridCol w="933450"/>
              </a:tblGrid>
              <a:tr h="216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/>
                        <a:t>선택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메뉴명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읽기권한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저장권한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사용자정의권한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/>
                        <a:t>부패신고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/>
                        <a:t>      복지ㆍ보조금 부정신고</a:t>
                      </a:r>
                      <a:endParaRPr lang="ko-KR" altLang="en-US" sz="90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신고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접수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심사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처리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en-US" altLang="ko-KR" sz="900" baseline="0" smtClean="0"/>
                        <a:t>      </a:t>
                      </a:r>
                      <a:r>
                        <a:rPr lang="ko-KR" altLang="en-US" sz="900" baseline="0" smtClean="0"/>
                        <a:t>이첩</a:t>
                      </a:r>
                      <a:r>
                        <a:rPr lang="en-US" altLang="ko-KR" sz="900" smtClean="0"/>
                        <a:t>          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      </a:t>
                      </a:r>
                      <a:r>
                        <a:rPr lang="ko-KR" altLang="en-US" sz="900" smtClean="0"/>
                        <a:t>기각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이의신청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결과통보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</a:t>
                      </a:r>
                      <a:r>
                        <a:rPr lang="ko-KR" altLang="en-US" sz="900" smtClean="0"/>
                        <a:t>부패행위신고</a:t>
                      </a:r>
                      <a:endParaRPr lang="ko-KR" altLang="en-US" sz="90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신고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접수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심사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처리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en-US" altLang="ko-KR" sz="900" baseline="0" smtClean="0"/>
                        <a:t>      </a:t>
                      </a:r>
                      <a:r>
                        <a:rPr lang="ko-KR" altLang="en-US" sz="900" baseline="0" smtClean="0"/>
                        <a:t>이첩</a:t>
                      </a:r>
                      <a:r>
                        <a:rPr lang="en-US" altLang="ko-KR" sz="900" smtClean="0"/>
                        <a:t>          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      </a:t>
                      </a:r>
                      <a:r>
                        <a:rPr lang="ko-KR" altLang="en-US" sz="900" smtClean="0"/>
                        <a:t>기각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이의신청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결과통보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/>
                        <a:t>      행동강령위반신고</a:t>
                      </a:r>
                      <a:endParaRPr lang="ko-KR" altLang="en-US" sz="90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신고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접수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심사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처리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en-US" altLang="ko-KR" sz="900" baseline="0" smtClean="0"/>
                        <a:t>      </a:t>
                      </a:r>
                      <a:r>
                        <a:rPr lang="ko-KR" altLang="en-US" sz="900" baseline="0" smtClean="0"/>
                        <a:t>이첩</a:t>
                      </a:r>
                      <a:r>
                        <a:rPr lang="en-US" altLang="ko-KR" sz="900" smtClean="0"/>
                        <a:t>          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      </a:t>
                      </a:r>
                      <a:r>
                        <a:rPr lang="ko-KR" altLang="en-US" sz="900" smtClean="0"/>
                        <a:t>기각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이의신청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결과통보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</a:t>
                      </a:r>
                      <a:r>
                        <a:rPr lang="ko-KR" altLang="en-US" sz="900" smtClean="0"/>
                        <a:t>공익신고</a:t>
                      </a:r>
                      <a:endParaRPr lang="ko-KR" altLang="en-US" sz="90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신고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접수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심사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처리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en-US" altLang="ko-KR" sz="900" baseline="0" smtClean="0"/>
                        <a:t>      </a:t>
                      </a:r>
                      <a:r>
                        <a:rPr lang="ko-KR" altLang="en-US" sz="900" baseline="0" smtClean="0"/>
                        <a:t>이첩</a:t>
                      </a:r>
                      <a:r>
                        <a:rPr lang="en-US" altLang="ko-KR" sz="900" smtClean="0"/>
                        <a:t>          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      </a:t>
                      </a:r>
                      <a:r>
                        <a:rPr lang="ko-KR" altLang="en-US" sz="900" smtClean="0"/>
                        <a:t>기각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이의신청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결과통보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/>
                        <a:t>      보호ㆍ보상</a:t>
                      </a:r>
                      <a:endParaRPr lang="ko-KR" altLang="en-US" sz="90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solidFill>
                          <a:srgbClr val="FF0000"/>
                        </a:solidFill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신고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접수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심사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처리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en-US" altLang="ko-KR" sz="900" baseline="0" smtClean="0"/>
                        <a:t>      </a:t>
                      </a:r>
                      <a:r>
                        <a:rPr lang="ko-KR" altLang="en-US" sz="900" baseline="0" smtClean="0"/>
                        <a:t>이첩</a:t>
                      </a:r>
                      <a:r>
                        <a:rPr lang="en-US" altLang="ko-KR" sz="900" smtClean="0"/>
                        <a:t>          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      </a:t>
                      </a:r>
                      <a:r>
                        <a:rPr lang="ko-KR" altLang="en-US" sz="900" smtClean="0"/>
                        <a:t>기각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이의신청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      </a:t>
                      </a:r>
                      <a:r>
                        <a:rPr lang="ko-KR" altLang="en-US" sz="900" smtClean="0"/>
                        <a:t>결과통보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/>
                        <a:t>회사소개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baseline="0" smtClean="0"/>
                        <a:t>      </a:t>
                      </a:r>
                      <a:r>
                        <a:rPr lang="ko-KR" altLang="en-US" sz="900" baseline="0" smtClean="0"/>
                        <a:t>회사연혁 안내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</a:t>
                      </a:r>
                      <a:r>
                        <a:rPr lang="ko-KR" altLang="en-US" sz="900" smtClean="0"/>
                        <a:t>오시는길 안내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/>
                        <a:t>게시판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</a:t>
                      </a:r>
                      <a:r>
                        <a:rPr lang="ko-KR" altLang="en-US" sz="900" smtClean="0"/>
                        <a:t>공지사항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endParaRPr lang="ko-KR" altLang="en-US" sz="900"/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/>
                        <a:t>      </a:t>
                      </a:r>
                      <a:r>
                        <a:rPr lang="ko-KR" altLang="en-US" sz="900" smtClean="0"/>
                        <a:t>자유게시판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</a:tbl>
          </a:graphicData>
        </a:graphic>
      </p:graphicFrame>
      <p:sp>
        <p:nvSpPr>
          <p:cNvPr id="106" name="TextBox 105"/>
          <p:cNvSpPr txBox="1"/>
          <p:nvPr/>
        </p:nvSpPr>
        <p:spPr>
          <a:xfrm>
            <a:off x="5453363" y="648138"/>
            <a:ext cx="21573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200" b="1"/>
              <a:t>사용자 </a:t>
            </a:r>
            <a:r>
              <a:rPr lang="en-US" altLang="ko-KR" sz="1200" b="1"/>
              <a:t>– </a:t>
            </a:r>
            <a:r>
              <a:rPr lang="ko-KR" altLang="en-US" sz="1200" b="1"/>
              <a:t>역할 매핑 화면</a:t>
            </a:r>
            <a:endParaRPr lang="en-US" altLang="ko-KR" sz="1067" b="1"/>
          </a:p>
        </p:txBody>
      </p:sp>
      <p:graphicFrame>
        <p:nvGraphicFramePr>
          <p:cNvPr id="107" name="표 10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9781336"/>
              </p:ext>
            </p:extLst>
          </p:nvPr>
        </p:nvGraphicFramePr>
        <p:xfrm>
          <a:off x="3721172" y="1054849"/>
          <a:ext cx="1659547" cy="30240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59547"/>
              </a:tblGrid>
              <a:tr h="21600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역할 </a:t>
                      </a:r>
                      <a:r>
                        <a:rPr lang="ko-KR" altLang="en-US" sz="900" baseline="0" smtClean="0">
                          <a:latin typeface="+mn-ea"/>
                          <a:ea typeface="+mn-ea"/>
                        </a:rPr>
                        <a:t>명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접수자</a:t>
                      </a: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검찰청 접수자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심사위원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심사위원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 심사위원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심의위원장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시의위원장</a:t>
                      </a: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</a:t>
                      </a:r>
                      <a:r>
                        <a:rPr lang="ko-KR" altLang="en-US" sz="900" baseline="0" smtClean="0">
                          <a:latin typeface="+mn-ea"/>
                          <a:ea typeface="+mn-ea"/>
                        </a:rPr>
                        <a:t> 심의위원장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국민권익위원회 간사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marL="0" marR="0" indent="0" algn="l" defTabSz="96012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공공기관 간사</a:t>
                      </a:r>
                    </a:p>
                  </a:txBody>
                  <a:tcPr marL="58549" marR="58549" marT="29275" marB="29275" anchor="ctr"/>
                </a:tc>
              </a:tr>
              <a:tr h="2160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smtClean="0">
                          <a:latin typeface="+mn-ea"/>
                          <a:ea typeface="+mn-ea"/>
                        </a:rPr>
                        <a:t>행정기관 간사</a:t>
                      </a:r>
                      <a:endParaRPr lang="ko-KR" altLang="en-US" sz="900">
                        <a:latin typeface="+mn-ea"/>
                        <a:ea typeface="+mn-ea"/>
                      </a:endParaRPr>
                    </a:p>
                  </a:txBody>
                  <a:tcPr marL="58549" marR="58549" marT="29275" marB="29275" anchor="ctr"/>
                </a:tc>
              </a:tr>
            </a:tbl>
          </a:graphicData>
        </a:graphic>
      </p:graphicFrame>
      <p:sp>
        <p:nvSpPr>
          <p:cNvPr id="109" name="직사각형 108"/>
          <p:cNvSpPr/>
          <p:nvPr/>
        </p:nvSpPr>
        <p:spPr>
          <a:xfrm>
            <a:off x="3596219" y="507013"/>
            <a:ext cx="5871631" cy="1207551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23"/>
          </a:p>
        </p:txBody>
      </p:sp>
      <p:pic>
        <p:nvPicPr>
          <p:cNvPr id="123" name="그림 1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469" y="1723845"/>
            <a:ext cx="155357" cy="139004"/>
          </a:xfrm>
          <a:prstGeom prst="rect">
            <a:avLst/>
          </a:prstGeom>
        </p:spPr>
      </p:pic>
      <p:pic>
        <p:nvPicPr>
          <p:cNvPr id="124" name="그림 1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469" y="1941950"/>
            <a:ext cx="155357" cy="139004"/>
          </a:xfrm>
          <a:prstGeom prst="rect">
            <a:avLst/>
          </a:prstGeom>
        </p:spPr>
      </p:pic>
      <p:pic>
        <p:nvPicPr>
          <p:cNvPr id="125" name="그림 1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469" y="2160055"/>
            <a:ext cx="155357" cy="139004"/>
          </a:xfrm>
          <a:prstGeom prst="rect">
            <a:avLst/>
          </a:prstGeom>
        </p:spPr>
      </p:pic>
      <p:pic>
        <p:nvPicPr>
          <p:cNvPr id="126" name="그림 1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469" y="2378160"/>
            <a:ext cx="155357" cy="139004"/>
          </a:xfrm>
          <a:prstGeom prst="rect">
            <a:avLst/>
          </a:prstGeom>
        </p:spPr>
      </p:pic>
      <p:pic>
        <p:nvPicPr>
          <p:cNvPr id="127" name="그림 1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469" y="2596265"/>
            <a:ext cx="155357" cy="139004"/>
          </a:xfrm>
          <a:prstGeom prst="rect">
            <a:avLst/>
          </a:prstGeom>
        </p:spPr>
      </p:pic>
      <p:pic>
        <p:nvPicPr>
          <p:cNvPr id="128" name="그림 1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469" y="2814370"/>
            <a:ext cx="155357" cy="139004"/>
          </a:xfrm>
          <a:prstGeom prst="rect">
            <a:avLst/>
          </a:prstGeom>
        </p:spPr>
      </p:pic>
      <p:pic>
        <p:nvPicPr>
          <p:cNvPr id="129" name="그림 1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469" y="3032475"/>
            <a:ext cx="155357" cy="139004"/>
          </a:xfrm>
          <a:prstGeom prst="rect">
            <a:avLst/>
          </a:prstGeom>
        </p:spPr>
      </p:pic>
      <p:pic>
        <p:nvPicPr>
          <p:cNvPr id="130" name="그림 12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469" y="3904893"/>
            <a:ext cx="155357" cy="139004"/>
          </a:xfrm>
          <a:prstGeom prst="rect">
            <a:avLst/>
          </a:prstGeom>
        </p:spPr>
      </p:pic>
      <p:pic>
        <p:nvPicPr>
          <p:cNvPr id="131" name="그림 1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469" y="3686790"/>
            <a:ext cx="155357" cy="139004"/>
          </a:xfrm>
          <a:prstGeom prst="rect">
            <a:avLst/>
          </a:prstGeom>
        </p:spPr>
      </p:pic>
      <p:pic>
        <p:nvPicPr>
          <p:cNvPr id="132" name="그림 13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469" y="3468685"/>
            <a:ext cx="155357" cy="139004"/>
          </a:xfrm>
          <a:prstGeom prst="rect">
            <a:avLst/>
          </a:prstGeom>
        </p:spPr>
      </p:pic>
      <p:pic>
        <p:nvPicPr>
          <p:cNvPr id="133" name="그림 1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4469" y="3250580"/>
            <a:ext cx="155357" cy="139004"/>
          </a:xfrm>
          <a:prstGeom prst="rect">
            <a:avLst/>
          </a:prstGeom>
        </p:spPr>
      </p:pic>
      <p:pic>
        <p:nvPicPr>
          <p:cNvPr id="134" name="그림 13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87457" y="1346977"/>
            <a:ext cx="97365" cy="79662"/>
          </a:xfrm>
          <a:prstGeom prst="rect">
            <a:avLst/>
          </a:prstGeom>
        </p:spPr>
      </p:pic>
      <p:pic>
        <p:nvPicPr>
          <p:cNvPr id="135" name="그림 1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4955" y="1309665"/>
            <a:ext cx="135257" cy="135257"/>
          </a:xfrm>
          <a:prstGeom prst="rect">
            <a:avLst/>
          </a:prstGeom>
        </p:spPr>
      </p:pic>
      <p:pic>
        <p:nvPicPr>
          <p:cNvPr id="136" name="그림 1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4955" y="1522995"/>
            <a:ext cx="135257" cy="135257"/>
          </a:xfrm>
          <a:prstGeom prst="rect">
            <a:avLst/>
          </a:prstGeom>
        </p:spPr>
      </p:pic>
      <p:pic>
        <p:nvPicPr>
          <p:cNvPr id="138" name="그림 1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4955" y="1953402"/>
            <a:ext cx="135257" cy="135257"/>
          </a:xfrm>
          <a:prstGeom prst="rect">
            <a:avLst/>
          </a:prstGeom>
        </p:spPr>
      </p:pic>
      <p:pic>
        <p:nvPicPr>
          <p:cNvPr id="145" name="그림 14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1736325"/>
            <a:ext cx="155357" cy="139004"/>
          </a:xfrm>
          <a:prstGeom prst="rect">
            <a:avLst/>
          </a:prstGeom>
        </p:spPr>
      </p:pic>
      <p:pic>
        <p:nvPicPr>
          <p:cNvPr id="146" name="그림 14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2166732"/>
            <a:ext cx="155357" cy="139004"/>
          </a:xfrm>
          <a:prstGeom prst="rect">
            <a:avLst/>
          </a:prstGeom>
        </p:spPr>
      </p:pic>
      <p:pic>
        <p:nvPicPr>
          <p:cNvPr id="147" name="그림 14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2383809"/>
            <a:ext cx="155357" cy="139004"/>
          </a:xfrm>
          <a:prstGeom prst="rect">
            <a:avLst/>
          </a:prstGeom>
        </p:spPr>
      </p:pic>
      <p:pic>
        <p:nvPicPr>
          <p:cNvPr id="148" name="그림 1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2600886"/>
            <a:ext cx="155357" cy="139004"/>
          </a:xfrm>
          <a:prstGeom prst="rect">
            <a:avLst/>
          </a:prstGeom>
        </p:spPr>
      </p:pic>
      <p:pic>
        <p:nvPicPr>
          <p:cNvPr id="149" name="그림 1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2817963"/>
            <a:ext cx="155357" cy="139004"/>
          </a:xfrm>
          <a:prstGeom prst="rect">
            <a:avLst/>
          </a:prstGeom>
        </p:spPr>
      </p:pic>
      <p:pic>
        <p:nvPicPr>
          <p:cNvPr id="150" name="그림 14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3035040"/>
            <a:ext cx="155357" cy="139004"/>
          </a:xfrm>
          <a:prstGeom prst="rect">
            <a:avLst/>
          </a:prstGeom>
        </p:spPr>
      </p:pic>
      <p:pic>
        <p:nvPicPr>
          <p:cNvPr id="151" name="그림 1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3252117"/>
            <a:ext cx="155357" cy="139004"/>
          </a:xfrm>
          <a:prstGeom prst="rect">
            <a:avLst/>
          </a:prstGeom>
        </p:spPr>
      </p:pic>
      <p:pic>
        <p:nvPicPr>
          <p:cNvPr id="152" name="그림 15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3469194"/>
            <a:ext cx="155357" cy="139004"/>
          </a:xfrm>
          <a:prstGeom prst="rect">
            <a:avLst/>
          </a:prstGeom>
        </p:spPr>
      </p:pic>
      <p:pic>
        <p:nvPicPr>
          <p:cNvPr id="153" name="그림 15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3686271"/>
            <a:ext cx="155357" cy="139004"/>
          </a:xfrm>
          <a:prstGeom prst="rect">
            <a:avLst/>
          </a:prstGeom>
        </p:spPr>
      </p:pic>
      <p:pic>
        <p:nvPicPr>
          <p:cNvPr id="154" name="그림 15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3903348"/>
            <a:ext cx="155357" cy="139004"/>
          </a:xfrm>
          <a:prstGeom prst="rect">
            <a:avLst/>
          </a:prstGeom>
        </p:spPr>
      </p:pic>
      <p:pic>
        <p:nvPicPr>
          <p:cNvPr id="155" name="그림 15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4120425"/>
            <a:ext cx="155357" cy="139004"/>
          </a:xfrm>
          <a:prstGeom prst="rect">
            <a:avLst/>
          </a:prstGeom>
        </p:spPr>
      </p:pic>
      <p:pic>
        <p:nvPicPr>
          <p:cNvPr id="156" name="그림 15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4337502"/>
            <a:ext cx="155357" cy="139004"/>
          </a:xfrm>
          <a:prstGeom prst="rect">
            <a:avLst/>
          </a:prstGeom>
        </p:spPr>
      </p:pic>
      <p:pic>
        <p:nvPicPr>
          <p:cNvPr id="157" name="그림 1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4554579"/>
            <a:ext cx="155357" cy="139004"/>
          </a:xfrm>
          <a:prstGeom prst="rect">
            <a:avLst/>
          </a:prstGeom>
        </p:spPr>
      </p:pic>
      <p:pic>
        <p:nvPicPr>
          <p:cNvPr id="158" name="그림 1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4771656"/>
            <a:ext cx="155357" cy="139004"/>
          </a:xfrm>
          <a:prstGeom prst="rect">
            <a:avLst/>
          </a:prstGeom>
        </p:spPr>
      </p:pic>
      <p:pic>
        <p:nvPicPr>
          <p:cNvPr id="159" name="그림 1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4988733"/>
            <a:ext cx="155357" cy="139004"/>
          </a:xfrm>
          <a:prstGeom prst="rect">
            <a:avLst/>
          </a:prstGeom>
        </p:spPr>
      </p:pic>
      <p:pic>
        <p:nvPicPr>
          <p:cNvPr id="160" name="그림 15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5205810"/>
            <a:ext cx="155357" cy="139004"/>
          </a:xfrm>
          <a:prstGeom prst="rect">
            <a:avLst/>
          </a:prstGeom>
        </p:spPr>
      </p:pic>
      <p:pic>
        <p:nvPicPr>
          <p:cNvPr id="163" name="그림 1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5849547"/>
            <a:ext cx="155357" cy="139004"/>
          </a:xfrm>
          <a:prstGeom prst="rect">
            <a:avLst/>
          </a:prstGeom>
        </p:spPr>
      </p:pic>
      <p:pic>
        <p:nvPicPr>
          <p:cNvPr id="164" name="그림 1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6066624"/>
            <a:ext cx="155357" cy="139004"/>
          </a:xfrm>
          <a:prstGeom prst="rect">
            <a:avLst/>
          </a:prstGeom>
        </p:spPr>
      </p:pic>
      <p:pic>
        <p:nvPicPr>
          <p:cNvPr id="165" name="그림 16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6283701"/>
            <a:ext cx="155357" cy="139004"/>
          </a:xfrm>
          <a:prstGeom prst="rect">
            <a:avLst/>
          </a:prstGeom>
        </p:spPr>
      </p:pic>
      <p:pic>
        <p:nvPicPr>
          <p:cNvPr id="166" name="그림 16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6500778"/>
            <a:ext cx="155357" cy="139004"/>
          </a:xfrm>
          <a:prstGeom prst="rect">
            <a:avLst/>
          </a:prstGeom>
        </p:spPr>
      </p:pic>
      <p:pic>
        <p:nvPicPr>
          <p:cNvPr id="167" name="그림 1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6717855"/>
            <a:ext cx="155357" cy="139004"/>
          </a:xfrm>
          <a:prstGeom prst="rect">
            <a:avLst/>
          </a:prstGeom>
        </p:spPr>
      </p:pic>
      <p:pic>
        <p:nvPicPr>
          <p:cNvPr id="168" name="그림 16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6934932"/>
            <a:ext cx="155357" cy="139004"/>
          </a:xfrm>
          <a:prstGeom prst="rect">
            <a:avLst/>
          </a:prstGeom>
        </p:spPr>
      </p:pic>
      <p:pic>
        <p:nvPicPr>
          <p:cNvPr id="169" name="그림 1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7152009"/>
            <a:ext cx="155357" cy="139004"/>
          </a:xfrm>
          <a:prstGeom prst="rect">
            <a:avLst/>
          </a:prstGeom>
        </p:spPr>
      </p:pic>
      <p:pic>
        <p:nvPicPr>
          <p:cNvPr id="172" name="그림 1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7795746"/>
            <a:ext cx="155357" cy="139004"/>
          </a:xfrm>
          <a:prstGeom prst="rect">
            <a:avLst/>
          </a:prstGeom>
        </p:spPr>
      </p:pic>
      <p:pic>
        <p:nvPicPr>
          <p:cNvPr id="173" name="그림 17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8012823"/>
            <a:ext cx="155357" cy="139004"/>
          </a:xfrm>
          <a:prstGeom prst="rect">
            <a:avLst/>
          </a:prstGeom>
        </p:spPr>
      </p:pic>
      <p:pic>
        <p:nvPicPr>
          <p:cNvPr id="174" name="그림 17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8229900"/>
            <a:ext cx="155357" cy="139004"/>
          </a:xfrm>
          <a:prstGeom prst="rect">
            <a:avLst/>
          </a:prstGeom>
        </p:spPr>
      </p:pic>
      <p:pic>
        <p:nvPicPr>
          <p:cNvPr id="175" name="그림 1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8446977"/>
            <a:ext cx="155357" cy="139004"/>
          </a:xfrm>
          <a:prstGeom prst="rect">
            <a:avLst/>
          </a:prstGeom>
        </p:spPr>
      </p:pic>
      <p:pic>
        <p:nvPicPr>
          <p:cNvPr id="176" name="그림 17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8664054"/>
            <a:ext cx="155357" cy="139004"/>
          </a:xfrm>
          <a:prstGeom prst="rect">
            <a:avLst/>
          </a:prstGeom>
        </p:spPr>
      </p:pic>
      <p:pic>
        <p:nvPicPr>
          <p:cNvPr id="177" name="그림 17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8881131"/>
            <a:ext cx="155357" cy="139004"/>
          </a:xfrm>
          <a:prstGeom prst="rect">
            <a:avLst/>
          </a:prstGeom>
        </p:spPr>
      </p:pic>
      <p:pic>
        <p:nvPicPr>
          <p:cNvPr id="178" name="그림 1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9098208"/>
            <a:ext cx="155357" cy="139004"/>
          </a:xfrm>
          <a:prstGeom prst="rect">
            <a:avLst/>
          </a:prstGeom>
        </p:spPr>
      </p:pic>
      <p:pic>
        <p:nvPicPr>
          <p:cNvPr id="181" name="그림 18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9741945"/>
            <a:ext cx="155357" cy="139004"/>
          </a:xfrm>
          <a:prstGeom prst="rect">
            <a:avLst/>
          </a:prstGeom>
        </p:spPr>
      </p:pic>
      <p:pic>
        <p:nvPicPr>
          <p:cNvPr id="182" name="그림 1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9959022"/>
            <a:ext cx="155357" cy="139004"/>
          </a:xfrm>
          <a:prstGeom prst="rect">
            <a:avLst/>
          </a:prstGeom>
        </p:spPr>
      </p:pic>
      <p:pic>
        <p:nvPicPr>
          <p:cNvPr id="183" name="그림 18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10176099"/>
            <a:ext cx="155357" cy="139004"/>
          </a:xfrm>
          <a:prstGeom prst="rect">
            <a:avLst/>
          </a:prstGeom>
        </p:spPr>
      </p:pic>
      <p:pic>
        <p:nvPicPr>
          <p:cNvPr id="184" name="그림 18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10393176"/>
            <a:ext cx="155357" cy="139004"/>
          </a:xfrm>
          <a:prstGeom prst="rect">
            <a:avLst/>
          </a:prstGeom>
        </p:spPr>
      </p:pic>
      <p:pic>
        <p:nvPicPr>
          <p:cNvPr id="185" name="그림 1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10610253"/>
            <a:ext cx="155357" cy="139004"/>
          </a:xfrm>
          <a:prstGeom prst="rect">
            <a:avLst/>
          </a:prstGeom>
        </p:spPr>
      </p:pic>
      <p:pic>
        <p:nvPicPr>
          <p:cNvPr id="186" name="그림 1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10827330"/>
            <a:ext cx="155357" cy="139004"/>
          </a:xfrm>
          <a:prstGeom prst="rect">
            <a:avLst/>
          </a:prstGeom>
        </p:spPr>
      </p:pic>
      <p:pic>
        <p:nvPicPr>
          <p:cNvPr id="187" name="그림 18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4955" y="11044407"/>
            <a:ext cx="155357" cy="139004"/>
          </a:xfrm>
          <a:prstGeom prst="rect">
            <a:avLst/>
          </a:prstGeom>
        </p:spPr>
      </p:pic>
      <p:pic>
        <p:nvPicPr>
          <p:cNvPr id="189" name="그림 18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4955" y="7369086"/>
            <a:ext cx="135257" cy="135257"/>
          </a:xfrm>
          <a:prstGeom prst="rect">
            <a:avLst/>
          </a:prstGeom>
        </p:spPr>
      </p:pic>
      <p:pic>
        <p:nvPicPr>
          <p:cNvPr id="190" name="그림 18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4955" y="5422887"/>
            <a:ext cx="135257" cy="135257"/>
          </a:xfrm>
          <a:prstGeom prst="rect">
            <a:avLst/>
          </a:prstGeom>
        </p:spPr>
      </p:pic>
      <p:pic>
        <p:nvPicPr>
          <p:cNvPr id="191" name="그림 19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4955" y="5636217"/>
            <a:ext cx="135257" cy="135257"/>
          </a:xfrm>
          <a:prstGeom prst="rect">
            <a:avLst/>
          </a:prstGeom>
        </p:spPr>
      </p:pic>
      <p:pic>
        <p:nvPicPr>
          <p:cNvPr id="192" name="그림 19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4955" y="7582416"/>
            <a:ext cx="135257" cy="135257"/>
          </a:xfrm>
          <a:prstGeom prst="rect">
            <a:avLst/>
          </a:prstGeom>
        </p:spPr>
      </p:pic>
      <p:pic>
        <p:nvPicPr>
          <p:cNvPr id="193" name="그림 19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4955" y="9315285"/>
            <a:ext cx="135257" cy="135257"/>
          </a:xfrm>
          <a:prstGeom prst="rect">
            <a:avLst/>
          </a:prstGeom>
        </p:spPr>
      </p:pic>
      <p:pic>
        <p:nvPicPr>
          <p:cNvPr id="195" name="그림 19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4955" y="9528615"/>
            <a:ext cx="135257" cy="135257"/>
          </a:xfrm>
          <a:prstGeom prst="rect">
            <a:avLst/>
          </a:prstGeom>
        </p:spPr>
      </p:pic>
      <p:pic>
        <p:nvPicPr>
          <p:cNvPr id="196" name="그림 19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4955" y="11261484"/>
            <a:ext cx="135257" cy="135257"/>
          </a:xfrm>
          <a:prstGeom prst="rect">
            <a:avLst/>
          </a:prstGeom>
        </p:spPr>
      </p:pic>
      <p:pic>
        <p:nvPicPr>
          <p:cNvPr id="197" name="그림 19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4955" y="11474814"/>
            <a:ext cx="135257" cy="135257"/>
          </a:xfrm>
          <a:prstGeom prst="rect">
            <a:avLst/>
          </a:prstGeom>
        </p:spPr>
      </p:pic>
      <p:pic>
        <p:nvPicPr>
          <p:cNvPr id="198" name="그림 19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4955" y="11688144"/>
            <a:ext cx="135257" cy="135257"/>
          </a:xfrm>
          <a:prstGeom prst="rect">
            <a:avLst/>
          </a:prstGeom>
        </p:spPr>
      </p:pic>
      <p:pic>
        <p:nvPicPr>
          <p:cNvPr id="199" name="그림 19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4955" y="11901474"/>
            <a:ext cx="135257" cy="135257"/>
          </a:xfrm>
          <a:prstGeom prst="rect">
            <a:avLst/>
          </a:prstGeom>
        </p:spPr>
      </p:pic>
      <p:pic>
        <p:nvPicPr>
          <p:cNvPr id="200" name="그림 19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4955" y="12114804"/>
            <a:ext cx="135257" cy="135257"/>
          </a:xfrm>
          <a:prstGeom prst="rect">
            <a:avLst/>
          </a:prstGeom>
        </p:spPr>
      </p:pic>
      <p:pic>
        <p:nvPicPr>
          <p:cNvPr id="201" name="그림 2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74955" y="12328158"/>
            <a:ext cx="135257" cy="135257"/>
          </a:xfrm>
          <a:prstGeom prst="rect">
            <a:avLst/>
          </a:prstGeom>
        </p:spPr>
      </p:pic>
      <p:sp>
        <p:nvSpPr>
          <p:cNvPr id="220" name="TextBox 219"/>
          <p:cNvSpPr txBox="1"/>
          <p:nvPr/>
        </p:nvSpPr>
        <p:spPr>
          <a:xfrm>
            <a:off x="1391649" y="7506993"/>
            <a:ext cx="7231652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altLang="ko-KR" sz="1800" smtClean="0"/>
              <a:t>※ </a:t>
            </a:r>
            <a:r>
              <a:rPr lang="ko-KR" altLang="en-US" sz="1800" smtClean="0"/>
              <a:t>사용자에게  역할을 부여한다</a:t>
            </a:r>
            <a:r>
              <a:rPr lang="en-US" altLang="ko-KR" sz="1800" smtClean="0"/>
              <a:t>.</a:t>
            </a:r>
          </a:p>
          <a:p>
            <a:r>
              <a:rPr lang="ko-KR" altLang="en-US" sz="1800" smtClean="0"/>
              <a:t>    각 역할에 해당 화면에 대한 접근권한 및 읽기</a:t>
            </a:r>
            <a:r>
              <a:rPr lang="en-US" altLang="ko-KR" sz="1800" smtClean="0"/>
              <a:t>, </a:t>
            </a:r>
            <a:r>
              <a:rPr lang="ko-KR" altLang="en-US" sz="1800" smtClean="0"/>
              <a:t>쓰기 권한을 부여한다</a:t>
            </a:r>
            <a:r>
              <a:rPr lang="en-US" altLang="ko-KR" sz="1800" smtClean="0"/>
              <a:t>.</a:t>
            </a:r>
            <a:endParaRPr lang="en-US" altLang="ko-KR" sz="1800"/>
          </a:p>
        </p:txBody>
      </p:sp>
    </p:spTree>
    <p:extLst>
      <p:ext uri="{BB962C8B-B14F-4D97-AF65-F5344CB8AC3E}">
        <p14:creationId xmlns:p14="http://schemas.microsoft.com/office/powerpoint/2010/main" val="114415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1786</TotalTime>
  <Words>738</Words>
  <Application>Microsoft Office PowerPoint</Application>
  <PresentationFormat>A3 용지(297x420mm)</PresentationFormat>
  <Paragraphs>502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7" baseType="lpstr">
      <vt:lpstr>맑은 고딕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dpkim</dc:creator>
  <cp:lastModifiedBy>dpkim</cp:lastModifiedBy>
  <cp:revision>101</cp:revision>
  <cp:lastPrinted>2018-07-11T06:30:26Z</cp:lastPrinted>
  <dcterms:created xsi:type="dcterms:W3CDTF">2018-07-11T00:29:59Z</dcterms:created>
  <dcterms:modified xsi:type="dcterms:W3CDTF">2018-07-12T06:34:32Z</dcterms:modified>
</cp:coreProperties>
</file>