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801600" cy="9601200" type="A3"/>
  <p:notesSz cx="9926638" cy="143557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23" autoAdjust="0"/>
    <p:restoredTop sz="94660"/>
  </p:normalViewPr>
  <p:slideViewPr>
    <p:cSldViewPr snapToGrid="0">
      <p:cViewPr>
        <p:scale>
          <a:sx n="300" d="100"/>
          <a:sy n="300" d="100"/>
        </p:scale>
        <p:origin x="216" y="-5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47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02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945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356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911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335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400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224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944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9235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28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728A2-6E2B-4ACA-8483-983DABEF1F23}" type="datetimeFigureOut">
              <a:rPr lang="ko-KR" altLang="en-US" smtClean="0"/>
              <a:t>2017-01-13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6E422-E2B0-4396-A455-A0EDAD723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313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8626697" y="7299935"/>
            <a:ext cx="2906444" cy="2045563"/>
            <a:chOff x="8813710" y="7485207"/>
            <a:chExt cx="2906444" cy="2045563"/>
          </a:xfrm>
        </p:grpSpPr>
        <p:sp>
          <p:nvSpPr>
            <p:cNvPr id="795" name="직사각형 794"/>
            <p:cNvSpPr/>
            <p:nvPr/>
          </p:nvSpPr>
          <p:spPr>
            <a:xfrm>
              <a:off x="8813710" y="7485207"/>
              <a:ext cx="2906444" cy="20455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796" name="TextBox 30"/>
            <p:cNvSpPr txBox="1"/>
            <p:nvPr/>
          </p:nvSpPr>
          <p:spPr>
            <a:xfrm>
              <a:off x="8822663" y="7503971"/>
              <a:ext cx="1753034" cy="1440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36000" tIns="3600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b="1" smtClean="0"/>
                <a:t>내부연계</a:t>
              </a:r>
              <a:endParaRPr lang="ko-KR" altLang="en-US" sz="700" b="1"/>
            </a:p>
          </p:txBody>
        </p:sp>
      </p:grpSp>
      <p:grpSp>
        <p:nvGrpSpPr>
          <p:cNvPr id="1068" name="그룹 1067"/>
          <p:cNvGrpSpPr/>
          <p:nvPr/>
        </p:nvGrpSpPr>
        <p:grpSpPr>
          <a:xfrm>
            <a:off x="663589" y="5193932"/>
            <a:ext cx="9519634" cy="2001189"/>
            <a:chOff x="967486" y="3945890"/>
            <a:chExt cx="7645308" cy="2095620"/>
          </a:xfrm>
        </p:grpSpPr>
        <p:sp>
          <p:nvSpPr>
            <p:cNvPr id="1069" name="직사각형 1068"/>
            <p:cNvSpPr/>
            <p:nvPr/>
          </p:nvSpPr>
          <p:spPr>
            <a:xfrm>
              <a:off x="967486" y="3945890"/>
              <a:ext cx="7645308" cy="20956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1070" name="TextBox 30"/>
            <p:cNvSpPr txBox="1"/>
            <p:nvPr/>
          </p:nvSpPr>
          <p:spPr>
            <a:xfrm>
              <a:off x="980186" y="3965539"/>
              <a:ext cx="2486317" cy="1508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36000" tIns="3600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b="1" smtClean="0"/>
                <a:t>시설물</a:t>
              </a:r>
              <a:endParaRPr lang="ko-KR" altLang="en-US" sz="700" b="1"/>
            </a:p>
          </p:txBody>
        </p:sp>
      </p:grpSp>
      <p:grpSp>
        <p:nvGrpSpPr>
          <p:cNvPr id="1071" name="그룹 1070"/>
          <p:cNvGrpSpPr/>
          <p:nvPr/>
        </p:nvGrpSpPr>
        <p:grpSpPr>
          <a:xfrm>
            <a:off x="665070" y="2948477"/>
            <a:ext cx="9539106" cy="2150863"/>
            <a:chOff x="967487" y="3945890"/>
            <a:chExt cx="6766899" cy="2252357"/>
          </a:xfrm>
        </p:grpSpPr>
        <p:sp>
          <p:nvSpPr>
            <p:cNvPr id="1072" name="직사각형 1071"/>
            <p:cNvSpPr/>
            <p:nvPr/>
          </p:nvSpPr>
          <p:spPr>
            <a:xfrm>
              <a:off x="967487" y="3945890"/>
              <a:ext cx="6766899" cy="225235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1073" name="TextBox 30"/>
            <p:cNvSpPr txBox="1"/>
            <p:nvPr/>
          </p:nvSpPr>
          <p:spPr>
            <a:xfrm>
              <a:off x="980186" y="3968199"/>
              <a:ext cx="2486317" cy="1508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36000" tIns="3600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b="1" smtClean="0"/>
                <a:t>도로분야</a:t>
              </a:r>
              <a:endParaRPr lang="ko-KR" altLang="en-US" sz="700" b="1"/>
            </a:p>
          </p:txBody>
        </p:sp>
      </p:grpSp>
      <p:cxnSp>
        <p:nvCxnSpPr>
          <p:cNvPr id="1074" name="직선 연결선 1073"/>
          <p:cNvCxnSpPr/>
          <p:nvPr/>
        </p:nvCxnSpPr>
        <p:spPr>
          <a:xfrm>
            <a:off x="758928" y="3664775"/>
            <a:ext cx="9256709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7" name="Rectangle 135"/>
          <p:cNvSpPr>
            <a:spLocks noChangeArrowheads="1"/>
          </p:cNvSpPr>
          <p:nvPr/>
        </p:nvSpPr>
        <p:spPr bwMode="auto">
          <a:xfrm>
            <a:off x="810931" y="4078981"/>
            <a:ext cx="619200" cy="91043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88" name="Rectangle 43"/>
          <p:cNvSpPr>
            <a:spLocks noChangeArrowheads="1"/>
          </p:cNvSpPr>
          <p:nvPr/>
        </p:nvSpPr>
        <p:spPr bwMode="auto">
          <a:xfrm>
            <a:off x="829224" y="409934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89" name="Rectangle 43"/>
          <p:cNvSpPr>
            <a:spLocks noChangeArrowheads="1"/>
          </p:cNvSpPr>
          <p:nvPr/>
        </p:nvSpPr>
        <p:spPr bwMode="auto">
          <a:xfrm>
            <a:off x="829224" y="418326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90" name="Rectangle 43"/>
          <p:cNvSpPr>
            <a:spLocks noChangeArrowheads="1"/>
          </p:cNvSpPr>
          <p:nvPr/>
        </p:nvSpPr>
        <p:spPr bwMode="auto">
          <a:xfrm>
            <a:off x="829224" y="426717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091" name="Rectangle 43"/>
          <p:cNvSpPr>
            <a:spLocks noChangeArrowheads="1"/>
          </p:cNvSpPr>
          <p:nvPr/>
        </p:nvSpPr>
        <p:spPr bwMode="auto">
          <a:xfrm>
            <a:off x="829224" y="445597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포털</a:t>
            </a:r>
            <a:r>
              <a:rPr lang="en-US" altLang="ko-KR" sz="300" smtClean="0"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IMP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92" name="Rectangle 43"/>
          <p:cNvSpPr>
            <a:spLocks noChangeArrowheads="1"/>
          </p:cNvSpPr>
          <p:nvPr/>
        </p:nvSpPr>
        <p:spPr bwMode="auto">
          <a:xfrm>
            <a:off x="829224" y="453997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시스템공통</a:t>
            </a:r>
            <a:r>
              <a:rPr lang="en-US" altLang="ko-KR" sz="300" smtClean="0"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COM1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95" name="Rectangle 43"/>
          <p:cNvSpPr>
            <a:spLocks noChangeArrowheads="1"/>
          </p:cNvSpPr>
          <p:nvPr/>
        </p:nvSpPr>
        <p:spPr bwMode="auto">
          <a:xfrm>
            <a:off x="829224" y="435109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183" name="직선 연결선 1182"/>
          <p:cNvCxnSpPr/>
          <p:nvPr/>
        </p:nvCxnSpPr>
        <p:spPr>
          <a:xfrm>
            <a:off x="815645" y="5920390"/>
            <a:ext cx="932151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89" name="표 1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035879"/>
              </p:ext>
            </p:extLst>
          </p:nvPr>
        </p:nvGraphicFramePr>
        <p:xfrm>
          <a:off x="799793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91" name="Rectangle 135"/>
          <p:cNvSpPr>
            <a:spLocks noChangeArrowheads="1"/>
          </p:cNvSpPr>
          <p:nvPr/>
        </p:nvSpPr>
        <p:spPr bwMode="auto">
          <a:xfrm>
            <a:off x="807322" y="6334597"/>
            <a:ext cx="619200" cy="74366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92" name="Rectangle 43"/>
          <p:cNvSpPr>
            <a:spLocks noChangeArrowheads="1"/>
          </p:cNvSpPr>
          <p:nvPr/>
        </p:nvSpPr>
        <p:spPr bwMode="auto">
          <a:xfrm>
            <a:off x="825615" y="635495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3" name="Rectangle 43"/>
          <p:cNvSpPr>
            <a:spLocks noChangeArrowheads="1"/>
          </p:cNvSpPr>
          <p:nvPr/>
        </p:nvSpPr>
        <p:spPr bwMode="auto">
          <a:xfrm>
            <a:off x="825615" y="643887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4" name="Rectangle 43"/>
          <p:cNvSpPr>
            <a:spLocks noChangeArrowheads="1"/>
          </p:cNvSpPr>
          <p:nvPr/>
        </p:nvSpPr>
        <p:spPr bwMode="auto">
          <a:xfrm>
            <a:off x="825615" y="652279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99" name="Rectangle 43"/>
          <p:cNvSpPr>
            <a:spLocks noChangeArrowheads="1"/>
          </p:cNvSpPr>
          <p:nvPr/>
        </p:nvSpPr>
        <p:spPr bwMode="auto">
          <a:xfrm>
            <a:off x="825615" y="660670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09" name="Rectangle 135"/>
          <p:cNvSpPr>
            <a:spLocks noChangeArrowheads="1"/>
          </p:cNvSpPr>
          <p:nvPr/>
        </p:nvSpPr>
        <p:spPr bwMode="auto">
          <a:xfrm>
            <a:off x="1591245" y="6332545"/>
            <a:ext cx="619200" cy="745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0" name="Rectangle 43"/>
          <p:cNvSpPr>
            <a:spLocks noChangeArrowheads="1"/>
          </p:cNvSpPr>
          <p:nvPr/>
        </p:nvSpPr>
        <p:spPr bwMode="auto">
          <a:xfrm>
            <a:off x="1609538" y="635290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1" name="Rectangle 43"/>
          <p:cNvSpPr>
            <a:spLocks noChangeArrowheads="1"/>
          </p:cNvSpPr>
          <p:nvPr/>
        </p:nvSpPr>
        <p:spPr bwMode="auto">
          <a:xfrm>
            <a:off x="1609538" y="643682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2" name="Rectangle 43"/>
          <p:cNvSpPr>
            <a:spLocks noChangeArrowheads="1"/>
          </p:cNvSpPr>
          <p:nvPr/>
        </p:nvSpPr>
        <p:spPr bwMode="auto">
          <a:xfrm>
            <a:off x="1609538" y="652074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17" name="Rectangle 43"/>
          <p:cNvSpPr>
            <a:spLocks noChangeArrowheads="1"/>
          </p:cNvSpPr>
          <p:nvPr/>
        </p:nvSpPr>
        <p:spPr bwMode="auto">
          <a:xfrm>
            <a:off x="1609538" y="660465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grpSp>
        <p:nvGrpSpPr>
          <p:cNvPr id="1274" name="그룹 1273"/>
          <p:cNvGrpSpPr/>
          <p:nvPr/>
        </p:nvGrpSpPr>
        <p:grpSpPr>
          <a:xfrm>
            <a:off x="638509" y="2709545"/>
            <a:ext cx="11999597" cy="6696394"/>
            <a:chOff x="967650" y="3800448"/>
            <a:chExt cx="7790467" cy="6696394"/>
          </a:xfrm>
        </p:grpSpPr>
        <p:sp>
          <p:nvSpPr>
            <p:cNvPr id="1275" name="TextBox 30"/>
            <p:cNvSpPr txBox="1"/>
            <p:nvPr/>
          </p:nvSpPr>
          <p:spPr>
            <a:xfrm>
              <a:off x="970476" y="3809929"/>
              <a:ext cx="7787640" cy="14205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3600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b="1" smtClean="0"/>
                <a:t>내부망</a:t>
              </a:r>
              <a:endParaRPr lang="ko-KR" altLang="en-US" sz="900" b="1"/>
            </a:p>
          </p:txBody>
        </p:sp>
        <p:sp>
          <p:nvSpPr>
            <p:cNvPr id="1276" name="직사각형 1275"/>
            <p:cNvSpPr/>
            <p:nvPr/>
          </p:nvSpPr>
          <p:spPr>
            <a:xfrm>
              <a:off x="967650" y="3800448"/>
              <a:ext cx="7790467" cy="6696394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</p:grpSp>
      <p:grpSp>
        <p:nvGrpSpPr>
          <p:cNvPr id="1277" name="그룹 1276"/>
          <p:cNvGrpSpPr/>
          <p:nvPr/>
        </p:nvGrpSpPr>
        <p:grpSpPr>
          <a:xfrm>
            <a:off x="634844" y="123139"/>
            <a:ext cx="6587257" cy="2372997"/>
            <a:chOff x="967649" y="3802529"/>
            <a:chExt cx="6329036" cy="2372997"/>
          </a:xfrm>
        </p:grpSpPr>
        <p:sp>
          <p:nvSpPr>
            <p:cNvPr id="1278" name="TextBox 30"/>
            <p:cNvSpPr txBox="1"/>
            <p:nvPr/>
          </p:nvSpPr>
          <p:spPr>
            <a:xfrm>
              <a:off x="975683" y="3808341"/>
              <a:ext cx="6321002" cy="14205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3600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b="1" smtClean="0"/>
                <a:t>외부망</a:t>
              </a:r>
              <a:endParaRPr lang="ko-KR" altLang="en-US" sz="900" b="1"/>
            </a:p>
          </p:txBody>
        </p:sp>
        <p:sp>
          <p:nvSpPr>
            <p:cNvPr id="1279" name="직사각형 1278"/>
            <p:cNvSpPr/>
            <p:nvPr/>
          </p:nvSpPr>
          <p:spPr>
            <a:xfrm>
              <a:off x="967649" y="3802529"/>
              <a:ext cx="6329034" cy="2372997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</p:grpSp>
      <p:sp>
        <p:nvSpPr>
          <p:cNvPr id="1281" name="직사각형 1280"/>
          <p:cNvSpPr/>
          <p:nvPr/>
        </p:nvSpPr>
        <p:spPr>
          <a:xfrm>
            <a:off x="664318" y="361204"/>
            <a:ext cx="2969253" cy="204686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600"/>
          </a:p>
        </p:txBody>
      </p:sp>
      <p:sp>
        <p:nvSpPr>
          <p:cNvPr id="1282" name="TextBox 30"/>
          <p:cNvSpPr txBox="1"/>
          <p:nvPr/>
        </p:nvSpPr>
        <p:spPr>
          <a:xfrm>
            <a:off x="724604" y="367267"/>
            <a:ext cx="1529060" cy="1440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36000" tIns="36000" rIns="0" bIns="0" rtlCol="0">
            <a:spAutoFit/>
          </a:bodyPr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700" b="1" smtClean="0"/>
              <a:t>도로분야</a:t>
            </a:r>
            <a:endParaRPr lang="ko-KR" altLang="en-US" sz="700" b="1"/>
          </a:p>
        </p:txBody>
      </p:sp>
      <p:cxnSp>
        <p:nvCxnSpPr>
          <p:cNvPr id="1283" name="직선 연결선 1282"/>
          <p:cNvCxnSpPr/>
          <p:nvPr/>
        </p:nvCxnSpPr>
        <p:spPr>
          <a:xfrm>
            <a:off x="735766" y="1064009"/>
            <a:ext cx="2771859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0" name="그룹 1289"/>
          <p:cNvGrpSpPr/>
          <p:nvPr/>
        </p:nvGrpSpPr>
        <p:grpSpPr>
          <a:xfrm>
            <a:off x="844916" y="582285"/>
            <a:ext cx="535890" cy="479674"/>
            <a:chOff x="1523224" y="584743"/>
            <a:chExt cx="535890" cy="479674"/>
          </a:xfrm>
        </p:grpSpPr>
        <p:cxnSp>
          <p:nvCxnSpPr>
            <p:cNvPr id="1291" name="직선 연결선 1290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92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293" name="TextBox 1292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WEB </a:t>
              </a:r>
              <a:r>
                <a:rPr lang="en-US" altLang="ko-KR" sz="600"/>
                <a:t>#</a:t>
              </a:r>
              <a:r>
                <a:rPr lang="en-US" altLang="ko-KR" sz="600" smtClean="0"/>
                <a:t>2</a:t>
              </a:r>
              <a:endParaRPr lang="en-US" altLang="ko-KR" sz="600"/>
            </a:p>
          </p:txBody>
        </p:sp>
        <p:sp>
          <p:nvSpPr>
            <p:cNvPr id="1294" name="TextBox 1293"/>
            <p:cNvSpPr txBox="1"/>
            <p:nvPr/>
          </p:nvSpPr>
          <p:spPr>
            <a:xfrm>
              <a:off x="1523224" y="584743"/>
              <a:ext cx="53589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/>
                <a:t>CITIS</a:t>
              </a:r>
            </a:p>
          </p:txBody>
        </p:sp>
      </p:grpSp>
      <p:sp>
        <p:nvSpPr>
          <p:cNvPr id="1309" name="Rectangle 135"/>
          <p:cNvSpPr>
            <a:spLocks noChangeArrowheads="1"/>
          </p:cNvSpPr>
          <p:nvPr/>
        </p:nvSpPr>
        <p:spPr bwMode="auto">
          <a:xfrm>
            <a:off x="800977" y="1478215"/>
            <a:ext cx="619200" cy="92633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10" name="Rectangle 43"/>
          <p:cNvSpPr>
            <a:spLocks noChangeArrowheads="1"/>
          </p:cNvSpPr>
          <p:nvPr/>
        </p:nvSpPr>
        <p:spPr bwMode="auto">
          <a:xfrm>
            <a:off x="819270" y="149857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11" name="Rectangle 43"/>
          <p:cNvSpPr>
            <a:spLocks noChangeArrowheads="1"/>
          </p:cNvSpPr>
          <p:nvPr/>
        </p:nvSpPr>
        <p:spPr bwMode="auto">
          <a:xfrm>
            <a:off x="819270" y="158249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12" name="Rectangle 43"/>
          <p:cNvSpPr>
            <a:spLocks noChangeArrowheads="1"/>
          </p:cNvSpPr>
          <p:nvPr/>
        </p:nvSpPr>
        <p:spPr bwMode="auto">
          <a:xfrm>
            <a:off x="819270" y="166641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pic>
        <p:nvPicPr>
          <p:cNvPr id="1346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3336" y="731687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7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3336" y="3325294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8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3336" y="5599959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72" name="그룹 1371"/>
          <p:cNvGrpSpPr/>
          <p:nvPr/>
        </p:nvGrpSpPr>
        <p:grpSpPr>
          <a:xfrm>
            <a:off x="4261442" y="7302749"/>
            <a:ext cx="4208488" cy="2042749"/>
            <a:chOff x="610845" y="3945890"/>
            <a:chExt cx="5968872" cy="2139141"/>
          </a:xfrm>
        </p:grpSpPr>
        <p:sp>
          <p:nvSpPr>
            <p:cNvPr id="1373" name="직사각형 1372"/>
            <p:cNvSpPr/>
            <p:nvPr/>
          </p:nvSpPr>
          <p:spPr>
            <a:xfrm>
              <a:off x="610845" y="3945890"/>
              <a:ext cx="5968872" cy="21391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1374" name="TextBox 30"/>
            <p:cNvSpPr txBox="1"/>
            <p:nvPr/>
          </p:nvSpPr>
          <p:spPr>
            <a:xfrm>
              <a:off x="980186" y="3965539"/>
              <a:ext cx="2486317" cy="1508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36000" tIns="3600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b="1" smtClean="0"/>
                <a:t>솔루션</a:t>
              </a:r>
              <a:endParaRPr lang="ko-KR" altLang="en-US" sz="700" b="1"/>
            </a:p>
          </p:txBody>
        </p:sp>
      </p:grpSp>
      <p:grpSp>
        <p:nvGrpSpPr>
          <p:cNvPr id="1560" name="그룹 1559"/>
          <p:cNvGrpSpPr/>
          <p:nvPr/>
        </p:nvGrpSpPr>
        <p:grpSpPr>
          <a:xfrm>
            <a:off x="4476936" y="361206"/>
            <a:ext cx="2632203" cy="2046860"/>
            <a:chOff x="967486" y="3945891"/>
            <a:chExt cx="5337544" cy="2143446"/>
          </a:xfrm>
        </p:grpSpPr>
        <p:sp>
          <p:nvSpPr>
            <p:cNvPr id="1561" name="직사각형 1560"/>
            <p:cNvSpPr/>
            <p:nvPr/>
          </p:nvSpPr>
          <p:spPr>
            <a:xfrm>
              <a:off x="967486" y="3945891"/>
              <a:ext cx="5337544" cy="21434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1562" name="TextBox 30"/>
            <p:cNvSpPr txBox="1"/>
            <p:nvPr/>
          </p:nvSpPr>
          <p:spPr>
            <a:xfrm>
              <a:off x="1023616" y="3968199"/>
              <a:ext cx="2486317" cy="1508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36000" tIns="3600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b="1" smtClean="0"/>
                <a:t>외부연계</a:t>
              </a:r>
              <a:endParaRPr lang="ko-KR" altLang="en-US" sz="700" b="1"/>
            </a:p>
          </p:txBody>
        </p:sp>
      </p:grpSp>
      <p:cxnSp>
        <p:nvCxnSpPr>
          <p:cNvPr id="1563" name="직선 연결선 1562"/>
          <p:cNvCxnSpPr/>
          <p:nvPr/>
        </p:nvCxnSpPr>
        <p:spPr>
          <a:xfrm>
            <a:off x="4749111" y="1069642"/>
            <a:ext cx="2133606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64" name="그룹 1563"/>
          <p:cNvGrpSpPr/>
          <p:nvPr/>
        </p:nvGrpSpPr>
        <p:grpSpPr>
          <a:xfrm>
            <a:off x="5068024" y="347097"/>
            <a:ext cx="677842" cy="720495"/>
            <a:chOff x="1556738" y="343922"/>
            <a:chExt cx="603263" cy="720495"/>
          </a:xfrm>
        </p:grpSpPr>
        <p:cxnSp>
          <p:nvCxnSpPr>
            <p:cNvPr id="1565" name="직선 연결선 1564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66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567" name="TextBox 1566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WAS #2</a:t>
              </a:r>
              <a:endParaRPr lang="en-US" altLang="ko-KR" sz="600"/>
            </a:p>
          </p:txBody>
        </p:sp>
        <p:sp>
          <p:nvSpPr>
            <p:cNvPr id="1568" name="TextBox 1567"/>
            <p:cNvSpPr txBox="1"/>
            <p:nvPr/>
          </p:nvSpPr>
          <p:spPr>
            <a:xfrm>
              <a:off x="1616888" y="343922"/>
              <a:ext cx="543113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600" smtClean="0"/>
                <a:t>대외연계</a:t>
              </a:r>
              <a:r>
                <a:rPr lang="en-US" altLang="ko-KR" sz="600" smtClean="0"/>
                <a:t> MDT</a:t>
              </a:r>
            </a:p>
            <a:p>
              <a:r>
                <a:rPr lang="ko-KR" altLang="en-US" sz="600" smtClean="0"/>
                <a:t>관제</a:t>
              </a:r>
              <a:endParaRPr lang="en-US" altLang="ko-KR" sz="600" smtClean="0"/>
            </a:p>
            <a:p>
              <a:r>
                <a:rPr lang="en-US" altLang="ko-KR" sz="600" smtClean="0"/>
                <a:t>vWorld</a:t>
              </a:r>
              <a:br>
                <a:rPr lang="en-US" altLang="ko-KR" sz="600" smtClean="0"/>
              </a:br>
              <a:r>
                <a:rPr lang="ko-KR" altLang="en-US" sz="600" smtClean="0"/>
                <a:t>외부</a:t>
              </a:r>
              <a:r>
                <a:rPr lang="en-US" altLang="ko-KR" sz="600" smtClean="0"/>
                <a:t>API</a:t>
              </a:r>
              <a:endParaRPr lang="en-US" altLang="ko-KR" sz="600"/>
            </a:p>
          </p:txBody>
        </p:sp>
      </p:grpSp>
      <p:grpSp>
        <p:nvGrpSpPr>
          <p:cNvPr id="1570" name="그룹 1569"/>
          <p:cNvGrpSpPr/>
          <p:nvPr/>
        </p:nvGrpSpPr>
        <p:grpSpPr>
          <a:xfrm>
            <a:off x="5068024" y="1482626"/>
            <a:ext cx="619200" cy="743664"/>
            <a:chOff x="1496478" y="1482724"/>
            <a:chExt cx="619200" cy="743664"/>
          </a:xfrm>
        </p:grpSpPr>
        <p:sp>
          <p:nvSpPr>
            <p:cNvPr id="1571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572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573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574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11017353" y="5181267"/>
            <a:ext cx="947133" cy="2013854"/>
            <a:chOff x="11915100" y="227739"/>
            <a:chExt cx="947133" cy="2013854"/>
          </a:xfrm>
        </p:grpSpPr>
        <p:pic>
          <p:nvPicPr>
            <p:cNvPr id="1614" name="그림 16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58104" y="550227"/>
              <a:ext cx="183387" cy="118662"/>
            </a:xfrm>
            <a:prstGeom prst="rect">
              <a:avLst/>
            </a:prstGeom>
          </p:spPr>
        </p:pic>
        <p:sp>
          <p:nvSpPr>
            <p:cNvPr id="1615" name="TextBox 1614"/>
            <p:cNvSpPr txBox="1"/>
            <p:nvPr/>
          </p:nvSpPr>
          <p:spPr>
            <a:xfrm>
              <a:off x="12162392" y="693685"/>
              <a:ext cx="36945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터널</a:t>
              </a:r>
              <a:endParaRPr lang="en-US" altLang="ko-KR" sz="600" smtClean="0"/>
            </a:p>
          </p:txBody>
        </p:sp>
        <p:pic>
          <p:nvPicPr>
            <p:cNvPr id="1616" name="그림 16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248278" y="808070"/>
              <a:ext cx="192004" cy="123695"/>
            </a:xfrm>
            <a:prstGeom prst="rect">
              <a:avLst/>
            </a:prstGeom>
          </p:spPr>
        </p:pic>
        <p:sp>
          <p:nvSpPr>
            <p:cNvPr id="1617" name="TextBox 1616"/>
            <p:cNvSpPr txBox="1"/>
            <p:nvPr/>
          </p:nvSpPr>
          <p:spPr>
            <a:xfrm>
              <a:off x="12162392" y="946932"/>
              <a:ext cx="36945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영업소</a:t>
              </a:r>
              <a:endParaRPr lang="en-US" altLang="ko-KR" sz="600" smtClean="0"/>
            </a:p>
          </p:txBody>
        </p:sp>
        <p:pic>
          <p:nvPicPr>
            <p:cNvPr id="1618" name="그림 16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291834" y="227739"/>
              <a:ext cx="166132" cy="174579"/>
            </a:xfrm>
            <a:prstGeom prst="rect">
              <a:avLst/>
            </a:prstGeom>
          </p:spPr>
        </p:pic>
        <p:sp>
          <p:nvSpPr>
            <p:cNvPr id="1619" name="TextBox 1618"/>
            <p:cNvSpPr txBox="1"/>
            <p:nvPr/>
          </p:nvSpPr>
          <p:spPr>
            <a:xfrm>
              <a:off x="12162392" y="408040"/>
              <a:ext cx="36945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가로등</a:t>
              </a:r>
              <a:endParaRPr lang="en-US" altLang="ko-KR" sz="600" smtClean="0"/>
            </a:p>
          </p:txBody>
        </p:sp>
        <p:pic>
          <p:nvPicPr>
            <p:cNvPr id="1620" name="그림 16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294471" y="1112363"/>
              <a:ext cx="159489" cy="215184"/>
            </a:xfrm>
            <a:prstGeom prst="rect">
              <a:avLst/>
            </a:prstGeom>
          </p:spPr>
        </p:pic>
        <p:pic>
          <p:nvPicPr>
            <p:cNvPr id="1621" name="그림 16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289066" y="1357006"/>
              <a:ext cx="157274" cy="180653"/>
            </a:xfrm>
            <a:prstGeom prst="rect">
              <a:avLst/>
            </a:prstGeom>
          </p:spPr>
        </p:pic>
        <p:sp>
          <p:nvSpPr>
            <p:cNvPr id="1622" name="TextBox 1621"/>
            <p:cNvSpPr txBox="1"/>
            <p:nvPr/>
          </p:nvSpPr>
          <p:spPr>
            <a:xfrm>
              <a:off x="11915100" y="1612033"/>
              <a:ext cx="947133" cy="276999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휴게소 오수처리</a:t>
              </a:r>
              <a:endParaRPr lang="en-US" altLang="ko-KR" sz="600" smtClean="0"/>
            </a:p>
            <a:p>
              <a:pPr algn="ctr"/>
              <a:r>
                <a:rPr lang="ko-KR" altLang="en-US" sz="600" smtClean="0"/>
                <a:t>현장설비</a:t>
              </a:r>
              <a:endParaRPr lang="en-US" altLang="ko-KR" sz="600" smtClean="0"/>
            </a:p>
            <a:p>
              <a:pPr algn="ctr"/>
              <a:r>
                <a:rPr lang="en-US" altLang="ko-KR" sz="600" smtClean="0"/>
                <a:t>(</a:t>
              </a:r>
              <a:r>
                <a:rPr lang="ko-KR" altLang="en-US" sz="600" smtClean="0"/>
                <a:t>펌프</a:t>
              </a:r>
              <a:r>
                <a:rPr lang="en-US" altLang="ko-KR" sz="600" smtClean="0"/>
                <a:t>, </a:t>
              </a:r>
              <a:r>
                <a:rPr lang="ko-KR" altLang="en-US" sz="600" smtClean="0"/>
                <a:t>밸브</a:t>
              </a:r>
              <a:r>
                <a:rPr lang="en-US" altLang="ko-KR" sz="600" smtClean="0"/>
                <a:t>, </a:t>
              </a:r>
              <a:r>
                <a:rPr lang="ko-KR" altLang="en-US" sz="600" smtClean="0"/>
                <a:t>블러어 등</a:t>
              </a:r>
              <a:r>
                <a:rPr lang="en-US" altLang="ko-KR" sz="600" smtClean="0"/>
                <a:t>)</a:t>
              </a:r>
            </a:p>
          </p:txBody>
        </p:sp>
        <p:pic>
          <p:nvPicPr>
            <p:cNvPr id="1623" name="그림 16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245046" y="1953622"/>
              <a:ext cx="216179" cy="138653"/>
            </a:xfrm>
            <a:prstGeom prst="rect">
              <a:avLst/>
            </a:prstGeom>
          </p:spPr>
        </p:pic>
        <p:sp>
          <p:nvSpPr>
            <p:cNvPr id="1624" name="TextBox 1623"/>
            <p:cNvSpPr txBox="1"/>
            <p:nvPr/>
          </p:nvSpPr>
          <p:spPr>
            <a:xfrm>
              <a:off x="11959250" y="2149260"/>
              <a:ext cx="820625" cy="92333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축중시스템</a:t>
              </a:r>
              <a:endParaRPr lang="en-US" altLang="ko-KR" sz="600" smtClean="0"/>
            </a:p>
          </p:txBody>
        </p:sp>
      </p:grpSp>
      <p:grpSp>
        <p:nvGrpSpPr>
          <p:cNvPr id="1625" name="그룹 1624"/>
          <p:cNvGrpSpPr/>
          <p:nvPr/>
        </p:nvGrpSpPr>
        <p:grpSpPr>
          <a:xfrm>
            <a:off x="10404822" y="2948477"/>
            <a:ext cx="2096819" cy="2132640"/>
            <a:chOff x="967486" y="3964973"/>
            <a:chExt cx="7382764" cy="2233274"/>
          </a:xfrm>
        </p:grpSpPr>
        <p:sp>
          <p:nvSpPr>
            <p:cNvPr id="1626" name="직사각형 1625"/>
            <p:cNvSpPr/>
            <p:nvPr/>
          </p:nvSpPr>
          <p:spPr>
            <a:xfrm>
              <a:off x="967486" y="3964973"/>
              <a:ext cx="7382764" cy="22332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1627" name="TextBox 30"/>
            <p:cNvSpPr txBox="1"/>
            <p:nvPr/>
          </p:nvSpPr>
          <p:spPr>
            <a:xfrm>
              <a:off x="1023617" y="3988148"/>
              <a:ext cx="2486315" cy="1508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36000" tIns="3600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b="1" smtClean="0"/>
                <a:t>빅데이타</a:t>
              </a:r>
              <a:endParaRPr lang="ko-KR" altLang="en-US" sz="700" b="1"/>
            </a:p>
          </p:txBody>
        </p:sp>
      </p:grpSp>
      <p:grpSp>
        <p:nvGrpSpPr>
          <p:cNvPr id="460" name="그룹 459"/>
          <p:cNvGrpSpPr/>
          <p:nvPr/>
        </p:nvGrpSpPr>
        <p:grpSpPr>
          <a:xfrm>
            <a:off x="1751304" y="1478215"/>
            <a:ext cx="619200" cy="836649"/>
            <a:chOff x="1496478" y="1482723"/>
            <a:chExt cx="619200" cy="836649"/>
          </a:xfrm>
        </p:grpSpPr>
        <p:sp>
          <p:nvSpPr>
            <p:cNvPr id="461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83664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462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463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Tmax WebToB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464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cxnSp>
        <p:nvCxnSpPr>
          <p:cNvPr id="508" name="직선 화살표 연결선 507"/>
          <p:cNvCxnSpPr/>
          <p:nvPr/>
        </p:nvCxnSpPr>
        <p:spPr>
          <a:xfrm>
            <a:off x="526824" y="87275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/>
          <p:cNvGrpSpPr/>
          <p:nvPr/>
        </p:nvGrpSpPr>
        <p:grpSpPr>
          <a:xfrm>
            <a:off x="7270060" y="522624"/>
            <a:ext cx="519836" cy="895605"/>
            <a:chOff x="6639940" y="623022"/>
            <a:chExt cx="519836" cy="895605"/>
          </a:xfrm>
        </p:grpSpPr>
        <p:pic>
          <p:nvPicPr>
            <p:cNvPr id="511" name="Picture 2" descr="http://www.dreamsecurity.com/images/logo/p_mpss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3355" y="1314052"/>
              <a:ext cx="467600" cy="204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" name="Picture 4" descr="http://www.carmedia.co.kr/PEG/13874305345986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694" y="813260"/>
              <a:ext cx="337144" cy="22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" name="Picture 6" descr="http://cfile5.uf.tistory.com/image/133FDD445145CAC626D8D3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8062" y="623022"/>
              <a:ext cx="491714" cy="130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4" name="그림 51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639940" y="1073542"/>
              <a:ext cx="473980" cy="189592"/>
            </a:xfrm>
            <a:prstGeom prst="rect">
              <a:avLst/>
            </a:prstGeom>
          </p:spPr>
        </p:pic>
      </p:grpSp>
      <p:cxnSp>
        <p:nvCxnSpPr>
          <p:cNvPr id="687" name="직선 연결선 686"/>
          <p:cNvCxnSpPr/>
          <p:nvPr/>
        </p:nvCxnSpPr>
        <p:spPr>
          <a:xfrm flipV="1">
            <a:off x="7344636" y="578480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8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22102" y="5570533"/>
            <a:ext cx="263397" cy="302400"/>
          </a:xfrm>
          <a:prstGeom prst="rect">
            <a:avLst/>
          </a:prstGeom>
          <a:noFill/>
        </p:spPr>
      </p:pic>
      <p:sp>
        <p:nvSpPr>
          <p:cNvPr id="689" name="TextBox 688"/>
          <p:cNvSpPr txBox="1"/>
          <p:nvPr/>
        </p:nvSpPr>
        <p:spPr>
          <a:xfrm>
            <a:off x="7080282" y="5569247"/>
            <a:ext cx="530235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AP #3</a:t>
            </a:r>
          </a:p>
          <a:p>
            <a:pPr algn="ctr"/>
            <a:r>
              <a:rPr lang="en-US" altLang="ko-KR" sz="600" smtClean="0"/>
              <a:t>172.16.162.61</a:t>
            </a:r>
          </a:p>
          <a:p>
            <a:pPr algn="ctr"/>
            <a:r>
              <a:rPr lang="en-US" altLang="ko-KR" sz="600" smtClean="0"/>
              <a:t>172.16.162.62</a:t>
            </a:r>
          </a:p>
          <a:p>
            <a:pPr algn="ctr"/>
            <a:r>
              <a:rPr lang="en-US" altLang="ko-KR" sz="600" smtClean="0"/>
              <a:t>172.16.163.61</a:t>
            </a:r>
            <a:endParaRPr lang="en-US" altLang="ko-KR" sz="600"/>
          </a:p>
        </p:txBody>
      </p:sp>
      <p:sp>
        <p:nvSpPr>
          <p:cNvPr id="690" name="TextBox 689"/>
          <p:cNvSpPr txBox="1"/>
          <p:nvPr/>
        </p:nvSpPr>
        <p:spPr>
          <a:xfrm>
            <a:off x="6891510" y="5416089"/>
            <a:ext cx="89089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스마트제한차량 수집</a:t>
            </a:r>
            <a:endParaRPr lang="en-US" altLang="ko-KR" sz="600"/>
          </a:p>
        </p:txBody>
      </p:sp>
      <p:grpSp>
        <p:nvGrpSpPr>
          <p:cNvPr id="692" name="그룹 691"/>
          <p:cNvGrpSpPr/>
          <p:nvPr/>
        </p:nvGrpSpPr>
        <p:grpSpPr>
          <a:xfrm>
            <a:off x="7046003" y="6331070"/>
            <a:ext cx="619200" cy="743664"/>
            <a:chOff x="1496478" y="1482724"/>
            <a:chExt cx="619200" cy="743664"/>
          </a:xfrm>
        </p:grpSpPr>
        <p:sp>
          <p:nvSpPr>
            <p:cNvPr id="693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694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IBM AIX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695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696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698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cxnSp>
        <p:nvCxnSpPr>
          <p:cNvPr id="701" name="직선 연결선 700"/>
          <p:cNvCxnSpPr/>
          <p:nvPr/>
        </p:nvCxnSpPr>
        <p:spPr>
          <a:xfrm flipV="1">
            <a:off x="8394478" y="578480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71944" y="5570533"/>
            <a:ext cx="263398" cy="302400"/>
          </a:xfrm>
          <a:prstGeom prst="rect">
            <a:avLst/>
          </a:prstGeom>
          <a:noFill/>
        </p:spPr>
      </p:pic>
      <p:sp>
        <p:nvSpPr>
          <p:cNvPr id="703" name="TextBox 702"/>
          <p:cNvSpPr txBox="1"/>
          <p:nvPr/>
        </p:nvSpPr>
        <p:spPr>
          <a:xfrm>
            <a:off x="8130123" y="5569247"/>
            <a:ext cx="530236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AP #2</a:t>
            </a:r>
          </a:p>
          <a:p>
            <a:pPr algn="ctr"/>
            <a:r>
              <a:rPr lang="en-US" altLang="ko-KR" sz="600" smtClean="0"/>
              <a:t>128.200.100.167</a:t>
            </a:r>
          </a:p>
          <a:p>
            <a:pPr algn="ctr"/>
            <a:r>
              <a:rPr lang="en-US" altLang="ko-KR" sz="600" smtClean="0"/>
              <a:t>128.200.100.168</a:t>
            </a:r>
            <a:endParaRPr lang="en-US" altLang="ko-KR" sz="600"/>
          </a:p>
        </p:txBody>
      </p:sp>
      <p:sp>
        <p:nvSpPr>
          <p:cNvPr id="704" name="TextBox 703"/>
          <p:cNvSpPr txBox="1"/>
          <p:nvPr/>
        </p:nvSpPr>
        <p:spPr>
          <a:xfrm>
            <a:off x="7912158" y="5416089"/>
            <a:ext cx="104405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smtClean="0"/>
              <a:t>오수처리</a:t>
            </a:r>
            <a:r>
              <a:rPr lang="en-US" altLang="ko-KR" sz="600" smtClean="0"/>
              <a:t>/</a:t>
            </a:r>
            <a:r>
              <a:rPr lang="ko-KR" altLang="en-US" sz="600" smtClean="0"/>
              <a:t>전기가로등 통신서버</a:t>
            </a:r>
            <a:endParaRPr lang="en-US" altLang="ko-KR" sz="600"/>
          </a:p>
        </p:txBody>
      </p:sp>
      <p:grpSp>
        <p:nvGrpSpPr>
          <p:cNvPr id="706" name="그룹 705"/>
          <p:cNvGrpSpPr/>
          <p:nvPr/>
        </p:nvGrpSpPr>
        <p:grpSpPr>
          <a:xfrm>
            <a:off x="8106318" y="6331070"/>
            <a:ext cx="619200" cy="743664"/>
            <a:chOff x="1496478" y="1482724"/>
            <a:chExt cx="619200" cy="743664"/>
          </a:xfrm>
        </p:grpSpPr>
        <p:sp>
          <p:nvSpPr>
            <p:cNvPr id="707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708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IBM AIX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09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710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712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cxnSp>
        <p:nvCxnSpPr>
          <p:cNvPr id="715" name="직선 연결선 714"/>
          <p:cNvCxnSpPr/>
          <p:nvPr/>
        </p:nvCxnSpPr>
        <p:spPr>
          <a:xfrm flipV="1">
            <a:off x="9457566" y="578480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6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335032" y="5570533"/>
            <a:ext cx="263398" cy="302400"/>
          </a:xfrm>
          <a:prstGeom prst="rect">
            <a:avLst/>
          </a:prstGeom>
          <a:noFill/>
        </p:spPr>
      </p:pic>
      <p:sp>
        <p:nvSpPr>
          <p:cNvPr id="717" name="TextBox 716"/>
          <p:cNvSpPr txBox="1"/>
          <p:nvPr/>
        </p:nvSpPr>
        <p:spPr>
          <a:xfrm>
            <a:off x="9193211" y="5569247"/>
            <a:ext cx="530236" cy="276999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AP </a:t>
            </a:r>
            <a:r>
              <a:rPr lang="en-US" altLang="ko-KR" sz="600"/>
              <a:t>#</a:t>
            </a:r>
            <a:r>
              <a:rPr lang="en-US" altLang="ko-KR" sz="600" smtClean="0"/>
              <a:t>2</a:t>
            </a:r>
          </a:p>
          <a:p>
            <a:pPr algn="ctr"/>
            <a:r>
              <a:rPr lang="en-US" altLang="ko-KR" sz="600" smtClean="0"/>
              <a:t>172.16.166.63</a:t>
            </a:r>
            <a:r>
              <a:rPr lang="ko-KR" altLang="en-US" sz="600" smtClean="0"/>
              <a:t> </a:t>
            </a:r>
            <a:endParaRPr lang="en-US" altLang="ko-KR" sz="600" smtClean="0"/>
          </a:p>
          <a:p>
            <a:pPr algn="ctr"/>
            <a:r>
              <a:rPr lang="en-US" altLang="ko-KR" sz="600" smtClean="0"/>
              <a:t>172.16.167.63</a:t>
            </a:r>
            <a:endParaRPr lang="en-US" altLang="ko-KR" sz="600"/>
          </a:p>
        </p:txBody>
      </p:sp>
      <p:sp>
        <p:nvSpPr>
          <p:cNvPr id="718" name="TextBox 717"/>
          <p:cNvSpPr txBox="1"/>
          <p:nvPr/>
        </p:nvSpPr>
        <p:spPr>
          <a:xfrm>
            <a:off x="9041584" y="5416089"/>
            <a:ext cx="88610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smtClean="0"/>
              <a:t>터널</a:t>
            </a:r>
            <a:r>
              <a:rPr lang="en-US" altLang="ko-KR" sz="600" smtClean="0"/>
              <a:t>/</a:t>
            </a:r>
            <a:r>
              <a:rPr lang="ko-KR" altLang="en-US" sz="600" smtClean="0"/>
              <a:t>전기시설물 수집서버</a:t>
            </a:r>
            <a:endParaRPr lang="en-US" altLang="ko-KR" sz="600"/>
          </a:p>
        </p:txBody>
      </p:sp>
      <p:grpSp>
        <p:nvGrpSpPr>
          <p:cNvPr id="720" name="그룹 719"/>
          <p:cNvGrpSpPr/>
          <p:nvPr/>
        </p:nvGrpSpPr>
        <p:grpSpPr>
          <a:xfrm>
            <a:off x="9161779" y="6331070"/>
            <a:ext cx="619200" cy="743664"/>
            <a:chOff x="1496478" y="1482724"/>
            <a:chExt cx="619200" cy="743664"/>
          </a:xfrm>
        </p:grpSpPr>
        <p:sp>
          <p:nvSpPr>
            <p:cNvPr id="721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722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IBM AIX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23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724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726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763" name="그룹 762"/>
          <p:cNvGrpSpPr/>
          <p:nvPr/>
        </p:nvGrpSpPr>
        <p:grpSpPr>
          <a:xfrm>
            <a:off x="4739807" y="5428882"/>
            <a:ext cx="689802" cy="487294"/>
            <a:chOff x="7379500" y="3173380"/>
            <a:chExt cx="689802" cy="487294"/>
          </a:xfrm>
        </p:grpSpPr>
        <p:cxnSp>
          <p:nvCxnSpPr>
            <p:cNvPr id="764" name="직선 연결선 763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5" name="TextBox 764"/>
            <p:cNvSpPr txBox="1"/>
            <p:nvPr/>
          </p:nvSpPr>
          <p:spPr>
            <a:xfrm>
              <a:off x="7383019" y="3173380"/>
              <a:ext cx="68628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600" smtClean="0"/>
                <a:t>통합관제</a:t>
              </a:r>
              <a:r>
                <a:rPr lang="en-US" altLang="ko-KR" sz="600" smtClean="0"/>
                <a:t> DB</a:t>
              </a:r>
              <a:endParaRPr lang="en-US" altLang="ko-KR" sz="600"/>
            </a:p>
          </p:txBody>
        </p:sp>
        <p:pic>
          <p:nvPicPr>
            <p:cNvPr id="766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7" name="TextBox 766"/>
            <p:cNvSpPr txBox="1"/>
            <p:nvPr/>
          </p:nvSpPr>
          <p:spPr>
            <a:xfrm>
              <a:off x="7379500" y="3315108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#1</a:t>
              </a:r>
              <a:endParaRPr lang="en-US" altLang="ko-KR" sz="600"/>
            </a:p>
          </p:txBody>
        </p:sp>
      </p:grpSp>
      <p:grpSp>
        <p:nvGrpSpPr>
          <p:cNvPr id="768" name="그룹 767"/>
          <p:cNvGrpSpPr/>
          <p:nvPr/>
        </p:nvGrpSpPr>
        <p:grpSpPr>
          <a:xfrm>
            <a:off x="665850" y="7302750"/>
            <a:ext cx="2466057" cy="2001189"/>
            <a:chOff x="967486" y="3904331"/>
            <a:chExt cx="3310530" cy="2293916"/>
          </a:xfrm>
        </p:grpSpPr>
        <p:sp>
          <p:nvSpPr>
            <p:cNvPr id="769" name="직사각형 768"/>
            <p:cNvSpPr/>
            <p:nvPr/>
          </p:nvSpPr>
          <p:spPr>
            <a:xfrm>
              <a:off x="967486" y="3904331"/>
              <a:ext cx="3310530" cy="22939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770" name="TextBox 30"/>
            <p:cNvSpPr txBox="1"/>
            <p:nvPr/>
          </p:nvSpPr>
          <p:spPr>
            <a:xfrm>
              <a:off x="1023616" y="3968199"/>
              <a:ext cx="2486317" cy="1651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36000" tIns="3600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700" b="1" smtClean="0"/>
                <a:t>IoT</a:t>
              </a:r>
              <a:r>
                <a:rPr lang="ko-KR" altLang="en-US" sz="700" b="1" smtClean="0"/>
                <a:t>플랫폼</a:t>
              </a:r>
              <a:endParaRPr lang="ko-KR" altLang="en-US" sz="700" b="1"/>
            </a:p>
          </p:txBody>
        </p:sp>
      </p:grpSp>
      <p:sp>
        <p:nvSpPr>
          <p:cNvPr id="13" name="오른쪽 화살표 12"/>
          <p:cNvSpPr/>
          <p:nvPr/>
        </p:nvSpPr>
        <p:spPr>
          <a:xfrm flipH="1">
            <a:off x="9819832" y="5669557"/>
            <a:ext cx="1397323" cy="13801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4" name="오른쪽 화살표 883"/>
          <p:cNvSpPr/>
          <p:nvPr/>
        </p:nvSpPr>
        <p:spPr>
          <a:xfrm flipH="1">
            <a:off x="5866401" y="5715492"/>
            <a:ext cx="1224000" cy="13801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5" name="오른쪽 화살표 884"/>
          <p:cNvSpPr/>
          <p:nvPr/>
        </p:nvSpPr>
        <p:spPr>
          <a:xfrm rot="20121948" flipH="1">
            <a:off x="2655150" y="6735285"/>
            <a:ext cx="4644000" cy="13801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87" name="그룹 886"/>
          <p:cNvGrpSpPr/>
          <p:nvPr/>
        </p:nvGrpSpPr>
        <p:grpSpPr>
          <a:xfrm>
            <a:off x="5363136" y="6331065"/>
            <a:ext cx="619200" cy="747196"/>
            <a:chOff x="1496478" y="1482724"/>
            <a:chExt cx="619200" cy="747196"/>
          </a:xfrm>
        </p:grpSpPr>
        <p:sp>
          <p:nvSpPr>
            <p:cNvPr id="888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7196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889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890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891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892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899" name="그룹 898"/>
          <p:cNvGrpSpPr/>
          <p:nvPr/>
        </p:nvGrpSpPr>
        <p:grpSpPr>
          <a:xfrm>
            <a:off x="4637765" y="6331065"/>
            <a:ext cx="619200" cy="747196"/>
            <a:chOff x="1496478" y="1482724"/>
            <a:chExt cx="619200" cy="747196"/>
          </a:xfrm>
        </p:grpSpPr>
        <p:sp>
          <p:nvSpPr>
            <p:cNvPr id="900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7196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901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902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903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904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952" name="그룹 951"/>
          <p:cNvGrpSpPr/>
          <p:nvPr/>
        </p:nvGrpSpPr>
        <p:grpSpPr>
          <a:xfrm>
            <a:off x="3254216" y="7306209"/>
            <a:ext cx="893730" cy="2039289"/>
            <a:chOff x="967493" y="3945890"/>
            <a:chExt cx="5861662" cy="2252357"/>
          </a:xfrm>
        </p:grpSpPr>
        <p:sp>
          <p:nvSpPr>
            <p:cNvPr id="953" name="직사각형 952"/>
            <p:cNvSpPr/>
            <p:nvPr/>
          </p:nvSpPr>
          <p:spPr>
            <a:xfrm>
              <a:off x="967493" y="3945890"/>
              <a:ext cx="5861662" cy="225235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954" name="TextBox 30"/>
            <p:cNvSpPr txBox="1"/>
            <p:nvPr/>
          </p:nvSpPr>
          <p:spPr>
            <a:xfrm>
              <a:off x="1023608" y="3968199"/>
              <a:ext cx="4482267" cy="1591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36000" tIns="36000" rIns="0" bIns="0" rtlCol="0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b="1" smtClean="0"/>
                <a:t>통합관제</a:t>
              </a:r>
              <a:endParaRPr lang="ko-KR" altLang="en-US" sz="700" b="1"/>
            </a:p>
          </p:txBody>
        </p:sp>
      </p:grpSp>
      <p:sp>
        <p:nvSpPr>
          <p:cNvPr id="985" name="오른쪽 화살표 984"/>
          <p:cNvSpPr/>
          <p:nvPr/>
        </p:nvSpPr>
        <p:spPr>
          <a:xfrm rot="8740901" flipH="1">
            <a:off x="1759870" y="6632070"/>
            <a:ext cx="3348000" cy="13801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3" name="Rectangle 135"/>
          <p:cNvSpPr>
            <a:spLocks noChangeArrowheads="1"/>
          </p:cNvSpPr>
          <p:nvPr/>
        </p:nvSpPr>
        <p:spPr bwMode="auto">
          <a:xfrm>
            <a:off x="2370432" y="6332545"/>
            <a:ext cx="619200" cy="745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94" name="Rectangle 43"/>
          <p:cNvSpPr>
            <a:spLocks noChangeArrowheads="1"/>
          </p:cNvSpPr>
          <p:nvPr/>
        </p:nvSpPr>
        <p:spPr bwMode="auto">
          <a:xfrm>
            <a:off x="2388725" y="635290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995" name="Rectangle 43"/>
          <p:cNvSpPr>
            <a:spLocks noChangeArrowheads="1"/>
          </p:cNvSpPr>
          <p:nvPr/>
        </p:nvSpPr>
        <p:spPr bwMode="auto">
          <a:xfrm>
            <a:off x="2388725" y="643682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996" name="Rectangle 43"/>
          <p:cNvSpPr>
            <a:spLocks noChangeArrowheads="1"/>
          </p:cNvSpPr>
          <p:nvPr/>
        </p:nvSpPr>
        <p:spPr bwMode="auto">
          <a:xfrm>
            <a:off x="2388725" y="652074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000" name="Rectangle 43"/>
          <p:cNvSpPr>
            <a:spLocks noChangeArrowheads="1"/>
          </p:cNvSpPr>
          <p:nvPr/>
        </p:nvSpPr>
        <p:spPr bwMode="auto">
          <a:xfrm>
            <a:off x="2388725" y="660465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003" name="직선 화살표 연결선 1002"/>
          <p:cNvCxnSpPr/>
          <p:nvPr/>
        </p:nvCxnSpPr>
        <p:spPr>
          <a:xfrm>
            <a:off x="542124" y="7637765"/>
            <a:ext cx="3042683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9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7785" y="7735386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166" descr="콜센터 cop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3085" y="7432636"/>
            <a:ext cx="285809" cy="3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52" name="직선 연결선 1051"/>
          <p:cNvCxnSpPr/>
          <p:nvPr/>
        </p:nvCxnSpPr>
        <p:spPr>
          <a:xfrm>
            <a:off x="812029" y="8075329"/>
            <a:ext cx="2159712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3" name="그룹 1052"/>
          <p:cNvGrpSpPr/>
          <p:nvPr/>
        </p:nvGrpSpPr>
        <p:grpSpPr>
          <a:xfrm>
            <a:off x="798790" y="7593606"/>
            <a:ext cx="530235" cy="479673"/>
            <a:chOff x="1556738" y="584744"/>
            <a:chExt cx="471896" cy="479673"/>
          </a:xfrm>
        </p:grpSpPr>
        <p:cxnSp>
          <p:nvCxnSpPr>
            <p:cNvPr id="1054" name="직선 연결선 1053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55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056" name="TextBox 1055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#2</a:t>
              </a:r>
              <a:endParaRPr lang="en-US" altLang="ko-KR" sz="600"/>
            </a:p>
          </p:txBody>
        </p:sp>
        <p:sp>
          <p:nvSpPr>
            <p:cNvPr id="1057" name="TextBox 1056"/>
            <p:cNvSpPr txBox="1"/>
            <p:nvPr/>
          </p:nvSpPr>
          <p:spPr>
            <a:xfrm>
              <a:off x="1707650" y="584744"/>
              <a:ext cx="160195" cy="923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관리</a:t>
              </a:r>
              <a:endParaRPr lang="en-US" altLang="ko-KR" sz="600"/>
            </a:p>
          </p:txBody>
        </p:sp>
      </p:grpSp>
      <p:grpSp>
        <p:nvGrpSpPr>
          <p:cNvPr id="1059" name="그룹 1058"/>
          <p:cNvGrpSpPr/>
          <p:nvPr/>
        </p:nvGrpSpPr>
        <p:grpSpPr>
          <a:xfrm>
            <a:off x="756891" y="8489536"/>
            <a:ext cx="619200" cy="743664"/>
            <a:chOff x="1496478" y="1482724"/>
            <a:chExt cx="619200" cy="743664"/>
          </a:xfrm>
        </p:grpSpPr>
        <p:sp>
          <p:nvSpPr>
            <p:cNvPr id="1060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061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062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063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065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067" name="그룹 1066"/>
          <p:cNvGrpSpPr/>
          <p:nvPr/>
        </p:nvGrpSpPr>
        <p:grpSpPr>
          <a:xfrm>
            <a:off x="2441833" y="7593605"/>
            <a:ext cx="530235" cy="479674"/>
            <a:chOff x="1556738" y="584743"/>
            <a:chExt cx="471896" cy="479674"/>
          </a:xfrm>
        </p:grpSpPr>
        <p:cxnSp>
          <p:nvCxnSpPr>
            <p:cNvPr id="1093" name="직선 연결선 1092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94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097" name="TextBox 1096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#2</a:t>
              </a:r>
              <a:endParaRPr lang="en-US" altLang="ko-KR" sz="600"/>
            </a:p>
          </p:txBody>
        </p:sp>
        <p:sp>
          <p:nvSpPr>
            <p:cNvPr id="1125" name="TextBox 1124"/>
            <p:cNvSpPr txBox="1"/>
            <p:nvPr/>
          </p:nvSpPr>
          <p:spPr>
            <a:xfrm>
              <a:off x="1698769" y="584743"/>
              <a:ext cx="160195" cy="923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수집</a:t>
              </a:r>
              <a:endParaRPr lang="en-US" altLang="ko-KR" sz="600"/>
            </a:p>
          </p:txBody>
        </p:sp>
      </p:grpSp>
      <p:grpSp>
        <p:nvGrpSpPr>
          <p:cNvPr id="1179" name="그룹 1178"/>
          <p:cNvGrpSpPr/>
          <p:nvPr/>
        </p:nvGrpSpPr>
        <p:grpSpPr>
          <a:xfrm>
            <a:off x="2387234" y="8489536"/>
            <a:ext cx="619200" cy="743664"/>
            <a:chOff x="1496478" y="1482724"/>
            <a:chExt cx="619200" cy="743664"/>
          </a:xfrm>
        </p:grpSpPr>
        <p:sp>
          <p:nvSpPr>
            <p:cNvPr id="1182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196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197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198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214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216" name="그룹 1215"/>
          <p:cNvGrpSpPr/>
          <p:nvPr/>
        </p:nvGrpSpPr>
        <p:grpSpPr>
          <a:xfrm>
            <a:off x="1740783" y="7593605"/>
            <a:ext cx="288473" cy="479674"/>
            <a:chOff x="1660638" y="584743"/>
            <a:chExt cx="256734" cy="479674"/>
          </a:xfrm>
        </p:grpSpPr>
        <p:cxnSp>
          <p:nvCxnSpPr>
            <p:cNvPr id="1219" name="직선 연결선 1218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32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233" name="TextBox 1232"/>
            <p:cNvSpPr txBox="1"/>
            <p:nvPr/>
          </p:nvSpPr>
          <p:spPr>
            <a:xfrm>
              <a:off x="1660638" y="584743"/>
              <a:ext cx="256313" cy="923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데이타</a:t>
              </a:r>
              <a:endParaRPr lang="en-US" altLang="ko-KR" sz="600"/>
            </a:p>
          </p:txBody>
        </p:sp>
      </p:grpSp>
      <p:grpSp>
        <p:nvGrpSpPr>
          <p:cNvPr id="1237" name="그룹 1236"/>
          <p:cNvGrpSpPr/>
          <p:nvPr/>
        </p:nvGrpSpPr>
        <p:grpSpPr>
          <a:xfrm>
            <a:off x="1582141" y="8489536"/>
            <a:ext cx="619200" cy="743664"/>
            <a:chOff x="1496478" y="1482724"/>
            <a:chExt cx="619200" cy="743664"/>
          </a:xfrm>
        </p:grpSpPr>
        <p:sp>
          <p:nvSpPr>
            <p:cNvPr id="1252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255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273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280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285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pic>
        <p:nvPicPr>
          <p:cNvPr id="1287" name="Picture 20" descr="http://db.cse.ohio-state.edu/images/db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017" y="7870327"/>
            <a:ext cx="154282" cy="15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8" name="TextBox 1287"/>
          <p:cNvSpPr txBox="1"/>
          <p:nvPr/>
        </p:nvSpPr>
        <p:spPr>
          <a:xfrm>
            <a:off x="1624040" y="7727713"/>
            <a:ext cx="530235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AP #3</a:t>
            </a:r>
            <a:endParaRPr lang="en-US" altLang="ko-KR" sz="600"/>
          </a:p>
        </p:txBody>
      </p:sp>
      <p:sp>
        <p:nvSpPr>
          <p:cNvPr id="1289" name="TextBox 1288"/>
          <p:cNvSpPr txBox="1"/>
          <p:nvPr/>
        </p:nvSpPr>
        <p:spPr>
          <a:xfrm>
            <a:off x="1914162" y="8012534"/>
            <a:ext cx="221284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/>
              <a:t>hadoop</a:t>
            </a:r>
            <a:endParaRPr lang="en-US" altLang="ko-KR" sz="400"/>
          </a:p>
        </p:txBody>
      </p:sp>
      <p:cxnSp>
        <p:nvCxnSpPr>
          <p:cNvPr id="1295" name="직선 연결선 1294"/>
          <p:cNvCxnSpPr/>
          <p:nvPr/>
        </p:nvCxnSpPr>
        <p:spPr>
          <a:xfrm>
            <a:off x="1292610" y="5328932"/>
            <a:ext cx="4426911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7" name="직선 연결선 1296"/>
          <p:cNvCxnSpPr/>
          <p:nvPr/>
        </p:nvCxnSpPr>
        <p:spPr>
          <a:xfrm flipV="1">
            <a:off x="5710655" y="5326624"/>
            <a:ext cx="0" cy="88773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4" name="직선 연결선 1303"/>
          <p:cNvCxnSpPr/>
          <p:nvPr/>
        </p:nvCxnSpPr>
        <p:spPr>
          <a:xfrm flipV="1">
            <a:off x="6444966" y="5117030"/>
            <a:ext cx="0" cy="299162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4" name="직선 연결선 1323"/>
          <p:cNvCxnSpPr/>
          <p:nvPr/>
        </p:nvCxnSpPr>
        <p:spPr>
          <a:xfrm flipV="1">
            <a:off x="6370402" y="5231413"/>
            <a:ext cx="0" cy="19588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5" name="그룹 1324"/>
          <p:cNvGrpSpPr/>
          <p:nvPr/>
        </p:nvGrpSpPr>
        <p:grpSpPr>
          <a:xfrm rot="16200000">
            <a:off x="3224758" y="6270657"/>
            <a:ext cx="2186866" cy="939974"/>
            <a:chOff x="995656" y="4442774"/>
            <a:chExt cx="4781412" cy="939974"/>
          </a:xfrm>
        </p:grpSpPr>
        <p:cxnSp>
          <p:nvCxnSpPr>
            <p:cNvPr id="1326" name="직선 연결선 1325"/>
            <p:cNvCxnSpPr/>
            <p:nvPr/>
          </p:nvCxnSpPr>
          <p:spPr>
            <a:xfrm rot="5400000" flipV="1">
              <a:off x="3386362" y="2742098"/>
              <a:ext cx="0" cy="4781412"/>
            </a:xfrm>
            <a:prstGeom prst="line">
              <a:avLst/>
            </a:prstGeom>
            <a:ln w="63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7" name="직선 연결선 1326"/>
            <p:cNvCxnSpPr/>
            <p:nvPr/>
          </p:nvCxnSpPr>
          <p:spPr>
            <a:xfrm rot="5400000" flipH="1">
              <a:off x="655714" y="4786762"/>
              <a:ext cx="687975" cy="0"/>
            </a:xfrm>
            <a:prstGeom prst="line">
              <a:avLst/>
            </a:prstGeom>
            <a:ln w="63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8" name="직선 연결선 1327"/>
            <p:cNvCxnSpPr/>
            <p:nvPr/>
          </p:nvCxnSpPr>
          <p:spPr>
            <a:xfrm flipV="1">
              <a:off x="5774315" y="5130748"/>
              <a:ext cx="0" cy="252000"/>
            </a:xfrm>
            <a:prstGeom prst="line">
              <a:avLst/>
            </a:prstGeom>
            <a:ln w="63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30" name="직선 연결선 1329"/>
          <p:cNvCxnSpPr/>
          <p:nvPr/>
        </p:nvCxnSpPr>
        <p:spPr>
          <a:xfrm>
            <a:off x="1310796" y="2550267"/>
            <a:ext cx="8593533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4" name="직선 연결선 1333"/>
          <p:cNvCxnSpPr/>
          <p:nvPr/>
        </p:nvCxnSpPr>
        <p:spPr>
          <a:xfrm>
            <a:off x="2176481" y="2603870"/>
            <a:ext cx="7677995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9" name="직선 연결선 1348"/>
          <p:cNvCxnSpPr/>
          <p:nvPr/>
        </p:nvCxnSpPr>
        <p:spPr>
          <a:xfrm>
            <a:off x="2694456" y="2649427"/>
            <a:ext cx="7107627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5" name="직선 연결선 1354"/>
          <p:cNvCxnSpPr/>
          <p:nvPr/>
        </p:nvCxnSpPr>
        <p:spPr>
          <a:xfrm>
            <a:off x="3673973" y="2741580"/>
            <a:ext cx="6079536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7" name="직선 연결선 1366"/>
          <p:cNvCxnSpPr/>
          <p:nvPr/>
        </p:nvCxnSpPr>
        <p:spPr>
          <a:xfrm>
            <a:off x="4454145" y="2815570"/>
            <a:ext cx="5253200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1" name="직선 연결선 1370"/>
          <p:cNvCxnSpPr/>
          <p:nvPr/>
        </p:nvCxnSpPr>
        <p:spPr>
          <a:xfrm>
            <a:off x="5167934" y="2883794"/>
            <a:ext cx="4484883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9" name="직선 연결선 1418"/>
          <p:cNvCxnSpPr/>
          <p:nvPr/>
        </p:nvCxnSpPr>
        <p:spPr>
          <a:xfrm>
            <a:off x="5934353" y="2937399"/>
            <a:ext cx="3661553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1" name="오른쪽 화살표 1580"/>
          <p:cNvSpPr/>
          <p:nvPr/>
        </p:nvSpPr>
        <p:spPr>
          <a:xfrm flipH="1">
            <a:off x="6410873" y="789097"/>
            <a:ext cx="864000" cy="138018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51" name="직선 화살표 연결선 1650"/>
          <p:cNvCxnSpPr/>
          <p:nvPr/>
        </p:nvCxnSpPr>
        <p:spPr>
          <a:xfrm>
            <a:off x="2191246" y="866829"/>
            <a:ext cx="1723623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7" name="직선 화살표 연결선 1656"/>
          <p:cNvCxnSpPr/>
          <p:nvPr/>
        </p:nvCxnSpPr>
        <p:spPr>
          <a:xfrm>
            <a:off x="1184741" y="909696"/>
            <a:ext cx="1468016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1" name="Rectangle 135"/>
          <p:cNvSpPr>
            <a:spLocks noChangeArrowheads="1"/>
          </p:cNvSpPr>
          <p:nvPr/>
        </p:nvSpPr>
        <p:spPr bwMode="auto">
          <a:xfrm>
            <a:off x="3036614" y="6338749"/>
            <a:ext cx="619200" cy="73951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42" name="Rectangle 43"/>
          <p:cNvSpPr>
            <a:spLocks noChangeArrowheads="1"/>
          </p:cNvSpPr>
          <p:nvPr/>
        </p:nvSpPr>
        <p:spPr bwMode="auto">
          <a:xfrm>
            <a:off x="3054907" y="635911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43" name="Rectangle 43"/>
          <p:cNvSpPr>
            <a:spLocks noChangeArrowheads="1"/>
          </p:cNvSpPr>
          <p:nvPr/>
        </p:nvSpPr>
        <p:spPr bwMode="auto">
          <a:xfrm>
            <a:off x="3054907" y="644302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44" name="Rectangle 43"/>
          <p:cNvSpPr>
            <a:spLocks noChangeArrowheads="1"/>
          </p:cNvSpPr>
          <p:nvPr/>
        </p:nvSpPr>
        <p:spPr bwMode="auto">
          <a:xfrm>
            <a:off x="3054907" y="652694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848" name="Rectangle 43"/>
          <p:cNvSpPr>
            <a:spLocks noChangeArrowheads="1"/>
          </p:cNvSpPr>
          <p:nvPr/>
        </p:nvSpPr>
        <p:spPr bwMode="auto">
          <a:xfrm>
            <a:off x="3054907" y="661086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grpSp>
        <p:nvGrpSpPr>
          <p:cNvPr id="666" name="그룹 665"/>
          <p:cNvGrpSpPr/>
          <p:nvPr/>
        </p:nvGrpSpPr>
        <p:grpSpPr>
          <a:xfrm>
            <a:off x="5939074" y="561990"/>
            <a:ext cx="716378" cy="499297"/>
            <a:chOff x="1556738" y="565120"/>
            <a:chExt cx="637559" cy="499297"/>
          </a:xfrm>
        </p:grpSpPr>
        <p:cxnSp>
          <p:nvCxnSpPr>
            <p:cNvPr id="667" name="직선 연결선 666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68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669" name="TextBox 668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APP #1</a:t>
              </a:r>
              <a:endParaRPr lang="en-US" altLang="ko-KR" sz="600"/>
            </a:p>
          </p:txBody>
        </p:sp>
        <p:sp>
          <p:nvSpPr>
            <p:cNvPr id="670" name="TextBox 669"/>
            <p:cNvSpPr txBox="1"/>
            <p:nvPr/>
          </p:nvSpPr>
          <p:spPr>
            <a:xfrm>
              <a:off x="1651184" y="565120"/>
              <a:ext cx="54311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600" smtClean="0"/>
                <a:t>중계서버</a:t>
              </a:r>
              <a:endParaRPr lang="en-US" altLang="ko-KR" sz="600"/>
            </a:p>
          </p:txBody>
        </p:sp>
      </p:grpSp>
      <p:grpSp>
        <p:nvGrpSpPr>
          <p:cNvPr id="672" name="그룹 671"/>
          <p:cNvGrpSpPr/>
          <p:nvPr/>
        </p:nvGrpSpPr>
        <p:grpSpPr>
          <a:xfrm>
            <a:off x="5910499" y="1476321"/>
            <a:ext cx="619200" cy="743664"/>
            <a:chOff x="1496478" y="1482724"/>
            <a:chExt cx="619200" cy="743664"/>
          </a:xfrm>
        </p:grpSpPr>
        <p:sp>
          <p:nvSpPr>
            <p:cNvPr id="673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674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675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676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814" name="그룹 813"/>
          <p:cNvGrpSpPr/>
          <p:nvPr/>
        </p:nvGrpSpPr>
        <p:grpSpPr>
          <a:xfrm>
            <a:off x="5436161" y="5570610"/>
            <a:ext cx="471896" cy="345566"/>
            <a:chOff x="7379500" y="3315108"/>
            <a:chExt cx="471896" cy="345566"/>
          </a:xfrm>
        </p:grpSpPr>
        <p:cxnSp>
          <p:nvCxnSpPr>
            <p:cNvPr id="815" name="직선 연결선 814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7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8" name="TextBox 817"/>
            <p:cNvSpPr txBox="1"/>
            <p:nvPr/>
          </p:nvSpPr>
          <p:spPr>
            <a:xfrm>
              <a:off x="7379500" y="3315108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#1</a:t>
              </a:r>
              <a:endParaRPr lang="en-US" altLang="ko-KR" sz="600"/>
            </a:p>
          </p:txBody>
        </p:sp>
      </p:grpSp>
      <p:grpSp>
        <p:nvGrpSpPr>
          <p:cNvPr id="742" name="그룹 741"/>
          <p:cNvGrpSpPr/>
          <p:nvPr/>
        </p:nvGrpSpPr>
        <p:grpSpPr>
          <a:xfrm>
            <a:off x="1830612" y="580235"/>
            <a:ext cx="471896" cy="479674"/>
            <a:chOff x="1556738" y="584743"/>
            <a:chExt cx="471896" cy="479674"/>
          </a:xfrm>
        </p:grpSpPr>
        <p:cxnSp>
          <p:nvCxnSpPr>
            <p:cNvPr id="743" name="직선 연결선 742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44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745" name="TextBox 744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WEB </a:t>
              </a:r>
              <a:r>
                <a:rPr lang="en-US" altLang="ko-KR" sz="600"/>
                <a:t>#</a:t>
              </a:r>
              <a:r>
                <a:rPr lang="en-US" altLang="ko-KR" sz="600" smtClean="0"/>
                <a:t>2</a:t>
              </a:r>
              <a:endParaRPr lang="en-US" altLang="ko-KR" sz="600"/>
            </a:p>
          </p:txBody>
        </p:sp>
        <p:sp>
          <p:nvSpPr>
            <p:cNvPr id="746" name="TextBox 745"/>
            <p:cNvSpPr txBox="1"/>
            <p:nvPr/>
          </p:nvSpPr>
          <p:spPr>
            <a:xfrm>
              <a:off x="1556738" y="584743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정보통신</a:t>
              </a:r>
              <a:endParaRPr lang="en-US" altLang="ko-KR" sz="600"/>
            </a:p>
          </p:txBody>
        </p:sp>
      </p:grpSp>
      <p:grpSp>
        <p:nvGrpSpPr>
          <p:cNvPr id="748" name="그룹 747"/>
          <p:cNvGrpSpPr/>
          <p:nvPr/>
        </p:nvGrpSpPr>
        <p:grpSpPr>
          <a:xfrm>
            <a:off x="2793300" y="1481988"/>
            <a:ext cx="619200" cy="836649"/>
            <a:chOff x="1496478" y="1482723"/>
            <a:chExt cx="619200" cy="836649"/>
          </a:xfrm>
        </p:grpSpPr>
        <p:sp>
          <p:nvSpPr>
            <p:cNvPr id="749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83664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751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52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Tmax WebToB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87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793" name="그룹 792"/>
          <p:cNvGrpSpPr/>
          <p:nvPr/>
        </p:nvGrpSpPr>
        <p:grpSpPr>
          <a:xfrm>
            <a:off x="2872608" y="584008"/>
            <a:ext cx="471896" cy="479674"/>
            <a:chOff x="1556738" y="584743"/>
            <a:chExt cx="471896" cy="479674"/>
          </a:xfrm>
        </p:grpSpPr>
        <p:cxnSp>
          <p:nvCxnSpPr>
            <p:cNvPr id="794" name="직선 연결선 793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98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819" name="TextBox 818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WEB </a:t>
              </a:r>
              <a:r>
                <a:rPr lang="en-US" altLang="ko-KR" sz="600"/>
                <a:t>#</a:t>
              </a:r>
              <a:r>
                <a:rPr lang="en-US" altLang="ko-KR" sz="600" smtClean="0"/>
                <a:t>2</a:t>
              </a:r>
              <a:endParaRPr lang="en-US" altLang="ko-KR" sz="600"/>
            </a:p>
          </p:txBody>
        </p:sp>
        <p:sp>
          <p:nvSpPr>
            <p:cNvPr id="820" name="TextBox 819"/>
            <p:cNvSpPr txBox="1"/>
            <p:nvPr/>
          </p:nvSpPr>
          <p:spPr>
            <a:xfrm>
              <a:off x="1556738" y="584743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Hi-Moffice</a:t>
              </a:r>
              <a:endParaRPr lang="en-US" altLang="ko-KR" sz="600"/>
            </a:p>
          </p:txBody>
        </p:sp>
      </p:grpSp>
      <p:grpSp>
        <p:nvGrpSpPr>
          <p:cNvPr id="869" name="그룹 868"/>
          <p:cNvGrpSpPr/>
          <p:nvPr/>
        </p:nvGrpSpPr>
        <p:grpSpPr>
          <a:xfrm>
            <a:off x="813070" y="3185907"/>
            <a:ext cx="663575" cy="454309"/>
            <a:chOff x="3204205" y="3185907"/>
            <a:chExt cx="663575" cy="454309"/>
          </a:xfrm>
        </p:grpSpPr>
        <p:sp>
          <p:nvSpPr>
            <p:cNvPr id="870" name="직사각형 869"/>
            <p:cNvSpPr/>
            <p:nvPr/>
          </p:nvSpPr>
          <p:spPr>
            <a:xfrm>
              <a:off x="3204205" y="3216615"/>
              <a:ext cx="663575" cy="423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1" name="TextBox 870"/>
            <p:cNvSpPr txBox="1"/>
            <p:nvPr/>
          </p:nvSpPr>
          <p:spPr>
            <a:xfrm>
              <a:off x="3448264" y="3185907"/>
              <a:ext cx="180000" cy="923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포털</a:t>
              </a:r>
              <a:endParaRPr lang="en-US" altLang="ko-KR" sz="600"/>
            </a:p>
          </p:txBody>
        </p:sp>
      </p:grpSp>
      <p:cxnSp>
        <p:nvCxnSpPr>
          <p:cNvPr id="986" name="직선 화살표 연결선 985"/>
          <p:cNvCxnSpPr/>
          <p:nvPr/>
        </p:nvCxnSpPr>
        <p:spPr>
          <a:xfrm>
            <a:off x="976293" y="3463215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7" name="그룹 986"/>
          <p:cNvGrpSpPr/>
          <p:nvPr/>
        </p:nvGrpSpPr>
        <p:grpSpPr>
          <a:xfrm>
            <a:off x="765336" y="3311003"/>
            <a:ext cx="767883" cy="345566"/>
            <a:chOff x="765336" y="3311003"/>
            <a:chExt cx="767883" cy="345566"/>
          </a:xfrm>
        </p:grpSpPr>
        <p:cxnSp>
          <p:nvCxnSpPr>
            <p:cNvPr id="988" name="직선 연결선 987"/>
            <p:cNvCxnSpPr/>
            <p:nvPr/>
          </p:nvCxnSpPr>
          <p:spPr>
            <a:xfrm flipV="1">
              <a:off x="1277542" y="3526561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89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187540" y="3312289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990" name="TextBox 989"/>
            <p:cNvSpPr txBox="1"/>
            <p:nvPr/>
          </p:nvSpPr>
          <p:spPr>
            <a:xfrm>
              <a:off x="1061323" y="3311003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WAS #2</a:t>
              </a:r>
              <a:endParaRPr lang="en-US" altLang="ko-KR" sz="600"/>
            </a:p>
          </p:txBody>
        </p:sp>
        <p:cxnSp>
          <p:nvCxnSpPr>
            <p:cNvPr id="1002" name="직선 연결선 1001"/>
            <p:cNvCxnSpPr/>
            <p:nvPr/>
          </p:nvCxnSpPr>
          <p:spPr>
            <a:xfrm flipV="1">
              <a:off x="1000605" y="3526561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04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91553" y="3312289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005" name="TextBox 1004"/>
            <p:cNvSpPr txBox="1"/>
            <p:nvPr/>
          </p:nvSpPr>
          <p:spPr>
            <a:xfrm>
              <a:off x="765336" y="3311003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WEB #2</a:t>
              </a:r>
              <a:endParaRPr lang="en-US" altLang="ko-KR" sz="600"/>
            </a:p>
          </p:txBody>
        </p:sp>
      </p:grpSp>
      <p:cxnSp>
        <p:nvCxnSpPr>
          <p:cNvPr id="1006" name="직선 연결선 1005"/>
          <p:cNvCxnSpPr/>
          <p:nvPr/>
        </p:nvCxnSpPr>
        <p:spPr>
          <a:xfrm flipV="1">
            <a:off x="1309292" y="2544333"/>
            <a:ext cx="0" cy="764942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7" name="직선 화살표 연결선 1136"/>
          <p:cNvCxnSpPr/>
          <p:nvPr/>
        </p:nvCxnSpPr>
        <p:spPr>
          <a:xfrm>
            <a:off x="3226210" y="821060"/>
            <a:ext cx="730986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9" name="직선 화살표 연결선 1138"/>
          <p:cNvCxnSpPr/>
          <p:nvPr/>
        </p:nvCxnSpPr>
        <p:spPr>
          <a:xfrm flipV="1">
            <a:off x="3969175" y="813256"/>
            <a:ext cx="1" cy="1638901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0" name="직선 화살표 연결선 1139"/>
          <p:cNvCxnSpPr/>
          <p:nvPr/>
        </p:nvCxnSpPr>
        <p:spPr>
          <a:xfrm>
            <a:off x="3969175" y="2449835"/>
            <a:ext cx="2489505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8" name="그룹 1167"/>
          <p:cNvGrpSpPr/>
          <p:nvPr/>
        </p:nvGrpSpPr>
        <p:grpSpPr>
          <a:xfrm>
            <a:off x="6080686" y="6331065"/>
            <a:ext cx="619200" cy="747196"/>
            <a:chOff x="1496478" y="1482724"/>
            <a:chExt cx="619200" cy="747196"/>
          </a:xfrm>
        </p:grpSpPr>
        <p:sp>
          <p:nvSpPr>
            <p:cNvPr id="1169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7196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184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185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186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187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202" name="그룹 1201"/>
          <p:cNvGrpSpPr/>
          <p:nvPr/>
        </p:nvGrpSpPr>
        <p:grpSpPr>
          <a:xfrm>
            <a:off x="6153711" y="5570610"/>
            <a:ext cx="471896" cy="345566"/>
            <a:chOff x="7379500" y="3315108"/>
            <a:chExt cx="471896" cy="345566"/>
          </a:xfrm>
        </p:grpSpPr>
        <p:cxnSp>
          <p:nvCxnSpPr>
            <p:cNvPr id="1203" name="직선 연결선 1202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05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06" name="TextBox 1205"/>
            <p:cNvSpPr txBox="1"/>
            <p:nvPr/>
          </p:nvSpPr>
          <p:spPr>
            <a:xfrm>
              <a:off x="7379500" y="3315108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#1</a:t>
              </a:r>
              <a:endParaRPr lang="en-US" altLang="ko-KR" sz="600"/>
            </a:p>
          </p:txBody>
        </p:sp>
      </p:grpSp>
      <p:sp>
        <p:nvSpPr>
          <p:cNvPr id="1220" name="오른쪽 화살표 1219"/>
          <p:cNvSpPr/>
          <p:nvPr/>
        </p:nvSpPr>
        <p:spPr>
          <a:xfrm flipH="1">
            <a:off x="6589862" y="5588696"/>
            <a:ext cx="504000" cy="13801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2" name="TextBox 1221"/>
          <p:cNvSpPr txBox="1"/>
          <p:nvPr/>
        </p:nvSpPr>
        <p:spPr>
          <a:xfrm>
            <a:off x="5316624" y="5422930"/>
            <a:ext cx="686283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smtClean="0"/>
              <a:t>스마트제한차량 </a:t>
            </a:r>
            <a:r>
              <a:rPr lang="en-US" altLang="ko-KR" sz="600"/>
              <a:t>DB</a:t>
            </a:r>
          </a:p>
        </p:txBody>
      </p:sp>
      <p:cxnSp>
        <p:nvCxnSpPr>
          <p:cNvPr id="1240" name="직선 연결선 1239"/>
          <p:cNvCxnSpPr/>
          <p:nvPr/>
        </p:nvCxnSpPr>
        <p:spPr>
          <a:xfrm>
            <a:off x="2831224" y="5234020"/>
            <a:ext cx="3539178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2" name="직선 연결선 1241"/>
          <p:cNvCxnSpPr/>
          <p:nvPr/>
        </p:nvCxnSpPr>
        <p:spPr>
          <a:xfrm>
            <a:off x="3361009" y="5280547"/>
            <a:ext cx="2925409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6" name="TextBox 1245"/>
          <p:cNvSpPr txBox="1"/>
          <p:nvPr/>
        </p:nvSpPr>
        <p:spPr>
          <a:xfrm>
            <a:off x="6155774" y="5422930"/>
            <a:ext cx="480736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시설물 </a:t>
            </a:r>
            <a:r>
              <a:rPr lang="en-US" altLang="ko-KR" sz="600" smtClean="0"/>
              <a:t>DB</a:t>
            </a:r>
          </a:p>
          <a:p>
            <a:pPr algn="ctr"/>
            <a:r>
              <a:rPr lang="en-US" altLang="ko-KR" sz="400"/>
              <a:t>(</a:t>
            </a:r>
            <a:r>
              <a:rPr lang="ko-KR" altLang="en-US" sz="400" smtClean="0"/>
              <a:t>오수</a:t>
            </a:r>
            <a:r>
              <a:rPr lang="en-US" altLang="ko-KR" sz="400" smtClean="0"/>
              <a:t>, </a:t>
            </a:r>
            <a:r>
              <a:rPr lang="ko-KR" altLang="en-US" sz="400" smtClean="0"/>
              <a:t>전기</a:t>
            </a:r>
            <a:r>
              <a:rPr lang="en-US" altLang="ko-KR" sz="400" smtClean="0"/>
              <a:t>,</a:t>
            </a:r>
            <a:r>
              <a:rPr lang="ko-KR" altLang="en-US" sz="400" smtClean="0"/>
              <a:t>터널</a:t>
            </a:r>
            <a:r>
              <a:rPr lang="en-US" altLang="ko-KR" sz="400" smtClean="0"/>
              <a:t>)</a:t>
            </a:r>
            <a:endParaRPr lang="en-US" altLang="ko-KR" sz="400"/>
          </a:p>
        </p:txBody>
      </p:sp>
      <p:sp>
        <p:nvSpPr>
          <p:cNvPr id="1452" name="직사각형 1451"/>
          <p:cNvSpPr/>
          <p:nvPr/>
        </p:nvSpPr>
        <p:spPr>
          <a:xfrm>
            <a:off x="1558437" y="5474069"/>
            <a:ext cx="663575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54" name="그룹 1453"/>
          <p:cNvGrpSpPr/>
          <p:nvPr/>
        </p:nvGrpSpPr>
        <p:grpSpPr>
          <a:xfrm>
            <a:off x="2345072" y="5443361"/>
            <a:ext cx="1193799" cy="454309"/>
            <a:chOff x="3204205" y="3185907"/>
            <a:chExt cx="663575" cy="454309"/>
          </a:xfrm>
        </p:grpSpPr>
        <p:sp>
          <p:nvSpPr>
            <p:cNvPr id="1455" name="직사각형 1454"/>
            <p:cNvSpPr/>
            <p:nvPr/>
          </p:nvSpPr>
          <p:spPr>
            <a:xfrm>
              <a:off x="3204205" y="3216615"/>
              <a:ext cx="663575" cy="423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6" name="TextBox 1455"/>
            <p:cNvSpPr txBox="1"/>
            <p:nvPr/>
          </p:nvSpPr>
          <p:spPr>
            <a:xfrm>
              <a:off x="3455837" y="3185907"/>
              <a:ext cx="200107" cy="923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/>
                <a:t>정보통신</a:t>
              </a:r>
              <a:endParaRPr lang="en-US" altLang="ko-KR" sz="600"/>
            </a:p>
          </p:txBody>
        </p:sp>
      </p:grpSp>
      <p:grpSp>
        <p:nvGrpSpPr>
          <p:cNvPr id="1457" name="그룹 1456"/>
          <p:cNvGrpSpPr/>
          <p:nvPr/>
        </p:nvGrpSpPr>
        <p:grpSpPr>
          <a:xfrm>
            <a:off x="811248" y="5443361"/>
            <a:ext cx="663575" cy="454309"/>
            <a:chOff x="3204205" y="3185907"/>
            <a:chExt cx="663575" cy="454309"/>
          </a:xfrm>
        </p:grpSpPr>
        <p:sp>
          <p:nvSpPr>
            <p:cNvPr id="1458" name="직사각형 1457"/>
            <p:cNvSpPr/>
            <p:nvPr/>
          </p:nvSpPr>
          <p:spPr>
            <a:xfrm>
              <a:off x="3204205" y="3216615"/>
              <a:ext cx="663575" cy="423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9" name="TextBox 1458"/>
            <p:cNvSpPr txBox="1"/>
            <p:nvPr/>
          </p:nvSpPr>
          <p:spPr>
            <a:xfrm>
              <a:off x="3252800" y="3185907"/>
              <a:ext cx="574009" cy="923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스마트제한차량</a:t>
              </a:r>
              <a:endParaRPr lang="en-US" altLang="ko-KR" sz="600"/>
            </a:p>
          </p:txBody>
        </p:sp>
      </p:grpSp>
      <p:cxnSp>
        <p:nvCxnSpPr>
          <p:cNvPr id="1460" name="직선 화살표 연결선 1459"/>
          <p:cNvCxnSpPr/>
          <p:nvPr/>
        </p:nvCxnSpPr>
        <p:spPr>
          <a:xfrm>
            <a:off x="983361" y="5728780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1" name="그룹 1460"/>
          <p:cNvGrpSpPr/>
          <p:nvPr/>
        </p:nvGrpSpPr>
        <p:grpSpPr>
          <a:xfrm>
            <a:off x="766624" y="5568591"/>
            <a:ext cx="767883" cy="345566"/>
            <a:chOff x="765336" y="3311003"/>
            <a:chExt cx="767883" cy="345566"/>
          </a:xfrm>
        </p:grpSpPr>
        <p:cxnSp>
          <p:nvCxnSpPr>
            <p:cNvPr id="1462" name="직선 연결선 1461"/>
            <p:cNvCxnSpPr/>
            <p:nvPr/>
          </p:nvCxnSpPr>
          <p:spPr>
            <a:xfrm flipV="1">
              <a:off x="1277542" y="3526561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63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187540" y="3312289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464" name="TextBox 1463"/>
            <p:cNvSpPr txBox="1"/>
            <p:nvPr/>
          </p:nvSpPr>
          <p:spPr>
            <a:xfrm>
              <a:off x="1061323" y="3311003"/>
              <a:ext cx="471896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WAS #2</a:t>
              </a:r>
            </a:p>
            <a:p>
              <a:pPr algn="ctr"/>
              <a:r>
                <a:rPr lang="en-US" altLang="ko-KR" sz="500" smtClean="0"/>
                <a:t>tsraswas1</a:t>
              </a:r>
            </a:p>
            <a:p>
              <a:pPr algn="ctr"/>
              <a:r>
                <a:rPr lang="en-US" altLang="ko-KR" sz="500" smtClean="0"/>
                <a:t>tsraswas2</a:t>
              </a:r>
              <a:endParaRPr lang="en-US" altLang="ko-KR" sz="600" smtClean="0"/>
            </a:p>
            <a:p>
              <a:pPr algn="ctr"/>
              <a:endParaRPr lang="en-US" altLang="ko-KR" sz="600"/>
            </a:p>
          </p:txBody>
        </p:sp>
        <p:cxnSp>
          <p:nvCxnSpPr>
            <p:cNvPr id="1465" name="직선 연결선 1464"/>
            <p:cNvCxnSpPr/>
            <p:nvPr/>
          </p:nvCxnSpPr>
          <p:spPr>
            <a:xfrm flipV="1">
              <a:off x="1000605" y="3526561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66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91553" y="3312289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467" name="TextBox 1466"/>
            <p:cNvSpPr txBox="1"/>
            <p:nvPr/>
          </p:nvSpPr>
          <p:spPr>
            <a:xfrm>
              <a:off x="765336" y="3311003"/>
              <a:ext cx="471896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WEB #2</a:t>
              </a:r>
            </a:p>
            <a:p>
              <a:pPr algn="ctr"/>
              <a:r>
                <a:rPr lang="en-US" altLang="ko-KR" sz="500" smtClean="0"/>
                <a:t>tsrasweb1</a:t>
              </a:r>
            </a:p>
            <a:p>
              <a:pPr algn="ctr"/>
              <a:r>
                <a:rPr lang="en-US" altLang="ko-KR" sz="500" smtClean="0"/>
                <a:t>tsrasweb2</a:t>
              </a:r>
              <a:endParaRPr lang="en-US" altLang="ko-KR" sz="600"/>
            </a:p>
          </p:txBody>
        </p:sp>
      </p:grpSp>
      <p:cxnSp>
        <p:nvCxnSpPr>
          <p:cNvPr id="1468" name="직선 화살표 연결선 1467"/>
          <p:cNvCxnSpPr/>
          <p:nvPr/>
        </p:nvCxnSpPr>
        <p:spPr>
          <a:xfrm>
            <a:off x="1711566" y="5738058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0" name="직선 화살표 연결선 1469"/>
          <p:cNvCxnSpPr/>
          <p:nvPr/>
        </p:nvCxnSpPr>
        <p:spPr>
          <a:xfrm>
            <a:off x="2534748" y="5745318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71" name="그룹 1470"/>
          <p:cNvGrpSpPr/>
          <p:nvPr/>
        </p:nvGrpSpPr>
        <p:grpSpPr>
          <a:xfrm>
            <a:off x="1503514" y="5580421"/>
            <a:ext cx="512206" cy="345566"/>
            <a:chOff x="765336" y="3311003"/>
            <a:chExt cx="512206" cy="345566"/>
          </a:xfrm>
        </p:grpSpPr>
        <p:cxnSp>
          <p:nvCxnSpPr>
            <p:cNvPr id="1472" name="직선 연결선 1471"/>
            <p:cNvCxnSpPr/>
            <p:nvPr/>
          </p:nvCxnSpPr>
          <p:spPr>
            <a:xfrm flipV="1">
              <a:off x="1277542" y="3526561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5" name="직선 연결선 1474"/>
            <p:cNvCxnSpPr/>
            <p:nvPr/>
          </p:nvCxnSpPr>
          <p:spPr>
            <a:xfrm flipV="1">
              <a:off x="1000605" y="3526561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76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91553" y="3312289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477" name="TextBox 1476"/>
            <p:cNvSpPr txBox="1"/>
            <p:nvPr/>
          </p:nvSpPr>
          <p:spPr>
            <a:xfrm>
              <a:off x="765336" y="3311003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WEB #1</a:t>
              </a:r>
              <a:endParaRPr lang="en-US" altLang="ko-KR" sz="600"/>
            </a:p>
          </p:txBody>
        </p:sp>
      </p:grpSp>
      <p:cxnSp>
        <p:nvCxnSpPr>
          <p:cNvPr id="1485" name="직선 연결선 1484"/>
          <p:cNvCxnSpPr/>
          <p:nvPr/>
        </p:nvCxnSpPr>
        <p:spPr>
          <a:xfrm flipV="1">
            <a:off x="2799676" y="5795979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8" name="직선 연결선 1487"/>
          <p:cNvCxnSpPr/>
          <p:nvPr/>
        </p:nvCxnSpPr>
        <p:spPr>
          <a:xfrm flipV="1">
            <a:off x="2522739" y="5795979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8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13687" y="5581707"/>
            <a:ext cx="234417" cy="302400"/>
          </a:xfrm>
          <a:prstGeom prst="rect">
            <a:avLst/>
          </a:prstGeom>
          <a:noFill/>
        </p:spPr>
      </p:pic>
      <p:sp>
        <p:nvSpPr>
          <p:cNvPr id="1490" name="TextBox 1489"/>
          <p:cNvSpPr txBox="1"/>
          <p:nvPr/>
        </p:nvSpPr>
        <p:spPr>
          <a:xfrm>
            <a:off x="2287470" y="5580421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#1</a:t>
            </a:r>
            <a:endParaRPr lang="en-US" altLang="ko-KR" sz="600"/>
          </a:p>
        </p:txBody>
      </p:sp>
      <p:cxnSp>
        <p:nvCxnSpPr>
          <p:cNvPr id="1491" name="직선 연결선 1490"/>
          <p:cNvCxnSpPr/>
          <p:nvPr/>
        </p:nvCxnSpPr>
        <p:spPr>
          <a:xfrm flipV="1">
            <a:off x="3351873" y="5795979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45113" y="5571896"/>
            <a:ext cx="234417" cy="302400"/>
          </a:xfrm>
          <a:prstGeom prst="rect">
            <a:avLst/>
          </a:prstGeom>
          <a:noFill/>
        </p:spPr>
      </p:pic>
      <p:sp>
        <p:nvSpPr>
          <p:cNvPr id="1493" name="TextBox 1492"/>
          <p:cNvSpPr txBox="1"/>
          <p:nvPr/>
        </p:nvSpPr>
        <p:spPr>
          <a:xfrm>
            <a:off x="3118896" y="557061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#1</a:t>
            </a:r>
            <a:endParaRPr lang="en-US" altLang="ko-KR" sz="600"/>
          </a:p>
        </p:txBody>
      </p:sp>
      <p:cxnSp>
        <p:nvCxnSpPr>
          <p:cNvPr id="1494" name="직선 화살표 연결선 1493"/>
          <p:cNvCxnSpPr/>
          <p:nvPr/>
        </p:nvCxnSpPr>
        <p:spPr>
          <a:xfrm>
            <a:off x="3455445" y="5705109"/>
            <a:ext cx="459424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5" name="직선 화살표 연결선 1494"/>
          <p:cNvCxnSpPr/>
          <p:nvPr/>
        </p:nvCxnSpPr>
        <p:spPr>
          <a:xfrm flipV="1">
            <a:off x="3914869" y="869362"/>
            <a:ext cx="1" cy="4820128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6" name="직선 연결선 1495"/>
          <p:cNvCxnSpPr/>
          <p:nvPr/>
        </p:nvCxnSpPr>
        <p:spPr>
          <a:xfrm flipV="1">
            <a:off x="1298559" y="5326624"/>
            <a:ext cx="0" cy="241967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9" name="직선 연결선 1498"/>
          <p:cNvCxnSpPr/>
          <p:nvPr/>
        </p:nvCxnSpPr>
        <p:spPr>
          <a:xfrm flipV="1">
            <a:off x="2831224" y="5231414"/>
            <a:ext cx="0" cy="391045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0" name="직선 연결선 1499"/>
          <p:cNvCxnSpPr/>
          <p:nvPr/>
        </p:nvCxnSpPr>
        <p:spPr>
          <a:xfrm flipV="1">
            <a:off x="3361009" y="5284732"/>
            <a:ext cx="0" cy="269023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5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709674" y="5581707"/>
            <a:ext cx="234417" cy="302400"/>
          </a:xfrm>
          <a:prstGeom prst="rect">
            <a:avLst/>
          </a:prstGeom>
          <a:noFill/>
        </p:spPr>
      </p:pic>
      <p:sp>
        <p:nvSpPr>
          <p:cNvPr id="1506" name="TextBox 1505"/>
          <p:cNvSpPr txBox="1"/>
          <p:nvPr/>
        </p:nvSpPr>
        <p:spPr>
          <a:xfrm>
            <a:off x="2583457" y="5580421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#1</a:t>
            </a:r>
            <a:endParaRPr lang="en-US" altLang="ko-KR" sz="600"/>
          </a:p>
        </p:txBody>
      </p:sp>
      <p:cxnSp>
        <p:nvCxnSpPr>
          <p:cNvPr id="861" name="직선 화살표 연결선 860"/>
          <p:cNvCxnSpPr/>
          <p:nvPr/>
        </p:nvCxnSpPr>
        <p:spPr>
          <a:xfrm>
            <a:off x="526824" y="3448624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2" name="직선 화살표 연결선 861"/>
          <p:cNvCxnSpPr/>
          <p:nvPr/>
        </p:nvCxnSpPr>
        <p:spPr>
          <a:xfrm>
            <a:off x="526824" y="5734900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직선 화살표 연결선 862"/>
          <p:cNvCxnSpPr/>
          <p:nvPr/>
        </p:nvCxnSpPr>
        <p:spPr>
          <a:xfrm>
            <a:off x="538894" y="7870327"/>
            <a:ext cx="401716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1" name="그룹 1610"/>
          <p:cNvGrpSpPr/>
          <p:nvPr/>
        </p:nvGrpSpPr>
        <p:grpSpPr>
          <a:xfrm>
            <a:off x="9396437" y="4076930"/>
            <a:ext cx="619200" cy="910433"/>
            <a:chOff x="1496478" y="1482723"/>
            <a:chExt cx="619200" cy="910433"/>
          </a:xfrm>
        </p:grpSpPr>
        <p:sp>
          <p:nvSpPr>
            <p:cNvPr id="1612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910433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613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IBM AIX 6.1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643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Oracle Enterprise 11g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644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645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cxnSp>
        <p:nvCxnSpPr>
          <p:cNvPr id="1646" name="직선 연결선 1645"/>
          <p:cNvCxnSpPr/>
          <p:nvPr/>
        </p:nvCxnSpPr>
        <p:spPr>
          <a:xfrm>
            <a:off x="6507344" y="2994501"/>
            <a:ext cx="3040083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6" name="직선 연결선 1755"/>
          <p:cNvCxnSpPr/>
          <p:nvPr/>
        </p:nvCxnSpPr>
        <p:spPr>
          <a:xfrm>
            <a:off x="7346447" y="3051651"/>
            <a:ext cx="2146495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2" name="Rectangle 135"/>
          <p:cNvSpPr>
            <a:spLocks noChangeArrowheads="1"/>
          </p:cNvSpPr>
          <p:nvPr/>
        </p:nvSpPr>
        <p:spPr bwMode="auto">
          <a:xfrm>
            <a:off x="1712921" y="4078982"/>
            <a:ext cx="619200" cy="90110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73" name="Rectangle 43"/>
          <p:cNvSpPr>
            <a:spLocks noChangeArrowheads="1"/>
          </p:cNvSpPr>
          <p:nvPr/>
        </p:nvSpPr>
        <p:spPr bwMode="auto">
          <a:xfrm>
            <a:off x="1731214" y="409934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4" name="Rectangle 43"/>
          <p:cNvSpPr>
            <a:spLocks noChangeArrowheads="1"/>
          </p:cNvSpPr>
          <p:nvPr/>
        </p:nvSpPr>
        <p:spPr bwMode="auto">
          <a:xfrm>
            <a:off x="1731214" y="418326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5" name="Rectangle 43"/>
          <p:cNvSpPr>
            <a:spLocks noChangeArrowheads="1"/>
          </p:cNvSpPr>
          <p:nvPr/>
        </p:nvSpPr>
        <p:spPr bwMode="auto">
          <a:xfrm>
            <a:off x="1731214" y="426717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776" name="Rectangle 43"/>
          <p:cNvSpPr>
            <a:spLocks noChangeArrowheads="1"/>
          </p:cNvSpPr>
          <p:nvPr/>
        </p:nvSpPr>
        <p:spPr bwMode="auto">
          <a:xfrm>
            <a:off x="1731214" y="4455971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</a:t>
            </a:r>
            <a:r>
              <a:rPr lang="ko-KR" altLang="en-US" sz="400" smtClean="0">
                <a:latin typeface="+mn-ea"/>
              </a:rPr>
              <a:t>설계</a:t>
            </a:r>
            <a:endParaRPr lang="en-US" altLang="ko-KR" sz="300" smtClean="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(+HI</a:t>
            </a:r>
            <a:r>
              <a:rPr lang="ko-KR" altLang="en-US" sz="300" smtClean="0">
                <a:latin typeface="+mn-ea"/>
              </a:rPr>
              <a:t>설계</a:t>
            </a:r>
            <a:r>
              <a:rPr lang="en-US" altLang="ko-KR" sz="300" smtClean="0">
                <a:latin typeface="+mn-ea"/>
              </a:rPr>
              <a:t>CITIS)</a:t>
            </a:r>
            <a:r>
              <a:rPr lang="ko-KR" altLang="en-US" sz="300" smtClean="0"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HDE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77" name="Rectangle 43"/>
          <p:cNvSpPr>
            <a:spLocks noChangeArrowheads="1"/>
          </p:cNvSpPr>
          <p:nvPr/>
        </p:nvSpPr>
        <p:spPr bwMode="auto">
          <a:xfrm>
            <a:off x="1731214" y="4601210"/>
            <a:ext cx="582615" cy="122814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</a:t>
            </a:r>
            <a:r>
              <a:rPr lang="ko-KR" altLang="en-US" sz="400" smtClean="0">
                <a:latin typeface="+mn-ea"/>
              </a:rPr>
              <a:t>건설</a:t>
            </a:r>
            <a:endParaRPr lang="en-US" altLang="ko-KR" sz="300" smtClean="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(+HI</a:t>
            </a:r>
            <a:r>
              <a:rPr lang="ko-KR" altLang="en-US" sz="300" smtClean="0">
                <a:latin typeface="+mn-ea"/>
              </a:rPr>
              <a:t>건설</a:t>
            </a:r>
            <a:r>
              <a:rPr lang="en-US" altLang="ko-KR" sz="300" smtClean="0">
                <a:latin typeface="+mn-ea"/>
              </a:rPr>
              <a:t>CITIS)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HCO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78" name="Rectangle 43"/>
          <p:cNvSpPr>
            <a:spLocks noChangeArrowheads="1"/>
          </p:cNvSpPr>
          <p:nvPr/>
        </p:nvSpPr>
        <p:spPr bwMode="auto">
          <a:xfrm>
            <a:off x="1731214" y="474715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</a:t>
            </a:r>
            <a:r>
              <a:rPr lang="ko-KR" altLang="en-US" sz="400" smtClean="0">
                <a:latin typeface="+mn-ea"/>
              </a:rPr>
              <a:t>기술</a:t>
            </a:r>
            <a:r>
              <a:rPr lang="ko-KR" altLang="en-US" sz="300" smtClean="0"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HTE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81" name="Rectangle 43"/>
          <p:cNvSpPr>
            <a:spLocks noChangeArrowheads="1"/>
          </p:cNvSpPr>
          <p:nvPr/>
        </p:nvSpPr>
        <p:spPr bwMode="auto">
          <a:xfrm>
            <a:off x="1731214" y="435109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784" name="직사각형 1783"/>
          <p:cNvSpPr/>
          <p:nvPr/>
        </p:nvSpPr>
        <p:spPr>
          <a:xfrm>
            <a:off x="1697039" y="3216615"/>
            <a:ext cx="694138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86" name="Rectangle 43"/>
          <p:cNvSpPr>
            <a:spLocks noChangeArrowheads="1"/>
          </p:cNvSpPr>
          <p:nvPr/>
        </p:nvSpPr>
        <p:spPr bwMode="auto">
          <a:xfrm>
            <a:off x="1734254" y="4833161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</a:t>
            </a:r>
            <a:r>
              <a:rPr lang="ko-KR" altLang="en-US" sz="400" smtClean="0">
                <a:latin typeface="+mn-ea"/>
              </a:rPr>
              <a:t>설계도서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(+IDM+HI-Bim)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HDB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88" name="Rectangle 135"/>
          <p:cNvSpPr>
            <a:spLocks noChangeArrowheads="1"/>
          </p:cNvSpPr>
          <p:nvPr/>
        </p:nvSpPr>
        <p:spPr bwMode="auto">
          <a:xfrm>
            <a:off x="2411195" y="4081465"/>
            <a:ext cx="619200" cy="68940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89" name="Rectangle 43"/>
          <p:cNvSpPr>
            <a:spLocks noChangeArrowheads="1"/>
          </p:cNvSpPr>
          <p:nvPr/>
        </p:nvSpPr>
        <p:spPr bwMode="auto">
          <a:xfrm>
            <a:off x="2429488" y="410182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0" name="Rectangle 43"/>
          <p:cNvSpPr>
            <a:spLocks noChangeArrowheads="1"/>
          </p:cNvSpPr>
          <p:nvPr/>
        </p:nvSpPr>
        <p:spPr bwMode="auto">
          <a:xfrm>
            <a:off x="2429488" y="418574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1" name="Rectangle 43"/>
          <p:cNvSpPr>
            <a:spLocks noChangeArrowheads="1"/>
          </p:cNvSpPr>
          <p:nvPr/>
        </p:nvSpPr>
        <p:spPr bwMode="auto">
          <a:xfrm>
            <a:off x="2429488" y="426966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792" name="Rectangle 43"/>
          <p:cNvSpPr>
            <a:spLocks noChangeArrowheads="1"/>
          </p:cNvSpPr>
          <p:nvPr/>
        </p:nvSpPr>
        <p:spPr bwMode="auto">
          <a:xfrm>
            <a:off x="2429488" y="445837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Hi</a:t>
            </a:r>
            <a:r>
              <a:rPr lang="ko-KR" altLang="en-US" sz="400">
                <a:latin typeface="+mn-ea"/>
              </a:rPr>
              <a:t>설계</a:t>
            </a:r>
            <a:r>
              <a:rPr lang="en-US" altLang="ko-KR" sz="400" smtClean="0">
                <a:latin typeface="+mn-ea"/>
              </a:rPr>
              <a:t>CITIS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 HDC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93" name="Rectangle 43"/>
          <p:cNvSpPr>
            <a:spLocks noChangeArrowheads="1"/>
          </p:cNvSpPr>
          <p:nvPr/>
        </p:nvSpPr>
        <p:spPr bwMode="auto">
          <a:xfrm>
            <a:off x="2429488" y="454237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Hi</a:t>
            </a:r>
            <a:r>
              <a:rPr lang="ko-KR" altLang="en-US" sz="400" smtClean="0">
                <a:latin typeface="+mn-ea"/>
              </a:rPr>
              <a:t>건설</a:t>
            </a:r>
            <a:r>
              <a:rPr lang="en-US" altLang="ko-KR" sz="400" smtClean="0">
                <a:latin typeface="+mn-ea"/>
              </a:rPr>
              <a:t>CITIS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 HCC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96" name="Rectangle 43"/>
          <p:cNvSpPr>
            <a:spLocks noChangeArrowheads="1"/>
          </p:cNvSpPr>
          <p:nvPr/>
        </p:nvSpPr>
        <p:spPr bwMode="auto">
          <a:xfrm>
            <a:off x="2429488" y="435357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797" name="직선 연결선 1796"/>
          <p:cNvCxnSpPr/>
          <p:nvPr/>
        </p:nvCxnSpPr>
        <p:spPr>
          <a:xfrm flipV="1">
            <a:off x="2689678" y="354081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0" name="직선 화살표 연결선 1799"/>
          <p:cNvCxnSpPr/>
          <p:nvPr/>
        </p:nvCxnSpPr>
        <p:spPr>
          <a:xfrm>
            <a:off x="1963820" y="3477660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1" name="직선 연결선 1800"/>
          <p:cNvCxnSpPr/>
          <p:nvPr/>
        </p:nvCxnSpPr>
        <p:spPr>
          <a:xfrm flipV="1">
            <a:off x="2168054" y="354081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4" name="직선 연결선 1803"/>
          <p:cNvCxnSpPr/>
          <p:nvPr/>
        </p:nvCxnSpPr>
        <p:spPr>
          <a:xfrm flipV="1">
            <a:off x="1891117" y="354081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05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82065" y="3326538"/>
            <a:ext cx="234417" cy="302400"/>
          </a:xfrm>
          <a:prstGeom prst="rect">
            <a:avLst/>
          </a:prstGeom>
          <a:noFill/>
        </p:spPr>
      </p:pic>
      <p:sp>
        <p:nvSpPr>
          <p:cNvPr id="1806" name="TextBox 1805"/>
          <p:cNvSpPr txBox="1"/>
          <p:nvPr/>
        </p:nvSpPr>
        <p:spPr>
          <a:xfrm>
            <a:off x="1655848" y="3325252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  <a:endParaRPr lang="en-US" altLang="ko-KR" sz="600"/>
          </a:p>
        </p:txBody>
      </p:sp>
      <p:sp>
        <p:nvSpPr>
          <p:cNvPr id="1809" name="오른쪽 화살표 1808"/>
          <p:cNvSpPr/>
          <p:nvPr/>
        </p:nvSpPr>
        <p:spPr>
          <a:xfrm>
            <a:off x="2299820" y="3262515"/>
            <a:ext cx="8494779" cy="13801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14" name="Rectangle 135"/>
          <p:cNvSpPr>
            <a:spLocks noChangeArrowheads="1"/>
          </p:cNvSpPr>
          <p:nvPr/>
        </p:nvSpPr>
        <p:spPr bwMode="auto">
          <a:xfrm>
            <a:off x="3177648" y="4076930"/>
            <a:ext cx="619200" cy="84724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15" name="Rectangle 43"/>
          <p:cNvSpPr>
            <a:spLocks noChangeArrowheads="1"/>
          </p:cNvSpPr>
          <p:nvPr/>
        </p:nvSpPr>
        <p:spPr bwMode="auto">
          <a:xfrm>
            <a:off x="3195941" y="409729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6" name="Rectangle 43"/>
          <p:cNvSpPr>
            <a:spLocks noChangeArrowheads="1"/>
          </p:cNvSpPr>
          <p:nvPr/>
        </p:nvSpPr>
        <p:spPr bwMode="auto">
          <a:xfrm>
            <a:off x="3195941" y="418120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7" name="Rectangle 43"/>
          <p:cNvSpPr>
            <a:spLocks noChangeArrowheads="1"/>
          </p:cNvSpPr>
          <p:nvPr/>
        </p:nvSpPr>
        <p:spPr bwMode="auto">
          <a:xfrm>
            <a:off x="3195941" y="426512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819" name="Rectangle 43"/>
          <p:cNvSpPr>
            <a:spLocks noChangeArrowheads="1"/>
          </p:cNvSpPr>
          <p:nvPr/>
        </p:nvSpPr>
        <p:spPr bwMode="auto">
          <a:xfrm>
            <a:off x="3199028" y="4543806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재난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</a:t>
            </a:r>
            <a:r>
              <a:rPr lang="ko-KR" altLang="en-US" sz="300" smtClean="0">
                <a:latin typeface="+mn-ea"/>
              </a:rPr>
              <a:t>재난상황판</a:t>
            </a:r>
            <a:r>
              <a:rPr lang="en-US" altLang="ko-KR" sz="300" smtClean="0">
                <a:latin typeface="+mn-ea"/>
              </a:rPr>
              <a:t>+</a:t>
            </a:r>
            <a:r>
              <a:rPr lang="ko-KR" altLang="en-US" sz="300" smtClean="0">
                <a:latin typeface="+mn-ea"/>
              </a:rPr>
              <a:t>차량</a:t>
            </a:r>
            <a:r>
              <a:rPr lang="en-US" altLang="ko-KR" sz="300" smtClean="0">
                <a:latin typeface="+mn-ea"/>
              </a:rPr>
              <a:t>)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 DST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20" name="Rectangle 43"/>
          <p:cNvSpPr>
            <a:spLocks noChangeArrowheads="1"/>
          </p:cNvSpPr>
          <p:nvPr/>
        </p:nvSpPr>
        <p:spPr bwMode="auto">
          <a:xfrm>
            <a:off x="3195941" y="434904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821" name="직사각형 1820"/>
          <p:cNvSpPr/>
          <p:nvPr/>
        </p:nvSpPr>
        <p:spPr>
          <a:xfrm>
            <a:off x="3185155" y="3216615"/>
            <a:ext cx="663575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2" name="TextBox 1821"/>
          <p:cNvSpPr txBox="1"/>
          <p:nvPr/>
        </p:nvSpPr>
        <p:spPr>
          <a:xfrm>
            <a:off x="3442932" y="3185907"/>
            <a:ext cx="180000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재난</a:t>
            </a:r>
            <a:endParaRPr lang="en-US" altLang="ko-KR" sz="600"/>
          </a:p>
        </p:txBody>
      </p:sp>
      <p:cxnSp>
        <p:nvCxnSpPr>
          <p:cNvPr id="1823" name="직선 화살표 연결선 1822"/>
          <p:cNvCxnSpPr/>
          <p:nvPr/>
        </p:nvCxnSpPr>
        <p:spPr>
          <a:xfrm>
            <a:off x="3449612" y="3462696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4" name="직선 연결선 1823"/>
          <p:cNvCxnSpPr/>
          <p:nvPr/>
        </p:nvCxnSpPr>
        <p:spPr>
          <a:xfrm flipV="1">
            <a:off x="3659197" y="353135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25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50145" y="3317085"/>
            <a:ext cx="234417" cy="302400"/>
          </a:xfrm>
          <a:prstGeom prst="rect">
            <a:avLst/>
          </a:prstGeom>
          <a:noFill/>
        </p:spPr>
      </p:pic>
      <p:cxnSp>
        <p:nvCxnSpPr>
          <p:cNvPr id="1827" name="직선 연결선 1826"/>
          <p:cNvCxnSpPr/>
          <p:nvPr/>
        </p:nvCxnSpPr>
        <p:spPr>
          <a:xfrm flipV="1">
            <a:off x="3382260" y="353135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37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73208" y="3317085"/>
            <a:ext cx="234417" cy="302400"/>
          </a:xfrm>
          <a:prstGeom prst="rect">
            <a:avLst/>
          </a:prstGeom>
          <a:noFill/>
        </p:spPr>
      </p:pic>
      <p:sp>
        <p:nvSpPr>
          <p:cNvPr id="1838" name="TextBox 1837"/>
          <p:cNvSpPr txBox="1"/>
          <p:nvPr/>
        </p:nvSpPr>
        <p:spPr>
          <a:xfrm>
            <a:off x="3127941" y="3315799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  <a:endParaRPr lang="en-US" altLang="ko-KR" sz="600"/>
          </a:p>
        </p:txBody>
      </p:sp>
      <p:sp>
        <p:nvSpPr>
          <p:cNvPr id="1850" name="Rectangle 43"/>
          <p:cNvSpPr>
            <a:spLocks noChangeArrowheads="1"/>
          </p:cNvSpPr>
          <p:nvPr/>
        </p:nvSpPr>
        <p:spPr bwMode="auto">
          <a:xfrm>
            <a:off x="3199028" y="4691457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기상</a:t>
            </a:r>
            <a:endParaRPr lang="en-US" altLang="ko-KR" sz="300" smtClean="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</a:t>
            </a:r>
            <a:r>
              <a:rPr lang="ko-KR" altLang="en-US" sz="300" smtClean="0">
                <a:latin typeface="+mn-ea"/>
              </a:rPr>
              <a:t>노면온도예측</a:t>
            </a:r>
            <a:r>
              <a:rPr lang="en-US" altLang="ko-KR" sz="300" smtClean="0">
                <a:latin typeface="+mn-ea"/>
              </a:rPr>
              <a:t>)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WEM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51" name="TextBox 1850"/>
          <p:cNvSpPr txBox="1"/>
          <p:nvPr/>
        </p:nvSpPr>
        <p:spPr>
          <a:xfrm>
            <a:off x="3430278" y="3315799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  <a:endParaRPr lang="en-US" altLang="ko-KR" sz="600"/>
          </a:p>
        </p:txBody>
      </p:sp>
      <p:sp>
        <p:nvSpPr>
          <p:cNvPr id="1852" name="오른쪽 화살표 1851"/>
          <p:cNvSpPr/>
          <p:nvPr/>
        </p:nvSpPr>
        <p:spPr>
          <a:xfrm>
            <a:off x="3786662" y="3317852"/>
            <a:ext cx="7005651" cy="13801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55" name="Rectangle 135"/>
          <p:cNvSpPr>
            <a:spLocks noChangeArrowheads="1"/>
          </p:cNvSpPr>
          <p:nvPr/>
        </p:nvSpPr>
        <p:spPr bwMode="auto">
          <a:xfrm>
            <a:off x="3957196" y="4076929"/>
            <a:ext cx="619200" cy="89364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56" name="Rectangle 43"/>
          <p:cNvSpPr>
            <a:spLocks noChangeArrowheads="1"/>
          </p:cNvSpPr>
          <p:nvPr/>
        </p:nvSpPr>
        <p:spPr bwMode="auto">
          <a:xfrm>
            <a:off x="3975489" y="409729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7" name="Rectangle 43"/>
          <p:cNvSpPr>
            <a:spLocks noChangeArrowheads="1"/>
          </p:cNvSpPr>
          <p:nvPr/>
        </p:nvSpPr>
        <p:spPr bwMode="auto">
          <a:xfrm>
            <a:off x="3975489" y="418120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8" name="Rectangle 43"/>
          <p:cNvSpPr>
            <a:spLocks noChangeArrowheads="1"/>
          </p:cNvSpPr>
          <p:nvPr/>
        </p:nvSpPr>
        <p:spPr bwMode="auto">
          <a:xfrm>
            <a:off x="3975489" y="426512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860" name="Rectangle 43"/>
          <p:cNvSpPr>
            <a:spLocks noChangeArrowheads="1"/>
          </p:cNvSpPr>
          <p:nvPr/>
        </p:nvSpPr>
        <p:spPr bwMode="auto">
          <a:xfrm>
            <a:off x="3978031" y="4653982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포장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</a:t>
            </a:r>
            <a:r>
              <a:rPr lang="ko-KR" altLang="en-US" sz="300" smtClean="0">
                <a:latin typeface="+mn-ea"/>
              </a:rPr>
              <a:t>차선도색</a:t>
            </a:r>
            <a:r>
              <a:rPr lang="en-US" altLang="ko-KR" sz="300" smtClean="0">
                <a:latin typeface="+mn-ea"/>
              </a:rPr>
              <a:t>)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 PAV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61" name="Rectangle 43"/>
          <p:cNvSpPr>
            <a:spLocks noChangeArrowheads="1"/>
          </p:cNvSpPr>
          <p:nvPr/>
        </p:nvSpPr>
        <p:spPr bwMode="auto">
          <a:xfrm>
            <a:off x="3978031" y="480251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사면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SSM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62" name="Rectangle 43"/>
          <p:cNvSpPr>
            <a:spLocks noChangeArrowheads="1"/>
          </p:cNvSpPr>
          <p:nvPr/>
        </p:nvSpPr>
        <p:spPr bwMode="auto">
          <a:xfrm>
            <a:off x="3975489" y="434904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863" name="Rectangle 43"/>
          <p:cNvSpPr>
            <a:spLocks noChangeArrowheads="1"/>
          </p:cNvSpPr>
          <p:nvPr/>
        </p:nvSpPr>
        <p:spPr bwMode="auto">
          <a:xfrm>
            <a:off x="3978031" y="488652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부대시설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FAC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64" name="직사각형 1863"/>
          <p:cNvSpPr/>
          <p:nvPr/>
        </p:nvSpPr>
        <p:spPr>
          <a:xfrm>
            <a:off x="3943980" y="3211566"/>
            <a:ext cx="663575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65" name="TextBox 1864"/>
          <p:cNvSpPr txBox="1"/>
          <p:nvPr/>
        </p:nvSpPr>
        <p:spPr>
          <a:xfrm>
            <a:off x="4164224" y="3180858"/>
            <a:ext cx="180000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도로</a:t>
            </a:r>
            <a:endParaRPr lang="en-US" altLang="ko-KR" sz="600"/>
          </a:p>
        </p:txBody>
      </p:sp>
      <p:cxnSp>
        <p:nvCxnSpPr>
          <p:cNvPr id="1866" name="직선 화살표 연결선 1865"/>
          <p:cNvCxnSpPr/>
          <p:nvPr/>
        </p:nvCxnSpPr>
        <p:spPr>
          <a:xfrm>
            <a:off x="4097379" y="3448624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7" name="직선 연결선 1866"/>
          <p:cNvCxnSpPr/>
          <p:nvPr/>
        </p:nvCxnSpPr>
        <p:spPr>
          <a:xfrm flipV="1">
            <a:off x="4397910" y="353132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8" name="직선 연결선 1867"/>
          <p:cNvCxnSpPr/>
          <p:nvPr/>
        </p:nvCxnSpPr>
        <p:spPr>
          <a:xfrm flipV="1">
            <a:off x="4120973" y="353132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6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11921" y="3317052"/>
            <a:ext cx="234417" cy="302400"/>
          </a:xfrm>
          <a:prstGeom prst="rect">
            <a:avLst/>
          </a:prstGeom>
          <a:noFill/>
        </p:spPr>
      </p:pic>
      <p:sp>
        <p:nvSpPr>
          <p:cNvPr id="1870" name="TextBox 1869"/>
          <p:cNvSpPr txBox="1"/>
          <p:nvPr/>
        </p:nvSpPr>
        <p:spPr>
          <a:xfrm>
            <a:off x="3885704" y="331576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  <a:endParaRPr lang="en-US" altLang="ko-KR" sz="600"/>
          </a:p>
        </p:txBody>
      </p:sp>
      <p:sp>
        <p:nvSpPr>
          <p:cNvPr id="1874" name="오른쪽 화살표 1873"/>
          <p:cNvSpPr/>
          <p:nvPr/>
        </p:nvSpPr>
        <p:spPr>
          <a:xfrm>
            <a:off x="4505932" y="3373189"/>
            <a:ext cx="6288665" cy="13801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76" name="그룹 1875"/>
          <p:cNvGrpSpPr/>
          <p:nvPr/>
        </p:nvGrpSpPr>
        <p:grpSpPr>
          <a:xfrm>
            <a:off x="4721759" y="4076930"/>
            <a:ext cx="619200" cy="921931"/>
            <a:chOff x="1496478" y="1482723"/>
            <a:chExt cx="619200" cy="921931"/>
          </a:xfrm>
        </p:grpSpPr>
        <p:sp>
          <p:nvSpPr>
            <p:cNvPr id="1877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921931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878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879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WebtoB 3.2 / Jeus 6.0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880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881" name="Rectangle 43"/>
            <p:cNvSpPr>
              <a:spLocks noChangeArrowheads="1"/>
            </p:cNvSpPr>
            <p:nvPr/>
          </p:nvSpPr>
          <p:spPr bwMode="auto">
            <a:xfrm>
              <a:off x="1514771" y="1858332"/>
              <a:ext cx="582615" cy="216738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400" smtClean="0">
                  <a:latin typeface="+mn-ea"/>
                </a:rPr>
                <a:t>구조물</a:t>
              </a:r>
              <a:endParaRPr lang="en-US" altLang="ko-KR" sz="400" smtClean="0">
                <a:latin typeface="+mn-ea"/>
              </a:endParaRPr>
            </a:p>
            <a:p>
              <a:r>
                <a:rPr lang="en-US" altLang="ko-KR" sz="300" smtClean="0">
                  <a:latin typeface="Consolas" panose="020B0609020204030204" pitchFamily="49" charset="0"/>
                  <a:cs typeface="Consolas" panose="020B0609020204030204" pitchFamily="49" charset="0"/>
                </a:rPr>
                <a:t>(+</a:t>
              </a:r>
              <a:r>
                <a:rPr lang="ko-KR" altLang="en-US" sz="300" smtClean="0">
                  <a:latin typeface="+mn-ea"/>
                </a:rPr>
                <a:t>현황</a:t>
              </a:r>
              <a:r>
                <a:rPr lang="en-US" altLang="ko-KR" sz="300" smtClean="0">
                  <a:latin typeface="+mn-ea"/>
                </a:rPr>
                <a:t>+</a:t>
              </a:r>
              <a:r>
                <a:rPr lang="ko-KR" altLang="en-US" sz="300" smtClean="0">
                  <a:latin typeface="+mn-ea"/>
                </a:rPr>
                <a:t>보수</a:t>
              </a:r>
              <a:r>
                <a:rPr lang="en-US" altLang="ko-KR" sz="300" smtClean="0">
                  <a:latin typeface="+mn-ea"/>
                </a:rPr>
                <a:t>(</a:t>
              </a:r>
              <a:r>
                <a:rPr lang="ko-KR" altLang="en-US" sz="300" smtClean="0">
                  <a:latin typeface="+mn-ea"/>
                </a:rPr>
                <a:t>계량사업등록신청</a:t>
              </a:r>
              <a:r>
                <a:rPr lang="en-US" altLang="ko-KR" sz="300" smtClean="0">
                  <a:latin typeface="+mn-ea"/>
                </a:rPr>
                <a:t>)</a:t>
              </a:r>
              <a:endParaRPr lang="ko-KR" altLang="en-US" sz="300">
                <a:latin typeface="+mn-ea"/>
              </a:endParaRPr>
            </a:p>
            <a:p>
              <a:r>
                <a:rPr lang="en-US" altLang="ko-KR" sz="300" smtClean="0">
                  <a:latin typeface="Consolas" panose="020B0609020204030204" pitchFamily="49" charset="0"/>
                  <a:cs typeface="Consolas" panose="020B0609020204030204" pitchFamily="49" charset="0"/>
                </a:rPr>
                <a:t> +</a:t>
              </a:r>
              <a:r>
                <a:rPr lang="ko-KR" altLang="en-US" sz="300" smtClean="0">
                  <a:latin typeface="+mn-ea"/>
                </a:rPr>
                <a:t>열화지도분석</a:t>
              </a:r>
              <a:r>
                <a:rPr lang="en-US" altLang="ko-KR" sz="300" smtClean="0">
                  <a:latin typeface="+mn-ea"/>
                </a:rPr>
                <a:t>+</a:t>
              </a:r>
              <a:r>
                <a:rPr lang="ko-KR" altLang="en-US" sz="300" smtClean="0">
                  <a:latin typeface="+mn-ea"/>
                </a:rPr>
                <a:t>외관조사망도</a:t>
              </a:r>
              <a:endParaRPr lang="en-US" altLang="ko-KR" sz="300" smtClean="0">
                <a:latin typeface="+mn-ea"/>
              </a:endParaRPr>
            </a:p>
            <a:p>
              <a:r>
                <a:rPr lang="en-US" altLang="ko-KR" sz="300" smtClean="0">
                  <a:latin typeface="Consolas" panose="020B0609020204030204" pitchFamily="49" charset="0"/>
                  <a:cs typeface="Consolas" panose="020B0609020204030204" pitchFamily="49" charset="0"/>
                </a:rPr>
                <a:t> +</a:t>
              </a:r>
              <a:r>
                <a:rPr lang="ko-KR" altLang="en-US" sz="300" smtClean="0">
                  <a:latin typeface="+mn-ea"/>
                </a:rPr>
                <a:t>점검</a:t>
              </a:r>
              <a:r>
                <a:rPr lang="en-US" altLang="ko-KR" sz="300">
                  <a:latin typeface="+mn-ea"/>
                </a:rPr>
                <a:t>/</a:t>
              </a:r>
              <a:r>
                <a:rPr lang="ko-KR" altLang="en-US" sz="300" smtClean="0">
                  <a:latin typeface="+mn-ea"/>
                </a:rPr>
                <a:t>진단</a:t>
              </a:r>
              <a:r>
                <a:rPr lang="en-US" altLang="ko-KR" sz="300" smtClean="0">
                  <a:latin typeface="Consolas" panose="020B0609020204030204" pitchFamily="49" charset="0"/>
                  <a:cs typeface="Consolas" panose="020B0609020204030204" pitchFamily="49" charset="0"/>
                </a:rPr>
                <a:t>)</a:t>
              </a:r>
              <a:r>
                <a:rPr lang="en-US" altLang="ko-KR" sz="300" smtClean="0">
                  <a:latin typeface="+mn-ea"/>
                </a:rPr>
                <a:t> </a:t>
              </a:r>
              <a:r>
                <a:rPr lang="en-US" altLang="ko-KR" sz="300" smtClean="0">
                  <a:solidFill>
                    <a:srgbClr val="C00000"/>
                  </a:solidFill>
                  <a:latin typeface="+mn-ea"/>
                </a:rPr>
                <a:t>STR</a:t>
              </a:r>
              <a:endParaRPr lang="en-US" altLang="ko-KR" sz="30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1882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883" name="Rectangle 43"/>
            <p:cNvSpPr>
              <a:spLocks noChangeArrowheads="1"/>
            </p:cNvSpPr>
            <p:nvPr/>
          </p:nvSpPr>
          <p:spPr bwMode="auto">
            <a:xfrm>
              <a:off x="1514771" y="2264487"/>
              <a:ext cx="582615" cy="612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400" smtClean="0">
                  <a:latin typeface="+mn-ea"/>
                </a:rPr>
                <a:t>자산가치</a:t>
              </a:r>
              <a:r>
                <a:rPr lang="ko-KR" altLang="en-US" sz="300" smtClean="0">
                  <a:solidFill>
                    <a:srgbClr val="C00000"/>
                  </a:solidFill>
                  <a:latin typeface="+mn-ea"/>
                </a:rPr>
                <a:t> </a:t>
              </a:r>
              <a:r>
                <a:rPr lang="en-US" altLang="ko-KR" sz="300" smtClean="0">
                  <a:solidFill>
                    <a:srgbClr val="C00000"/>
                  </a:solidFill>
                  <a:latin typeface="+mn-ea"/>
                </a:rPr>
                <a:t>PVE</a:t>
              </a:r>
              <a:endParaRPr lang="ko-KR" altLang="en-US" sz="300" dirty="0">
                <a:solidFill>
                  <a:srgbClr val="C00000"/>
                </a:solidFill>
                <a:latin typeface="+mn-ea"/>
              </a:endParaRPr>
            </a:p>
          </p:txBody>
        </p:sp>
      </p:grpSp>
      <p:sp>
        <p:nvSpPr>
          <p:cNvPr id="1884" name="직사각형 1883"/>
          <p:cNvSpPr/>
          <p:nvPr/>
        </p:nvSpPr>
        <p:spPr>
          <a:xfrm>
            <a:off x="4670425" y="3212227"/>
            <a:ext cx="663575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5" name="TextBox 1884"/>
          <p:cNvSpPr txBox="1"/>
          <p:nvPr/>
        </p:nvSpPr>
        <p:spPr>
          <a:xfrm>
            <a:off x="4876380" y="3181519"/>
            <a:ext cx="295425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구조물</a:t>
            </a:r>
            <a:endParaRPr lang="en-US" altLang="ko-KR" sz="600"/>
          </a:p>
        </p:txBody>
      </p:sp>
      <p:cxnSp>
        <p:nvCxnSpPr>
          <p:cNvPr id="1886" name="직선 화살표 연결선 1885"/>
          <p:cNvCxnSpPr/>
          <p:nvPr/>
        </p:nvCxnSpPr>
        <p:spPr>
          <a:xfrm>
            <a:off x="4843888" y="3462696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7" name="직선 연결선 1886"/>
          <p:cNvCxnSpPr/>
          <p:nvPr/>
        </p:nvCxnSpPr>
        <p:spPr>
          <a:xfrm flipV="1">
            <a:off x="5145161" y="3540732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8" name="직선 연결선 1887"/>
          <p:cNvCxnSpPr/>
          <p:nvPr/>
        </p:nvCxnSpPr>
        <p:spPr>
          <a:xfrm flipV="1">
            <a:off x="4868224" y="3540732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8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59172" y="3326460"/>
            <a:ext cx="234417" cy="302400"/>
          </a:xfrm>
          <a:prstGeom prst="rect">
            <a:avLst/>
          </a:prstGeom>
          <a:noFill/>
        </p:spPr>
      </p:pic>
      <p:sp>
        <p:nvSpPr>
          <p:cNvPr id="1890" name="TextBox 1889"/>
          <p:cNvSpPr txBox="1"/>
          <p:nvPr/>
        </p:nvSpPr>
        <p:spPr>
          <a:xfrm>
            <a:off x="4632955" y="3325174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  <a:endParaRPr lang="en-US" altLang="ko-KR" sz="600"/>
          </a:p>
        </p:txBody>
      </p:sp>
      <p:sp>
        <p:nvSpPr>
          <p:cNvPr id="1893" name="직사각형 1892"/>
          <p:cNvSpPr/>
          <p:nvPr/>
        </p:nvSpPr>
        <p:spPr>
          <a:xfrm>
            <a:off x="4774661" y="4664242"/>
            <a:ext cx="347656" cy="69970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ko-KR" altLang="en-US" sz="300">
                <a:solidFill>
                  <a:schemeClr val="tx1"/>
                </a:solidFill>
                <a:latin typeface="+mn-ea"/>
              </a:rPr>
              <a:t>교량</a:t>
            </a:r>
            <a:r>
              <a:rPr lang="en-US" altLang="ko-KR" sz="30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300">
                <a:solidFill>
                  <a:schemeClr val="tx1"/>
                </a:solidFill>
                <a:latin typeface="+mn-ea"/>
              </a:rPr>
              <a:t>암거</a:t>
            </a:r>
            <a:r>
              <a:rPr lang="en-US" altLang="ko-KR" sz="30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300">
                <a:solidFill>
                  <a:schemeClr val="tx1"/>
                </a:solidFill>
                <a:latin typeface="+mn-ea"/>
              </a:rPr>
              <a:t>터널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1894" name="오른쪽 화살표 1893"/>
          <p:cNvSpPr/>
          <p:nvPr/>
        </p:nvSpPr>
        <p:spPr>
          <a:xfrm>
            <a:off x="5267056" y="3428526"/>
            <a:ext cx="5529861" cy="13801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97" name="Rectangle 135"/>
          <p:cNvSpPr>
            <a:spLocks noChangeArrowheads="1"/>
          </p:cNvSpPr>
          <p:nvPr/>
        </p:nvSpPr>
        <p:spPr bwMode="auto">
          <a:xfrm>
            <a:off x="5486289" y="4076930"/>
            <a:ext cx="619200" cy="91043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98" name="Rectangle 43"/>
          <p:cNvSpPr>
            <a:spLocks noChangeArrowheads="1"/>
          </p:cNvSpPr>
          <p:nvPr/>
        </p:nvSpPr>
        <p:spPr bwMode="auto">
          <a:xfrm>
            <a:off x="5504582" y="409729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99" name="Rectangle 43"/>
          <p:cNvSpPr>
            <a:spLocks noChangeArrowheads="1"/>
          </p:cNvSpPr>
          <p:nvPr/>
        </p:nvSpPr>
        <p:spPr bwMode="auto">
          <a:xfrm>
            <a:off x="5504582" y="418120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00" name="Rectangle 43"/>
          <p:cNvSpPr>
            <a:spLocks noChangeArrowheads="1"/>
          </p:cNvSpPr>
          <p:nvPr/>
        </p:nvSpPr>
        <p:spPr bwMode="auto">
          <a:xfrm>
            <a:off x="5504582" y="426512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901" name="Rectangle 43"/>
          <p:cNvSpPr>
            <a:spLocks noChangeArrowheads="1"/>
          </p:cNvSpPr>
          <p:nvPr/>
        </p:nvSpPr>
        <p:spPr bwMode="auto">
          <a:xfrm>
            <a:off x="5504582" y="445724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장비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EQM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02" name="Rectangle 43"/>
          <p:cNvSpPr>
            <a:spLocks noChangeArrowheads="1"/>
          </p:cNvSpPr>
          <p:nvPr/>
        </p:nvSpPr>
        <p:spPr bwMode="auto">
          <a:xfrm>
            <a:off x="5504582" y="454125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교통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TRS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03" name="Rectangle 43"/>
          <p:cNvSpPr>
            <a:spLocks noChangeArrowheads="1"/>
          </p:cNvSpPr>
          <p:nvPr/>
        </p:nvSpPr>
        <p:spPr bwMode="auto">
          <a:xfrm>
            <a:off x="5504582" y="462526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원클릭 상황관리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OCK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04" name="Rectangle 43"/>
          <p:cNvSpPr>
            <a:spLocks noChangeArrowheads="1"/>
          </p:cNvSpPr>
          <p:nvPr/>
        </p:nvSpPr>
        <p:spPr bwMode="auto">
          <a:xfrm>
            <a:off x="5504582" y="434904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906" name="Rectangle 135"/>
          <p:cNvSpPr>
            <a:spLocks noChangeArrowheads="1"/>
          </p:cNvSpPr>
          <p:nvPr/>
        </p:nvSpPr>
        <p:spPr bwMode="auto">
          <a:xfrm>
            <a:off x="6191446" y="4072990"/>
            <a:ext cx="619200" cy="91043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907" name="Rectangle 43"/>
          <p:cNvSpPr>
            <a:spLocks noChangeArrowheads="1"/>
          </p:cNvSpPr>
          <p:nvPr/>
        </p:nvSpPr>
        <p:spPr bwMode="auto">
          <a:xfrm>
            <a:off x="6209739" y="409335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CentOS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08" name="Rectangle 43"/>
          <p:cNvSpPr>
            <a:spLocks noChangeArrowheads="1"/>
          </p:cNvSpPr>
          <p:nvPr/>
        </p:nvSpPr>
        <p:spPr bwMode="auto">
          <a:xfrm>
            <a:off x="6209739" y="417726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WebtoB 3.2 /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09" name="Rectangle 43"/>
          <p:cNvSpPr>
            <a:spLocks noChangeArrowheads="1"/>
          </p:cNvSpPr>
          <p:nvPr/>
        </p:nvSpPr>
        <p:spPr bwMode="auto">
          <a:xfrm>
            <a:off x="6209739" y="426118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910" name="Rectangle 43"/>
          <p:cNvSpPr>
            <a:spLocks noChangeArrowheads="1"/>
          </p:cNvSpPr>
          <p:nvPr/>
        </p:nvSpPr>
        <p:spPr bwMode="auto">
          <a:xfrm>
            <a:off x="6209739" y="445944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장비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EQM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11" name="Rectangle 43"/>
          <p:cNvSpPr>
            <a:spLocks noChangeArrowheads="1"/>
          </p:cNvSpPr>
          <p:nvPr/>
        </p:nvSpPr>
        <p:spPr bwMode="auto">
          <a:xfrm>
            <a:off x="6209739" y="454345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교통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TRS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12" name="Rectangle 43"/>
          <p:cNvSpPr>
            <a:spLocks noChangeArrowheads="1"/>
          </p:cNvSpPr>
          <p:nvPr/>
        </p:nvSpPr>
        <p:spPr bwMode="auto">
          <a:xfrm>
            <a:off x="6209739" y="462745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원클릭 상황관리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OCK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13" name="Rectangle 43"/>
          <p:cNvSpPr>
            <a:spLocks noChangeArrowheads="1"/>
          </p:cNvSpPr>
          <p:nvPr/>
        </p:nvSpPr>
        <p:spPr bwMode="auto">
          <a:xfrm>
            <a:off x="6209739" y="434510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914" name="직사각형 1913"/>
          <p:cNvSpPr/>
          <p:nvPr/>
        </p:nvSpPr>
        <p:spPr>
          <a:xfrm>
            <a:off x="5483397" y="3212228"/>
            <a:ext cx="1292413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15" name="TextBox 1914"/>
          <p:cNvSpPr txBox="1"/>
          <p:nvPr/>
        </p:nvSpPr>
        <p:spPr>
          <a:xfrm>
            <a:off x="5979729" y="3181519"/>
            <a:ext cx="180000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장비</a:t>
            </a:r>
            <a:endParaRPr lang="en-US" altLang="ko-KR" sz="600"/>
          </a:p>
        </p:txBody>
      </p:sp>
      <p:cxnSp>
        <p:nvCxnSpPr>
          <p:cNvPr id="1916" name="직선 화살표 연결선 1915"/>
          <p:cNvCxnSpPr/>
          <p:nvPr/>
        </p:nvCxnSpPr>
        <p:spPr>
          <a:xfrm>
            <a:off x="5669238" y="3458968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7" name="직선 연결선 1916"/>
          <p:cNvCxnSpPr/>
          <p:nvPr/>
        </p:nvCxnSpPr>
        <p:spPr>
          <a:xfrm flipV="1">
            <a:off x="5925649" y="353118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8" name="직선 연결선 1917"/>
          <p:cNvCxnSpPr/>
          <p:nvPr/>
        </p:nvCxnSpPr>
        <p:spPr>
          <a:xfrm flipV="1">
            <a:off x="5648712" y="353118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1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539660" y="3316913"/>
            <a:ext cx="234417" cy="302400"/>
          </a:xfrm>
          <a:prstGeom prst="rect">
            <a:avLst/>
          </a:prstGeom>
          <a:noFill/>
        </p:spPr>
      </p:pic>
      <p:sp>
        <p:nvSpPr>
          <p:cNvPr id="1920" name="TextBox 1919"/>
          <p:cNvSpPr txBox="1"/>
          <p:nvPr/>
        </p:nvSpPr>
        <p:spPr>
          <a:xfrm>
            <a:off x="5413443" y="3315627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  <a:endParaRPr lang="en-US" altLang="ko-KR" sz="600"/>
          </a:p>
        </p:txBody>
      </p:sp>
      <p:cxnSp>
        <p:nvCxnSpPr>
          <p:cNvPr id="1921" name="직선 연결선 1920"/>
          <p:cNvCxnSpPr/>
          <p:nvPr/>
        </p:nvCxnSpPr>
        <p:spPr>
          <a:xfrm flipV="1">
            <a:off x="6493655" y="3526083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7" name="Rectangle 43"/>
          <p:cNvSpPr>
            <a:spLocks noChangeArrowheads="1"/>
          </p:cNvSpPr>
          <p:nvPr/>
        </p:nvSpPr>
        <p:spPr bwMode="auto">
          <a:xfrm>
            <a:off x="6209739" y="472057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Hi-Moffice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29" name="오른쪽 화살표 1928"/>
          <p:cNvSpPr/>
          <p:nvPr/>
        </p:nvSpPr>
        <p:spPr>
          <a:xfrm>
            <a:off x="6045374" y="3483863"/>
            <a:ext cx="4751543" cy="13801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31" name="그룹 1930"/>
          <p:cNvGrpSpPr/>
          <p:nvPr/>
        </p:nvGrpSpPr>
        <p:grpSpPr>
          <a:xfrm>
            <a:off x="6919257" y="4076930"/>
            <a:ext cx="619200" cy="910433"/>
            <a:chOff x="1496478" y="1482723"/>
            <a:chExt cx="619200" cy="910433"/>
          </a:xfrm>
        </p:grpSpPr>
        <p:sp>
          <p:nvSpPr>
            <p:cNvPr id="1932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910433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933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934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WebtoB 3.2 / Jeus 6.0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935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936" name="Rectangle 43"/>
            <p:cNvSpPr>
              <a:spLocks noChangeArrowheads="1"/>
            </p:cNvSpPr>
            <p:nvPr/>
          </p:nvSpPr>
          <p:spPr bwMode="auto">
            <a:xfrm>
              <a:off x="1514771" y="1863446"/>
              <a:ext cx="582615" cy="612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400" smtClean="0">
                  <a:latin typeface="+mn-ea"/>
                </a:rPr>
                <a:t>사업비절감</a:t>
              </a:r>
              <a:r>
                <a:rPr lang="ko-KR" altLang="en-US" sz="300" smtClean="0">
                  <a:solidFill>
                    <a:srgbClr val="C00000"/>
                  </a:solidFill>
                  <a:latin typeface="+mn-ea"/>
                </a:rPr>
                <a:t> </a:t>
              </a:r>
              <a:r>
                <a:rPr lang="en-US" altLang="ko-KR" sz="300" smtClean="0">
                  <a:solidFill>
                    <a:srgbClr val="C00000"/>
                  </a:solidFill>
                  <a:latin typeface="+mn-ea"/>
                </a:rPr>
                <a:t>OES</a:t>
              </a:r>
              <a:endParaRPr lang="ko-KR" altLang="en-US" sz="3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1937" name="Rectangle 43"/>
            <p:cNvSpPr>
              <a:spLocks noChangeArrowheads="1"/>
            </p:cNvSpPr>
            <p:nvPr/>
          </p:nvSpPr>
          <p:spPr bwMode="auto">
            <a:xfrm>
              <a:off x="1514771" y="1947453"/>
              <a:ext cx="582615" cy="612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400" smtClean="0">
                  <a:latin typeface="+mn-ea"/>
                </a:rPr>
                <a:t>건설공사사후평가</a:t>
              </a:r>
              <a:r>
                <a:rPr lang="ko-KR" altLang="en-US" sz="300" smtClean="0">
                  <a:solidFill>
                    <a:srgbClr val="C00000"/>
                  </a:solidFill>
                  <a:latin typeface="+mn-ea"/>
                </a:rPr>
                <a:t> </a:t>
              </a:r>
              <a:r>
                <a:rPr lang="en-US" altLang="ko-KR" sz="300" smtClean="0">
                  <a:solidFill>
                    <a:srgbClr val="C00000"/>
                  </a:solidFill>
                  <a:latin typeface="+mn-ea"/>
                </a:rPr>
                <a:t>EXV</a:t>
              </a:r>
              <a:endParaRPr lang="ko-KR" altLang="en-US" sz="3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1938" name="Rectangle 43"/>
            <p:cNvSpPr>
              <a:spLocks noChangeArrowheads="1"/>
            </p:cNvSpPr>
            <p:nvPr/>
          </p:nvSpPr>
          <p:spPr bwMode="auto">
            <a:xfrm>
              <a:off x="1514771" y="2031460"/>
              <a:ext cx="582615" cy="612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400" smtClean="0">
                  <a:latin typeface="+mn-ea"/>
                </a:rPr>
                <a:t>부실시공예방</a:t>
              </a:r>
              <a:r>
                <a:rPr lang="ko-KR" altLang="en-US" sz="300" smtClean="0">
                  <a:solidFill>
                    <a:srgbClr val="C00000"/>
                  </a:solidFill>
                  <a:latin typeface="+mn-ea"/>
                </a:rPr>
                <a:t> </a:t>
              </a:r>
              <a:r>
                <a:rPr lang="en-US" altLang="ko-KR" sz="300" smtClean="0">
                  <a:solidFill>
                    <a:srgbClr val="C00000"/>
                  </a:solidFill>
                  <a:latin typeface="+mn-ea"/>
                </a:rPr>
                <a:t>FCP</a:t>
              </a:r>
              <a:endParaRPr lang="ko-KR" altLang="en-US" sz="3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1939" name="Rectangle 43"/>
            <p:cNvSpPr>
              <a:spLocks noChangeArrowheads="1"/>
            </p:cNvSpPr>
            <p:nvPr/>
          </p:nvSpPr>
          <p:spPr bwMode="auto">
            <a:xfrm>
              <a:off x="1514771" y="2115467"/>
              <a:ext cx="582615" cy="612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LCC</a:t>
              </a:r>
              <a:r>
                <a:rPr lang="en-US" altLang="ko-KR" sz="300" smtClean="0">
                  <a:solidFill>
                    <a:srgbClr val="C00000"/>
                  </a:solidFill>
                  <a:latin typeface="+mn-ea"/>
                </a:rPr>
                <a:t> LCC</a:t>
              </a:r>
              <a:endParaRPr lang="ko-KR" altLang="en-US" sz="3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1940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1941" name="직사각형 1940"/>
          <p:cNvSpPr/>
          <p:nvPr/>
        </p:nvSpPr>
        <p:spPr>
          <a:xfrm>
            <a:off x="6878232" y="3212227"/>
            <a:ext cx="663575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2" name="TextBox 1941"/>
          <p:cNvSpPr txBox="1"/>
          <p:nvPr/>
        </p:nvSpPr>
        <p:spPr>
          <a:xfrm>
            <a:off x="7053266" y="3181519"/>
            <a:ext cx="350162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통계</a:t>
            </a:r>
            <a:r>
              <a:rPr lang="en-US" altLang="ko-KR" sz="600" smtClean="0"/>
              <a:t>/</a:t>
            </a:r>
            <a:r>
              <a:rPr lang="ko-KR" altLang="en-US" sz="600" smtClean="0"/>
              <a:t>집계</a:t>
            </a:r>
            <a:endParaRPr lang="en-US" altLang="ko-KR" sz="600"/>
          </a:p>
        </p:txBody>
      </p:sp>
      <p:cxnSp>
        <p:nvCxnSpPr>
          <p:cNvPr id="1943" name="직선 연결선 1942"/>
          <p:cNvCxnSpPr/>
          <p:nvPr/>
        </p:nvCxnSpPr>
        <p:spPr>
          <a:xfrm flipV="1">
            <a:off x="7342704" y="3525768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4" name="직선 연결선 1943"/>
          <p:cNvCxnSpPr/>
          <p:nvPr/>
        </p:nvCxnSpPr>
        <p:spPr>
          <a:xfrm flipV="1">
            <a:off x="7065767" y="3525768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5" name="직선 화살표 연결선 1944"/>
          <p:cNvCxnSpPr/>
          <p:nvPr/>
        </p:nvCxnSpPr>
        <p:spPr>
          <a:xfrm>
            <a:off x="7092005" y="3464765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956715" y="3311496"/>
            <a:ext cx="234417" cy="302400"/>
          </a:xfrm>
          <a:prstGeom prst="rect">
            <a:avLst/>
          </a:prstGeom>
          <a:noFill/>
        </p:spPr>
      </p:pic>
      <p:sp>
        <p:nvSpPr>
          <p:cNvPr id="1947" name="TextBox 1946"/>
          <p:cNvSpPr txBox="1"/>
          <p:nvPr/>
        </p:nvSpPr>
        <p:spPr>
          <a:xfrm>
            <a:off x="6830498" y="331021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#1</a:t>
            </a:r>
            <a:endParaRPr lang="en-US" altLang="ko-KR" sz="600"/>
          </a:p>
        </p:txBody>
      </p:sp>
      <p:sp>
        <p:nvSpPr>
          <p:cNvPr id="1950" name="오른쪽 화살표 1949"/>
          <p:cNvSpPr/>
          <p:nvPr/>
        </p:nvSpPr>
        <p:spPr>
          <a:xfrm>
            <a:off x="7459596" y="3539199"/>
            <a:ext cx="3335003" cy="13801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10" name="직선 연결선 809"/>
          <p:cNvCxnSpPr/>
          <p:nvPr/>
        </p:nvCxnSpPr>
        <p:spPr>
          <a:xfrm flipV="1">
            <a:off x="9495808" y="3037812"/>
            <a:ext cx="0" cy="311883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1" name="직선 연결선 810"/>
          <p:cNvCxnSpPr/>
          <p:nvPr/>
        </p:nvCxnSpPr>
        <p:spPr>
          <a:xfrm flipV="1">
            <a:off x="9904329" y="2545587"/>
            <a:ext cx="0" cy="80410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직선 연결선 824"/>
          <p:cNvCxnSpPr/>
          <p:nvPr/>
        </p:nvCxnSpPr>
        <p:spPr>
          <a:xfrm flipV="1">
            <a:off x="9802083" y="2644762"/>
            <a:ext cx="0" cy="70493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6" name="직선 연결선 825"/>
          <p:cNvCxnSpPr/>
          <p:nvPr/>
        </p:nvCxnSpPr>
        <p:spPr>
          <a:xfrm flipV="1">
            <a:off x="9753509" y="2743286"/>
            <a:ext cx="0" cy="573627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7" name="직선 연결선 826"/>
          <p:cNvCxnSpPr/>
          <p:nvPr/>
        </p:nvCxnSpPr>
        <p:spPr>
          <a:xfrm flipV="1">
            <a:off x="9854476" y="2617435"/>
            <a:ext cx="0" cy="732263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8" name="직선 연결선 827"/>
          <p:cNvCxnSpPr/>
          <p:nvPr/>
        </p:nvCxnSpPr>
        <p:spPr>
          <a:xfrm flipV="1">
            <a:off x="9707345" y="2810890"/>
            <a:ext cx="0" cy="57362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9" name="직선 연결선 828"/>
          <p:cNvCxnSpPr/>
          <p:nvPr/>
        </p:nvCxnSpPr>
        <p:spPr>
          <a:xfrm flipV="1">
            <a:off x="9653491" y="2879114"/>
            <a:ext cx="0" cy="57362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0" name="직선 연결선 829"/>
          <p:cNvCxnSpPr/>
          <p:nvPr/>
        </p:nvCxnSpPr>
        <p:spPr>
          <a:xfrm flipV="1">
            <a:off x="9595906" y="2932719"/>
            <a:ext cx="0" cy="416976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1" name="직선 연결선 830"/>
          <p:cNvCxnSpPr/>
          <p:nvPr/>
        </p:nvCxnSpPr>
        <p:spPr>
          <a:xfrm flipV="1">
            <a:off x="9548217" y="2989821"/>
            <a:ext cx="0" cy="36656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3" name="Rectangle 43"/>
          <p:cNvSpPr>
            <a:spLocks noChangeArrowheads="1"/>
          </p:cNvSpPr>
          <p:nvPr/>
        </p:nvSpPr>
        <p:spPr bwMode="auto">
          <a:xfrm>
            <a:off x="2429488" y="4623985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</a:t>
            </a:r>
            <a:r>
              <a:rPr lang="ko-KR" altLang="en-US" sz="400" smtClean="0">
                <a:latin typeface="+mn-ea"/>
              </a:rPr>
              <a:t>유지관리</a:t>
            </a:r>
            <a:r>
              <a:rPr lang="en-US" altLang="ko-KR" sz="400" smtClean="0">
                <a:latin typeface="+mn-ea"/>
              </a:rPr>
              <a:t>CITIS</a:t>
            </a:r>
            <a:endParaRPr lang="en-US" altLang="ko-KR" sz="40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</a:t>
            </a:r>
            <a:r>
              <a:rPr lang="ko-KR" altLang="en-US" sz="300" smtClean="0">
                <a:latin typeface="+mn-ea"/>
              </a:rPr>
              <a:t>도로점용</a:t>
            </a:r>
            <a:r>
              <a:rPr lang="en-US" altLang="ko-KR" sz="300" smtClean="0">
                <a:latin typeface="+mn-ea"/>
              </a:rPr>
              <a:t>)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HMC</a:t>
            </a:r>
          </a:p>
        </p:txBody>
      </p:sp>
      <p:cxnSp>
        <p:nvCxnSpPr>
          <p:cNvPr id="849" name="직선 연결선 848"/>
          <p:cNvCxnSpPr/>
          <p:nvPr/>
        </p:nvCxnSpPr>
        <p:spPr>
          <a:xfrm>
            <a:off x="2053822" y="5128140"/>
            <a:ext cx="4391144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5" name="그룹 864"/>
          <p:cNvGrpSpPr/>
          <p:nvPr/>
        </p:nvGrpSpPr>
        <p:grpSpPr>
          <a:xfrm>
            <a:off x="9473890" y="3181000"/>
            <a:ext cx="471896" cy="479674"/>
            <a:chOff x="7379500" y="3181000"/>
            <a:chExt cx="471896" cy="479674"/>
          </a:xfrm>
        </p:grpSpPr>
        <p:cxnSp>
          <p:nvCxnSpPr>
            <p:cNvPr id="866" name="직선 연결선 865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7" name="TextBox 866"/>
            <p:cNvSpPr txBox="1"/>
            <p:nvPr/>
          </p:nvSpPr>
          <p:spPr>
            <a:xfrm>
              <a:off x="7379500" y="3181000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통합</a:t>
              </a:r>
              <a:r>
                <a:rPr lang="en-US" altLang="ko-KR" sz="600" smtClean="0"/>
                <a:t>DB</a:t>
              </a:r>
              <a:endParaRPr lang="en-US" altLang="ko-KR" sz="600"/>
            </a:p>
          </p:txBody>
        </p:sp>
        <p:pic>
          <p:nvPicPr>
            <p:cNvPr id="868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2" name="TextBox 871"/>
            <p:cNvSpPr txBox="1"/>
            <p:nvPr/>
          </p:nvSpPr>
          <p:spPr>
            <a:xfrm>
              <a:off x="7379500" y="3315108"/>
              <a:ext cx="47189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#2</a:t>
              </a:r>
            </a:p>
            <a:p>
              <a:pPr algn="ctr"/>
              <a:r>
                <a:rPr lang="en-US" altLang="ko-KR" sz="600" smtClean="0"/>
                <a:t>172.16.</a:t>
              </a:r>
              <a:r>
                <a:rPr lang="ko-KR" altLang="en-US" sz="600" smtClean="0"/>
                <a:t>ㅇ</a:t>
              </a:r>
              <a:r>
                <a:rPr lang="en-US" altLang="ko-KR" sz="600" smtClean="0"/>
                <a:t>.</a:t>
              </a:r>
              <a:r>
                <a:rPr lang="ko-KR" altLang="en-US" sz="600" smtClean="0"/>
                <a:t>ㅇ </a:t>
              </a:r>
              <a:endParaRPr lang="en-US" altLang="ko-KR" sz="600" smtClean="0"/>
            </a:p>
            <a:p>
              <a:pPr algn="ctr"/>
              <a:r>
                <a:rPr lang="en-US" altLang="ko-KR" sz="600" smtClean="0"/>
                <a:t>172.16.</a:t>
              </a:r>
              <a:r>
                <a:rPr lang="ko-KR" altLang="en-US" sz="600" smtClean="0"/>
                <a:t>ㅇ</a:t>
              </a:r>
              <a:r>
                <a:rPr lang="en-US" altLang="ko-KR" sz="600" smtClean="0"/>
                <a:t>.</a:t>
              </a:r>
              <a:r>
                <a:rPr lang="ko-KR" altLang="en-US" sz="600" smtClean="0"/>
                <a:t>ㅇ</a:t>
              </a:r>
              <a:endParaRPr lang="en-US" altLang="ko-KR" sz="600"/>
            </a:p>
          </p:txBody>
        </p:sp>
      </p:grpSp>
      <p:sp>
        <p:nvSpPr>
          <p:cNvPr id="791" name="직사각형 790"/>
          <p:cNvSpPr/>
          <p:nvPr/>
        </p:nvSpPr>
        <p:spPr>
          <a:xfrm>
            <a:off x="2514956" y="3217141"/>
            <a:ext cx="371697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9" name="Rectangle 43"/>
          <p:cNvSpPr>
            <a:spLocks noChangeArrowheads="1"/>
          </p:cNvSpPr>
          <p:nvPr/>
        </p:nvSpPr>
        <p:spPr bwMode="auto">
          <a:xfrm>
            <a:off x="829224" y="462149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업무공통</a:t>
            </a:r>
            <a:r>
              <a:rPr lang="en-US" altLang="ko-KR" sz="300" smtClean="0"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COM2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48" name="Rectangle 43"/>
          <p:cNvSpPr>
            <a:spLocks noChangeArrowheads="1"/>
          </p:cNvSpPr>
          <p:nvPr/>
        </p:nvSpPr>
        <p:spPr bwMode="auto">
          <a:xfrm>
            <a:off x="3199028" y="445837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노면온도예측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TMP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850" name="직선 연결선 849"/>
          <p:cNvCxnSpPr/>
          <p:nvPr/>
        </p:nvCxnSpPr>
        <p:spPr>
          <a:xfrm flipV="1">
            <a:off x="2053822" y="5128141"/>
            <a:ext cx="0" cy="572157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25718" y="5581707"/>
            <a:ext cx="234417" cy="302400"/>
          </a:xfrm>
          <a:prstGeom prst="rect">
            <a:avLst/>
          </a:prstGeom>
          <a:noFill/>
        </p:spPr>
      </p:pic>
      <p:sp>
        <p:nvSpPr>
          <p:cNvPr id="852" name="TextBox 851"/>
          <p:cNvSpPr txBox="1"/>
          <p:nvPr/>
        </p:nvSpPr>
        <p:spPr>
          <a:xfrm>
            <a:off x="1799501" y="5580421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#1</a:t>
            </a:r>
            <a:endParaRPr lang="en-US" altLang="ko-KR" sz="600"/>
          </a:p>
        </p:txBody>
      </p:sp>
      <p:sp>
        <p:nvSpPr>
          <p:cNvPr id="853" name="TextBox 852"/>
          <p:cNvSpPr txBox="1"/>
          <p:nvPr/>
        </p:nvSpPr>
        <p:spPr>
          <a:xfrm>
            <a:off x="1607032" y="5383036"/>
            <a:ext cx="574009" cy="18466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전기시설물관리터널원격관리</a:t>
            </a:r>
            <a:endParaRPr lang="en-US" altLang="ko-KR" sz="600"/>
          </a:p>
        </p:txBody>
      </p:sp>
      <p:sp>
        <p:nvSpPr>
          <p:cNvPr id="858" name="Rectangle 43"/>
          <p:cNvSpPr>
            <a:spLocks noChangeArrowheads="1"/>
          </p:cNvSpPr>
          <p:nvPr/>
        </p:nvSpPr>
        <p:spPr bwMode="auto">
          <a:xfrm>
            <a:off x="3199028" y="4839136"/>
            <a:ext cx="582615" cy="5855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>
                <a:latin typeface="+mn-ea"/>
              </a:rPr>
              <a:t>전자지도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0" name="Rectangle 43"/>
          <p:cNvSpPr>
            <a:spLocks noChangeArrowheads="1"/>
          </p:cNvSpPr>
          <p:nvPr/>
        </p:nvSpPr>
        <p:spPr bwMode="auto">
          <a:xfrm>
            <a:off x="3978031" y="4459444"/>
            <a:ext cx="582615" cy="169088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도로유지공통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300" smtClean="0">
                <a:latin typeface="Consolas" panose="020B0609020204030204" pitchFamily="49" charset="0"/>
                <a:cs typeface="Consolas" panose="020B0609020204030204" pitchFamily="49" charset="0"/>
              </a:rPr>
              <a:t>(+</a:t>
            </a:r>
            <a:r>
              <a:rPr lang="ko-KR" altLang="en-US" sz="300" smtClean="0">
                <a:latin typeface="+mn-ea"/>
              </a:rPr>
              <a:t>평가</a:t>
            </a:r>
            <a:r>
              <a:rPr lang="en-US" altLang="ko-KR" sz="300" smtClean="0">
                <a:latin typeface="+mn-ea"/>
              </a:rPr>
              <a:t>+</a:t>
            </a:r>
            <a:r>
              <a:rPr lang="ko-KR" altLang="en-US" sz="300" smtClean="0">
                <a:latin typeface="+mn-ea"/>
              </a:rPr>
              <a:t>도로점용</a:t>
            </a:r>
            <a:r>
              <a:rPr lang="en-US" altLang="ko-KR" sz="300" smtClean="0">
                <a:latin typeface="+mn-ea"/>
              </a:rPr>
              <a:t>+</a:t>
            </a:r>
            <a:r>
              <a:rPr lang="ko-KR" altLang="en-US" sz="300" smtClean="0">
                <a:latin typeface="+mn-ea"/>
              </a:rPr>
              <a:t>실무직</a:t>
            </a:r>
            <a:endParaRPr lang="en-US" altLang="ko-KR" sz="300" smtClean="0">
              <a:latin typeface="+mn-ea"/>
            </a:endParaRPr>
          </a:p>
          <a:p>
            <a:r>
              <a:rPr lang="en-US" altLang="ko-KR" sz="300" smtClean="0">
                <a:latin typeface="Consolas" panose="020B0609020204030204" pitchFamily="49" charset="0"/>
                <a:cs typeface="Consolas" panose="020B0609020204030204" pitchFamily="49" charset="0"/>
              </a:rPr>
              <a:t> +</a:t>
            </a:r>
            <a:r>
              <a:rPr lang="ko-KR" altLang="en-US" sz="300" smtClean="0">
                <a:latin typeface="+mn-ea"/>
              </a:rPr>
              <a:t>유지관리</a:t>
            </a:r>
            <a:r>
              <a:rPr lang="en-US" altLang="ko-KR" sz="300" smtClean="0">
                <a:latin typeface="+mn-ea"/>
              </a:rPr>
              <a:t>CITIS</a:t>
            </a:r>
            <a:r>
              <a:rPr lang="en-US" altLang="ko-KR" sz="30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altLang="ko-KR" sz="300" smtClean="0"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ROM</a:t>
            </a:r>
          </a:p>
        </p:txBody>
      </p:sp>
      <p:sp>
        <p:nvSpPr>
          <p:cNvPr id="864" name="Rectangle 43"/>
          <p:cNvSpPr>
            <a:spLocks noChangeArrowheads="1"/>
          </p:cNvSpPr>
          <p:nvPr/>
        </p:nvSpPr>
        <p:spPr bwMode="auto">
          <a:xfrm>
            <a:off x="4740052" y="475915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외관조사망도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APE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876" name="직선 연결선 875"/>
          <p:cNvCxnSpPr/>
          <p:nvPr/>
        </p:nvCxnSpPr>
        <p:spPr>
          <a:xfrm flipV="1">
            <a:off x="6286418" y="5280547"/>
            <a:ext cx="0" cy="117886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6" name="그룹 915"/>
          <p:cNvGrpSpPr/>
          <p:nvPr/>
        </p:nvGrpSpPr>
        <p:grpSpPr>
          <a:xfrm>
            <a:off x="7703494" y="4076269"/>
            <a:ext cx="619200" cy="910433"/>
            <a:chOff x="1496478" y="1482723"/>
            <a:chExt cx="619200" cy="910433"/>
          </a:xfrm>
        </p:grpSpPr>
        <p:sp>
          <p:nvSpPr>
            <p:cNvPr id="917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910433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918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CentOS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919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WebtoB 3.2 / Jeus 6.0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920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921" name="Rectangle 43"/>
            <p:cNvSpPr>
              <a:spLocks noChangeArrowheads="1"/>
            </p:cNvSpPr>
            <p:nvPr/>
          </p:nvSpPr>
          <p:spPr bwMode="auto">
            <a:xfrm>
              <a:off x="1514771" y="1863446"/>
              <a:ext cx="582615" cy="612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Hi-Moffice</a:t>
              </a:r>
              <a:endParaRPr lang="ko-KR" altLang="en-US" sz="3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925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926" name="직사각형 925"/>
          <p:cNvSpPr/>
          <p:nvPr/>
        </p:nvSpPr>
        <p:spPr>
          <a:xfrm>
            <a:off x="7646620" y="3211566"/>
            <a:ext cx="663575" cy="4236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7" name="TextBox 926"/>
          <p:cNvSpPr txBox="1"/>
          <p:nvPr/>
        </p:nvSpPr>
        <p:spPr>
          <a:xfrm>
            <a:off x="7821654" y="3180858"/>
            <a:ext cx="350162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Hi-Moffice</a:t>
            </a:r>
            <a:endParaRPr lang="en-US" altLang="ko-KR" sz="600"/>
          </a:p>
        </p:txBody>
      </p:sp>
      <p:cxnSp>
        <p:nvCxnSpPr>
          <p:cNvPr id="928" name="직선 연결선 927"/>
          <p:cNvCxnSpPr/>
          <p:nvPr/>
        </p:nvCxnSpPr>
        <p:spPr>
          <a:xfrm flipV="1">
            <a:off x="8111092" y="352510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9" name="직선 연결선 928"/>
          <p:cNvCxnSpPr/>
          <p:nvPr/>
        </p:nvCxnSpPr>
        <p:spPr>
          <a:xfrm flipV="1">
            <a:off x="7834155" y="352510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0" name="직선 화살표 연결선 929"/>
          <p:cNvCxnSpPr/>
          <p:nvPr/>
        </p:nvCxnSpPr>
        <p:spPr>
          <a:xfrm>
            <a:off x="7860393" y="3464104"/>
            <a:ext cx="216618" cy="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1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725103" y="3310835"/>
            <a:ext cx="234417" cy="302400"/>
          </a:xfrm>
          <a:prstGeom prst="rect">
            <a:avLst/>
          </a:prstGeom>
          <a:noFill/>
        </p:spPr>
      </p:pic>
      <p:sp>
        <p:nvSpPr>
          <p:cNvPr id="932" name="TextBox 931"/>
          <p:cNvSpPr txBox="1"/>
          <p:nvPr/>
        </p:nvSpPr>
        <p:spPr>
          <a:xfrm>
            <a:off x="7598886" y="3309549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 #2</a:t>
            </a:r>
            <a:endParaRPr lang="en-US" altLang="ko-KR" sz="600"/>
          </a:p>
        </p:txBody>
      </p:sp>
      <p:sp>
        <p:nvSpPr>
          <p:cNvPr id="942" name="Rectangle 43"/>
          <p:cNvSpPr>
            <a:spLocks noChangeArrowheads="1"/>
          </p:cNvSpPr>
          <p:nvPr/>
        </p:nvSpPr>
        <p:spPr bwMode="auto">
          <a:xfrm>
            <a:off x="2818413" y="176097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Hi-Moffic</a:t>
            </a:r>
            <a:endParaRPr lang="ko-KR" altLang="en-US" sz="3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728" name="직선 화살표 연결선 727"/>
          <p:cNvCxnSpPr/>
          <p:nvPr/>
        </p:nvCxnSpPr>
        <p:spPr>
          <a:xfrm flipH="1" flipV="1">
            <a:off x="6458680" y="2447925"/>
            <a:ext cx="1" cy="877271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9" name="직선 연결선 728"/>
          <p:cNvCxnSpPr/>
          <p:nvPr/>
        </p:nvCxnSpPr>
        <p:spPr>
          <a:xfrm flipV="1">
            <a:off x="6507344" y="2988567"/>
            <a:ext cx="0" cy="57362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0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84603" y="3311811"/>
            <a:ext cx="234417" cy="302400"/>
          </a:xfrm>
          <a:prstGeom prst="rect">
            <a:avLst/>
          </a:prstGeom>
          <a:noFill/>
        </p:spPr>
      </p:pic>
      <p:sp>
        <p:nvSpPr>
          <p:cNvPr id="731" name="TextBox 730"/>
          <p:cNvSpPr txBox="1"/>
          <p:nvPr/>
        </p:nvSpPr>
        <p:spPr>
          <a:xfrm>
            <a:off x="6250617" y="3310525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  <a:endParaRPr lang="en-US" altLang="ko-KR" sz="600"/>
          </a:p>
        </p:txBody>
      </p:sp>
      <p:cxnSp>
        <p:nvCxnSpPr>
          <p:cNvPr id="732" name="직선 연결선 731"/>
          <p:cNvCxnSpPr/>
          <p:nvPr/>
        </p:nvCxnSpPr>
        <p:spPr>
          <a:xfrm flipV="1">
            <a:off x="5933688" y="2931465"/>
            <a:ext cx="0" cy="57362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3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35647" y="3316913"/>
            <a:ext cx="234417" cy="302400"/>
          </a:xfrm>
          <a:prstGeom prst="rect">
            <a:avLst/>
          </a:prstGeom>
          <a:noFill/>
        </p:spPr>
      </p:pic>
      <p:sp>
        <p:nvSpPr>
          <p:cNvPr id="734" name="TextBox 733"/>
          <p:cNvSpPr txBox="1"/>
          <p:nvPr/>
        </p:nvSpPr>
        <p:spPr>
          <a:xfrm>
            <a:off x="5709430" y="3315627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  <a:endParaRPr lang="en-US" altLang="ko-KR" sz="600"/>
          </a:p>
        </p:txBody>
      </p:sp>
      <p:cxnSp>
        <p:nvCxnSpPr>
          <p:cNvPr id="735" name="직선 연결선 734"/>
          <p:cNvCxnSpPr/>
          <p:nvPr/>
        </p:nvCxnSpPr>
        <p:spPr>
          <a:xfrm flipV="1">
            <a:off x="5167124" y="2877860"/>
            <a:ext cx="0" cy="57362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6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55159" y="3326460"/>
            <a:ext cx="234417" cy="302400"/>
          </a:xfrm>
          <a:prstGeom prst="rect">
            <a:avLst/>
          </a:prstGeom>
          <a:noFill/>
        </p:spPr>
      </p:pic>
      <p:sp>
        <p:nvSpPr>
          <p:cNvPr id="737" name="TextBox 736"/>
          <p:cNvSpPr txBox="1"/>
          <p:nvPr/>
        </p:nvSpPr>
        <p:spPr>
          <a:xfrm>
            <a:off x="4928942" y="3325174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  <a:endParaRPr lang="en-US" altLang="ko-KR" sz="600"/>
          </a:p>
        </p:txBody>
      </p:sp>
      <p:cxnSp>
        <p:nvCxnSpPr>
          <p:cNvPr id="738" name="직선 연결선 737"/>
          <p:cNvCxnSpPr/>
          <p:nvPr/>
        </p:nvCxnSpPr>
        <p:spPr>
          <a:xfrm flipV="1">
            <a:off x="7346447" y="3051651"/>
            <a:ext cx="0" cy="524827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52702" y="3311496"/>
            <a:ext cx="234417" cy="302400"/>
          </a:xfrm>
          <a:prstGeom prst="rect">
            <a:avLst/>
          </a:prstGeom>
          <a:noFill/>
        </p:spPr>
      </p:pic>
      <p:sp>
        <p:nvSpPr>
          <p:cNvPr id="740" name="TextBox 739"/>
          <p:cNvSpPr txBox="1"/>
          <p:nvPr/>
        </p:nvSpPr>
        <p:spPr>
          <a:xfrm>
            <a:off x="7126485" y="331021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#1</a:t>
            </a:r>
            <a:endParaRPr lang="en-US" altLang="ko-KR" sz="600"/>
          </a:p>
        </p:txBody>
      </p:sp>
      <p:cxnSp>
        <p:nvCxnSpPr>
          <p:cNvPr id="741" name="직선 연결선 740"/>
          <p:cNvCxnSpPr/>
          <p:nvPr/>
        </p:nvCxnSpPr>
        <p:spPr>
          <a:xfrm flipV="1">
            <a:off x="4453196" y="2809636"/>
            <a:ext cx="0" cy="57362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3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07908" y="3317052"/>
            <a:ext cx="234417" cy="302400"/>
          </a:xfrm>
          <a:prstGeom prst="rect">
            <a:avLst/>
          </a:prstGeom>
          <a:noFill/>
        </p:spPr>
      </p:pic>
      <p:sp>
        <p:nvSpPr>
          <p:cNvPr id="824" name="TextBox 823"/>
          <p:cNvSpPr txBox="1"/>
          <p:nvPr/>
        </p:nvSpPr>
        <p:spPr>
          <a:xfrm>
            <a:off x="4181691" y="331576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  <a:endParaRPr lang="en-US" altLang="ko-KR" sz="600"/>
          </a:p>
        </p:txBody>
      </p:sp>
      <p:cxnSp>
        <p:nvCxnSpPr>
          <p:cNvPr id="834" name="직선 연결선 833"/>
          <p:cNvCxnSpPr/>
          <p:nvPr/>
        </p:nvCxnSpPr>
        <p:spPr>
          <a:xfrm flipV="1">
            <a:off x="2176481" y="2597943"/>
            <a:ext cx="4371" cy="727307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5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078052" y="3326538"/>
            <a:ext cx="234417" cy="302400"/>
          </a:xfrm>
          <a:prstGeom prst="rect">
            <a:avLst/>
          </a:prstGeom>
          <a:noFill/>
        </p:spPr>
      </p:pic>
      <p:sp>
        <p:nvSpPr>
          <p:cNvPr id="836" name="TextBox 835"/>
          <p:cNvSpPr txBox="1"/>
          <p:nvPr/>
        </p:nvSpPr>
        <p:spPr>
          <a:xfrm>
            <a:off x="1951835" y="3325252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  <a:endParaRPr lang="en-US" altLang="ko-KR" sz="600"/>
          </a:p>
        </p:txBody>
      </p:sp>
      <p:cxnSp>
        <p:nvCxnSpPr>
          <p:cNvPr id="837" name="직선 연결선 836"/>
          <p:cNvCxnSpPr/>
          <p:nvPr/>
        </p:nvCxnSpPr>
        <p:spPr>
          <a:xfrm flipV="1">
            <a:off x="2688939" y="2643493"/>
            <a:ext cx="4268" cy="681754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직선 화살표 연결선 837"/>
          <p:cNvCxnSpPr/>
          <p:nvPr/>
        </p:nvCxnSpPr>
        <p:spPr>
          <a:xfrm flipV="1">
            <a:off x="2654019" y="908451"/>
            <a:ext cx="0" cy="2412000"/>
          </a:xfrm>
          <a:prstGeom prst="straightConnector1">
            <a:avLst/>
          </a:prstGeom>
          <a:ln w="6350">
            <a:solidFill>
              <a:schemeClr val="accent1">
                <a:lumMod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9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80626" y="3326538"/>
            <a:ext cx="234417" cy="302400"/>
          </a:xfrm>
          <a:prstGeom prst="rect">
            <a:avLst/>
          </a:prstGeom>
          <a:noFill/>
        </p:spPr>
      </p:pic>
      <p:sp>
        <p:nvSpPr>
          <p:cNvPr id="840" name="TextBox 839"/>
          <p:cNvSpPr txBox="1"/>
          <p:nvPr/>
        </p:nvSpPr>
        <p:spPr>
          <a:xfrm>
            <a:off x="2452990" y="3325252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  <a:endParaRPr lang="en-US" altLang="ko-KR" sz="600"/>
          </a:p>
        </p:txBody>
      </p:sp>
      <p:sp>
        <p:nvSpPr>
          <p:cNvPr id="844" name="TextBox 843"/>
          <p:cNvSpPr txBox="1"/>
          <p:nvPr/>
        </p:nvSpPr>
        <p:spPr>
          <a:xfrm>
            <a:off x="1826639" y="3185907"/>
            <a:ext cx="452333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설계</a:t>
            </a:r>
            <a:r>
              <a:rPr lang="en-US" altLang="ko-KR" sz="600"/>
              <a:t>/</a:t>
            </a:r>
            <a:r>
              <a:rPr lang="ko-KR" altLang="en-US" sz="600" smtClean="0"/>
              <a:t>건설</a:t>
            </a:r>
            <a:endParaRPr lang="en-US" altLang="ko-KR" sz="600"/>
          </a:p>
        </p:txBody>
      </p:sp>
      <p:sp>
        <p:nvSpPr>
          <p:cNvPr id="845" name="TextBox 844"/>
          <p:cNvSpPr txBox="1"/>
          <p:nvPr/>
        </p:nvSpPr>
        <p:spPr>
          <a:xfrm>
            <a:off x="2582752" y="3186433"/>
            <a:ext cx="231850" cy="92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CITIS</a:t>
            </a:r>
            <a:endParaRPr lang="en-US" altLang="ko-KR" sz="600"/>
          </a:p>
        </p:txBody>
      </p:sp>
      <p:cxnSp>
        <p:nvCxnSpPr>
          <p:cNvPr id="846" name="직선 연결선 845"/>
          <p:cNvCxnSpPr/>
          <p:nvPr/>
        </p:nvCxnSpPr>
        <p:spPr>
          <a:xfrm flipV="1">
            <a:off x="3672882" y="2735646"/>
            <a:ext cx="0" cy="573628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7" name="직선 연결선 846"/>
          <p:cNvCxnSpPr/>
          <p:nvPr/>
        </p:nvCxnSpPr>
        <p:spPr>
          <a:xfrm>
            <a:off x="8123976" y="3111155"/>
            <a:ext cx="1315537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4" name="직선 연결선 853"/>
          <p:cNvCxnSpPr/>
          <p:nvPr/>
        </p:nvCxnSpPr>
        <p:spPr>
          <a:xfrm flipV="1">
            <a:off x="8123976" y="3111155"/>
            <a:ext cx="0" cy="46800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8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021090" y="3310835"/>
            <a:ext cx="234417" cy="302400"/>
          </a:xfrm>
          <a:prstGeom prst="rect">
            <a:avLst/>
          </a:prstGeom>
          <a:noFill/>
        </p:spPr>
      </p:pic>
      <p:sp>
        <p:nvSpPr>
          <p:cNvPr id="879" name="TextBox 878"/>
          <p:cNvSpPr txBox="1"/>
          <p:nvPr/>
        </p:nvSpPr>
        <p:spPr>
          <a:xfrm>
            <a:off x="7894873" y="3309549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WAS #2</a:t>
            </a:r>
            <a:endParaRPr lang="en-US" altLang="ko-KR" sz="600"/>
          </a:p>
        </p:txBody>
      </p:sp>
      <p:cxnSp>
        <p:nvCxnSpPr>
          <p:cNvPr id="896" name="직선 연결선 895"/>
          <p:cNvCxnSpPr/>
          <p:nvPr/>
        </p:nvCxnSpPr>
        <p:spPr>
          <a:xfrm flipV="1">
            <a:off x="9439513" y="3105808"/>
            <a:ext cx="0" cy="239347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2" name="직선 연결선 1101"/>
          <p:cNvCxnSpPr/>
          <p:nvPr/>
        </p:nvCxnSpPr>
        <p:spPr>
          <a:xfrm>
            <a:off x="10773840" y="3656487"/>
            <a:ext cx="1480073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3" name="그룹 1102"/>
          <p:cNvGrpSpPr/>
          <p:nvPr/>
        </p:nvGrpSpPr>
        <p:grpSpPr>
          <a:xfrm>
            <a:off x="10532436" y="3174763"/>
            <a:ext cx="890897" cy="479674"/>
            <a:chOff x="1388736" y="584743"/>
            <a:chExt cx="792876" cy="479674"/>
          </a:xfrm>
        </p:grpSpPr>
        <p:cxnSp>
          <p:nvCxnSpPr>
            <p:cNvPr id="1104" name="직선 연결선 1103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05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106" name="TextBox 1105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#2</a:t>
              </a:r>
              <a:endParaRPr lang="en-US" altLang="ko-KR" sz="600"/>
            </a:p>
          </p:txBody>
        </p:sp>
        <p:sp>
          <p:nvSpPr>
            <p:cNvPr id="1107" name="TextBox 1106"/>
            <p:cNvSpPr txBox="1"/>
            <p:nvPr/>
          </p:nvSpPr>
          <p:spPr>
            <a:xfrm>
              <a:off x="1388736" y="584743"/>
              <a:ext cx="79287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빅데이타</a:t>
              </a:r>
              <a:endParaRPr lang="en-US" altLang="ko-KR" sz="600"/>
            </a:p>
          </p:txBody>
        </p:sp>
      </p:grpSp>
      <p:grpSp>
        <p:nvGrpSpPr>
          <p:cNvPr id="1109" name="그룹 1108"/>
          <p:cNvGrpSpPr/>
          <p:nvPr/>
        </p:nvGrpSpPr>
        <p:grpSpPr>
          <a:xfrm>
            <a:off x="10688834" y="4070694"/>
            <a:ext cx="619200" cy="743664"/>
            <a:chOff x="1496478" y="1482724"/>
            <a:chExt cx="619200" cy="743664"/>
          </a:xfrm>
        </p:grpSpPr>
        <p:sp>
          <p:nvSpPr>
            <p:cNvPr id="1110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111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Windows 2012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112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113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114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117" name="그룹 1116"/>
          <p:cNvGrpSpPr/>
          <p:nvPr/>
        </p:nvGrpSpPr>
        <p:grpSpPr>
          <a:xfrm>
            <a:off x="11716847" y="3174763"/>
            <a:ext cx="743744" cy="479674"/>
            <a:chOff x="7379500" y="3181000"/>
            <a:chExt cx="743744" cy="479674"/>
          </a:xfrm>
        </p:grpSpPr>
        <p:cxnSp>
          <p:nvCxnSpPr>
            <p:cNvPr id="1118" name="직선 연결선 1117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9" name="TextBox 1118"/>
            <p:cNvSpPr txBox="1"/>
            <p:nvPr/>
          </p:nvSpPr>
          <p:spPr>
            <a:xfrm>
              <a:off x="7436961" y="3181000"/>
              <a:ext cx="68628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600" smtClean="0"/>
                <a:t>BigData DB</a:t>
              </a:r>
              <a:endParaRPr lang="en-US" altLang="ko-KR" sz="600"/>
            </a:p>
          </p:txBody>
        </p:sp>
        <p:pic>
          <p:nvPicPr>
            <p:cNvPr id="1120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1" name="TextBox 1120"/>
            <p:cNvSpPr txBox="1"/>
            <p:nvPr/>
          </p:nvSpPr>
          <p:spPr>
            <a:xfrm>
              <a:off x="7379500" y="3315108"/>
              <a:ext cx="471896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#1</a:t>
              </a:r>
            </a:p>
            <a:p>
              <a:pPr algn="ctr"/>
              <a:r>
                <a:rPr lang="en-US" altLang="ko-KR" sz="600" smtClean="0"/>
                <a:t>172.16.</a:t>
              </a:r>
              <a:r>
                <a:rPr lang="ko-KR" altLang="en-US" sz="600" smtClean="0"/>
                <a:t>ㅇ</a:t>
              </a:r>
              <a:r>
                <a:rPr lang="en-US" altLang="ko-KR" sz="600" smtClean="0"/>
                <a:t>.</a:t>
              </a:r>
              <a:r>
                <a:rPr lang="ko-KR" altLang="en-US" sz="600" smtClean="0"/>
                <a:t>ㅇ</a:t>
              </a:r>
              <a:endParaRPr lang="en-US" altLang="ko-KR" sz="600"/>
            </a:p>
          </p:txBody>
        </p:sp>
      </p:grpSp>
      <p:grpSp>
        <p:nvGrpSpPr>
          <p:cNvPr id="1122" name="그룹 1121"/>
          <p:cNvGrpSpPr/>
          <p:nvPr/>
        </p:nvGrpSpPr>
        <p:grpSpPr>
          <a:xfrm>
            <a:off x="11662430" y="4069326"/>
            <a:ext cx="619200" cy="747196"/>
            <a:chOff x="1496478" y="1482724"/>
            <a:chExt cx="619200" cy="747196"/>
          </a:xfrm>
        </p:grpSpPr>
        <p:sp>
          <p:nvSpPr>
            <p:cNvPr id="1123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7196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124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126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127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128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cxnSp>
        <p:nvCxnSpPr>
          <p:cNvPr id="1130" name="직선 연결선 1129"/>
          <p:cNvCxnSpPr/>
          <p:nvPr/>
        </p:nvCxnSpPr>
        <p:spPr>
          <a:xfrm>
            <a:off x="11156433" y="3478790"/>
            <a:ext cx="595783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1" name="직선 연결선 1130"/>
          <p:cNvCxnSpPr/>
          <p:nvPr/>
        </p:nvCxnSpPr>
        <p:spPr>
          <a:xfrm>
            <a:off x="3395036" y="8074827"/>
            <a:ext cx="600908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2" name="그룹 1131"/>
          <p:cNvGrpSpPr/>
          <p:nvPr/>
        </p:nvGrpSpPr>
        <p:grpSpPr>
          <a:xfrm>
            <a:off x="3248163" y="7593103"/>
            <a:ext cx="890897" cy="479674"/>
            <a:chOff x="1388736" y="584743"/>
            <a:chExt cx="792876" cy="479674"/>
          </a:xfrm>
        </p:grpSpPr>
        <p:cxnSp>
          <p:nvCxnSpPr>
            <p:cNvPr id="1133" name="직선 연결선 1132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34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135" name="TextBox 1134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#2</a:t>
              </a:r>
              <a:endParaRPr lang="en-US" altLang="ko-KR" sz="600"/>
            </a:p>
          </p:txBody>
        </p:sp>
        <p:sp>
          <p:nvSpPr>
            <p:cNvPr id="1136" name="TextBox 1135"/>
            <p:cNvSpPr txBox="1"/>
            <p:nvPr/>
          </p:nvSpPr>
          <p:spPr>
            <a:xfrm>
              <a:off x="1388736" y="584743"/>
              <a:ext cx="79287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수집</a:t>
              </a:r>
              <a:endParaRPr lang="en-US" altLang="ko-KR" sz="600"/>
            </a:p>
          </p:txBody>
        </p:sp>
      </p:grpSp>
      <p:sp>
        <p:nvSpPr>
          <p:cNvPr id="1141" name="Rectangle 135"/>
          <p:cNvSpPr>
            <a:spLocks noChangeArrowheads="1"/>
          </p:cNvSpPr>
          <p:nvPr/>
        </p:nvSpPr>
        <p:spPr bwMode="auto">
          <a:xfrm>
            <a:off x="3395036" y="8489034"/>
            <a:ext cx="619200" cy="74366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42" name="Rectangle 43"/>
          <p:cNvSpPr>
            <a:spLocks noChangeArrowheads="1"/>
          </p:cNvSpPr>
          <p:nvPr/>
        </p:nvSpPr>
        <p:spPr bwMode="auto">
          <a:xfrm>
            <a:off x="3413329" y="850939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400" dirty="0">
              <a:latin typeface="+mn-ea"/>
            </a:endParaRPr>
          </a:p>
        </p:txBody>
      </p:sp>
      <p:sp>
        <p:nvSpPr>
          <p:cNvPr id="1143" name="Rectangle 43"/>
          <p:cNvSpPr>
            <a:spLocks noChangeArrowheads="1"/>
          </p:cNvSpPr>
          <p:nvPr/>
        </p:nvSpPr>
        <p:spPr bwMode="auto">
          <a:xfrm>
            <a:off x="3413329" y="859331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400" dirty="0">
              <a:latin typeface="+mn-ea"/>
            </a:endParaRPr>
          </a:p>
        </p:txBody>
      </p:sp>
      <p:sp>
        <p:nvSpPr>
          <p:cNvPr id="1144" name="Rectangle 43"/>
          <p:cNvSpPr>
            <a:spLocks noChangeArrowheads="1"/>
          </p:cNvSpPr>
          <p:nvPr/>
        </p:nvSpPr>
        <p:spPr bwMode="auto">
          <a:xfrm>
            <a:off x="3413329" y="867722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45" name="Rectangle 43"/>
          <p:cNvSpPr>
            <a:spLocks noChangeArrowheads="1"/>
          </p:cNvSpPr>
          <p:nvPr/>
        </p:nvSpPr>
        <p:spPr bwMode="auto">
          <a:xfrm>
            <a:off x="3413329" y="87611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cxnSp>
        <p:nvCxnSpPr>
          <p:cNvPr id="1148" name="직선 연결선 1147"/>
          <p:cNvCxnSpPr/>
          <p:nvPr/>
        </p:nvCxnSpPr>
        <p:spPr>
          <a:xfrm>
            <a:off x="4388420" y="8076826"/>
            <a:ext cx="3969342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9" name="그룹 1148"/>
          <p:cNvGrpSpPr/>
          <p:nvPr/>
        </p:nvGrpSpPr>
        <p:grpSpPr>
          <a:xfrm>
            <a:off x="4546829" y="7729210"/>
            <a:ext cx="530236" cy="345566"/>
            <a:chOff x="1556738" y="718851"/>
            <a:chExt cx="471896" cy="345566"/>
          </a:xfrm>
        </p:grpSpPr>
        <p:cxnSp>
          <p:nvCxnSpPr>
            <p:cNvPr id="1150" name="직선 연결선 1149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51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152" name="TextBox 1151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#1</a:t>
              </a:r>
              <a:endParaRPr lang="en-US" altLang="ko-KR" sz="600"/>
            </a:p>
          </p:txBody>
        </p:sp>
      </p:grpSp>
      <p:grpSp>
        <p:nvGrpSpPr>
          <p:cNvPr id="1154" name="그룹 1153"/>
          <p:cNvGrpSpPr/>
          <p:nvPr/>
        </p:nvGrpSpPr>
        <p:grpSpPr>
          <a:xfrm>
            <a:off x="4462061" y="8491033"/>
            <a:ext cx="619200" cy="743664"/>
            <a:chOff x="1496478" y="1482724"/>
            <a:chExt cx="619200" cy="743664"/>
          </a:xfrm>
        </p:grpSpPr>
        <p:sp>
          <p:nvSpPr>
            <p:cNvPr id="1155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74366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156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Window 2008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157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Autodesk Infrastructure Map Server 2014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158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159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161" name="그룹 1160"/>
          <p:cNvGrpSpPr/>
          <p:nvPr/>
        </p:nvGrpSpPr>
        <p:grpSpPr>
          <a:xfrm>
            <a:off x="5317950" y="7593051"/>
            <a:ext cx="685976" cy="479674"/>
            <a:chOff x="1457060" y="584743"/>
            <a:chExt cx="685976" cy="479674"/>
          </a:xfrm>
        </p:grpSpPr>
        <p:cxnSp>
          <p:nvCxnSpPr>
            <p:cNvPr id="1162" name="직선 연결선 1161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63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164" name="TextBox 1163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WAS #2</a:t>
              </a:r>
              <a:endParaRPr lang="en-US" altLang="ko-KR" sz="600"/>
            </a:p>
          </p:txBody>
        </p:sp>
        <p:sp>
          <p:nvSpPr>
            <p:cNvPr id="1165" name="TextBox 1164"/>
            <p:cNvSpPr txBox="1"/>
            <p:nvPr/>
          </p:nvSpPr>
          <p:spPr>
            <a:xfrm>
              <a:off x="1457060" y="584743"/>
              <a:ext cx="68597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전자지도</a:t>
              </a:r>
              <a:r>
                <a:rPr lang="en-US" altLang="ko-KR" sz="600" smtClean="0"/>
                <a:t>Map</a:t>
              </a:r>
              <a:r>
                <a:rPr lang="ko-KR" altLang="en-US" sz="600" smtClean="0"/>
                <a:t>관리</a:t>
              </a:r>
              <a:endParaRPr lang="en-US" altLang="ko-KR" sz="600"/>
            </a:p>
          </p:txBody>
        </p:sp>
      </p:grpSp>
      <p:grpSp>
        <p:nvGrpSpPr>
          <p:cNvPr id="1170" name="그룹 1169"/>
          <p:cNvGrpSpPr/>
          <p:nvPr/>
        </p:nvGrpSpPr>
        <p:grpSpPr>
          <a:xfrm>
            <a:off x="5340175" y="8488981"/>
            <a:ext cx="619200" cy="745715"/>
            <a:chOff x="1496478" y="1482723"/>
            <a:chExt cx="619200" cy="745715"/>
          </a:xfrm>
        </p:grpSpPr>
        <p:sp>
          <p:nvSpPr>
            <p:cNvPr id="1171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74571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172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Window </a:t>
              </a:r>
              <a:r>
                <a:rPr lang="en-US" altLang="ko-KR" sz="400" smtClean="0">
                  <a:latin typeface="+mn-ea"/>
                </a:rPr>
                <a:t>2016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173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>
                  <a:latin typeface="+mn-ea"/>
                </a:rPr>
                <a:t>Autodesk Infrastructure Map Server 2014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174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175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177" name="그룹 1176"/>
          <p:cNvGrpSpPr/>
          <p:nvPr/>
        </p:nvGrpSpPr>
        <p:grpSpPr>
          <a:xfrm>
            <a:off x="6134408" y="7582542"/>
            <a:ext cx="630708" cy="490183"/>
            <a:chOff x="1450318" y="574234"/>
            <a:chExt cx="630708" cy="490183"/>
          </a:xfrm>
        </p:grpSpPr>
        <p:cxnSp>
          <p:nvCxnSpPr>
            <p:cNvPr id="1178" name="직선 연결선 1177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80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181" name="TextBox 1180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WAS #2</a:t>
              </a:r>
              <a:endParaRPr lang="en-US" altLang="ko-KR" sz="600"/>
            </a:p>
          </p:txBody>
        </p:sp>
        <p:sp>
          <p:nvSpPr>
            <p:cNvPr id="1204" name="TextBox 1203"/>
            <p:cNvSpPr txBox="1"/>
            <p:nvPr/>
          </p:nvSpPr>
          <p:spPr>
            <a:xfrm>
              <a:off x="1450318" y="574234"/>
              <a:ext cx="630708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도면관리</a:t>
              </a:r>
              <a:endParaRPr lang="en-US" altLang="ko-KR" sz="600"/>
            </a:p>
          </p:txBody>
        </p:sp>
      </p:grpSp>
      <p:sp>
        <p:nvSpPr>
          <p:cNvPr id="1223" name="Rectangle 135"/>
          <p:cNvSpPr>
            <a:spLocks noChangeArrowheads="1"/>
          </p:cNvSpPr>
          <p:nvPr/>
        </p:nvSpPr>
        <p:spPr bwMode="auto">
          <a:xfrm>
            <a:off x="6163375" y="8488981"/>
            <a:ext cx="619200" cy="745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24" name="Rectangle 43"/>
          <p:cNvSpPr>
            <a:spLocks noChangeArrowheads="1"/>
          </p:cNvSpPr>
          <p:nvPr/>
        </p:nvSpPr>
        <p:spPr bwMode="auto">
          <a:xfrm>
            <a:off x="6181668" y="850934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Window 2008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5" name="Rectangle 43"/>
          <p:cNvSpPr>
            <a:spLocks noChangeArrowheads="1"/>
          </p:cNvSpPr>
          <p:nvPr/>
        </p:nvSpPr>
        <p:spPr bwMode="auto">
          <a:xfrm>
            <a:off x="6181668" y="859326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Tomcat 8.0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6" name="Rectangle 43"/>
          <p:cNvSpPr>
            <a:spLocks noChangeArrowheads="1"/>
          </p:cNvSpPr>
          <p:nvPr/>
        </p:nvSpPr>
        <p:spPr bwMode="auto">
          <a:xfrm>
            <a:off x="6181668" y="867717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27" name="Rectangle 43"/>
          <p:cNvSpPr>
            <a:spLocks noChangeArrowheads="1"/>
          </p:cNvSpPr>
          <p:nvPr/>
        </p:nvSpPr>
        <p:spPr bwMode="auto">
          <a:xfrm>
            <a:off x="6181668" y="876109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28" name="Rectangle 43"/>
          <p:cNvSpPr>
            <a:spLocks noChangeArrowheads="1"/>
          </p:cNvSpPr>
          <p:nvPr/>
        </p:nvSpPr>
        <p:spPr bwMode="auto">
          <a:xfrm>
            <a:off x="6181668" y="888311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>
                <a:latin typeface="+mn-ea"/>
              </a:rPr>
              <a:t>통합도면 </a:t>
            </a:r>
            <a:r>
              <a:rPr lang="ko-KR" altLang="en-US" sz="400" smtClean="0">
                <a:latin typeface="+mn-ea"/>
              </a:rPr>
              <a:t>관리</a:t>
            </a:r>
            <a:endParaRPr lang="ko-KR" altLang="en-US" sz="400">
              <a:latin typeface="+mn-ea"/>
            </a:endParaRPr>
          </a:p>
        </p:txBody>
      </p:sp>
      <p:grpSp>
        <p:nvGrpSpPr>
          <p:cNvPr id="1229" name="그룹 1228"/>
          <p:cNvGrpSpPr/>
          <p:nvPr/>
        </p:nvGrpSpPr>
        <p:grpSpPr>
          <a:xfrm>
            <a:off x="6907726" y="7595489"/>
            <a:ext cx="630708" cy="478894"/>
            <a:chOff x="1450318" y="585523"/>
            <a:chExt cx="630708" cy="478894"/>
          </a:xfrm>
        </p:grpSpPr>
        <p:cxnSp>
          <p:nvCxnSpPr>
            <p:cNvPr id="1230" name="직선 연결선 1229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31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234" name="TextBox 1233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#2</a:t>
              </a:r>
            </a:p>
          </p:txBody>
        </p:sp>
        <p:sp>
          <p:nvSpPr>
            <p:cNvPr id="1235" name="TextBox 1234"/>
            <p:cNvSpPr txBox="1"/>
            <p:nvPr/>
          </p:nvSpPr>
          <p:spPr>
            <a:xfrm>
              <a:off x="1450318" y="585523"/>
              <a:ext cx="630708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SSO</a:t>
              </a:r>
              <a:endParaRPr lang="en-US" altLang="ko-KR" sz="600"/>
            </a:p>
          </p:txBody>
        </p:sp>
      </p:grpSp>
      <p:grpSp>
        <p:nvGrpSpPr>
          <p:cNvPr id="1238" name="그룹 1237"/>
          <p:cNvGrpSpPr/>
          <p:nvPr/>
        </p:nvGrpSpPr>
        <p:grpSpPr>
          <a:xfrm>
            <a:off x="6936693" y="8490639"/>
            <a:ext cx="619200" cy="745715"/>
            <a:chOff x="1496478" y="1482723"/>
            <a:chExt cx="619200" cy="745715"/>
          </a:xfrm>
        </p:grpSpPr>
        <p:sp>
          <p:nvSpPr>
            <p:cNvPr id="1239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74571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241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243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244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245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248" name="그룹 1247"/>
          <p:cNvGrpSpPr/>
          <p:nvPr/>
        </p:nvGrpSpPr>
        <p:grpSpPr>
          <a:xfrm>
            <a:off x="7683693" y="7593391"/>
            <a:ext cx="630708" cy="478894"/>
            <a:chOff x="1450318" y="585523"/>
            <a:chExt cx="630708" cy="478894"/>
          </a:xfrm>
        </p:grpSpPr>
        <p:cxnSp>
          <p:nvCxnSpPr>
            <p:cNvPr id="1249" name="직선 연결선 1248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50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251" name="TextBox 1250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#2</a:t>
              </a:r>
            </a:p>
          </p:txBody>
        </p:sp>
        <p:sp>
          <p:nvSpPr>
            <p:cNvPr id="1253" name="TextBox 1252"/>
            <p:cNvSpPr txBox="1"/>
            <p:nvPr/>
          </p:nvSpPr>
          <p:spPr>
            <a:xfrm>
              <a:off x="1450318" y="585523"/>
              <a:ext cx="630708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Rexpert</a:t>
              </a:r>
              <a:endParaRPr lang="en-US" altLang="ko-KR" sz="600"/>
            </a:p>
          </p:txBody>
        </p:sp>
      </p:grpSp>
      <p:grpSp>
        <p:nvGrpSpPr>
          <p:cNvPr id="1256" name="그룹 1255"/>
          <p:cNvGrpSpPr/>
          <p:nvPr/>
        </p:nvGrpSpPr>
        <p:grpSpPr>
          <a:xfrm>
            <a:off x="7712660" y="8488541"/>
            <a:ext cx="619200" cy="745715"/>
            <a:chOff x="1496478" y="1482723"/>
            <a:chExt cx="619200" cy="745715"/>
          </a:xfrm>
        </p:grpSpPr>
        <p:sp>
          <p:nvSpPr>
            <p:cNvPr id="1257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74571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258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259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260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261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1264" name="TextBox 1263"/>
          <p:cNvSpPr txBox="1"/>
          <p:nvPr/>
        </p:nvSpPr>
        <p:spPr>
          <a:xfrm>
            <a:off x="4323482" y="7595102"/>
            <a:ext cx="92791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전자지도</a:t>
            </a:r>
            <a:r>
              <a:rPr lang="en-US" altLang="ko-KR" sz="600" smtClean="0"/>
              <a:t>VWORLD </a:t>
            </a:r>
            <a:r>
              <a:rPr lang="ko-KR" altLang="en-US" sz="600" smtClean="0"/>
              <a:t>중계서버</a:t>
            </a:r>
            <a:endParaRPr lang="en-US" altLang="ko-KR" sz="600"/>
          </a:p>
        </p:txBody>
      </p:sp>
      <p:grpSp>
        <p:nvGrpSpPr>
          <p:cNvPr id="1265" name="그룹 1264"/>
          <p:cNvGrpSpPr/>
          <p:nvPr/>
        </p:nvGrpSpPr>
        <p:grpSpPr>
          <a:xfrm>
            <a:off x="8803496" y="7592444"/>
            <a:ext cx="630708" cy="478894"/>
            <a:chOff x="1450318" y="585523"/>
            <a:chExt cx="630708" cy="478894"/>
          </a:xfrm>
        </p:grpSpPr>
        <p:cxnSp>
          <p:nvCxnSpPr>
            <p:cNvPr id="1266" name="직선 연결선 1265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67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268" name="TextBox 1267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#1</a:t>
              </a:r>
            </a:p>
          </p:txBody>
        </p:sp>
        <p:sp>
          <p:nvSpPr>
            <p:cNvPr id="1269" name="TextBox 1268"/>
            <p:cNvSpPr txBox="1"/>
            <p:nvPr/>
          </p:nvSpPr>
          <p:spPr>
            <a:xfrm>
              <a:off x="1450318" y="585523"/>
              <a:ext cx="630708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Hi-</a:t>
              </a:r>
              <a:r>
                <a:rPr lang="ko-KR" altLang="en-US" sz="600" smtClean="0"/>
                <a:t>포탈</a:t>
              </a:r>
              <a:endParaRPr lang="en-US" altLang="ko-KR" sz="600"/>
            </a:p>
          </p:txBody>
        </p:sp>
      </p:grpSp>
      <p:grpSp>
        <p:nvGrpSpPr>
          <p:cNvPr id="1271" name="그룹 1270"/>
          <p:cNvGrpSpPr/>
          <p:nvPr/>
        </p:nvGrpSpPr>
        <p:grpSpPr>
          <a:xfrm>
            <a:off x="8832463" y="8487594"/>
            <a:ext cx="619200" cy="745715"/>
            <a:chOff x="1496478" y="1482723"/>
            <a:chExt cx="619200" cy="745715"/>
          </a:xfrm>
        </p:grpSpPr>
        <p:sp>
          <p:nvSpPr>
            <p:cNvPr id="1272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74571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296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298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299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300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302" name="그룹 1301"/>
          <p:cNvGrpSpPr/>
          <p:nvPr/>
        </p:nvGrpSpPr>
        <p:grpSpPr>
          <a:xfrm>
            <a:off x="9672870" y="7595131"/>
            <a:ext cx="630708" cy="478894"/>
            <a:chOff x="1450318" y="585523"/>
            <a:chExt cx="630708" cy="478894"/>
          </a:xfrm>
        </p:grpSpPr>
        <p:cxnSp>
          <p:nvCxnSpPr>
            <p:cNvPr id="1303" name="직선 연결선 1302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05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306" name="TextBox 1305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#1</a:t>
              </a:r>
            </a:p>
          </p:txBody>
        </p:sp>
        <p:sp>
          <p:nvSpPr>
            <p:cNvPr id="1308" name="TextBox 1307"/>
            <p:cNvSpPr txBox="1"/>
            <p:nvPr/>
          </p:nvSpPr>
          <p:spPr>
            <a:xfrm>
              <a:off x="1450318" y="585523"/>
              <a:ext cx="630708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/>
                <a:t>전자문서</a:t>
              </a:r>
              <a:endParaRPr lang="en-US" altLang="ko-KR" sz="600"/>
            </a:p>
          </p:txBody>
        </p:sp>
      </p:grpSp>
      <p:grpSp>
        <p:nvGrpSpPr>
          <p:cNvPr id="1314" name="그룹 1313"/>
          <p:cNvGrpSpPr/>
          <p:nvPr/>
        </p:nvGrpSpPr>
        <p:grpSpPr>
          <a:xfrm>
            <a:off x="9701837" y="8490281"/>
            <a:ext cx="619200" cy="745715"/>
            <a:chOff x="1496478" y="1482723"/>
            <a:chExt cx="619200" cy="745715"/>
          </a:xfrm>
        </p:grpSpPr>
        <p:sp>
          <p:nvSpPr>
            <p:cNvPr id="1315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74571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316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317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318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319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cxnSp>
        <p:nvCxnSpPr>
          <p:cNvPr id="1321" name="직선 연결선 1320"/>
          <p:cNvCxnSpPr/>
          <p:nvPr/>
        </p:nvCxnSpPr>
        <p:spPr>
          <a:xfrm>
            <a:off x="8759134" y="8071338"/>
            <a:ext cx="268017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2" name="그룹 1321"/>
          <p:cNvGrpSpPr/>
          <p:nvPr/>
        </p:nvGrpSpPr>
        <p:grpSpPr>
          <a:xfrm>
            <a:off x="10539870" y="7592444"/>
            <a:ext cx="630708" cy="478894"/>
            <a:chOff x="1450318" y="585523"/>
            <a:chExt cx="630708" cy="478894"/>
          </a:xfrm>
        </p:grpSpPr>
        <p:cxnSp>
          <p:nvCxnSpPr>
            <p:cNvPr id="1323" name="직선 연결선 1322"/>
            <p:cNvCxnSpPr/>
            <p:nvPr/>
          </p:nvCxnSpPr>
          <p:spPr>
            <a:xfrm flipV="1">
              <a:off x="1792007" y="934409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9" name="Picture 43" descr="Untitled-1 copy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682955" y="720137"/>
              <a:ext cx="234417" cy="302400"/>
            </a:xfrm>
            <a:prstGeom prst="rect">
              <a:avLst/>
            </a:prstGeom>
            <a:noFill/>
          </p:spPr>
        </p:pic>
        <p:sp>
          <p:nvSpPr>
            <p:cNvPr id="1331" name="TextBox 1330"/>
            <p:cNvSpPr txBox="1"/>
            <p:nvPr/>
          </p:nvSpPr>
          <p:spPr>
            <a:xfrm>
              <a:off x="1556738" y="718851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AP #1</a:t>
              </a:r>
            </a:p>
          </p:txBody>
        </p:sp>
        <p:sp>
          <p:nvSpPr>
            <p:cNvPr id="1332" name="TextBox 1331"/>
            <p:cNvSpPr txBox="1"/>
            <p:nvPr/>
          </p:nvSpPr>
          <p:spPr>
            <a:xfrm>
              <a:off x="1450318" y="585523"/>
              <a:ext cx="630708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내부연계</a:t>
              </a:r>
              <a:endParaRPr lang="en-US" altLang="ko-KR" sz="600"/>
            </a:p>
          </p:txBody>
        </p:sp>
      </p:grpSp>
      <p:grpSp>
        <p:nvGrpSpPr>
          <p:cNvPr id="1335" name="그룹 1334"/>
          <p:cNvGrpSpPr/>
          <p:nvPr/>
        </p:nvGrpSpPr>
        <p:grpSpPr>
          <a:xfrm>
            <a:off x="10568837" y="8487594"/>
            <a:ext cx="619200" cy="745715"/>
            <a:chOff x="1496478" y="1482723"/>
            <a:chExt cx="619200" cy="745715"/>
          </a:xfrm>
        </p:grpSpPr>
        <p:sp>
          <p:nvSpPr>
            <p:cNvPr id="1336" name="Rectangle 135"/>
            <p:cNvSpPr>
              <a:spLocks noChangeArrowheads="1"/>
            </p:cNvSpPr>
            <p:nvPr/>
          </p:nvSpPr>
          <p:spPr bwMode="auto">
            <a:xfrm>
              <a:off x="1496478" y="1482723"/>
              <a:ext cx="619200" cy="745715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337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338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endParaRPr lang="ko-KR" altLang="en-US" sz="400" dirty="0">
                <a:latin typeface="+mn-ea"/>
              </a:endParaRPr>
            </a:p>
          </p:txBody>
        </p:sp>
        <p:sp>
          <p:nvSpPr>
            <p:cNvPr id="1339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340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1342" name="Rectangle 43"/>
          <p:cNvSpPr>
            <a:spLocks noChangeArrowheads="1"/>
          </p:cNvSpPr>
          <p:nvPr/>
        </p:nvSpPr>
        <p:spPr bwMode="auto">
          <a:xfrm>
            <a:off x="825615" y="672431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스마트제한차량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REV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3" name="Rectangle 43"/>
          <p:cNvSpPr>
            <a:spLocks noChangeArrowheads="1"/>
          </p:cNvSpPr>
          <p:nvPr/>
        </p:nvSpPr>
        <p:spPr bwMode="auto">
          <a:xfrm>
            <a:off x="1609538" y="6722263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전기시설물관리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ELE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4" name="Rectangle 43"/>
          <p:cNvSpPr>
            <a:spLocks noChangeArrowheads="1"/>
          </p:cNvSpPr>
          <p:nvPr/>
        </p:nvSpPr>
        <p:spPr bwMode="auto">
          <a:xfrm>
            <a:off x="2388725" y="6722263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정보통신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</a:t>
            </a:r>
            <a:r>
              <a:rPr lang="ko-KR" altLang="en-US" sz="300" smtClean="0">
                <a:latin typeface="+mn-ea"/>
              </a:rPr>
              <a:t>광통신망</a:t>
            </a:r>
            <a:r>
              <a:rPr lang="en-US" altLang="ko-KR" sz="300" smtClean="0">
                <a:latin typeface="+mn-ea"/>
              </a:rPr>
              <a:t>)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OCT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5" name="Rectangle 43"/>
          <p:cNvSpPr>
            <a:spLocks noChangeArrowheads="1"/>
          </p:cNvSpPr>
          <p:nvPr/>
        </p:nvSpPr>
        <p:spPr bwMode="auto">
          <a:xfrm>
            <a:off x="2388725" y="686642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오수처리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WPC</a:t>
            </a:r>
            <a:endParaRPr lang="ko-KR" altLang="en-US" sz="3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50" name="Rectangle 43"/>
          <p:cNvSpPr>
            <a:spLocks noChangeArrowheads="1"/>
          </p:cNvSpPr>
          <p:nvPr/>
        </p:nvSpPr>
        <p:spPr bwMode="auto">
          <a:xfrm>
            <a:off x="1606876" y="680554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터널원격관리</a:t>
            </a:r>
            <a:r>
              <a:rPr lang="ko-KR" altLang="en-US" sz="300" smtClean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300" smtClean="0">
                <a:solidFill>
                  <a:srgbClr val="C00000"/>
                </a:solidFill>
                <a:latin typeface="+mn-ea"/>
              </a:rPr>
              <a:t>TER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51" name="Rectangle 43"/>
          <p:cNvSpPr>
            <a:spLocks noChangeArrowheads="1"/>
          </p:cNvSpPr>
          <p:nvPr/>
        </p:nvSpPr>
        <p:spPr bwMode="auto">
          <a:xfrm>
            <a:off x="1768535" y="1760970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정보통신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</a:t>
            </a:r>
            <a:r>
              <a:rPr lang="ko-KR" altLang="en-US" sz="300" smtClean="0">
                <a:latin typeface="+mn-ea"/>
              </a:rPr>
              <a:t>광통신망</a:t>
            </a:r>
            <a:r>
              <a:rPr lang="en-US" altLang="ko-KR" sz="300" smtClean="0">
                <a:latin typeface="+mn-ea"/>
              </a:rPr>
              <a:t>)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52" name="Rectangle 43"/>
          <p:cNvSpPr>
            <a:spLocks noChangeArrowheads="1"/>
          </p:cNvSpPr>
          <p:nvPr/>
        </p:nvSpPr>
        <p:spPr bwMode="auto">
          <a:xfrm>
            <a:off x="1768535" y="190513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오수처리</a:t>
            </a:r>
            <a:endParaRPr lang="ko-KR" altLang="en-US" sz="3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53" name="Rectangle 43"/>
          <p:cNvSpPr>
            <a:spLocks noChangeArrowheads="1"/>
          </p:cNvSpPr>
          <p:nvPr/>
        </p:nvSpPr>
        <p:spPr bwMode="auto">
          <a:xfrm>
            <a:off x="3055167" y="6722263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Hi-Moffic</a:t>
            </a:r>
            <a:endParaRPr lang="ko-KR" altLang="en-US" sz="3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56" name="Rectangle 43"/>
          <p:cNvSpPr>
            <a:spLocks noChangeArrowheads="1"/>
          </p:cNvSpPr>
          <p:nvPr/>
        </p:nvSpPr>
        <p:spPr bwMode="auto">
          <a:xfrm>
            <a:off x="822096" y="177086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Hi</a:t>
            </a:r>
            <a:r>
              <a:rPr lang="ko-KR" altLang="en-US" sz="400">
                <a:latin typeface="+mn-ea"/>
              </a:rPr>
              <a:t>설계</a:t>
            </a:r>
            <a:r>
              <a:rPr lang="en-US" altLang="ko-KR" sz="400" smtClean="0">
                <a:latin typeface="+mn-ea"/>
              </a:rPr>
              <a:t>CITIS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57" name="Rectangle 43"/>
          <p:cNvSpPr>
            <a:spLocks noChangeArrowheads="1"/>
          </p:cNvSpPr>
          <p:nvPr/>
        </p:nvSpPr>
        <p:spPr bwMode="auto">
          <a:xfrm>
            <a:off x="822096" y="1854873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>
                <a:latin typeface="+mn-ea"/>
              </a:rPr>
              <a:t>Hi</a:t>
            </a:r>
            <a:r>
              <a:rPr lang="ko-KR" altLang="en-US" sz="400" smtClean="0">
                <a:latin typeface="+mn-ea"/>
              </a:rPr>
              <a:t>건설</a:t>
            </a:r>
            <a:r>
              <a:rPr lang="en-US" altLang="ko-KR" sz="400" smtClean="0">
                <a:latin typeface="+mn-ea"/>
              </a:rPr>
              <a:t>CITIS</a:t>
            </a:r>
            <a:endParaRPr lang="ko-KR" altLang="en-US" sz="3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58" name="Rectangle 43"/>
          <p:cNvSpPr>
            <a:spLocks noChangeArrowheads="1"/>
          </p:cNvSpPr>
          <p:nvPr/>
        </p:nvSpPr>
        <p:spPr bwMode="auto">
          <a:xfrm>
            <a:off x="822096" y="1936479"/>
            <a:ext cx="582615" cy="1224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</a:t>
            </a:r>
            <a:r>
              <a:rPr lang="ko-KR" altLang="en-US" sz="400" smtClean="0">
                <a:latin typeface="+mn-ea"/>
              </a:rPr>
              <a:t>유지관리</a:t>
            </a:r>
            <a:r>
              <a:rPr lang="en-US" altLang="ko-KR" sz="400" smtClean="0">
                <a:latin typeface="+mn-ea"/>
              </a:rPr>
              <a:t>CITIS</a:t>
            </a:r>
            <a:endParaRPr lang="en-US" altLang="ko-KR" sz="400">
              <a:latin typeface="+mn-ea"/>
            </a:endParaRPr>
          </a:p>
          <a:p>
            <a:r>
              <a:rPr lang="en-US" altLang="ko-KR" sz="300" smtClean="0">
                <a:latin typeface="+mn-ea"/>
              </a:rPr>
              <a:t>(+</a:t>
            </a:r>
            <a:r>
              <a:rPr lang="ko-KR" altLang="en-US" sz="300" smtClean="0">
                <a:latin typeface="+mn-ea"/>
              </a:rPr>
              <a:t>도로점용</a:t>
            </a:r>
            <a:r>
              <a:rPr lang="en-US" altLang="ko-KR" sz="300" smtClean="0">
                <a:latin typeface="+mn-ea"/>
              </a:rPr>
              <a:t>)</a:t>
            </a:r>
            <a:endParaRPr lang="en-US" altLang="ko-KR" sz="300" smtClean="0">
              <a:solidFill>
                <a:srgbClr val="C00000"/>
              </a:solidFill>
              <a:latin typeface="+mn-ea"/>
            </a:endParaRPr>
          </a:p>
        </p:txBody>
      </p:sp>
      <p:graphicFrame>
        <p:nvGraphicFramePr>
          <p:cNvPr id="1370" name="표 13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638890"/>
              </p:ext>
            </p:extLst>
          </p:nvPr>
        </p:nvGraphicFramePr>
        <p:xfrm>
          <a:off x="1133509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80" name="표 1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707232"/>
              </p:ext>
            </p:extLst>
          </p:nvPr>
        </p:nvGraphicFramePr>
        <p:xfrm>
          <a:off x="1580258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87" name="표 13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586763"/>
              </p:ext>
            </p:extLst>
          </p:nvPr>
        </p:nvGraphicFramePr>
        <p:xfrm>
          <a:off x="1913974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01" name="표 14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736529"/>
              </p:ext>
            </p:extLst>
          </p:nvPr>
        </p:nvGraphicFramePr>
        <p:xfrm>
          <a:off x="2365796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250 G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0" name="표 14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51067"/>
              </p:ext>
            </p:extLst>
          </p:nvPr>
        </p:nvGraphicFramePr>
        <p:xfrm>
          <a:off x="2699512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5" name="표 14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132494"/>
              </p:ext>
            </p:extLst>
          </p:nvPr>
        </p:nvGraphicFramePr>
        <p:xfrm>
          <a:off x="3190485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8" name="표 14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002000"/>
              </p:ext>
            </p:extLst>
          </p:nvPr>
        </p:nvGraphicFramePr>
        <p:xfrm>
          <a:off x="4816051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0" name="표 14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134509"/>
              </p:ext>
            </p:extLst>
          </p:nvPr>
        </p:nvGraphicFramePr>
        <p:xfrm>
          <a:off x="5505766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1" name="표 14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535139"/>
              </p:ext>
            </p:extLst>
          </p:nvPr>
        </p:nvGraphicFramePr>
        <p:xfrm>
          <a:off x="6256998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3" name="표 14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163448"/>
              </p:ext>
            </p:extLst>
          </p:nvPr>
        </p:nvGraphicFramePr>
        <p:xfrm>
          <a:off x="7184505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4" name="표 14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438303"/>
              </p:ext>
            </p:extLst>
          </p:nvPr>
        </p:nvGraphicFramePr>
        <p:xfrm>
          <a:off x="906392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5" name="표 14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743593"/>
              </p:ext>
            </p:extLst>
          </p:nvPr>
        </p:nvGraphicFramePr>
        <p:xfrm>
          <a:off x="1737722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6" name="표 14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679582"/>
              </p:ext>
            </p:extLst>
          </p:nvPr>
        </p:nvGraphicFramePr>
        <p:xfrm>
          <a:off x="2553523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7" name="표 14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701259"/>
              </p:ext>
            </p:extLst>
          </p:nvPr>
        </p:nvGraphicFramePr>
        <p:xfrm>
          <a:off x="3538809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8" name="표 14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658882"/>
              </p:ext>
            </p:extLst>
          </p:nvPr>
        </p:nvGraphicFramePr>
        <p:xfrm>
          <a:off x="4666345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9" name="표 14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394389"/>
              </p:ext>
            </p:extLst>
          </p:nvPr>
        </p:nvGraphicFramePr>
        <p:xfrm>
          <a:off x="5502956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0" name="표 14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545371"/>
              </p:ext>
            </p:extLst>
          </p:nvPr>
        </p:nvGraphicFramePr>
        <p:xfrm>
          <a:off x="6326333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1" name="표 14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18716"/>
              </p:ext>
            </p:extLst>
          </p:nvPr>
        </p:nvGraphicFramePr>
        <p:xfrm>
          <a:off x="7102337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2" name="표 14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980626"/>
              </p:ext>
            </p:extLst>
          </p:nvPr>
        </p:nvGraphicFramePr>
        <p:xfrm>
          <a:off x="7916763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3" name="표 14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310912"/>
              </p:ext>
            </p:extLst>
          </p:nvPr>
        </p:nvGraphicFramePr>
        <p:xfrm>
          <a:off x="9026994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4" name="표 14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944735"/>
              </p:ext>
            </p:extLst>
          </p:nvPr>
        </p:nvGraphicFramePr>
        <p:xfrm>
          <a:off x="9875185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5" name="표 1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299334"/>
              </p:ext>
            </p:extLst>
          </p:nvPr>
        </p:nvGraphicFramePr>
        <p:xfrm>
          <a:off x="10724418" y="8153800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6" name="표 14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981817"/>
              </p:ext>
            </p:extLst>
          </p:nvPr>
        </p:nvGraphicFramePr>
        <p:xfrm>
          <a:off x="8262009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7" name="표 14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878014"/>
              </p:ext>
            </p:extLst>
          </p:nvPr>
        </p:nvGraphicFramePr>
        <p:xfrm>
          <a:off x="9300136" y="598976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8" name="표 14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188933"/>
              </p:ext>
            </p:extLst>
          </p:nvPr>
        </p:nvGraphicFramePr>
        <p:xfrm>
          <a:off x="797255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9" name="표 14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744696"/>
              </p:ext>
            </p:extLst>
          </p:nvPr>
        </p:nvGraphicFramePr>
        <p:xfrm>
          <a:off x="1130971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0" name="표 14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978751"/>
              </p:ext>
            </p:extLst>
          </p:nvPr>
        </p:nvGraphicFramePr>
        <p:xfrm>
          <a:off x="1728678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1" name="표 14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592642"/>
              </p:ext>
            </p:extLst>
          </p:nvPr>
        </p:nvGraphicFramePr>
        <p:xfrm>
          <a:off x="2062394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3" name="표 14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715881"/>
              </p:ext>
            </p:extLst>
          </p:nvPr>
        </p:nvGraphicFramePr>
        <p:xfrm>
          <a:off x="2552169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5" name="표 14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841627"/>
              </p:ext>
            </p:extLst>
          </p:nvPr>
        </p:nvGraphicFramePr>
        <p:xfrm>
          <a:off x="3243919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6" name="표 14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642321"/>
              </p:ext>
            </p:extLst>
          </p:nvPr>
        </p:nvGraphicFramePr>
        <p:xfrm>
          <a:off x="3577635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8" name="표 14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506763"/>
              </p:ext>
            </p:extLst>
          </p:nvPr>
        </p:nvGraphicFramePr>
        <p:xfrm>
          <a:off x="3954657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49" name="표 14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457176"/>
              </p:ext>
            </p:extLst>
          </p:nvPr>
        </p:nvGraphicFramePr>
        <p:xfrm>
          <a:off x="4288373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1" name="표 14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738328"/>
              </p:ext>
            </p:extLst>
          </p:nvPr>
        </p:nvGraphicFramePr>
        <p:xfrm>
          <a:off x="5473550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3" name="표 14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766817"/>
              </p:ext>
            </p:extLst>
          </p:nvPr>
        </p:nvGraphicFramePr>
        <p:xfrm>
          <a:off x="5807266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69" name="표 14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468731"/>
              </p:ext>
            </p:extLst>
          </p:nvPr>
        </p:nvGraphicFramePr>
        <p:xfrm>
          <a:off x="6337507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73" name="표 14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011328"/>
              </p:ext>
            </p:extLst>
          </p:nvPr>
        </p:nvGraphicFramePr>
        <p:xfrm>
          <a:off x="4714336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74" name="표 14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179483"/>
              </p:ext>
            </p:extLst>
          </p:nvPr>
        </p:nvGraphicFramePr>
        <p:xfrm>
          <a:off x="5048052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78" name="표 14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423032"/>
              </p:ext>
            </p:extLst>
          </p:nvPr>
        </p:nvGraphicFramePr>
        <p:xfrm>
          <a:off x="6903993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79" name="표 14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60517"/>
              </p:ext>
            </p:extLst>
          </p:nvPr>
        </p:nvGraphicFramePr>
        <p:xfrm>
          <a:off x="7237709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0" name="표 14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394105"/>
              </p:ext>
            </p:extLst>
          </p:nvPr>
        </p:nvGraphicFramePr>
        <p:xfrm>
          <a:off x="7682982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1" name="표 14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948371"/>
              </p:ext>
            </p:extLst>
          </p:nvPr>
        </p:nvGraphicFramePr>
        <p:xfrm>
          <a:off x="8016698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2" name="표 14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988795"/>
              </p:ext>
            </p:extLst>
          </p:nvPr>
        </p:nvGraphicFramePr>
        <p:xfrm>
          <a:off x="9546438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3" name="표 14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359967"/>
              </p:ext>
            </p:extLst>
          </p:nvPr>
        </p:nvGraphicFramePr>
        <p:xfrm>
          <a:off x="10826132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4" name="표 14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932919"/>
              </p:ext>
            </p:extLst>
          </p:nvPr>
        </p:nvGraphicFramePr>
        <p:xfrm>
          <a:off x="11809411" y="3734247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6" name="표 14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661492"/>
              </p:ext>
            </p:extLst>
          </p:nvPr>
        </p:nvGraphicFramePr>
        <p:xfrm>
          <a:off x="933682" y="1167314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7" name="표 14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466713"/>
              </p:ext>
            </p:extLst>
          </p:nvPr>
        </p:nvGraphicFramePr>
        <p:xfrm>
          <a:off x="1898786" y="1167314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97" name="표 14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048887"/>
              </p:ext>
            </p:extLst>
          </p:nvPr>
        </p:nvGraphicFramePr>
        <p:xfrm>
          <a:off x="2950794" y="1167314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98" name="표 14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608906"/>
              </p:ext>
            </p:extLst>
          </p:nvPr>
        </p:nvGraphicFramePr>
        <p:xfrm>
          <a:off x="5213757" y="1167314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1" name="표 15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741136"/>
              </p:ext>
            </p:extLst>
          </p:nvPr>
        </p:nvGraphicFramePr>
        <p:xfrm>
          <a:off x="6039933" y="1167314"/>
          <a:ext cx="308038" cy="182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08038"/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CPU  1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  2 GB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Disk 100 M</a:t>
                      </a:r>
                      <a:endParaRPr lang="ko-KR" altLang="en-US" sz="400" b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9972" y="4007743"/>
            <a:ext cx="232545" cy="665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5" name="직사각형 704"/>
          <p:cNvSpPr/>
          <p:nvPr/>
        </p:nvSpPr>
        <p:spPr>
          <a:xfrm>
            <a:off x="1890776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11" name="직사각형 710"/>
          <p:cNvSpPr/>
          <p:nvPr/>
        </p:nvSpPr>
        <p:spPr>
          <a:xfrm>
            <a:off x="2224492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13" name="직사각형 712"/>
          <p:cNvSpPr/>
          <p:nvPr/>
        </p:nvSpPr>
        <p:spPr>
          <a:xfrm>
            <a:off x="2644914" y="3927644"/>
            <a:ext cx="215293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121 M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50" name="직사각형 749"/>
          <p:cNvSpPr/>
          <p:nvPr/>
        </p:nvSpPr>
        <p:spPr>
          <a:xfrm>
            <a:off x="3406017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53" name="직사각형 752"/>
          <p:cNvSpPr/>
          <p:nvPr/>
        </p:nvSpPr>
        <p:spPr>
          <a:xfrm>
            <a:off x="3739733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54" name="직사각형 753"/>
          <p:cNvSpPr/>
          <p:nvPr/>
        </p:nvSpPr>
        <p:spPr>
          <a:xfrm>
            <a:off x="4116755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55" name="직사각형 754"/>
          <p:cNvSpPr/>
          <p:nvPr/>
        </p:nvSpPr>
        <p:spPr>
          <a:xfrm>
            <a:off x="4450471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56" name="직사각형 755"/>
          <p:cNvSpPr/>
          <p:nvPr/>
        </p:nvSpPr>
        <p:spPr>
          <a:xfrm>
            <a:off x="4876434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57" name="직사각형 756"/>
          <p:cNvSpPr/>
          <p:nvPr/>
        </p:nvSpPr>
        <p:spPr>
          <a:xfrm>
            <a:off x="5210150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58" name="직사각형 757"/>
          <p:cNvSpPr/>
          <p:nvPr/>
        </p:nvSpPr>
        <p:spPr>
          <a:xfrm>
            <a:off x="5635648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59" name="직사각형 758"/>
          <p:cNvSpPr/>
          <p:nvPr/>
        </p:nvSpPr>
        <p:spPr>
          <a:xfrm>
            <a:off x="5969364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60" name="직사각형 759"/>
          <p:cNvSpPr/>
          <p:nvPr/>
        </p:nvSpPr>
        <p:spPr>
          <a:xfrm>
            <a:off x="7066091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61" name="직사각형 760"/>
          <p:cNvSpPr/>
          <p:nvPr/>
        </p:nvSpPr>
        <p:spPr>
          <a:xfrm>
            <a:off x="7399807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62" name="직사각형 761"/>
          <p:cNvSpPr/>
          <p:nvPr/>
        </p:nvSpPr>
        <p:spPr>
          <a:xfrm>
            <a:off x="7845080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  <p:sp>
        <p:nvSpPr>
          <p:cNvPr id="771" name="직사각형 770"/>
          <p:cNvSpPr/>
          <p:nvPr/>
        </p:nvSpPr>
        <p:spPr>
          <a:xfrm>
            <a:off x="8178796" y="3927644"/>
            <a:ext cx="145940" cy="6392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en-US" altLang="ko-KR" sz="300" smtClean="0">
                <a:solidFill>
                  <a:schemeClr val="tx1"/>
                </a:solidFill>
              </a:rPr>
              <a:t>asis : </a:t>
            </a:r>
            <a:r>
              <a:rPr lang="en-US" altLang="ko-KR" sz="300" smtClean="0">
                <a:solidFill>
                  <a:schemeClr val="tx1"/>
                </a:solidFill>
                <a:latin typeface="+mn-ea"/>
              </a:rPr>
              <a:t>2 G</a:t>
            </a:r>
            <a:endParaRPr lang="ko-KR" altLang="en-US" sz="3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310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3463</TotalTime>
  <Words>1097</Words>
  <Application>Microsoft Office PowerPoint</Application>
  <PresentationFormat>A3 용지(297x420mm)</PresentationFormat>
  <Paragraphs>406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</dc:creator>
  <cp:lastModifiedBy>a</cp:lastModifiedBy>
  <cp:revision>300</cp:revision>
  <cp:lastPrinted>2017-01-11T08:47:32Z</cp:lastPrinted>
  <dcterms:created xsi:type="dcterms:W3CDTF">2016-07-19T00:12:43Z</dcterms:created>
  <dcterms:modified xsi:type="dcterms:W3CDTF">2017-01-13T02:11:09Z</dcterms:modified>
</cp:coreProperties>
</file>