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7"/>
  </p:notesMasterIdLst>
  <p:sldIdLst>
    <p:sldId id="299" r:id="rId2"/>
    <p:sldId id="300" r:id="rId3"/>
    <p:sldId id="301" r:id="rId4"/>
    <p:sldId id="302" r:id="rId5"/>
    <p:sldId id="303" r:id="rId6"/>
  </p:sldIdLst>
  <p:sldSz cx="7777163" cy="10909300"/>
  <p:notesSz cx="6864350" cy="9996488"/>
  <p:defaultTextStyle>
    <a:defPPr>
      <a:defRPr lang="ko-KR"/>
    </a:defPPr>
    <a:lvl1pPr marL="0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3836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67672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01508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35344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69180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03016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36852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70688" algn="l" defTabSz="1067672" rtl="0" eaLnBrk="1" latinLnBrk="1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100">
          <p15:clr>
            <a:srgbClr val="A4A3A4"/>
          </p15:clr>
        </p15:guide>
        <p15:guide id="2" orient="horz" pos="6316">
          <p15:clr>
            <a:srgbClr val="A4A3A4"/>
          </p15:clr>
        </p15:guide>
        <p15:guide id="3" orient="horz" pos="2007">
          <p15:clr>
            <a:srgbClr val="A4A3A4"/>
          </p15:clr>
        </p15:guide>
        <p15:guide id="4" pos="385">
          <p15:clr>
            <a:srgbClr val="A4A3A4"/>
          </p15:clr>
        </p15:guide>
        <p15:guide id="5" pos="437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7"/>
    <a:srgbClr val="F2F2F2"/>
    <a:srgbClr val="FFFFFF"/>
    <a:srgbClr val="E8E8E8"/>
    <a:srgbClr val="FFFF00"/>
    <a:srgbClr val="DCE6F2"/>
    <a:srgbClr val="1DC4FF"/>
    <a:srgbClr val="D9E6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51" autoAdjust="0"/>
    <p:restoredTop sz="96778" autoAdjust="0"/>
  </p:normalViewPr>
  <p:slideViewPr>
    <p:cSldViewPr>
      <p:cViewPr>
        <p:scale>
          <a:sx n="100" d="100"/>
          <a:sy n="100" d="100"/>
        </p:scale>
        <p:origin x="-1368" y="3102"/>
      </p:cViewPr>
      <p:guideLst>
        <p:guide orient="horz" pos="1123"/>
        <p:guide orient="horz" pos="6452"/>
        <p:guide orient="horz" pos="5908"/>
        <p:guide pos="385"/>
        <p:guide pos="4513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8211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63792F34-3100-43CC-8241-C24C179C949A}" type="datetimeFigureOut">
              <a:rPr lang="ko-KR" altLang="en-US" smtClean="0"/>
              <a:pPr/>
              <a:t>2016-03-10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30438" y="1249363"/>
            <a:ext cx="2403475" cy="3373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6436" y="4810810"/>
            <a:ext cx="5491480" cy="3936117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4930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8211" y="9494930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3FECCDC5-4A95-4370-A4A8-ED6ECA600F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4144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7990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5980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3970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1960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39950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07940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75929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43919" algn="l" defTabSz="93598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Ⅵ.프로젝트 지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75575" cy="1090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2"/>
          <p:cNvSpPr/>
          <p:nvPr userDrawn="1"/>
        </p:nvSpPr>
        <p:spPr>
          <a:xfrm>
            <a:off x="0" y="9522186"/>
            <a:ext cx="7777163" cy="1387113"/>
          </a:xfrm>
          <a:prstGeom prst="rect">
            <a:avLst/>
          </a:prstGeom>
          <a:solidFill>
            <a:srgbClr val="37609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9522187"/>
            <a:ext cx="7777163" cy="81124"/>
          </a:xfrm>
          <a:prstGeom prst="rect">
            <a:avLst/>
          </a:prstGeom>
          <a:gradFill>
            <a:gsLst>
              <a:gs pos="100000">
                <a:srgbClr val="376092"/>
              </a:gs>
              <a:gs pos="0">
                <a:srgbClr val="254061"/>
              </a:gs>
            </a:gsLst>
            <a:lin ang="5400000" scaled="0"/>
          </a:gra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400" dirty="0">
              <a:solidFill>
                <a:schemeClr val="tx1"/>
              </a:solidFill>
            </a:endParaRPr>
          </a:p>
        </p:txBody>
      </p:sp>
      <p:pic>
        <p:nvPicPr>
          <p:cNvPr id="5" name="Picture 3" descr="C:\Users\hoya\Desktop\Rectangle 71.png"/>
          <p:cNvPicPr>
            <a:picLocks noChangeAspect="1" noChangeArrowheads="1"/>
          </p:cNvPicPr>
          <p:nvPr userDrawn="1"/>
        </p:nvPicPr>
        <p:blipFill>
          <a:blip r:embed="rId3" cstate="print">
            <a:lum bright="100000"/>
          </a:blip>
          <a:srcRect t="96365"/>
          <a:stretch>
            <a:fillRect/>
          </a:stretch>
        </p:blipFill>
        <p:spPr bwMode="auto">
          <a:xfrm>
            <a:off x="0" y="10401300"/>
            <a:ext cx="7775575" cy="148115"/>
          </a:xfrm>
          <a:prstGeom prst="rect">
            <a:avLst/>
          </a:prstGeom>
          <a:noFill/>
        </p:spPr>
      </p:pic>
      <p:sp>
        <p:nvSpPr>
          <p:cNvPr id="6" name="모서리가 둥근 직사각형 5"/>
          <p:cNvSpPr/>
          <p:nvPr userDrawn="1"/>
        </p:nvSpPr>
        <p:spPr>
          <a:xfrm>
            <a:off x="368783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rgbClr val="6B95C7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algn="ctr" defTabSz="914400" rtl="0" eaLnBrk="1" fontAlgn="base" latinLnBrk="1" hangingPunct="1">
              <a:spcBef>
                <a:spcPct val="0"/>
              </a:spcBef>
              <a:spcAft>
                <a:spcPct val="0"/>
              </a:spcAft>
            </a:pPr>
            <a:endParaRPr kumimoji="1" lang="ko-KR" altLang="en-US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000905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75530" cy="10907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모서리가 둥근 직사각형 3"/>
          <p:cNvSpPr/>
          <p:nvPr userDrawn="1"/>
        </p:nvSpPr>
        <p:spPr>
          <a:xfrm>
            <a:off x="3588138" y="10342200"/>
            <a:ext cx="600885" cy="23476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598" tIns="46799" rIns="93598" bIns="46799"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 userDrawn="1"/>
        </p:nvSpPr>
        <p:spPr bwMode="auto">
          <a:xfrm>
            <a:off x="3608551" y="10387049"/>
            <a:ext cx="560060" cy="14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0" marR="0" indent="0" algn="ctr" defTabSz="106767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dirty="0" smtClean="0">
                <a:solidFill>
                  <a:srgbClr val="5F5F5F"/>
                </a:solidFill>
                <a:latin typeface="-웹윤고딕130" pitchFamily="18" charset="-127"/>
                <a:ea typeface="-웹윤고딕130" pitchFamily="18" charset="-127"/>
              </a:rPr>
              <a:t>Ⅶ - </a:t>
            </a:r>
            <a:fld id="{EF774B7D-7EE3-42E6-A042-F6F760F10F80}" type="slidenum">
              <a:rPr lang="en-US" altLang="ko-KR" sz="900" smtClean="0">
                <a:solidFill>
                  <a:srgbClr val="5F5F5F"/>
                </a:solidFill>
                <a:latin typeface="-웹윤고딕130" pitchFamily="18" charset="-127"/>
                <a:ea typeface="-웹윤고딕130" pitchFamily="18" charset="-127"/>
              </a:rPr>
              <a:pPr marL="0" marR="0" indent="0" algn="ctr" defTabSz="1067672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altLang="ko-KR" sz="900" dirty="0">
              <a:solidFill>
                <a:srgbClr val="5F5F5F"/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75530" cy="10907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모서리가 둥근 직사각형 3"/>
          <p:cNvSpPr/>
          <p:nvPr userDrawn="1"/>
        </p:nvSpPr>
        <p:spPr>
          <a:xfrm>
            <a:off x="3588138" y="10342200"/>
            <a:ext cx="600885" cy="23476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598" tIns="46799" rIns="93598" bIns="46799"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9"/>
          <p:cNvSpPr>
            <a:spLocks noChangeArrowheads="1"/>
          </p:cNvSpPr>
          <p:nvPr userDrawn="1"/>
        </p:nvSpPr>
        <p:spPr bwMode="auto">
          <a:xfrm>
            <a:off x="3608551" y="10387049"/>
            <a:ext cx="560060" cy="14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0" marR="0" indent="0" algn="ctr" defTabSz="106767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dirty="0" smtClean="0">
                <a:solidFill>
                  <a:srgbClr val="5F5F5F"/>
                </a:solidFill>
                <a:latin typeface="-웹윤고딕130" pitchFamily="18" charset="-127"/>
                <a:ea typeface="-웹윤고딕130" pitchFamily="18" charset="-127"/>
              </a:rPr>
              <a:t>Ⅷ - </a:t>
            </a:r>
            <a:fld id="{EF774B7D-7EE3-42E6-A042-F6F760F10F80}" type="slidenum">
              <a:rPr lang="en-US" altLang="ko-KR" sz="900" smtClean="0">
                <a:solidFill>
                  <a:srgbClr val="5F5F5F"/>
                </a:solidFill>
                <a:latin typeface="-웹윤고딕130" pitchFamily="18" charset="-127"/>
                <a:ea typeface="-웹윤고딕130" pitchFamily="18" charset="-127"/>
              </a:rPr>
              <a:pPr marL="0" marR="0" indent="0" algn="ctr" defTabSz="1067672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altLang="ko-KR" sz="900" dirty="0">
              <a:solidFill>
                <a:srgbClr val="5F5F5F"/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75575" cy="1090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모서리가 둥근 직사각형 3"/>
          <p:cNvSpPr/>
          <p:nvPr userDrawn="1"/>
        </p:nvSpPr>
        <p:spPr>
          <a:xfrm>
            <a:off x="368783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5750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75530" cy="10907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모서리가 둥근 직사각형 9"/>
          <p:cNvSpPr/>
          <p:nvPr userDrawn="1"/>
        </p:nvSpPr>
        <p:spPr>
          <a:xfrm>
            <a:off x="3588138" y="10424029"/>
            <a:ext cx="600885" cy="23476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598" tIns="46799" rIns="93598" bIns="46799"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9"/>
          <p:cNvSpPr>
            <a:spLocks noChangeArrowheads="1"/>
          </p:cNvSpPr>
          <p:nvPr userDrawn="1"/>
        </p:nvSpPr>
        <p:spPr bwMode="auto">
          <a:xfrm>
            <a:off x="3608551" y="10468877"/>
            <a:ext cx="560060" cy="14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altLang="ko-KR" sz="900" dirty="0" smtClean="0">
                <a:solidFill>
                  <a:srgbClr val="5F5F5F"/>
                </a:solidFill>
                <a:latin typeface="-웹윤고딕130" pitchFamily="18" charset="-127"/>
                <a:ea typeface="-웹윤고딕130" pitchFamily="18" charset="-127"/>
              </a:rPr>
              <a:t>Ⅰ - </a:t>
            </a:r>
            <a:fld id="{EF774B7D-7EE3-42E6-A042-F6F760F10F80}" type="slidenum">
              <a:rPr lang="en-US" altLang="ko-KR" sz="900" smtClean="0">
                <a:solidFill>
                  <a:srgbClr val="5F5F5F"/>
                </a:solidFill>
                <a:latin typeface="-웹윤고딕130" pitchFamily="18" charset="-127"/>
                <a:ea typeface="-웹윤고딕130" pitchFamily="18" charset="-127"/>
              </a:rPr>
              <a:pPr algn="ctr"/>
              <a:t>‹#›</a:t>
            </a:fld>
            <a:endParaRPr lang="en-US" altLang="ko-KR" sz="900" dirty="0">
              <a:solidFill>
                <a:srgbClr val="5F5F5F"/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75530" cy="10907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모서리가 둥근 직사각형 2"/>
          <p:cNvSpPr/>
          <p:nvPr userDrawn="1"/>
        </p:nvSpPr>
        <p:spPr>
          <a:xfrm>
            <a:off x="3588138" y="10342200"/>
            <a:ext cx="600885" cy="23476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598" tIns="46799" rIns="93598" bIns="46799"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3608551" y="10387048"/>
            <a:ext cx="560060" cy="14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altLang="ko-KR" sz="900" dirty="0" smtClean="0">
                <a:solidFill>
                  <a:srgbClr val="5F5F5F"/>
                </a:solidFill>
                <a:latin typeface="-웹윤고딕130" pitchFamily="18" charset="-127"/>
                <a:ea typeface="-웹윤고딕130" pitchFamily="18" charset="-127"/>
              </a:rPr>
              <a:t>Ⅱ - </a:t>
            </a:r>
            <a:fld id="{EF774B7D-7EE3-42E6-A042-F6F760F10F80}" type="slidenum">
              <a:rPr lang="en-US" altLang="ko-KR" sz="900" smtClean="0">
                <a:solidFill>
                  <a:srgbClr val="5F5F5F"/>
                </a:solidFill>
                <a:latin typeface="-웹윤고딕130" pitchFamily="18" charset="-127"/>
                <a:ea typeface="-웹윤고딕130" pitchFamily="18" charset="-127"/>
              </a:rPr>
              <a:pPr algn="ctr"/>
              <a:t>‹#›</a:t>
            </a:fld>
            <a:endParaRPr lang="en-US" altLang="ko-KR" sz="900" dirty="0">
              <a:solidFill>
                <a:srgbClr val="5F5F5F"/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75530" cy="10907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모서리가 둥근 직사각형 7"/>
          <p:cNvSpPr/>
          <p:nvPr userDrawn="1"/>
        </p:nvSpPr>
        <p:spPr>
          <a:xfrm>
            <a:off x="3588138" y="10342200"/>
            <a:ext cx="600885" cy="23476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598" tIns="46799" rIns="93598" bIns="46799"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3608551" y="10387049"/>
            <a:ext cx="560060" cy="14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0" marR="0" indent="0" algn="ctr" defTabSz="106767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dirty="0" smtClean="0">
                <a:solidFill>
                  <a:srgbClr val="5F5F5F"/>
                </a:solidFill>
                <a:latin typeface="-웹윤고딕130" pitchFamily="18" charset="-127"/>
                <a:ea typeface="-웹윤고딕130" pitchFamily="18" charset="-127"/>
              </a:rPr>
              <a:t>Ⅲ - </a:t>
            </a:r>
            <a:fld id="{EF774B7D-7EE3-42E6-A042-F6F760F10F80}" type="slidenum">
              <a:rPr lang="en-US" altLang="ko-KR" sz="900" smtClean="0">
                <a:solidFill>
                  <a:srgbClr val="5F5F5F"/>
                </a:solidFill>
                <a:latin typeface="-웹윤고딕130" pitchFamily="18" charset="-127"/>
                <a:ea typeface="-웹윤고딕130" pitchFamily="18" charset="-127"/>
              </a:rPr>
              <a:pPr marL="0" marR="0" indent="0" algn="ctr" defTabSz="1067672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altLang="ko-KR" sz="900" dirty="0">
              <a:solidFill>
                <a:srgbClr val="5F5F5F"/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1685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75530" cy="10907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모서리가 둥근 직사각형 2"/>
          <p:cNvSpPr/>
          <p:nvPr userDrawn="1"/>
        </p:nvSpPr>
        <p:spPr>
          <a:xfrm>
            <a:off x="3588138" y="10342200"/>
            <a:ext cx="600885" cy="23476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598" tIns="46799" rIns="93598" bIns="46799"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3608551" y="10387049"/>
            <a:ext cx="560060" cy="14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0" marR="0" indent="0" algn="ctr" defTabSz="106767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dirty="0" smtClean="0">
                <a:solidFill>
                  <a:srgbClr val="5F5F5F"/>
                </a:solidFill>
                <a:latin typeface="-웹윤고딕130" pitchFamily="18" charset="-127"/>
                <a:ea typeface="-웹윤고딕130" pitchFamily="18" charset="-127"/>
              </a:rPr>
              <a:t>Ⅳ - </a:t>
            </a:r>
            <a:fld id="{EF774B7D-7EE3-42E6-A042-F6F760F10F80}" type="slidenum">
              <a:rPr lang="en-US" altLang="ko-KR" sz="900" smtClean="0">
                <a:solidFill>
                  <a:srgbClr val="5F5F5F"/>
                </a:solidFill>
                <a:latin typeface="-웹윤고딕130" pitchFamily="18" charset="-127"/>
                <a:ea typeface="-웹윤고딕130" pitchFamily="18" charset="-127"/>
              </a:rPr>
              <a:pPr marL="0" marR="0" indent="0" algn="ctr" defTabSz="1067672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altLang="ko-KR" sz="900" dirty="0">
              <a:solidFill>
                <a:srgbClr val="5F5F5F"/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1685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75530" cy="10907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모서리가 둥근 직사각형 2"/>
          <p:cNvSpPr/>
          <p:nvPr userDrawn="1"/>
        </p:nvSpPr>
        <p:spPr>
          <a:xfrm>
            <a:off x="3588138" y="10342200"/>
            <a:ext cx="600885" cy="23476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598" tIns="46799" rIns="93598" bIns="46799"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3608551" y="10387048"/>
            <a:ext cx="560060" cy="14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altLang="ko-KR" sz="900" dirty="0" smtClean="0">
                <a:solidFill>
                  <a:srgbClr val="5F5F5F"/>
                </a:solidFill>
                <a:latin typeface="-웹윤고딕130" pitchFamily="18" charset="-127"/>
                <a:ea typeface="-웹윤고딕130" pitchFamily="18" charset="-127"/>
              </a:rPr>
              <a:t>Ⅴ - </a:t>
            </a:r>
            <a:fld id="{EF774B7D-7EE3-42E6-A042-F6F760F10F80}" type="slidenum">
              <a:rPr lang="en-US" altLang="ko-KR" sz="900" smtClean="0">
                <a:solidFill>
                  <a:srgbClr val="5F5F5F"/>
                </a:solidFill>
                <a:latin typeface="-웹윤고딕130" pitchFamily="18" charset="-127"/>
                <a:ea typeface="-웹윤고딕130" pitchFamily="18" charset="-127"/>
              </a:rPr>
              <a:pPr algn="ctr"/>
              <a:t>‹#›</a:t>
            </a:fld>
            <a:endParaRPr lang="en-US" altLang="ko-KR" sz="900" dirty="0">
              <a:solidFill>
                <a:srgbClr val="5F5F5F"/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1685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75530" cy="10907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모서리가 둥근 직사각형 2"/>
          <p:cNvSpPr/>
          <p:nvPr userDrawn="1"/>
        </p:nvSpPr>
        <p:spPr>
          <a:xfrm>
            <a:off x="3588138" y="10342200"/>
            <a:ext cx="600885" cy="23476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598" tIns="46799" rIns="93598" bIns="46799"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3608551" y="10387048"/>
            <a:ext cx="560060" cy="14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altLang="ko-KR" sz="900" dirty="0" smtClean="0">
                <a:solidFill>
                  <a:srgbClr val="5F5F5F"/>
                </a:solidFill>
                <a:latin typeface="-웹윤고딕130" pitchFamily="18" charset="-127"/>
                <a:ea typeface="-웹윤고딕130" pitchFamily="18" charset="-127"/>
              </a:rPr>
              <a:t>Ⅵ - </a:t>
            </a:r>
            <a:fld id="{EF774B7D-7EE3-42E6-A042-F6F760F10F80}" type="slidenum">
              <a:rPr lang="en-US" altLang="ko-KR" sz="900" smtClean="0">
                <a:solidFill>
                  <a:srgbClr val="5F5F5F"/>
                </a:solidFill>
                <a:latin typeface="-웹윤고딕130" pitchFamily="18" charset="-127"/>
                <a:ea typeface="-웹윤고딕130" pitchFamily="18" charset="-127"/>
              </a:rPr>
              <a:pPr algn="ctr"/>
              <a:t>‹#›</a:t>
            </a:fld>
            <a:endParaRPr lang="en-US" altLang="ko-KR" sz="900" dirty="0">
              <a:solidFill>
                <a:srgbClr val="5F5F5F"/>
              </a:solidFill>
              <a:latin typeface="-웹윤고딕130" pitchFamily="18" charset="-127"/>
              <a:ea typeface="-웹윤고딕13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1685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49" r:id="rId4"/>
    <p:sldLayoutId id="2147483651" r:id="rId5"/>
    <p:sldLayoutId id="2147483653" r:id="rId6"/>
    <p:sldLayoutId id="2147483655" r:id="rId7"/>
    <p:sldLayoutId id="2147483657" r:id="rId8"/>
    <p:sldLayoutId id="2147483659" r:id="rId9"/>
    <p:sldLayoutId id="2147483660" r:id="rId10"/>
    <p:sldLayoutId id="2147483661" r:id="rId11"/>
  </p:sldLayoutIdLst>
  <p:txStyles>
    <p:titleStyle>
      <a:lvl1pPr algn="ctr" defTabSz="1067672" rtl="0" eaLnBrk="1" latinLnBrk="1" hangingPunct="1">
        <a:spcBef>
          <a:spcPct val="0"/>
        </a:spcBef>
        <a:buNone/>
        <a:defRPr sz="5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0377" indent="-400377" algn="l" defTabSz="1067672" rtl="0" eaLnBrk="1" latinLnBrk="1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67484" indent="-333648" algn="l" defTabSz="1067672" rtl="0" eaLnBrk="1" latinLnBrk="1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34590" indent="-266918" algn="l" defTabSz="1067672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68426" indent="-266918" algn="l" defTabSz="1067672" rtl="0" eaLnBrk="1" latinLnBrk="1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02262" indent="-266918" algn="l" defTabSz="1067672" rtl="0" eaLnBrk="1" latinLnBrk="1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36098" indent="-266918" algn="l" defTabSz="1067672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469934" indent="-266918" algn="l" defTabSz="1067672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03770" indent="-266918" algn="l" defTabSz="1067672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37607" indent="-266918" algn="l" defTabSz="1067672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3836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67672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1508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35344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69180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03016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36852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70688" algn="l" defTabSz="1067672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직사각형 39"/>
          <p:cNvSpPr/>
          <p:nvPr/>
        </p:nvSpPr>
        <p:spPr>
          <a:xfrm>
            <a:off x="2661097" y="1363319"/>
            <a:ext cx="4528825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3.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투입인력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및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이력사항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▶ 라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참여기술자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경력사항</a:t>
            </a:r>
            <a:endParaRPr lang="ko-KR" altLang="en-US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3842" y="1746250"/>
            <a:ext cx="6553083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defTabSz="914400"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라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참여기술자 경력사항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(1/3)</a:t>
            </a:r>
            <a:endParaRPr lang="ko-KR" altLang="en-US" sz="13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4" name="그룹 206"/>
          <p:cNvGrpSpPr/>
          <p:nvPr/>
        </p:nvGrpSpPr>
        <p:grpSpPr>
          <a:xfrm>
            <a:off x="592074" y="2212983"/>
            <a:ext cx="6571501" cy="292388"/>
            <a:chOff x="614934" y="2930014"/>
            <a:chExt cx="6571501" cy="292388"/>
          </a:xfrm>
        </p:grpSpPr>
        <p:pic>
          <p:nvPicPr>
            <p:cNvPr id="43" name="그림 42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별첨양식</a:t>
              </a:r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en-US" altLang="ko-KR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#8 (</a:t>
              </a:r>
              <a:r>
                <a:rPr lang="ko-KR" altLang="en-US" sz="13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참여기술자</a:t>
              </a:r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ko-KR" altLang="en-US" sz="13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경력사항</a:t>
              </a:r>
              <a:r>
                <a:rPr lang="en-US" altLang="ko-KR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</p:grpSp>
      <p:graphicFrame>
        <p:nvGraphicFramePr>
          <p:cNvPr id="54" name="표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107014"/>
              </p:ext>
            </p:extLst>
          </p:nvPr>
        </p:nvGraphicFramePr>
        <p:xfrm>
          <a:off x="611190" y="2670767"/>
          <a:ext cx="6610450" cy="7191273"/>
        </p:xfrm>
        <a:graphic>
          <a:graphicData uri="http://schemas.openxmlformats.org/drawingml/2006/table">
            <a:tbl>
              <a:tblPr/>
              <a:tblGrid>
                <a:gridCol w="505083"/>
                <a:gridCol w="754019"/>
                <a:gridCol w="398109"/>
                <a:gridCol w="144016"/>
                <a:gridCol w="1008112"/>
                <a:gridCol w="252028"/>
                <a:gridCol w="216024"/>
                <a:gridCol w="360040"/>
                <a:gridCol w="360040"/>
                <a:gridCol w="216024"/>
                <a:gridCol w="252028"/>
                <a:gridCol w="360040"/>
                <a:gridCol w="540060"/>
                <a:gridCol w="576064"/>
                <a:gridCol w="668763"/>
              </a:tblGrid>
              <a:tr h="252493">
                <a:tc gridSpan="15">
                  <a:txBody>
                    <a:bodyPr/>
                    <a:lstStyle/>
                    <a:p>
                      <a:pPr marL="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ysClr val="windowText" lastClr="000000">
                            <a:lumMod val="75000"/>
                            <a:lumOff val="25000"/>
                          </a:sysClr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참여기술자 경력사항</a:t>
                      </a:r>
                      <a:endParaRPr lang="ko-KR" alt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6E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374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성명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김범수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소속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㈜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오렌지아이티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직위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부장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자격증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없음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사업참여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직위 및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분야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PL/IDM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74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연령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44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세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최종학교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학위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)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서울디지털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대학교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전공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무역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해당분야 경력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11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년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8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개월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6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본사업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참여기간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2016.07.01~2017.06.30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ysClr val="windowText" lastClr="000000">
                            <a:lumMod val="75000"/>
                            <a:lumOff val="25000"/>
                          </a:sysClr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ysClr val="windowText" lastClr="000000">
                            <a:lumMod val="75000"/>
                            <a:lumOff val="25000"/>
                          </a:sysClr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참여율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12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개월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3647">
                <a:tc gridSpan="15">
                  <a:txBody>
                    <a:bodyPr/>
                    <a:lstStyle/>
                    <a:p>
                      <a:pPr marL="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ysClr val="windowText" lastClr="000000">
                            <a:lumMod val="75000"/>
                            <a:lumOff val="25000"/>
                          </a:sysClr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경    </a:t>
                      </a:r>
                      <a:r>
                        <a:rPr lang="ko-KR" altLang="en-US" sz="12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력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    사    항</a:t>
                      </a:r>
                      <a:endParaRPr lang="ko-KR" alt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96736" marR="96736" marT="47585" marB="475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6E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 업 명</a:t>
                      </a:r>
                    </a:p>
                  </a:txBody>
                  <a:tcPr marL="94051" marR="94051" marT="46643" marB="4664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사업개요</a:t>
                      </a: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참 여 기 간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/>
                      </a:r>
                      <a:b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</a:b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년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.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월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~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년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.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월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)</a:t>
                      </a: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담 당 </a:t>
                      </a:r>
                      <a:endParaRPr lang="en-US" altLang="ko-KR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업 무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발 주 처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비 고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EDMS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고도화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2015.10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2016.01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개발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현대해상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KB Cam</a:t>
                      </a:r>
                      <a:r>
                        <a:rPr lang="en-US" altLang="ko-KR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 Pad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비대면실명인증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2015.05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2015.09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PMO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국민은행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여신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수신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E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은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개발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2015.01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2015.04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PM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하나저축은행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4864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이미지시스템 고도화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2014.01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2014.10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PM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삼성화재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이미지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DB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암호화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2013.10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2013.12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PM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삼성화재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DMS </a:t>
                      </a: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시스템 구축</a:t>
                      </a:r>
                      <a:endParaRPr lang="en-US" altLang="ko-KR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KoPub돋움체 Medium"/>
                          <a:cs typeface="+mn-cs"/>
                        </a:rPr>
                        <a:t>2013.07</a:t>
                      </a:r>
                      <a:endParaRPr lang="ko-KR" altLang="en-US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2013.09</a:t>
                      </a:r>
                      <a:endParaRPr lang="ko-KR" altLang="en-US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분석</a:t>
                      </a:r>
                      <a:r>
                        <a:rPr lang="en-US" altLang="ko-KR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/</a:t>
                      </a: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설계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알리안츠생명</a:t>
                      </a:r>
                      <a:endParaRPr lang="en-US" altLang="ko-KR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421968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이미지시스템 재 구축</a:t>
                      </a:r>
                      <a:endParaRPr lang="en-US" altLang="ko-KR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 smtClean="0">
                          <a:ea typeface="KoPub돋움체 Medium"/>
                        </a:rPr>
                        <a:t>2012.12</a:t>
                      </a:r>
                      <a:endParaRPr lang="ko-KR" altLang="en-US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000" b="0" dirty="0" smtClean="0">
                          <a:ea typeface="KoPub돋움체 Medium"/>
                        </a:rPr>
                        <a:t>2013.03</a:t>
                      </a:r>
                      <a:endParaRPr lang="ko-KR" altLang="en-US" sz="1000" b="0" dirty="0">
                        <a:ea typeface="KoPub돋움체 Medium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KoPub돋움체 Medium"/>
                          <a:cs typeface="Tahoma" pitchFamily="34" charset="0"/>
                        </a:rPr>
                        <a:t>PM/ </a:t>
                      </a: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KoPub돋움체 Medium"/>
                          <a:cs typeface="Tahoma" pitchFamily="34" charset="0"/>
                        </a:rPr>
                        <a:t>분석</a:t>
                      </a: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KoPub돋움체 Medium"/>
                          <a:cs typeface="Tahoma" pitchFamily="34" charset="0"/>
                        </a:rPr>
                        <a:t>/</a:t>
                      </a:r>
                      <a:endParaRPr kumimoji="1" lang="ko-KR" altLang="en-US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KoPub돋움체 Medium"/>
                        <a:cs typeface="Tahoma" pitchFamily="34" charset="0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흥국생명</a:t>
                      </a:r>
                      <a:endParaRPr lang="en-US" altLang="ko-KR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KoPub돋움체 Medium"/>
                          <a:cs typeface="Tahoma" pitchFamily="34" charset="0"/>
                        </a:rPr>
                        <a:t>BPR </a:t>
                      </a: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KoPub돋움체 Medium"/>
                          <a:cs typeface="Tahoma" pitchFamily="34" charset="0"/>
                        </a:rPr>
                        <a:t>구축 </a:t>
                      </a: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KoPub돋움체 Medium"/>
                          <a:cs typeface="Tahoma" pitchFamily="34" charset="0"/>
                        </a:rPr>
                        <a:t>(Oracle BPM)</a:t>
                      </a: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BPM/ECM</a:t>
                      </a:r>
                      <a:r>
                        <a:rPr lang="en-US" altLang="ko-KR" sz="1000" b="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 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KoPub돋움체 Medium"/>
                          <a:cs typeface="Tahoma" pitchFamily="34" charset="0"/>
                        </a:rPr>
                        <a:t>2012.06</a:t>
                      </a:r>
                      <a:endParaRPr lang="ko-KR" altLang="en-US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/>
                          <a:cs typeface="+mn-cs"/>
                        </a:rPr>
                        <a:t>2012.10</a:t>
                      </a:r>
                      <a:endParaRPr lang="ko-KR" altLang="en-US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KoPub돋움체 Medium"/>
                          <a:cs typeface="Tahoma" pitchFamily="34" charset="0"/>
                        </a:rPr>
                        <a:t>PL/ </a:t>
                      </a:r>
                      <a:r>
                        <a:rPr kumimoji="1" lang="ko-KR" altLang="en-US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KoPub돋움체 Medium"/>
                          <a:cs typeface="Tahoma" pitchFamily="34" charset="0"/>
                        </a:rPr>
                        <a:t>분석</a:t>
                      </a:r>
                      <a:r>
                        <a:rPr kumimoji="1" lang="en-US" altLang="ko-KR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KoPub돋움체 Medium"/>
                          <a:cs typeface="Tahoma" pitchFamily="34" charset="0"/>
                        </a:rPr>
                        <a:t>/ </a:t>
                      </a:r>
                      <a:r>
                        <a:rPr kumimoji="1" lang="ko-KR" altLang="en-US" sz="10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KoPub돋움체 Medium"/>
                          <a:cs typeface="Tahoma" pitchFamily="34" charset="0"/>
                        </a:rPr>
                        <a:t>설계</a:t>
                      </a:r>
                      <a:endParaRPr kumimoji="1" lang="ko-KR" altLang="en-US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KoPub돋움체 Medium"/>
                        <a:cs typeface="Tahoma" pitchFamily="34" charset="0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KoPub돋움체 Medium"/>
                          <a:cs typeface="Tahoma" pitchFamily="34" charset="0"/>
                        </a:rPr>
                        <a:t>신한카드</a:t>
                      </a:r>
                      <a:endParaRPr kumimoji="1" lang="ko-KR" altLang="en-US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KoPub돋움체 Medium"/>
                        <a:cs typeface="Tahoma" pitchFamily="34" charset="0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이미지원장시스템 구축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2012.03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2012.05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PM/</a:t>
                      </a:r>
                      <a:r>
                        <a:rPr lang="en-US" altLang="ko-KR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분석</a:t>
                      </a:r>
                      <a:r>
                        <a:rPr lang="en-US" altLang="ko-KR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수협중앙회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굴착공사 시스템 구축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콜센터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구축시스템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2011.08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2012.02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분석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한국가스안전공사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생명자원 통합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DB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구축 사업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생명자원 통합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DB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구축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2011.03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2011.07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분석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한국농림수산정보센터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환경부 행정포털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고도화사업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환경부 민원행정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포털개선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2010.05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2011.03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분석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환경부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튀니지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오존측정망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구축사업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튀니지 오존측정 관리시스템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2009.12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2010.05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분석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환경관리공단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237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직사각형 39"/>
          <p:cNvSpPr/>
          <p:nvPr/>
        </p:nvSpPr>
        <p:spPr>
          <a:xfrm>
            <a:off x="2661097" y="1363319"/>
            <a:ext cx="4528825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3.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투입인력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및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이력사항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▶ 라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참여기술자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경력사항</a:t>
            </a:r>
            <a:endParaRPr lang="ko-KR" altLang="en-US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3842" y="1746250"/>
            <a:ext cx="6553083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defTabSz="914400"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라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참여기술자 경력사항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(1/3)</a:t>
            </a:r>
            <a:endParaRPr lang="ko-KR" altLang="en-US" sz="13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4" name="그룹 206"/>
          <p:cNvGrpSpPr/>
          <p:nvPr/>
        </p:nvGrpSpPr>
        <p:grpSpPr>
          <a:xfrm>
            <a:off x="592074" y="2212983"/>
            <a:ext cx="6571501" cy="292388"/>
            <a:chOff x="614934" y="2930014"/>
            <a:chExt cx="6571501" cy="292388"/>
          </a:xfrm>
        </p:grpSpPr>
        <p:pic>
          <p:nvPicPr>
            <p:cNvPr id="43" name="그림 42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별첨양식</a:t>
              </a:r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en-US" altLang="ko-KR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#8 (</a:t>
              </a:r>
              <a:r>
                <a:rPr lang="ko-KR" altLang="en-US" sz="13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참여기술자</a:t>
              </a:r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ko-KR" altLang="en-US" sz="13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경력사항</a:t>
              </a:r>
              <a:r>
                <a:rPr lang="en-US" altLang="ko-KR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</p:grpSp>
      <p:graphicFrame>
        <p:nvGraphicFramePr>
          <p:cNvPr id="54" name="표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138894"/>
              </p:ext>
            </p:extLst>
          </p:nvPr>
        </p:nvGraphicFramePr>
        <p:xfrm>
          <a:off x="611190" y="2670767"/>
          <a:ext cx="6610450" cy="6010493"/>
        </p:xfrm>
        <a:graphic>
          <a:graphicData uri="http://schemas.openxmlformats.org/drawingml/2006/table">
            <a:tbl>
              <a:tblPr/>
              <a:tblGrid>
                <a:gridCol w="1657211"/>
                <a:gridCol w="1404156"/>
                <a:gridCol w="576064"/>
                <a:gridCol w="576064"/>
                <a:gridCol w="612068"/>
                <a:gridCol w="1116124"/>
                <a:gridCol w="668763"/>
              </a:tblGrid>
              <a:tr h="293647">
                <a:tc gridSpan="7">
                  <a:txBody>
                    <a:bodyPr/>
                    <a:lstStyle/>
                    <a:p>
                      <a:pPr marL="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ysClr val="windowText" lastClr="000000">
                            <a:lumMod val="75000"/>
                            <a:lumOff val="25000"/>
                          </a:sysClr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경    </a:t>
                      </a:r>
                      <a:r>
                        <a:rPr lang="ko-KR" altLang="en-US" sz="12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력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    사    항</a:t>
                      </a:r>
                      <a:endParaRPr lang="ko-KR" alt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96736" marR="96736" marT="47585" marB="475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6E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 업 명</a:t>
                      </a:r>
                    </a:p>
                  </a:txBody>
                  <a:tcPr marL="94051" marR="94051" marT="46643" marB="4664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사업개요</a:t>
                      </a: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참 여 기 간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/>
                      </a:r>
                      <a:b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</a:b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년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.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월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~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년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.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월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)</a:t>
                      </a: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담 당 </a:t>
                      </a:r>
                      <a:endParaRPr lang="en-US" altLang="ko-KR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업 무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발 주 처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비 고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</a:tr>
              <a:tr h="2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한화 연결시스템 구축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한화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IFRS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구축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2009.04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2009.12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분석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한화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국세청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TIS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성능개선 및 통합유지보수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국세청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TIS(Tax </a:t>
                      </a:r>
                      <a:r>
                        <a:rPr lang="en-US" altLang="ko-KR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Intergrated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System)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성능개선 작업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2008.07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2009.03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분석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국세청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KT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카드시스템 고도화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KT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카드시스템 성능개선 작업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2007.06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2008.07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분석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KT</a:t>
                      </a: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48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고려청자시스템 구축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동양파이낸셜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차세대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츠로젝트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2006.10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2007.06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분석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동양파이낸셜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KTF CMS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구축 프로젝트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Wipi,Blue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통합작업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2006.03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2006.10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분석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KTF</a:t>
                      </a: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삼성종합화학 </a:t>
                      </a:r>
                      <a:r>
                        <a:rPr lang="en-US" altLang="ko-KR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acube</a:t>
                      </a:r>
                      <a:r>
                        <a:rPr lang="en-US" altLang="ko-KR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1000" kern="1200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포털구축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Acube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포털 구축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2005.12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2006.03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분석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삼성종합화학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EP(Enterprise</a:t>
                      </a:r>
                      <a:r>
                        <a:rPr lang="en-US" altLang="ko-KR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Portal) 3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차고도화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KT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포털 고도화 작업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2005.06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2005.12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분석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KT</a:t>
                      </a: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문화재청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KMS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구축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지식관리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포털구축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</a:t>
                      </a:r>
                      <a:r>
                        <a:rPr lang="en-US" altLang="ko-KR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Acube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)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2004.12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2005.05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분석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문화재청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EP(Enterprise Portal) 2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차고도화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KT</a:t>
                      </a:r>
                      <a:r>
                        <a:rPr lang="en-US" altLang="ko-KR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포털 고도화 작업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2004.08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2004.12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분석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KT</a:t>
                      </a: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SKT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무선특번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시스템 구축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SKT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무선특번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관리시스템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2004.05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2004.08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분석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설계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SKT</a:t>
                      </a: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557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직사각형 39"/>
          <p:cNvSpPr/>
          <p:nvPr/>
        </p:nvSpPr>
        <p:spPr>
          <a:xfrm>
            <a:off x="2661097" y="1363319"/>
            <a:ext cx="4528825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3.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투입인력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및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이력사항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▶ 라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참여기술자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경력사항</a:t>
            </a:r>
            <a:endParaRPr lang="ko-KR" altLang="en-US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3842" y="1746250"/>
            <a:ext cx="6553083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defTabSz="914400"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라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참여기술자 경력사항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(1/3)</a:t>
            </a:r>
            <a:endParaRPr lang="ko-KR" altLang="en-US" sz="13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4" name="그룹 206"/>
          <p:cNvGrpSpPr/>
          <p:nvPr/>
        </p:nvGrpSpPr>
        <p:grpSpPr>
          <a:xfrm>
            <a:off x="592074" y="2212983"/>
            <a:ext cx="6571501" cy="292388"/>
            <a:chOff x="614934" y="2930014"/>
            <a:chExt cx="6571501" cy="292388"/>
          </a:xfrm>
        </p:grpSpPr>
        <p:pic>
          <p:nvPicPr>
            <p:cNvPr id="43" name="그림 42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별첨양식</a:t>
              </a:r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en-US" altLang="ko-KR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#8 (</a:t>
              </a:r>
              <a:r>
                <a:rPr lang="ko-KR" altLang="en-US" sz="13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참여기술자</a:t>
              </a:r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ko-KR" altLang="en-US" sz="13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경력사항</a:t>
              </a:r>
              <a:r>
                <a:rPr lang="en-US" altLang="ko-KR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</p:grpSp>
      <p:graphicFrame>
        <p:nvGraphicFramePr>
          <p:cNvPr id="54" name="표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9145453"/>
              </p:ext>
            </p:extLst>
          </p:nvPr>
        </p:nvGraphicFramePr>
        <p:xfrm>
          <a:off x="611190" y="2670767"/>
          <a:ext cx="6610450" cy="7196776"/>
        </p:xfrm>
        <a:graphic>
          <a:graphicData uri="http://schemas.openxmlformats.org/drawingml/2006/table">
            <a:tbl>
              <a:tblPr/>
              <a:tblGrid>
                <a:gridCol w="505083"/>
                <a:gridCol w="754019"/>
                <a:gridCol w="398109"/>
                <a:gridCol w="144016"/>
                <a:gridCol w="1008112"/>
                <a:gridCol w="252028"/>
                <a:gridCol w="216024"/>
                <a:gridCol w="360040"/>
                <a:gridCol w="360040"/>
                <a:gridCol w="216024"/>
                <a:gridCol w="252028"/>
                <a:gridCol w="360040"/>
                <a:gridCol w="540060"/>
                <a:gridCol w="576064"/>
                <a:gridCol w="668763"/>
              </a:tblGrid>
              <a:tr h="252493">
                <a:tc gridSpan="15">
                  <a:txBody>
                    <a:bodyPr/>
                    <a:lstStyle/>
                    <a:p>
                      <a:pPr marL="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ysClr val="windowText" lastClr="000000">
                            <a:lumMod val="75000"/>
                            <a:lumOff val="25000"/>
                          </a:sysClr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참여기술자 경력사항</a:t>
                      </a:r>
                      <a:endParaRPr lang="ko-KR" alt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6E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374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성명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김광민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소속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㈜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오렌지아이티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직위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과장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자격증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정보처리기사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사업참여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직위 및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분야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SD/IDM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74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연령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38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세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최종학교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학위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)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상명대학교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전공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전자계산학과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해당분야 경력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9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년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6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개월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6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본사업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참여기간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2016.09.01~2017.06.30 (10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개월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)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ysClr val="windowText" lastClr="000000">
                            <a:lumMod val="75000"/>
                            <a:lumOff val="25000"/>
                          </a:sysClr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ysClr val="windowText" lastClr="000000">
                            <a:lumMod val="75000"/>
                            <a:lumOff val="25000"/>
                          </a:sysClr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참여율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10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개월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3647">
                <a:tc gridSpan="15">
                  <a:txBody>
                    <a:bodyPr/>
                    <a:lstStyle/>
                    <a:p>
                      <a:pPr marL="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ysClr val="windowText" lastClr="000000">
                            <a:lumMod val="75000"/>
                            <a:lumOff val="25000"/>
                          </a:sysClr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경    </a:t>
                      </a:r>
                      <a:r>
                        <a:rPr lang="ko-KR" altLang="en-US" sz="12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력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    사    항</a:t>
                      </a:r>
                      <a:endParaRPr lang="ko-KR" alt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96736" marR="96736" marT="47585" marB="475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6E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 업 명</a:t>
                      </a:r>
                    </a:p>
                  </a:txBody>
                  <a:tcPr marL="94051" marR="94051" marT="46643" marB="4664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사업개요</a:t>
                      </a: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참 여 기 간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/>
                      </a:r>
                      <a:b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</a:b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년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.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월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~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년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.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월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)</a:t>
                      </a: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담 당 </a:t>
                      </a:r>
                      <a:endParaRPr lang="en-US" altLang="ko-KR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업 무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발 주 처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비 고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이미지시스템 재 구축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2015.09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2015.10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대신저축은행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TOI</a:t>
                      </a:r>
                      <a:r>
                        <a:rPr lang="en-US" altLang="ko-KR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시스템 재 구축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2015.03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2015.05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웰컴저축은행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여신 이미지 구축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2015.01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2015.02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하나저축은행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 및 데이터 이관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2014.11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2014.12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웰컴저축은행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 및 데이터 이관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2014.09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2014.10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대신저축은행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전자계약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시스템 구축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2014.04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2014.05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웰컴론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전산시스템 고도화 사업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2014.01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2014.03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BS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저축은행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이미지시스템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업무키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개선 프로젝트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2013.10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2013.12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삼성화재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DMS</a:t>
                      </a:r>
                      <a:r>
                        <a:rPr lang="en-US" altLang="ko-KR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프로젝트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2013.08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2013.10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알리안츠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생명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신계약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부활 스캔스테이션 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재구축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2013.03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2013.05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에이스생명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POC(</a:t>
                      </a:r>
                      <a:r>
                        <a:rPr lang="en-US" altLang="ko-KR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Filenet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CM)</a:t>
                      </a: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2012.05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2013.02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경남은행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채권문서관리시스템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2010.10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2011.03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현대캐피탈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D-Plus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스캔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2010.07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2010.09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동부택배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ASP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프로젝트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2010.06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2010.06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금융결제원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법원 문서처리시스템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2009.11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2010.05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현대캐피탈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차세대 문서시스템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2008.10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2009.07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국민연금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12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직사각형 39"/>
          <p:cNvSpPr/>
          <p:nvPr/>
        </p:nvSpPr>
        <p:spPr>
          <a:xfrm>
            <a:off x="2661097" y="1363319"/>
            <a:ext cx="4528825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KoPub돋움체 Medium" pitchFamily="18" charset="-127"/>
                <a:ea typeface="KoPub돋움체 Medium" pitchFamily="18" charset="-127"/>
              </a:rPr>
              <a:t>3. </a:t>
            </a:r>
            <a:r>
              <a:rPr lang="ko-KR" altLang="en-US" sz="9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KoPub돋움체 Medium" pitchFamily="18" charset="-127"/>
                <a:ea typeface="KoPub돋움체 Medium" pitchFamily="18" charset="-127"/>
              </a:rPr>
              <a:t>투입인력</a:t>
            </a:r>
            <a:r>
              <a:rPr lang="ko-KR" alt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KoPub돋움체 Medium" pitchFamily="18" charset="-127"/>
                <a:ea typeface="KoPub돋움체 Medium" pitchFamily="18" charset="-127"/>
              </a:rPr>
              <a:t> 및 </a:t>
            </a:r>
            <a:r>
              <a:rPr lang="ko-KR" altLang="en-US" sz="9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KoPub돋움체 Medium" pitchFamily="18" charset="-127"/>
                <a:ea typeface="KoPub돋움체 Medium" pitchFamily="18" charset="-127"/>
              </a:rPr>
              <a:t>이력사항</a:t>
            </a:r>
            <a:r>
              <a:rPr lang="ko-KR" alt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KoPub돋움체 Medium" pitchFamily="18" charset="-127"/>
                <a:ea typeface="KoPub돋움체 Medium" pitchFamily="18" charset="-127"/>
              </a:rPr>
              <a:t> ▶ 라</a:t>
            </a:r>
            <a:r>
              <a:rPr lang="en-US" altLang="ko-KR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9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KoPub돋움체 Medium" pitchFamily="18" charset="-127"/>
                <a:ea typeface="KoPub돋움체 Medium" pitchFamily="18" charset="-127"/>
              </a:rPr>
              <a:t>참여기술자</a:t>
            </a:r>
            <a:r>
              <a:rPr lang="ko-KR" alt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KoPub돋움체 Medium" pitchFamily="18" charset="-127"/>
                <a:ea typeface="KoPub돋움체 Medium" pitchFamily="18" charset="-127"/>
              </a:rPr>
              <a:t> </a:t>
            </a:r>
            <a:r>
              <a:rPr lang="ko-KR" altLang="en-US" sz="9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KoPub돋움체 Medium" pitchFamily="18" charset="-127"/>
                <a:ea typeface="KoPub돋움체 Medium" pitchFamily="18" charset="-127"/>
              </a:rPr>
              <a:t>경력사항</a:t>
            </a:r>
            <a:endParaRPr lang="ko-KR" altLang="en-US" sz="900" dirty="0" smtClean="0">
              <a:solidFill>
                <a:prstClr val="black">
                  <a:lumMod val="65000"/>
                  <a:lumOff val="35000"/>
                </a:prst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3842" y="1746250"/>
            <a:ext cx="6553083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defTabSz="914400"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라</a:t>
            </a:r>
            <a:r>
              <a:rPr lang="en-US" altLang="ko-KR" sz="1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참여기술자 경력사항</a:t>
            </a:r>
            <a:r>
              <a:rPr lang="en-US" altLang="ko-KR" sz="1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(1/3)</a:t>
            </a:r>
            <a:endParaRPr lang="ko-KR" altLang="en-US" sz="1300" dirty="0" smtClean="0">
              <a:solidFill>
                <a:prstClr val="black">
                  <a:lumMod val="65000"/>
                  <a:lumOff val="3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4" name="그룹 206"/>
          <p:cNvGrpSpPr/>
          <p:nvPr/>
        </p:nvGrpSpPr>
        <p:grpSpPr>
          <a:xfrm>
            <a:off x="592074" y="2212983"/>
            <a:ext cx="6571501" cy="292388"/>
            <a:chOff x="614934" y="2930014"/>
            <a:chExt cx="6571501" cy="292388"/>
          </a:xfrm>
        </p:grpSpPr>
        <p:pic>
          <p:nvPicPr>
            <p:cNvPr id="43" name="그림 42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err="1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별첨양식</a:t>
              </a:r>
              <a:r>
                <a:rPr lang="ko-KR" altLang="en-US" sz="13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en-US" altLang="ko-KR" sz="13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#8 (</a:t>
              </a:r>
              <a:r>
                <a:rPr lang="ko-KR" altLang="en-US" sz="1300" dirty="0" err="1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참여기술자</a:t>
              </a:r>
              <a:r>
                <a:rPr lang="ko-KR" altLang="en-US" sz="13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ko-KR" altLang="en-US" sz="1300" dirty="0" err="1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경력사항</a:t>
              </a:r>
              <a:r>
                <a:rPr lang="en-US" altLang="ko-KR" sz="13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</p:grpSp>
      <p:graphicFrame>
        <p:nvGraphicFramePr>
          <p:cNvPr id="54" name="표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993698"/>
              </p:ext>
            </p:extLst>
          </p:nvPr>
        </p:nvGraphicFramePr>
        <p:xfrm>
          <a:off x="611190" y="2670767"/>
          <a:ext cx="6610450" cy="2129488"/>
        </p:xfrm>
        <a:graphic>
          <a:graphicData uri="http://schemas.openxmlformats.org/drawingml/2006/table">
            <a:tbl>
              <a:tblPr/>
              <a:tblGrid>
                <a:gridCol w="1657211"/>
                <a:gridCol w="1404156"/>
                <a:gridCol w="576064"/>
                <a:gridCol w="576064"/>
                <a:gridCol w="612068"/>
                <a:gridCol w="1116124"/>
                <a:gridCol w="668763"/>
              </a:tblGrid>
              <a:tr h="293647">
                <a:tc gridSpan="7">
                  <a:txBody>
                    <a:bodyPr/>
                    <a:lstStyle/>
                    <a:p>
                      <a:pPr marL="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ysClr val="windowText" lastClr="000000">
                            <a:lumMod val="75000"/>
                            <a:lumOff val="25000"/>
                          </a:sysClr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경    </a:t>
                      </a:r>
                      <a:r>
                        <a:rPr lang="ko-KR" altLang="en-US" sz="12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력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    사    항</a:t>
                      </a:r>
                      <a:endParaRPr lang="ko-KR" alt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96736" marR="96736" marT="47585" marB="475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6E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 업 명</a:t>
                      </a:r>
                    </a:p>
                  </a:txBody>
                  <a:tcPr marL="94051" marR="94051" marT="46643" marB="4664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사업개요</a:t>
                      </a: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참 여 기 간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/>
                      </a:r>
                      <a:b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</a:b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년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.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월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~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년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.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월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)</a:t>
                      </a: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담 당 </a:t>
                      </a:r>
                      <a:endParaRPr lang="en-US" altLang="ko-KR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업 무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발 주 처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비 고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</a:tr>
              <a:tr h="2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실적정합 구축 시스템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2008.06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2008.09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KTF</a:t>
                      </a: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인감대사 시스템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2008.03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2008.05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외환은행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범칙금이미지 처리시스템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2007.12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2008.02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BMW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파이낸셜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서비스코리아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BPR 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프로젝트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2007.02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2007.09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신한은행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외환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3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차 프로젝트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ECM/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 구축</a:t>
                      </a: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2006.03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2007.01</a:t>
                      </a: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하나은행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606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직사각형 39"/>
          <p:cNvSpPr/>
          <p:nvPr/>
        </p:nvSpPr>
        <p:spPr>
          <a:xfrm>
            <a:off x="2661097" y="1363319"/>
            <a:ext cx="4528825" cy="153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7200" rIns="0" bIns="7200" rtlCol="0" anchor="ctr">
            <a:spAutoFit/>
          </a:bodyPr>
          <a:lstStyle/>
          <a:p>
            <a:pPr algn="r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3.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투입인력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및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이력사항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▶ 라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참여기술자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경력사항</a:t>
            </a:r>
            <a:endParaRPr lang="ko-KR" altLang="en-US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93842" y="1746250"/>
            <a:ext cx="6553083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defTabSz="914400" latinLnBrk="0">
              <a:spcAft>
                <a:spcPts val="600"/>
              </a:spcAft>
            </a:pP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라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. </a:t>
            </a:r>
            <a:r>
              <a:rPr lang="ko-KR" altLang="en-US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참여기술자 경력사항</a:t>
            </a:r>
            <a:r>
              <a:rPr lang="en-US" altLang="ko-KR" sz="13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(1/3)</a:t>
            </a:r>
            <a:endParaRPr lang="ko-KR" altLang="en-US" sz="13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4" name="그룹 206"/>
          <p:cNvGrpSpPr/>
          <p:nvPr/>
        </p:nvGrpSpPr>
        <p:grpSpPr>
          <a:xfrm>
            <a:off x="592074" y="2212983"/>
            <a:ext cx="6571501" cy="292388"/>
            <a:chOff x="614934" y="2930014"/>
            <a:chExt cx="6571501" cy="292388"/>
          </a:xfrm>
        </p:grpSpPr>
        <p:pic>
          <p:nvPicPr>
            <p:cNvPr id="43" name="그림 42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별첨양식</a:t>
              </a:r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en-US" altLang="ko-KR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#8 (</a:t>
              </a:r>
              <a:r>
                <a:rPr lang="ko-KR" altLang="en-US" sz="13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참여기술자</a:t>
              </a:r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ko-KR" altLang="en-US" sz="13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경력사항</a:t>
              </a:r>
              <a:r>
                <a:rPr lang="en-US" altLang="ko-KR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</p:grpSp>
      <p:graphicFrame>
        <p:nvGraphicFramePr>
          <p:cNvPr id="54" name="표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108399"/>
              </p:ext>
            </p:extLst>
          </p:nvPr>
        </p:nvGraphicFramePr>
        <p:xfrm>
          <a:off x="611190" y="2670767"/>
          <a:ext cx="6624574" cy="6609411"/>
        </p:xfrm>
        <a:graphic>
          <a:graphicData uri="http://schemas.openxmlformats.org/drawingml/2006/table">
            <a:tbl>
              <a:tblPr/>
              <a:tblGrid>
                <a:gridCol w="505083"/>
                <a:gridCol w="754019"/>
                <a:gridCol w="398109"/>
                <a:gridCol w="144016"/>
                <a:gridCol w="1008112"/>
                <a:gridCol w="468052"/>
                <a:gridCol w="576064"/>
                <a:gridCol w="144016"/>
                <a:gridCol w="468052"/>
                <a:gridCol w="684076"/>
                <a:gridCol w="216024"/>
                <a:gridCol w="576064"/>
                <a:gridCol w="216024"/>
                <a:gridCol w="466863"/>
              </a:tblGrid>
              <a:tr h="252493">
                <a:tc gridSpan="14">
                  <a:txBody>
                    <a:bodyPr/>
                    <a:lstStyle/>
                    <a:p>
                      <a:pPr marL="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ysClr val="windowText" lastClr="000000">
                            <a:lumMod val="75000"/>
                            <a:lumOff val="25000"/>
                          </a:sysClr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참여기술자 경력사항</a:t>
                      </a:r>
                      <a:endParaRPr lang="ko-KR" alt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6E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성명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강형돈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소속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㈜</a:t>
                      </a: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인젠트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직위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사원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자격증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사업참여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직위 및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분야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SD/IDM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9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연령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28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세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최종학교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학위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)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한국산업기술대학교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학사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)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전공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컴퓨터공학과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해당분야 경력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년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6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본사업</a:t>
                      </a: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참여기간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2016.8.1. ~ 2017.5.31. (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총 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N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일간</a:t>
                      </a: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)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ysClr val="windowText" lastClr="000000">
                            <a:lumMod val="75000"/>
                            <a:lumOff val="25000"/>
                          </a:sysClr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Light" panose="02020603020101020101" pitchFamily="18" charset="-127"/>
                        <a:ea typeface="KoPub돋움체 Light" panose="02020603020101020101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참여율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10</a:t>
                      </a:r>
                      <a:r>
                        <a:rPr lang="ko-KR" altLang="en-US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개월</a:t>
                      </a: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3647">
                <a:tc gridSpan="14">
                  <a:txBody>
                    <a:bodyPr/>
                    <a:lstStyle/>
                    <a:p>
                      <a:pPr marL="0" marR="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>
                          <a:sysClr val="windowText" lastClr="000000">
                            <a:lumMod val="75000"/>
                            <a:lumOff val="25000"/>
                          </a:sysClr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경    </a:t>
                      </a:r>
                      <a:r>
                        <a:rPr lang="ko-KR" altLang="en-US" sz="12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력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    사    항</a:t>
                      </a:r>
                      <a:endParaRPr lang="ko-KR" alt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96736" marR="96736" marT="47585" marB="475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6E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 </a:t>
                      </a: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 업 명</a:t>
                      </a:r>
                    </a:p>
                  </a:txBody>
                  <a:tcPr marL="94051" marR="94051" marT="46643" marB="4664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사업개요</a:t>
                      </a: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kern="1200" noProof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참 여 기 간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/>
                      </a:r>
                      <a:b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</a:b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년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.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월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~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년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.</a:t>
                      </a:r>
                      <a:r>
                        <a:rPr lang="ko-KR" altLang="en-US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월</a:t>
                      </a:r>
                      <a:r>
                        <a:rPr lang="en-US" altLang="ko-KR" sz="10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)</a:t>
                      </a: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담 당 </a:t>
                      </a:r>
                      <a:endParaRPr lang="en-US" altLang="ko-KR" sz="10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업 무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발 주 처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비 고</a:t>
                      </a:r>
                      <a:endParaRPr lang="ko-KR" alt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4051" marR="94051" marT="46643" marB="46643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ODS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시스템 구축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ODS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시스템 구축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16.01</a:t>
                      </a: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16.04</a:t>
                      </a: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</a:t>
                      </a:r>
                      <a:r>
                        <a:rPr lang="en-US" altLang="ko-KR" sz="9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KB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국민은행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이미지시스템 암호화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저장 이미지</a:t>
                      </a:r>
                      <a:r>
                        <a:rPr lang="ko-KR" altLang="en-US" sz="9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 암호화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15.09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15.12</a:t>
                      </a: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6767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교보생명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이미지시스템 보안강화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저장 이미지 보안강화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15.05</a:t>
                      </a: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15.08</a:t>
                      </a: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6767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ECM </a:t>
                      </a:r>
                      <a:r>
                        <a:rPr lang="ko-KR" altLang="en-US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개발</a:t>
                      </a: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신한생명</a:t>
                      </a: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67672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93647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96736" marR="96736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7028" marR="37028" marT="34228" marB="34228"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610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2724</TotalTime>
  <Words>949</Words>
  <Application>Microsoft Office PowerPoint</Application>
  <PresentationFormat>사용자 지정</PresentationFormat>
  <Paragraphs>419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강세환</dc:creator>
  <cp:lastModifiedBy>이창원</cp:lastModifiedBy>
  <cp:revision>199</cp:revision>
  <cp:lastPrinted>2016-02-23T01:08:12Z</cp:lastPrinted>
  <dcterms:created xsi:type="dcterms:W3CDTF">2014-11-30T08:56:22Z</dcterms:created>
  <dcterms:modified xsi:type="dcterms:W3CDTF">2016-03-10T02:12:30Z</dcterms:modified>
</cp:coreProperties>
</file>