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712" r:id="rId1"/>
  </p:sldMasterIdLst>
  <p:notesMasterIdLst>
    <p:notesMasterId r:id="rId3"/>
  </p:notesMasterIdLst>
  <p:handoutMasterIdLst>
    <p:handoutMasterId r:id="rId4"/>
  </p:handoutMasterIdLst>
  <p:sldIdLst>
    <p:sldId id="1178" r:id="rId2"/>
  </p:sldIdLst>
  <p:sldSz cx="14478000" cy="9906000"/>
  <p:notesSz cx="6858000" cy="9926638"/>
  <p:defaultTextStyle>
    <a:defPPr>
      <a:defRPr lang="ko-KR"/>
    </a:defPPr>
    <a:lvl1pPr marL="0" algn="l" defTabSz="1221913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0956" algn="l" defTabSz="1221913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1913" algn="l" defTabSz="1221913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32869" algn="l" defTabSz="1221913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43825" algn="l" defTabSz="1221913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54782" algn="l" defTabSz="1221913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65738" algn="l" defTabSz="1221913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76695" algn="l" defTabSz="1221913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87651" algn="l" defTabSz="1221913" rtl="0" eaLnBrk="1" latinLnBrk="1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D65A56CC-126F-4A01-9EE2-A028861B43CC}">
          <p14:sldIdLst>
            <p14:sldId id="117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580" userDrawn="1">
          <p15:clr>
            <a:srgbClr val="A4A3A4"/>
          </p15:clr>
        </p15:guide>
        <p15:guide id="6" pos="6737" userDrawn="1">
          <p15:clr>
            <a:srgbClr val="A4A3A4"/>
          </p15:clr>
        </p15:guide>
        <p15:guide id="13" orient="horz" pos="4390" userDrawn="1">
          <p15:clr>
            <a:srgbClr val="A4A3A4"/>
          </p15:clr>
        </p15:guide>
        <p15:guide id="16" orient="horz" pos="2141" userDrawn="1">
          <p15:clr>
            <a:srgbClr val="A4A3A4"/>
          </p15:clr>
        </p15:guide>
        <p15:guide id="18" pos="8960" userDrawn="1">
          <p15:clr>
            <a:srgbClr val="A4A3A4"/>
          </p15:clr>
        </p15:guide>
        <p15:guide id="24" pos="160" userDrawn="1">
          <p15:clr>
            <a:srgbClr val="A4A3A4"/>
          </p15:clr>
        </p15:guide>
        <p15:guide id="25" pos="6873" userDrawn="1">
          <p15:clr>
            <a:srgbClr val="A4A3A4"/>
          </p15:clr>
        </p15:guide>
        <p15:guide id="26" pos="6057" userDrawn="1">
          <p15:clr>
            <a:srgbClr val="A4A3A4"/>
          </p15:clr>
        </p15:guide>
        <p15:guide id="35" pos="1066" userDrawn="1">
          <p15:clr>
            <a:srgbClr val="A4A3A4"/>
          </p15:clr>
        </p15:guide>
        <p15:guide id="36" pos="2337" userDrawn="1">
          <p15:clr>
            <a:srgbClr val="A4A3A4"/>
          </p15:clr>
        </p15:guide>
        <p15:guide id="38" pos="3517" userDrawn="1">
          <p15:clr>
            <a:srgbClr val="A4A3A4"/>
          </p15:clr>
        </p15:guide>
        <p15:guide id="39" orient="horz" pos="380" userDrawn="1">
          <p15:clr>
            <a:srgbClr val="A4A3A4"/>
          </p15:clr>
        </p15:guide>
        <p15:guide id="40" orient="horz" pos="6023" userDrawn="1">
          <p15:clr>
            <a:srgbClr val="A4A3A4"/>
          </p15:clr>
        </p15:guide>
        <p15:guide id="41" orient="horz" pos="2924" userDrawn="1">
          <p15:clr>
            <a:srgbClr val="A4A3A4"/>
          </p15:clr>
        </p15:guide>
        <p15:guide id="42" pos="8552" userDrawn="1">
          <p15:clr>
            <a:srgbClr val="A4A3A4"/>
          </p15:clr>
        </p15:guide>
        <p15:guide id="44" pos="296" userDrawn="1">
          <p15:clr>
            <a:srgbClr val="A4A3A4"/>
          </p15:clr>
        </p15:guide>
        <p15:guide id="45" pos="9005" userDrawn="1">
          <p15:clr>
            <a:srgbClr val="A4A3A4"/>
          </p15:clr>
        </p15:guide>
        <p15:guide id="46" pos="7009" userDrawn="1">
          <p15:clr>
            <a:srgbClr val="A4A3A4"/>
          </p15:clr>
        </p15:guide>
        <p15:guide id="47" pos="8824" userDrawn="1">
          <p15:clr>
            <a:srgbClr val="A4A3A4"/>
          </p15:clr>
        </p15:guide>
        <p15:guide id="48" pos="1385" userDrawn="1">
          <p15:clr>
            <a:srgbClr val="A4A3A4"/>
          </p15:clr>
        </p15:guide>
        <p15:guide id="49" pos="2927" userDrawn="1">
          <p15:clr>
            <a:srgbClr val="A4A3A4"/>
          </p15:clr>
        </p15:guide>
        <p15:guide id="50" pos="4560" userDrawn="1">
          <p15:clr>
            <a:srgbClr val="A4A3A4"/>
          </p15:clr>
        </p15:guide>
        <p15:guide id="51" pos="3018" userDrawn="1">
          <p15:clr>
            <a:srgbClr val="A4A3A4"/>
          </p15:clr>
        </p15:guide>
        <p15:guide id="52" orient="horz" pos="1016" userDrawn="1">
          <p15:clr>
            <a:srgbClr val="A4A3A4"/>
          </p15:clr>
        </p15:guide>
        <p15:guide id="53" orient="horz" pos="2576" userDrawn="1">
          <p15:clr>
            <a:srgbClr val="A4A3A4"/>
          </p15:clr>
        </p15:guide>
        <p15:guide id="54" pos="433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4521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00B050"/>
    <a:srgbClr val="CC3399"/>
    <a:srgbClr val="0295D0"/>
    <a:srgbClr val="0099FF"/>
    <a:srgbClr val="7F7F7F"/>
    <a:srgbClr val="0000FF"/>
    <a:srgbClr val="FF0000"/>
    <a:srgbClr val="3399FF"/>
    <a:srgbClr val="1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91" autoAdjust="0"/>
    <p:restoredTop sz="96400" autoAdjust="0"/>
  </p:normalViewPr>
  <p:slideViewPr>
    <p:cSldViewPr>
      <p:cViewPr>
        <p:scale>
          <a:sx n="100" d="100"/>
          <a:sy n="100" d="100"/>
        </p:scale>
        <p:origin x="-420" y="1740"/>
      </p:cViewPr>
      <p:guideLst>
        <p:guide orient="horz" pos="580"/>
        <p:guide orient="horz" pos="4390"/>
        <p:guide orient="horz" pos="2141"/>
        <p:guide orient="horz" pos="380"/>
        <p:guide orient="horz" pos="6023"/>
        <p:guide orient="horz" pos="2924"/>
        <p:guide orient="horz" pos="1016"/>
        <p:guide orient="horz" pos="2576"/>
        <p:guide pos="6737"/>
        <p:guide pos="8960"/>
        <p:guide pos="160"/>
        <p:guide pos="6873"/>
        <p:guide pos="6057"/>
        <p:guide pos="1066"/>
        <p:guide pos="2337"/>
        <p:guide pos="3517"/>
        <p:guide pos="8552"/>
        <p:guide pos="296"/>
        <p:guide pos="9005"/>
        <p:guide pos="7009"/>
        <p:guide pos="8824"/>
        <p:guide pos="1385"/>
        <p:guide pos="2927"/>
        <p:guide pos="4560"/>
        <p:guide pos="3018"/>
        <p:guide pos="433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howGuides="1">
      <p:cViewPr varScale="1">
        <p:scale>
          <a:sx n="47" d="100"/>
          <a:sy n="47" d="100"/>
        </p:scale>
        <p:origin x="-2776" y="-56"/>
      </p:cViewPr>
      <p:guideLst>
        <p:guide orient="horz" pos="3126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handoutMaster" Target="handoutMasters/handoutMaster1.xml"/><Relationship Id="rId9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1907" cy="497047"/>
          </a:xfrm>
          <a:prstGeom prst="rect">
            <a:avLst/>
          </a:prstGeom>
        </p:spPr>
        <p:txBody>
          <a:bodyPr vert="horz" lIns="91820" tIns="45909" rIns="91820" bIns="45909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489" y="1"/>
            <a:ext cx="2971907" cy="497047"/>
          </a:xfrm>
          <a:prstGeom prst="rect">
            <a:avLst/>
          </a:prstGeom>
        </p:spPr>
        <p:txBody>
          <a:bodyPr vert="horz" lIns="91820" tIns="45909" rIns="91820" bIns="45909" rtlCol="0"/>
          <a:lstStyle>
            <a:lvl1pPr algn="r">
              <a:defRPr sz="1200"/>
            </a:lvl1pPr>
          </a:lstStyle>
          <a:p>
            <a:fld id="{B509B503-9922-4ED3-85C5-A7C5EAA3CFE1}" type="datetimeFigureOut">
              <a:rPr lang="ko-KR" altLang="en-US" smtClean="0"/>
              <a:pPr/>
              <a:t>2021-02-24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28005"/>
            <a:ext cx="2971907" cy="497046"/>
          </a:xfrm>
          <a:prstGeom prst="rect">
            <a:avLst/>
          </a:prstGeom>
        </p:spPr>
        <p:txBody>
          <a:bodyPr vert="horz" lIns="91820" tIns="45909" rIns="91820" bIns="45909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489" y="9428005"/>
            <a:ext cx="2971907" cy="497046"/>
          </a:xfrm>
          <a:prstGeom prst="rect">
            <a:avLst/>
          </a:prstGeom>
        </p:spPr>
        <p:txBody>
          <a:bodyPr vert="horz" lIns="91820" tIns="45909" rIns="91820" bIns="45909" rtlCol="0" anchor="b"/>
          <a:lstStyle>
            <a:lvl1pPr algn="r">
              <a:defRPr sz="1200"/>
            </a:lvl1pPr>
          </a:lstStyle>
          <a:p>
            <a:fld id="{2EC35DD5-F6B8-41A8-B371-2EBD0E98119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29075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71800" cy="496332"/>
          </a:xfrm>
          <a:prstGeom prst="rect">
            <a:avLst/>
          </a:prstGeom>
        </p:spPr>
        <p:txBody>
          <a:bodyPr vert="horz" lIns="91820" tIns="45909" rIns="91820" bIns="45909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6" y="1"/>
            <a:ext cx="2971800" cy="496332"/>
          </a:xfrm>
          <a:prstGeom prst="rect">
            <a:avLst/>
          </a:prstGeom>
        </p:spPr>
        <p:txBody>
          <a:bodyPr vert="horz" lIns="91820" tIns="45909" rIns="91820" bIns="45909" rtlCol="0"/>
          <a:lstStyle>
            <a:lvl1pPr algn="r">
              <a:defRPr sz="1200"/>
            </a:lvl1pPr>
          </a:lstStyle>
          <a:p>
            <a:fld id="{ADB8864C-C286-4EB3-8ABB-66B7B037E7F7}" type="datetimeFigureOut">
              <a:rPr lang="ko-KR" altLang="en-US" smtClean="0"/>
              <a:pPr/>
              <a:t>2021-02-24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6125"/>
            <a:ext cx="543560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20" tIns="45909" rIns="91820" bIns="45909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1" y="4715157"/>
            <a:ext cx="5486400" cy="4466987"/>
          </a:xfrm>
          <a:prstGeom prst="rect">
            <a:avLst/>
          </a:prstGeom>
        </p:spPr>
        <p:txBody>
          <a:bodyPr vert="horz" lIns="91820" tIns="45909" rIns="91820" bIns="45909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3" y="9428585"/>
            <a:ext cx="2971800" cy="496332"/>
          </a:xfrm>
          <a:prstGeom prst="rect">
            <a:avLst/>
          </a:prstGeom>
        </p:spPr>
        <p:txBody>
          <a:bodyPr vert="horz" lIns="91820" tIns="45909" rIns="91820" bIns="45909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6" y="9428585"/>
            <a:ext cx="2971800" cy="496332"/>
          </a:xfrm>
          <a:prstGeom prst="rect">
            <a:avLst/>
          </a:prstGeom>
        </p:spPr>
        <p:txBody>
          <a:bodyPr vert="horz" lIns="91820" tIns="45909" rIns="91820" bIns="45909" rtlCol="0" anchor="b"/>
          <a:lstStyle>
            <a:lvl1pPr algn="r">
              <a:defRPr sz="1200"/>
            </a:lvl1pPr>
          </a:lstStyle>
          <a:p>
            <a:fld id="{ECE2763F-3471-46B3-B9E9-DEE107431F1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6835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21913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10956" algn="l" defTabSz="1221913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21913" algn="l" defTabSz="1221913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32869" algn="l" defTabSz="1221913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43825" algn="l" defTabSz="1221913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54782" algn="l" defTabSz="1221913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65738" algn="l" defTabSz="1221913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76695" algn="l" defTabSz="1221913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87651" algn="l" defTabSz="1221913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1200" y="746125"/>
            <a:ext cx="5435600" cy="3721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E2763F-3471-46B3-B9E9-DEE107431F18}" type="slidenum">
              <a:rPr lang="ko-KR" altLang="en-US" smtClean="0"/>
              <a:pPr/>
              <a:t>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93702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94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 userDrawn="1"/>
        </p:nvCxnSpPr>
        <p:spPr>
          <a:xfrm>
            <a:off x="254000" y="643950"/>
            <a:ext cx="1397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7049130" y="9657747"/>
            <a:ext cx="373499" cy="161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algn="ctr" rtl="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050" b="0" kern="1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33333"/>
                </a:solidFill>
                <a:latin typeface="+mn-lt"/>
                <a:ea typeface="Rix고딕 M" pitchFamily="18" charset="-127"/>
                <a:cs typeface="+mn-cs"/>
              </a:rPr>
              <a:t>- </a:t>
            </a:r>
            <a:fld id="{92B6BDD6-AD4A-4FD0-B962-8ED90F9DC669}" type="slidenum">
              <a:rPr kumimoji="1" lang="en-US" altLang="ko-KR" sz="1050" b="0" kern="120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33333"/>
                </a:solidFill>
                <a:latin typeface="+mn-lt"/>
                <a:ea typeface="Rix고딕 M" pitchFamily="18" charset="-127"/>
                <a:cs typeface="+mn-cs"/>
              </a:rPr>
              <a:pPr algn="ctr" rtl="0" fontAlgn="base" latinLnBrk="1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r>
              <a:rPr kumimoji="1" lang="en-US" altLang="ko-KR" sz="1050" b="0" kern="1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33333"/>
                </a:solidFill>
                <a:latin typeface="+mn-lt"/>
                <a:ea typeface="Rix고딕 M" pitchFamily="18" charset="-127"/>
                <a:cs typeface="+mn-cs"/>
              </a:rPr>
              <a:t> -</a:t>
            </a:r>
            <a:endParaRPr kumimoji="1" lang="en-US" altLang="ko-KR" sz="1050" b="0" kern="12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33333"/>
              </a:solidFill>
              <a:latin typeface="+mn-lt"/>
              <a:ea typeface="Rix고딕 M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6994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9765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lang="ko-KR" altLang="en-US" sz="2009" b="1" kern="1200" dirty="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2009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2009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2009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2009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584379" algn="l" rtl="0" fontAlgn="base" latinLnBrk="1">
        <a:spcBef>
          <a:spcPct val="0"/>
        </a:spcBef>
        <a:spcAft>
          <a:spcPct val="0"/>
        </a:spcAft>
        <a:defRPr sz="1817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1168760" algn="l" rtl="0" fontAlgn="base" latinLnBrk="1">
        <a:spcBef>
          <a:spcPct val="0"/>
        </a:spcBef>
        <a:spcAft>
          <a:spcPct val="0"/>
        </a:spcAft>
        <a:defRPr sz="1817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753139" algn="l" rtl="0" fontAlgn="base" latinLnBrk="1">
        <a:spcBef>
          <a:spcPct val="0"/>
        </a:spcBef>
        <a:spcAft>
          <a:spcPct val="0"/>
        </a:spcAft>
        <a:defRPr sz="1817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2337519" algn="l" rtl="0" fontAlgn="base" latinLnBrk="1">
        <a:spcBef>
          <a:spcPct val="0"/>
        </a:spcBef>
        <a:spcAft>
          <a:spcPct val="0"/>
        </a:spcAft>
        <a:defRPr sz="1817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290161" indent="-290161" algn="l" rtl="0" eaLnBrk="0" fontAlgn="base" latinLnBrk="1" hangingPunct="0">
        <a:lnSpc>
          <a:spcPct val="150000"/>
        </a:lnSpc>
        <a:spcBef>
          <a:spcPct val="20000"/>
        </a:spcBef>
        <a:spcAft>
          <a:spcPct val="0"/>
        </a:spcAft>
        <a:buFont typeface="Wingdings" pitchFamily="2" charset="2"/>
        <a:buChar char=""/>
        <a:defRPr sz="1817" b="1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1pPr>
      <a:lvl2pPr marL="535681" indent="-235376" algn="l" rtl="0" eaLnBrk="0" fontAlgn="base" latinLnBrk="1" hangingPunct="0">
        <a:lnSpc>
          <a:spcPct val="150000"/>
        </a:lnSpc>
        <a:spcBef>
          <a:spcPct val="20000"/>
        </a:spcBef>
        <a:spcAft>
          <a:spcPct val="0"/>
        </a:spcAft>
        <a:buFont typeface="Wingdings" pitchFamily="2" charset="2"/>
        <a:buChar char=""/>
        <a:defRPr sz="1530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2pPr>
      <a:lvl3pPr marL="750765" indent="-160299" algn="l" rtl="0" eaLnBrk="0" fontAlgn="base" latinLnBrk="1" hangingPunct="0">
        <a:lnSpc>
          <a:spcPct val="150000"/>
        </a:lnSpc>
        <a:spcBef>
          <a:spcPct val="20000"/>
        </a:spcBef>
        <a:spcAft>
          <a:spcPct val="0"/>
        </a:spcAft>
        <a:buFont typeface="맑은 고딕" pitchFamily="50" charset="-127"/>
        <a:buChar char="-"/>
        <a:defRPr sz="1530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3pPr>
      <a:lvl4pPr marL="975996" indent="-182619" algn="l" rtl="0" eaLnBrk="0" fontAlgn="base" latinLnBrk="1" hangingPunct="0">
        <a:lnSpc>
          <a:spcPct val="150000"/>
        </a:lnSpc>
        <a:spcBef>
          <a:spcPct val="20000"/>
        </a:spcBef>
        <a:spcAft>
          <a:spcPct val="0"/>
        </a:spcAft>
        <a:buFont typeface="Wingdings" pitchFamily="2" charset="2"/>
        <a:buChar char="§"/>
        <a:tabLst>
          <a:tab pos="921210" algn="l"/>
        </a:tabLst>
        <a:defRPr sz="1530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4pPr>
      <a:lvl5pPr marL="1521822" indent="-150153" algn="l" rtl="0" eaLnBrk="0" fontAlgn="base" latinLnBrk="1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defRPr sz="1530" kern="1200">
          <a:solidFill>
            <a:schemeClr val="tx1"/>
          </a:solidFill>
          <a:latin typeface="맑은 고딕" pitchFamily="50" charset="-127"/>
          <a:ea typeface="맑은 고딕" pitchFamily="50" charset="-127"/>
          <a:cs typeface="+mn-cs"/>
        </a:defRPr>
      </a:lvl5pPr>
      <a:lvl6pPr marL="3214089" indent="-292190" algn="l" defTabSz="1168760" rtl="0" eaLnBrk="1" latinLnBrk="1" hangingPunct="1">
        <a:spcBef>
          <a:spcPct val="20000"/>
        </a:spcBef>
        <a:buFont typeface="Arial" pitchFamily="34" charset="0"/>
        <a:buChar char="•"/>
        <a:defRPr sz="2583" kern="1200">
          <a:solidFill>
            <a:schemeClr val="tx1"/>
          </a:solidFill>
          <a:latin typeface="+mn-lt"/>
          <a:ea typeface="+mn-ea"/>
          <a:cs typeface="+mn-cs"/>
        </a:defRPr>
      </a:lvl6pPr>
      <a:lvl7pPr marL="3798468" indent="-292190" algn="l" defTabSz="1168760" rtl="0" eaLnBrk="1" latinLnBrk="1" hangingPunct="1">
        <a:spcBef>
          <a:spcPct val="20000"/>
        </a:spcBef>
        <a:buFont typeface="Arial" pitchFamily="34" charset="0"/>
        <a:buChar char="•"/>
        <a:defRPr sz="2583" kern="1200">
          <a:solidFill>
            <a:schemeClr val="tx1"/>
          </a:solidFill>
          <a:latin typeface="+mn-lt"/>
          <a:ea typeface="+mn-ea"/>
          <a:cs typeface="+mn-cs"/>
        </a:defRPr>
      </a:lvl7pPr>
      <a:lvl8pPr marL="4382848" indent="-292190" algn="l" defTabSz="1168760" rtl="0" eaLnBrk="1" latinLnBrk="1" hangingPunct="1">
        <a:spcBef>
          <a:spcPct val="20000"/>
        </a:spcBef>
        <a:buFont typeface="Arial" pitchFamily="34" charset="0"/>
        <a:buChar char="•"/>
        <a:defRPr sz="2583" kern="1200">
          <a:solidFill>
            <a:schemeClr val="tx1"/>
          </a:solidFill>
          <a:latin typeface="+mn-lt"/>
          <a:ea typeface="+mn-ea"/>
          <a:cs typeface="+mn-cs"/>
        </a:defRPr>
      </a:lvl8pPr>
      <a:lvl9pPr marL="4967228" indent="-292190" algn="l" defTabSz="1168760" rtl="0" eaLnBrk="1" latinLnBrk="1" hangingPunct="1">
        <a:spcBef>
          <a:spcPct val="20000"/>
        </a:spcBef>
        <a:buFont typeface="Arial" pitchFamily="34" charset="0"/>
        <a:buChar char="•"/>
        <a:defRPr sz="25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168760" rtl="0" eaLnBrk="1" latinLnBrk="1" hangingPunct="1">
        <a:defRPr sz="2296" kern="1200">
          <a:solidFill>
            <a:schemeClr val="tx1"/>
          </a:solidFill>
          <a:latin typeface="+mn-lt"/>
          <a:ea typeface="+mn-ea"/>
          <a:cs typeface="+mn-cs"/>
        </a:defRPr>
      </a:lvl1pPr>
      <a:lvl2pPr marL="584379" algn="l" defTabSz="1168760" rtl="0" eaLnBrk="1" latinLnBrk="1" hangingPunct="1">
        <a:defRPr sz="2296" kern="1200">
          <a:solidFill>
            <a:schemeClr val="tx1"/>
          </a:solidFill>
          <a:latin typeface="+mn-lt"/>
          <a:ea typeface="+mn-ea"/>
          <a:cs typeface="+mn-cs"/>
        </a:defRPr>
      </a:lvl2pPr>
      <a:lvl3pPr marL="1168760" algn="l" defTabSz="1168760" rtl="0" eaLnBrk="1" latinLnBrk="1" hangingPunct="1">
        <a:defRPr sz="2296" kern="1200">
          <a:solidFill>
            <a:schemeClr val="tx1"/>
          </a:solidFill>
          <a:latin typeface="+mn-lt"/>
          <a:ea typeface="+mn-ea"/>
          <a:cs typeface="+mn-cs"/>
        </a:defRPr>
      </a:lvl3pPr>
      <a:lvl4pPr marL="1753139" algn="l" defTabSz="1168760" rtl="0" eaLnBrk="1" latinLnBrk="1" hangingPunct="1">
        <a:defRPr sz="2296" kern="1200">
          <a:solidFill>
            <a:schemeClr val="tx1"/>
          </a:solidFill>
          <a:latin typeface="+mn-lt"/>
          <a:ea typeface="+mn-ea"/>
          <a:cs typeface="+mn-cs"/>
        </a:defRPr>
      </a:lvl4pPr>
      <a:lvl5pPr marL="2337519" algn="l" defTabSz="1168760" rtl="0" eaLnBrk="1" latinLnBrk="1" hangingPunct="1">
        <a:defRPr sz="2296" kern="1200">
          <a:solidFill>
            <a:schemeClr val="tx1"/>
          </a:solidFill>
          <a:latin typeface="+mn-lt"/>
          <a:ea typeface="+mn-ea"/>
          <a:cs typeface="+mn-cs"/>
        </a:defRPr>
      </a:lvl5pPr>
      <a:lvl6pPr marL="2921899" algn="l" defTabSz="1168760" rtl="0" eaLnBrk="1" latinLnBrk="1" hangingPunct="1">
        <a:defRPr sz="2296" kern="1200">
          <a:solidFill>
            <a:schemeClr val="tx1"/>
          </a:solidFill>
          <a:latin typeface="+mn-lt"/>
          <a:ea typeface="+mn-ea"/>
          <a:cs typeface="+mn-cs"/>
        </a:defRPr>
      </a:lvl6pPr>
      <a:lvl7pPr marL="3506278" algn="l" defTabSz="1168760" rtl="0" eaLnBrk="1" latinLnBrk="1" hangingPunct="1">
        <a:defRPr sz="2296" kern="1200">
          <a:solidFill>
            <a:schemeClr val="tx1"/>
          </a:solidFill>
          <a:latin typeface="+mn-lt"/>
          <a:ea typeface="+mn-ea"/>
          <a:cs typeface="+mn-cs"/>
        </a:defRPr>
      </a:lvl7pPr>
      <a:lvl8pPr marL="4090659" algn="l" defTabSz="1168760" rtl="0" eaLnBrk="1" latinLnBrk="1" hangingPunct="1">
        <a:defRPr sz="2296" kern="1200">
          <a:solidFill>
            <a:schemeClr val="tx1"/>
          </a:solidFill>
          <a:latin typeface="+mn-lt"/>
          <a:ea typeface="+mn-ea"/>
          <a:cs typeface="+mn-cs"/>
        </a:defRPr>
      </a:lvl8pPr>
      <a:lvl9pPr marL="4675038" algn="l" defTabSz="1168760" rtl="0" eaLnBrk="1" latinLnBrk="1" hangingPunct="1">
        <a:defRPr sz="229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18" Type="http://schemas.openxmlformats.org/officeDocument/2006/relationships/image" Target="../media/image13.png"/><Relationship Id="rId26" Type="http://schemas.microsoft.com/office/2007/relationships/hdphoto" Target="../media/hdphoto6.wdp"/><Relationship Id="rId39" Type="http://schemas.openxmlformats.org/officeDocument/2006/relationships/image" Target="../media/image29.png"/><Relationship Id="rId3" Type="http://schemas.openxmlformats.org/officeDocument/2006/relationships/image" Target="../media/image1.png"/><Relationship Id="rId21" Type="http://schemas.openxmlformats.org/officeDocument/2006/relationships/image" Target="../media/image16.png"/><Relationship Id="rId34" Type="http://schemas.openxmlformats.org/officeDocument/2006/relationships/image" Target="../media/image24.png"/><Relationship Id="rId42" Type="http://schemas.microsoft.com/office/2007/relationships/hdphoto" Target="../media/hdphoto9.wdp"/><Relationship Id="rId47" Type="http://schemas.openxmlformats.org/officeDocument/2006/relationships/image" Target="../media/image36.jpeg"/><Relationship Id="rId50" Type="http://schemas.openxmlformats.org/officeDocument/2006/relationships/image" Target="../media/image39.jpeg"/><Relationship Id="rId7" Type="http://schemas.microsoft.com/office/2007/relationships/hdphoto" Target="../media/hdphoto1.wdp"/><Relationship Id="rId12" Type="http://schemas.microsoft.com/office/2007/relationships/hdphoto" Target="../media/hdphoto2.wdp"/><Relationship Id="rId17" Type="http://schemas.openxmlformats.org/officeDocument/2006/relationships/image" Target="../media/image12.png"/><Relationship Id="rId25" Type="http://schemas.openxmlformats.org/officeDocument/2006/relationships/image" Target="../media/image18.png"/><Relationship Id="rId33" Type="http://schemas.openxmlformats.org/officeDocument/2006/relationships/image" Target="../media/image23.png"/><Relationship Id="rId38" Type="http://schemas.openxmlformats.org/officeDocument/2006/relationships/image" Target="../media/image28.png"/><Relationship Id="rId46" Type="http://schemas.openxmlformats.org/officeDocument/2006/relationships/image" Target="../media/image3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29" Type="http://schemas.microsoft.com/office/2007/relationships/hdphoto" Target="../media/hdphoto7.wdp"/><Relationship Id="rId41" Type="http://schemas.openxmlformats.org/officeDocument/2006/relationships/image" Target="../media/image31.png"/><Relationship Id="rId54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24" Type="http://schemas.microsoft.com/office/2007/relationships/hdphoto" Target="../media/hdphoto5.wdp"/><Relationship Id="rId32" Type="http://schemas.microsoft.com/office/2007/relationships/hdphoto" Target="../media/hdphoto8.wdp"/><Relationship Id="rId37" Type="http://schemas.openxmlformats.org/officeDocument/2006/relationships/image" Target="../media/image27.png"/><Relationship Id="rId40" Type="http://schemas.openxmlformats.org/officeDocument/2006/relationships/image" Target="../media/image30.png"/><Relationship Id="rId45" Type="http://schemas.openxmlformats.org/officeDocument/2006/relationships/image" Target="../media/image34.jpeg"/><Relationship Id="rId53" Type="http://schemas.openxmlformats.org/officeDocument/2006/relationships/image" Target="../media/image42.png"/><Relationship Id="rId5" Type="http://schemas.openxmlformats.org/officeDocument/2006/relationships/image" Target="../media/image3.png"/><Relationship Id="rId15" Type="http://schemas.openxmlformats.org/officeDocument/2006/relationships/image" Target="../media/image10.png"/><Relationship Id="rId23" Type="http://schemas.openxmlformats.org/officeDocument/2006/relationships/image" Target="../media/image17.png"/><Relationship Id="rId28" Type="http://schemas.openxmlformats.org/officeDocument/2006/relationships/image" Target="../media/image20.png"/><Relationship Id="rId36" Type="http://schemas.openxmlformats.org/officeDocument/2006/relationships/image" Target="../media/image26.png"/><Relationship Id="rId49" Type="http://schemas.openxmlformats.org/officeDocument/2006/relationships/image" Target="../media/image38.jpeg"/><Relationship Id="rId10" Type="http://schemas.openxmlformats.org/officeDocument/2006/relationships/image" Target="../media/image7.emf"/><Relationship Id="rId19" Type="http://schemas.openxmlformats.org/officeDocument/2006/relationships/image" Target="../media/image14.png"/><Relationship Id="rId31" Type="http://schemas.openxmlformats.org/officeDocument/2006/relationships/image" Target="../media/image22.png"/><Relationship Id="rId44" Type="http://schemas.openxmlformats.org/officeDocument/2006/relationships/image" Target="../media/image33.png"/><Relationship Id="rId52" Type="http://schemas.openxmlformats.org/officeDocument/2006/relationships/image" Target="../media/image41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microsoft.com/office/2007/relationships/hdphoto" Target="../media/hdphoto3.wdp"/><Relationship Id="rId22" Type="http://schemas.microsoft.com/office/2007/relationships/hdphoto" Target="../media/hdphoto4.wdp"/><Relationship Id="rId27" Type="http://schemas.openxmlformats.org/officeDocument/2006/relationships/image" Target="../media/image19.wmf"/><Relationship Id="rId30" Type="http://schemas.openxmlformats.org/officeDocument/2006/relationships/image" Target="../media/image21.png"/><Relationship Id="rId35" Type="http://schemas.openxmlformats.org/officeDocument/2006/relationships/image" Target="../media/image25.png"/><Relationship Id="rId43" Type="http://schemas.openxmlformats.org/officeDocument/2006/relationships/image" Target="../media/image32.png"/><Relationship Id="rId48" Type="http://schemas.openxmlformats.org/officeDocument/2006/relationships/image" Target="../media/image37.png"/><Relationship Id="rId8" Type="http://schemas.openxmlformats.org/officeDocument/2006/relationships/image" Target="../media/image5.png"/><Relationship Id="rId51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9" name="직선 연결선 758"/>
          <p:cNvCxnSpPr/>
          <p:nvPr/>
        </p:nvCxnSpPr>
        <p:spPr>
          <a:xfrm>
            <a:off x="4441498" y="1048020"/>
            <a:ext cx="0" cy="76351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18" name="직사각형 1217"/>
          <p:cNvSpPr/>
          <p:nvPr/>
        </p:nvSpPr>
        <p:spPr>
          <a:xfrm>
            <a:off x="11786963" y="3691657"/>
            <a:ext cx="2512379" cy="338940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4354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845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2057" name="AutoShape 839"/>
          <p:cNvSpPr>
            <a:spLocks noChangeArrowheads="1"/>
          </p:cNvSpPr>
          <p:nvPr/>
        </p:nvSpPr>
        <p:spPr bwMode="auto">
          <a:xfrm>
            <a:off x="13575803" y="5448949"/>
            <a:ext cx="661100" cy="936826"/>
          </a:xfrm>
          <a:prstGeom prst="roundRect">
            <a:avLst>
              <a:gd name="adj" fmla="val 0"/>
            </a:avLst>
          </a:prstGeom>
          <a:solidFill>
            <a:schemeClr val="bg1">
              <a:alpha val="0"/>
            </a:schemeClr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lIns="99919" tIns="49960" rIns="99919" bIns="49960"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indent="4127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7575" indent="80963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4775" indent="122238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35150" indent="16192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eaLnBrk="1" latinLnBrk="1" hangingPunct="1"/>
            <a:endParaRPr lang="ko-KR" altLang="en-US" sz="70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871" name="TextBox 468"/>
          <p:cNvSpPr txBox="1">
            <a:spLocks noChangeArrowheads="1"/>
          </p:cNvSpPr>
          <p:nvPr/>
        </p:nvSpPr>
        <p:spPr bwMode="auto">
          <a:xfrm>
            <a:off x="1588970" y="7474226"/>
            <a:ext cx="1188967" cy="205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>
            <a:defPPr>
              <a:defRPr lang="ko-KR"/>
            </a:defPPr>
            <a:lvl1pPr algn="ctr" eaLnBrk="1" hangingPunct="1">
              <a:defRPr sz="800" b="1">
                <a:solidFill>
                  <a:srgbClr val="0070C0"/>
                </a:solidFill>
                <a:latin typeface="Arial Narrow" panose="020B0606020202030204" pitchFamily="34" charset="0"/>
                <a:ea typeface="KoPub돋움체 Medium" panose="00000600000000000000" pitchFamily="2" charset="-127"/>
              </a:defRPr>
            </a:lvl1pPr>
            <a:lvl2pPr marL="742950" indent="-285750">
              <a:defRPr sz="2300" b="1">
                <a:latin typeface="굴림" charset="-127"/>
                <a:ea typeface="굴림" charset="-127"/>
              </a:defRPr>
            </a:lvl2pPr>
            <a:lvl3pPr marL="1143000" indent="-228600">
              <a:defRPr sz="2300" b="1">
                <a:latin typeface="굴림" charset="-127"/>
                <a:ea typeface="굴림" charset="-127"/>
              </a:defRPr>
            </a:lvl3pPr>
            <a:lvl4pPr marL="1600200" indent="-228600">
              <a:defRPr sz="2300" b="1">
                <a:latin typeface="굴림" charset="-127"/>
                <a:ea typeface="굴림" charset="-127"/>
              </a:defRPr>
            </a:lvl4pPr>
            <a:lvl5pPr marL="2057400" indent="-228600">
              <a:defRPr sz="2300" b="1"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9pPr>
          </a:lstStyle>
          <a:p>
            <a:pPr>
              <a:lnSpc>
                <a:spcPts val="800"/>
              </a:lnSpc>
            </a:pPr>
            <a:r>
              <a:rPr lang="ko-KR" altLang="en-US" dirty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  <a:t>통합</a:t>
            </a:r>
            <a:r>
              <a:rPr lang="en-US" altLang="ko-KR" dirty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  <a:t>DB</a:t>
            </a:r>
            <a:br>
              <a:rPr lang="en-US" altLang="ko-KR" dirty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</a:br>
            <a:r>
              <a:rPr lang="en-US" altLang="ko-KR" dirty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  <a:t>(Oracle </a:t>
            </a:r>
            <a:r>
              <a:rPr lang="en-US" altLang="ko-KR" dirty="0" err="1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  <a:t>Exadata</a:t>
            </a:r>
            <a:r>
              <a:rPr lang="en-US" altLang="ko-KR" dirty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  <a:t>)</a:t>
            </a:r>
          </a:p>
        </p:txBody>
      </p:sp>
      <p:cxnSp>
        <p:nvCxnSpPr>
          <p:cNvPr id="13" name="직선 연결선 12"/>
          <p:cNvCxnSpPr/>
          <p:nvPr/>
        </p:nvCxnSpPr>
        <p:spPr>
          <a:xfrm flipH="1" flipV="1">
            <a:off x="2605454" y="7387650"/>
            <a:ext cx="668" cy="30165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 flipV="1">
            <a:off x="1643975" y="7401272"/>
            <a:ext cx="0" cy="30771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36" name="모서리가 둥근 직사각형 1335"/>
          <p:cNvSpPr/>
          <p:nvPr/>
        </p:nvSpPr>
        <p:spPr>
          <a:xfrm>
            <a:off x="225512" y="1957329"/>
            <a:ext cx="4920157" cy="5203216"/>
          </a:xfrm>
          <a:prstGeom prst="roundRect">
            <a:avLst>
              <a:gd name="adj" fmla="val 0"/>
            </a:avLst>
          </a:prstGeom>
          <a:solidFill>
            <a:srgbClr val="E4F1FC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120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333" name="직사각형 1332"/>
          <p:cNvSpPr/>
          <p:nvPr/>
        </p:nvSpPr>
        <p:spPr>
          <a:xfrm>
            <a:off x="268570" y="268244"/>
            <a:ext cx="74688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ko-KR" sz="1800" b="1" kern="0" dirty="0">
                <a:solidFill>
                  <a:srgbClr val="000000"/>
                </a:solidFill>
                <a:latin typeface="+mn-ea"/>
              </a:rPr>
              <a:t>2. </a:t>
            </a:r>
            <a:r>
              <a:rPr lang="ko-KR" altLang="en-US" sz="1800" b="1" kern="0" dirty="0">
                <a:solidFill>
                  <a:srgbClr val="000000"/>
                </a:solidFill>
                <a:latin typeface="+mn-ea"/>
              </a:rPr>
              <a:t>시스템 구성도 </a:t>
            </a:r>
            <a:r>
              <a:rPr lang="en-US" altLang="ko-KR" sz="1800" b="1" kern="0" dirty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800" b="1" kern="0" dirty="0" smtClean="0">
                <a:solidFill>
                  <a:srgbClr val="000000"/>
                </a:solidFill>
                <a:latin typeface="+mn-ea"/>
              </a:rPr>
              <a:t>하드웨어</a:t>
            </a:r>
            <a:r>
              <a:rPr lang="en-US" altLang="ko-KR" sz="1800" b="1" kern="0" dirty="0" smtClean="0">
                <a:solidFill>
                  <a:srgbClr val="000000"/>
                </a:solidFill>
                <a:latin typeface="+mn-ea"/>
              </a:rPr>
              <a:t>)</a:t>
            </a:r>
            <a:endParaRPr kumimoji="0" lang="ko-KR" altLang="en-US" sz="18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1095" name="모서리가 둥근 직사각형 1094"/>
          <p:cNvSpPr/>
          <p:nvPr/>
        </p:nvSpPr>
        <p:spPr>
          <a:xfrm>
            <a:off x="5572324" y="1952138"/>
            <a:ext cx="4853694" cy="5198294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096" name="모서리가 둥근 직사각형 1095"/>
          <p:cNvSpPr/>
          <p:nvPr/>
        </p:nvSpPr>
        <p:spPr>
          <a:xfrm>
            <a:off x="8319120" y="3037903"/>
            <a:ext cx="1971344" cy="3821585"/>
          </a:xfrm>
          <a:prstGeom prst="roundRect">
            <a:avLst>
              <a:gd name="adj" fmla="val 6204"/>
            </a:avLst>
          </a:prstGeom>
          <a:solidFill>
            <a:schemeClr val="bg1"/>
          </a:solidFill>
          <a:ln w="9525" algn="ctr">
            <a:noFill/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94229" tIns="47114" rIns="94229" bIns="47114" anchor="ctr"/>
          <a:lstStyle/>
          <a:p>
            <a:pPr marL="0" marR="0" lvl="0" indent="0" algn="ctr" defTabSz="1221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097" name="모서리가 둥근 직사각형 1096"/>
          <p:cNvSpPr/>
          <p:nvPr/>
        </p:nvSpPr>
        <p:spPr>
          <a:xfrm>
            <a:off x="6819652" y="4061566"/>
            <a:ext cx="1390603" cy="20243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098" name="모서리가 둥근 직사각형 1097"/>
          <p:cNvSpPr/>
          <p:nvPr/>
        </p:nvSpPr>
        <p:spPr>
          <a:xfrm>
            <a:off x="12063536" y="7289316"/>
            <a:ext cx="23265" cy="183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217" name="모서리가 둥근 직사각형 1216"/>
          <p:cNvSpPr/>
          <p:nvPr/>
        </p:nvSpPr>
        <p:spPr>
          <a:xfrm>
            <a:off x="2117408" y="7289316"/>
            <a:ext cx="23265" cy="183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cxnSp>
        <p:nvCxnSpPr>
          <p:cNvPr id="1303" name="직선 연결선 1302"/>
          <p:cNvCxnSpPr>
            <a:stCxn id="1669" idx="0"/>
            <a:endCxn id="1847" idx="0"/>
          </p:cNvCxnSpPr>
          <p:nvPr/>
        </p:nvCxnSpPr>
        <p:spPr>
          <a:xfrm>
            <a:off x="12986128" y="4043620"/>
            <a:ext cx="0" cy="134596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04" name="모서리가 둥근 직사각형 1303"/>
          <p:cNvSpPr/>
          <p:nvPr/>
        </p:nvSpPr>
        <p:spPr>
          <a:xfrm>
            <a:off x="12616335" y="1818899"/>
            <a:ext cx="23265" cy="183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307" name="모서리가 둥근 직사각형 1306"/>
          <p:cNvSpPr/>
          <p:nvPr/>
        </p:nvSpPr>
        <p:spPr>
          <a:xfrm>
            <a:off x="13097856" y="2094919"/>
            <a:ext cx="23265" cy="183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315" name="모서리가 둥근 직사각형 1314"/>
          <p:cNvSpPr/>
          <p:nvPr/>
        </p:nvSpPr>
        <p:spPr>
          <a:xfrm>
            <a:off x="12965107" y="2094919"/>
            <a:ext cx="23265" cy="183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322" name="모서리가 둥근 직사각형 1321"/>
          <p:cNvSpPr/>
          <p:nvPr/>
        </p:nvSpPr>
        <p:spPr>
          <a:xfrm>
            <a:off x="12165773" y="2094919"/>
            <a:ext cx="23265" cy="183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325" name="모서리가 둥근 직사각형 1324"/>
          <p:cNvSpPr/>
          <p:nvPr/>
        </p:nvSpPr>
        <p:spPr>
          <a:xfrm>
            <a:off x="11431853" y="2094919"/>
            <a:ext cx="23265" cy="183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334" name="모서리가 둥근 직사각형 1333"/>
          <p:cNvSpPr/>
          <p:nvPr/>
        </p:nvSpPr>
        <p:spPr>
          <a:xfrm>
            <a:off x="11640183" y="2094919"/>
            <a:ext cx="23265" cy="183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335" name="모서리가 둥근 직사각형 1334"/>
          <p:cNvSpPr/>
          <p:nvPr/>
        </p:nvSpPr>
        <p:spPr>
          <a:xfrm>
            <a:off x="12832359" y="2094919"/>
            <a:ext cx="23265" cy="183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cxnSp>
        <p:nvCxnSpPr>
          <p:cNvPr id="1337" name="직선 연결선 1336"/>
          <p:cNvCxnSpPr/>
          <p:nvPr/>
        </p:nvCxnSpPr>
        <p:spPr>
          <a:xfrm>
            <a:off x="7868472" y="1827138"/>
            <a:ext cx="0" cy="341736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38" name="직선 연결선 1337"/>
          <p:cNvCxnSpPr/>
          <p:nvPr/>
        </p:nvCxnSpPr>
        <p:spPr>
          <a:xfrm>
            <a:off x="7054055" y="1834810"/>
            <a:ext cx="0" cy="335856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39" name="직선 연결선 1338"/>
          <p:cNvCxnSpPr/>
          <p:nvPr/>
        </p:nvCxnSpPr>
        <p:spPr>
          <a:xfrm>
            <a:off x="2988261" y="1831630"/>
            <a:ext cx="0" cy="343310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40" name="Freeform 5"/>
          <p:cNvSpPr>
            <a:spLocks/>
          </p:cNvSpPr>
          <p:nvPr/>
        </p:nvSpPr>
        <p:spPr bwMode="auto">
          <a:xfrm flipH="1">
            <a:off x="7229476" y="981650"/>
            <a:ext cx="577621" cy="258637"/>
          </a:xfrm>
          <a:custGeom>
            <a:avLst/>
            <a:gdLst>
              <a:gd name="T0" fmla="*/ 162 w 191"/>
              <a:gd name="T1" fmla="*/ 54 h 111"/>
              <a:gd name="T2" fmla="*/ 152 w 191"/>
              <a:gd name="T3" fmla="*/ 54 h 111"/>
              <a:gd name="T4" fmla="*/ 155 w 191"/>
              <a:gd name="T5" fmla="*/ 42 h 111"/>
              <a:gd name="T6" fmla="*/ 131 w 191"/>
              <a:gd name="T7" fmla="*/ 18 h 111"/>
              <a:gd name="T8" fmla="*/ 115 w 191"/>
              <a:gd name="T9" fmla="*/ 24 h 111"/>
              <a:gd name="T10" fmla="*/ 95 w 191"/>
              <a:gd name="T11" fmla="*/ 4 h 111"/>
              <a:gd name="T12" fmla="*/ 77 w 191"/>
              <a:gd name="T13" fmla="*/ 0 h 111"/>
              <a:gd name="T14" fmla="*/ 35 w 191"/>
              <a:gd name="T15" fmla="*/ 42 h 111"/>
              <a:gd name="T16" fmla="*/ 36 w 191"/>
              <a:gd name="T17" fmla="*/ 54 h 111"/>
              <a:gd name="T18" fmla="*/ 28 w 191"/>
              <a:gd name="T19" fmla="*/ 54 h 111"/>
              <a:gd name="T20" fmla="*/ 0 w 191"/>
              <a:gd name="T21" fmla="*/ 83 h 111"/>
              <a:gd name="T22" fmla="*/ 28 w 191"/>
              <a:gd name="T23" fmla="*/ 111 h 111"/>
              <a:gd name="T24" fmla="*/ 95 w 191"/>
              <a:gd name="T25" fmla="*/ 111 h 111"/>
              <a:gd name="T26" fmla="*/ 95 w 191"/>
              <a:gd name="T27" fmla="*/ 111 h 111"/>
              <a:gd name="T28" fmla="*/ 162 w 191"/>
              <a:gd name="T29" fmla="*/ 111 h 111"/>
              <a:gd name="T30" fmla="*/ 191 w 191"/>
              <a:gd name="T31" fmla="*/ 83 h 111"/>
              <a:gd name="T32" fmla="*/ 162 w 191"/>
              <a:gd name="T33" fmla="*/ 54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91" h="111">
                <a:moveTo>
                  <a:pt x="162" y="54"/>
                </a:moveTo>
                <a:cubicBezTo>
                  <a:pt x="152" y="54"/>
                  <a:pt x="152" y="54"/>
                  <a:pt x="152" y="54"/>
                </a:cubicBezTo>
                <a:cubicBezTo>
                  <a:pt x="154" y="51"/>
                  <a:pt x="155" y="47"/>
                  <a:pt x="155" y="42"/>
                </a:cubicBezTo>
                <a:cubicBezTo>
                  <a:pt x="155" y="29"/>
                  <a:pt x="144" y="18"/>
                  <a:pt x="131" y="18"/>
                </a:cubicBezTo>
                <a:cubicBezTo>
                  <a:pt x="125" y="18"/>
                  <a:pt x="119" y="20"/>
                  <a:pt x="115" y="24"/>
                </a:cubicBezTo>
                <a:cubicBezTo>
                  <a:pt x="111" y="15"/>
                  <a:pt x="104" y="8"/>
                  <a:pt x="95" y="4"/>
                </a:cubicBezTo>
                <a:cubicBezTo>
                  <a:pt x="90" y="2"/>
                  <a:pt x="83" y="0"/>
                  <a:pt x="77" y="0"/>
                </a:cubicBezTo>
                <a:cubicBezTo>
                  <a:pt x="53" y="0"/>
                  <a:pt x="35" y="19"/>
                  <a:pt x="35" y="42"/>
                </a:cubicBezTo>
                <a:cubicBezTo>
                  <a:pt x="35" y="46"/>
                  <a:pt x="35" y="50"/>
                  <a:pt x="36" y="54"/>
                </a:cubicBezTo>
                <a:cubicBezTo>
                  <a:pt x="28" y="54"/>
                  <a:pt x="28" y="54"/>
                  <a:pt x="28" y="54"/>
                </a:cubicBezTo>
                <a:cubicBezTo>
                  <a:pt x="12" y="54"/>
                  <a:pt x="0" y="67"/>
                  <a:pt x="0" y="83"/>
                </a:cubicBezTo>
                <a:cubicBezTo>
                  <a:pt x="0" y="98"/>
                  <a:pt x="12" y="111"/>
                  <a:pt x="28" y="111"/>
                </a:cubicBezTo>
                <a:cubicBezTo>
                  <a:pt x="95" y="111"/>
                  <a:pt x="95" y="111"/>
                  <a:pt x="95" y="111"/>
                </a:cubicBezTo>
                <a:cubicBezTo>
                  <a:pt x="95" y="111"/>
                  <a:pt x="95" y="111"/>
                  <a:pt x="95" y="111"/>
                </a:cubicBezTo>
                <a:cubicBezTo>
                  <a:pt x="162" y="111"/>
                  <a:pt x="162" y="111"/>
                  <a:pt x="162" y="111"/>
                </a:cubicBezTo>
                <a:cubicBezTo>
                  <a:pt x="178" y="111"/>
                  <a:pt x="191" y="98"/>
                  <a:pt x="191" y="83"/>
                </a:cubicBezTo>
                <a:cubicBezTo>
                  <a:pt x="191" y="67"/>
                  <a:pt x="178" y="54"/>
                  <a:pt x="162" y="54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cxnSp>
        <p:nvCxnSpPr>
          <p:cNvPr id="1342" name="직선 연결선 1341"/>
          <p:cNvCxnSpPr/>
          <p:nvPr/>
        </p:nvCxnSpPr>
        <p:spPr>
          <a:xfrm>
            <a:off x="1175088" y="4538017"/>
            <a:ext cx="0" cy="64903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46" name="모서리가 둥근 직사각형 1345"/>
          <p:cNvSpPr/>
          <p:nvPr/>
        </p:nvSpPr>
        <p:spPr>
          <a:xfrm>
            <a:off x="454368" y="4174043"/>
            <a:ext cx="1429651" cy="753736"/>
          </a:xfrm>
          <a:prstGeom prst="roundRect">
            <a:avLst>
              <a:gd name="adj" fmla="val 6204"/>
            </a:avLst>
          </a:prstGeom>
          <a:solidFill>
            <a:schemeClr val="bg1"/>
          </a:solidFill>
          <a:ln w="9525" algn="ctr">
            <a:noFill/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94229" tIns="47114" rIns="94229" bIns="47114" anchor="ctr"/>
          <a:lstStyle/>
          <a:p>
            <a:pPr marL="0" marR="0" lvl="0" indent="0" algn="ctr" defTabSz="1221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347" name="모서리가 둥근 직사각형 1346"/>
          <p:cNvSpPr/>
          <p:nvPr/>
        </p:nvSpPr>
        <p:spPr>
          <a:xfrm>
            <a:off x="5881157" y="5424088"/>
            <a:ext cx="874305" cy="1097483"/>
          </a:xfrm>
          <a:prstGeom prst="roundRect">
            <a:avLst>
              <a:gd name="adj" fmla="val 6204"/>
            </a:avLst>
          </a:prstGeom>
          <a:solidFill>
            <a:schemeClr val="bg1"/>
          </a:solidFill>
          <a:ln w="9525" algn="ctr">
            <a:noFill/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94229" tIns="47114" rIns="94229" bIns="47114" anchor="ctr"/>
          <a:lstStyle/>
          <a:p>
            <a:pPr marL="0" marR="0" lvl="0" indent="0" algn="ctr" defTabSz="1221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348" name="모서리가 둥근 직사각형 1347"/>
          <p:cNvSpPr/>
          <p:nvPr/>
        </p:nvSpPr>
        <p:spPr>
          <a:xfrm>
            <a:off x="6986794" y="5424088"/>
            <a:ext cx="874305" cy="1097483"/>
          </a:xfrm>
          <a:prstGeom prst="roundRect">
            <a:avLst>
              <a:gd name="adj" fmla="val 6204"/>
            </a:avLst>
          </a:prstGeom>
          <a:solidFill>
            <a:schemeClr val="bg1"/>
          </a:solidFill>
          <a:ln w="9525" algn="ctr">
            <a:noFill/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94229" tIns="47114" rIns="94229" bIns="47114" anchor="ctr"/>
          <a:lstStyle/>
          <a:p>
            <a:pPr marL="0" marR="0" lvl="0" indent="0" algn="ctr" defTabSz="1221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349" name="모서리가 둥근 직사각형 1348"/>
          <p:cNvSpPr/>
          <p:nvPr/>
        </p:nvSpPr>
        <p:spPr>
          <a:xfrm>
            <a:off x="326232" y="5424088"/>
            <a:ext cx="809285" cy="1097483"/>
          </a:xfrm>
          <a:prstGeom prst="roundRect">
            <a:avLst>
              <a:gd name="adj" fmla="val 6204"/>
            </a:avLst>
          </a:prstGeom>
          <a:solidFill>
            <a:schemeClr val="bg1"/>
          </a:solidFill>
          <a:ln w="9525" algn="ctr">
            <a:noFill/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94229" tIns="47114" rIns="94229" bIns="47114" anchor="ctr"/>
          <a:lstStyle/>
          <a:p>
            <a:pPr marL="0" marR="0" lvl="0" indent="0" algn="ctr" defTabSz="1221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350" name="모서리가 둥근 직사각형 1349"/>
          <p:cNvSpPr/>
          <p:nvPr/>
        </p:nvSpPr>
        <p:spPr>
          <a:xfrm>
            <a:off x="1226135" y="5424088"/>
            <a:ext cx="809285" cy="1097483"/>
          </a:xfrm>
          <a:prstGeom prst="roundRect">
            <a:avLst>
              <a:gd name="adj" fmla="val 6204"/>
            </a:avLst>
          </a:prstGeom>
          <a:solidFill>
            <a:schemeClr val="bg1"/>
          </a:solidFill>
          <a:ln w="9525" algn="ctr">
            <a:noFill/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94229" tIns="47114" rIns="94229" bIns="47114" anchor="ctr"/>
          <a:lstStyle/>
          <a:p>
            <a:pPr marL="0" marR="0" lvl="0" indent="0" algn="ctr" defTabSz="1221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354" name="모서리가 둥근 직사각형 1353"/>
          <p:cNvSpPr/>
          <p:nvPr/>
        </p:nvSpPr>
        <p:spPr>
          <a:xfrm>
            <a:off x="2259156" y="5424088"/>
            <a:ext cx="2066767" cy="1097483"/>
          </a:xfrm>
          <a:prstGeom prst="roundRect">
            <a:avLst>
              <a:gd name="adj" fmla="val 6204"/>
            </a:avLst>
          </a:prstGeom>
          <a:solidFill>
            <a:schemeClr val="bg1"/>
          </a:solidFill>
          <a:ln w="9525" algn="ctr">
            <a:noFill/>
            <a:prstDash val="solid"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lIns="94229" tIns="47114" rIns="94229" bIns="47114" anchor="ctr"/>
          <a:lstStyle/>
          <a:p>
            <a:pPr marL="0" marR="0" lvl="0" indent="0" algn="ctr" defTabSz="1221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355" name="AutoShape 84"/>
          <p:cNvSpPr>
            <a:spLocks noChangeArrowheads="1"/>
          </p:cNvSpPr>
          <p:nvPr/>
        </p:nvSpPr>
        <p:spPr bwMode="gray">
          <a:xfrm flipH="1">
            <a:off x="5572324" y="6966556"/>
            <a:ext cx="1155649" cy="183876"/>
          </a:xfrm>
          <a:prstGeom prst="round1Rect">
            <a:avLst>
              <a:gd name="adj" fmla="val 0"/>
            </a:avLst>
          </a:prstGeom>
          <a:solidFill>
            <a:schemeClr val="accent3"/>
          </a:solidFill>
          <a:ln w="6350">
            <a:noFill/>
            <a:miter lim="800000"/>
            <a:headEnd/>
            <a:tailEnd/>
          </a:ln>
          <a:extLst/>
        </p:spPr>
        <p:txBody>
          <a:bodyPr wrap="none" lIns="0" tIns="0" rIns="0" bIns="0" anchor="ctr"/>
          <a:lstStyle/>
          <a:p>
            <a:pPr marL="0" marR="0" lvl="0" indent="0" algn="ctr" defTabSz="1231226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42" normalizeH="0" baseline="0" noProof="0" dirty="0" err="1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ollehche_v2" pitchFamily="18" charset="-127"/>
              </a:rPr>
              <a:t>주센터</a:t>
            </a:r>
            <a:r>
              <a:rPr kumimoji="0" lang="en-US" altLang="ko-KR" sz="1200" b="0" i="0" u="none" strike="noStrike" kern="120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ollehche_v2" pitchFamily="18" charset="-127"/>
              </a:rPr>
              <a:t>(</a:t>
            </a:r>
            <a:r>
              <a:rPr kumimoji="0" lang="ko-KR" altLang="en-US" sz="1200" b="0" i="0" u="none" strike="noStrike" kern="1200" cap="none" spc="-42" normalizeH="0" baseline="0" noProof="0" dirty="0" err="1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ollehche_v2" pitchFamily="18" charset="-127"/>
              </a:rPr>
              <a:t>인터넷망</a:t>
            </a:r>
            <a:r>
              <a:rPr kumimoji="0" lang="en-US" altLang="ko-KR" sz="1200" b="0" i="0" u="none" strike="noStrike" kern="120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ollehche_v2" pitchFamily="18" charset="-127"/>
              </a:rPr>
              <a:t>)</a:t>
            </a:r>
          </a:p>
        </p:txBody>
      </p:sp>
      <p:sp>
        <p:nvSpPr>
          <p:cNvPr id="1356" name="AutoShape 84"/>
          <p:cNvSpPr>
            <a:spLocks noChangeArrowheads="1"/>
          </p:cNvSpPr>
          <p:nvPr/>
        </p:nvSpPr>
        <p:spPr bwMode="gray">
          <a:xfrm flipH="1">
            <a:off x="225512" y="6976669"/>
            <a:ext cx="1155649" cy="183876"/>
          </a:xfrm>
          <a:prstGeom prst="round1Rect">
            <a:avLst>
              <a:gd name="adj" fmla="val 0"/>
            </a:avLst>
          </a:prstGeom>
          <a:solidFill>
            <a:srgbClr val="00A9E0"/>
          </a:solidFill>
          <a:ln w="6350">
            <a:noFill/>
            <a:miter lim="800000"/>
            <a:headEnd/>
            <a:tailEnd/>
          </a:ln>
          <a:extLst/>
        </p:spPr>
        <p:txBody>
          <a:bodyPr wrap="none" lIns="0" tIns="0" rIns="0" bIns="0" anchor="ctr"/>
          <a:lstStyle/>
          <a:p>
            <a:pPr marL="0" marR="0" lvl="0" indent="0" algn="ctr" defTabSz="1231226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42" normalizeH="0" baseline="0" noProof="0" dirty="0" err="1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ollehche_v2" pitchFamily="18" charset="-127"/>
              </a:rPr>
              <a:t>주센터</a:t>
            </a:r>
            <a:r>
              <a:rPr kumimoji="0" lang="en-US" altLang="ko-KR" sz="1200" b="0" i="0" u="none" strike="noStrike" kern="120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ollehche_v2" pitchFamily="18" charset="-127"/>
              </a:rPr>
              <a:t>(</a:t>
            </a:r>
            <a:r>
              <a:rPr kumimoji="0" lang="ko-KR" altLang="en-US" sz="1200" b="0" i="0" u="none" strike="noStrike" kern="1200" cap="none" spc="-42" normalizeH="0" baseline="0" noProof="0" dirty="0" err="1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ollehche_v2" pitchFamily="18" charset="-127"/>
              </a:rPr>
              <a:t>업무망</a:t>
            </a:r>
            <a:r>
              <a:rPr kumimoji="0" lang="en-US" altLang="ko-KR" sz="1200" b="0" i="0" u="none" strike="noStrike" kern="120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ollehche_v2" pitchFamily="18" charset="-127"/>
              </a:rPr>
              <a:t>)</a:t>
            </a:r>
          </a:p>
        </p:txBody>
      </p:sp>
      <p:grpSp>
        <p:nvGrpSpPr>
          <p:cNvPr id="1358" name="그룹 1357"/>
          <p:cNvGrpSpPr/>
          <p:nvPr/>
        </p:nvGrpSpPr>
        <p:grpSpPr>
          <a:xfrm>
            <a:off x="950447" y="1382288"/>
            <a:ext cx="60268" cy="436773"/>
            <a:chOff x="1264537" y="2909960"/>
            <a:chExt cx="66853" cy="393605"/>
          </a:xfrm>
        </p:grpSpPr>
        <p:cxnSp>
          <p:nvCxnSpPr>
            <p:cNvPr id="1360" name="직선 연결선 1359"/>
            <p:cNvCxnSpPr/>
            <p:nvPr/>
          </p:nvCxnSpPr>
          <p:spPr>
            <a:xfrm>
              <a:off x="1264537" y="2909960"/>
              <a:ext cx="0" cy="393605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63" name="직선 연결선 1362"/>
            <p:cNvCxnSpPr/>
            <p:nvPr/>
          </p:nvCxnSpPr>
          <p:spPr>
            <a:xfrm>
              <a:off x="1331390" y="2909960"/>
              <a:ext cx="0" cy="393605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66" name="그룹 1365"/>
          <p:cNvGrpSpPr/>
          <p:nvPr/>
        </p:nvGrpSpPr>
        <p:grpSpPr>
          <a:xfrm>
            <a:off x="254224" y="704528"/>
            <a:ext cx="2010522" cy="897343"/>
            <a:chOff x="3469287" y="2661322"/>
            <a:chExt cx="2844000" cy="1150916"/>
          </a:xfrm>
        </p:grpSpPr>
        <p:sp>
          <p:nvSpPr>
            <p:cNvPr id="1369" name="직사각형 1368"/>
            <p:cNvSpPr/>
            <p:nvPr/>
          </p:nvSpPr>
          <p:spPr>
            <a:xfrm>
              <a:off x="3469287" y="2663117"/>
              <a:ext cx="2844000" cy="1149121"/>
            </a:xfrm>
            <a:prstGeom prst="rect">
              <a:avLst/>
            </a:prstGeom>
            <a:noFill/>
            <a:ln w="9525" algn="ctr">
              <a:solidFill>
                <a:srgbClr val="999999"/>
              </a:solidFill>
              <a:miter lim="800000"/>
              <a:headEnd/>
              <a:tailEnd/>
            </a:ln>
            <a:effectLst/>
          </p:spPr>
          <p:txBody>
            <a:bodyPr wrap="none" tIns="252000" anchor="ctr"/>
            <a:lstStyle/>
            <a:p>
              <a:pPr marL="0" marR="0" lvl="0" indent="-68975" algn="ctr" defTabSz="1121038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2D6"/>
                </a:buClr>
                <a:buSzTx/>
                <a:buFontTx/>
                <a:buNone/>
                <a:tabLst/>
                <a:defRPr/>
              </a:pPr>
              <a:endParaRPr kumimoji="0" lang="ko-KR" altLang="en-US" sz="700" b="1" i="0" u="none" strike="noStrike" kern="1200" cap="none" spc="0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1374" name="AutoShape 6"/>
            <p:cNvSpPr>
              <a:spLocks noChangeArrowheads="1"/>
            </p:cNvSpPr>
            <p:nvPr/>
          </p:nvSpPr>
          <p:spPr bwMode="auto">
            <a:xfrm flipH="1">
              <a:off x="3469287" y="2661322"/>
              <a:ext cx="2844000" cy="25200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  <a:effectLst>
              <a:innerShdw dist="19050" dir="16200000">
                <a:srgbClr val="696969"/>
              </a:innerShdw>
            </a:effectLst>
            <a:extLst/>
          </p:spPr>
          <p:txBody>
            <a:bodyPr wrap="square" lIns="0" tIns="0" rIns="0" bIns="0" anchor="ctr">
              <a:noAutofit/>
            </a:bodyPr>
            <a:lstStyle/>
            <a:p>
              <a:pPr marL="0" marR="0" lvl="1" indent="0" algn="ctr" defTabSz="1164913" rtl="0" eaLnBrk="1" fontAlgn="auto" latinLnBrk="1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80000"/>
                <a:buFontTx/>
                <a:buNone/>
                <a:tabLst>
                  <a:tab pos="655666" algn="l"/>
                </a:tabLst>
                <a:defRPr/>
              </a:pPr>
              <a:r>
                <a:rPr kumimoji="0" lang="ko-KR" altLang="en-US" sz="1100" b="0" i="0" u="none" strike="noStrike" kern="1200" cap="none" spc="0" normalizeH="0" baseline="0" noProof="0" dirty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  <a:cs typeface="+mn-cs"/>
                </a:rPr>
                <a:t>지점</a:t>
              </a:r>
            </a:p>
          </p:txBody>
        </p:sp>
      </p:grpSp>
      <p:cxnSp>
        <p:nvCxnSpPr>
          <p:cNvPr id="1375" name="직선 연결선 1374"/>
          <p:cNvCxnSpPr/>
          <p:nvPr/>
        </p:nvCxnSpPr>
        <p:spPr>
          <a:xfrm>
            <a:off x="7150523" y="3108980"/>
            <a:ext cx="57483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76" name="직선 연결선 1375"/>
          <p:cNvCxnSpPr/>
          <p:nvPr/>
        </p:nvCxnSpPr>
        <p:spPr>
          <a:xfrm>
            <a:off x="7150523" y="3088237"/>
            <a:ext cx="57483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77" name="타원 1376"/>
          <p:cNvSpPr/>
          <p:nvPr/>
        </p:nvSpPr>
        <p:spPr>
          <a:xfrm>
            <a:off x="7446478" y="3067714"/>
            <a:ext cx="58014" cy="58942"/>
          </a:xfrm>
          <a:prstGeom prst="ellips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64354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534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cxnSp>
        <p:nvCxnSpPr>
          <p:cNvPr id="1378" name="직선 연결선 1377"/>
          <p:cNvCxnSpPr/>
          <p:nvPr/>
        </p:nvCxnSpPr>
        <p:spPr>
          <a:xfrm flipH="1">
            <a:off x="771763" y="1826017"/>
            <a:ext cx="5108657" cy="2"/>
          </a:xfrm>
          <a:prstGeom prst="line">
            <a:avLst/>
          </a:prstGeom>
          <a:ln w="15875">
            <a:solidFill>
              <a:srgbClr val="0185CF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9" name="직선 연결선 1378"/>
          <p:cNvCxnSpPr/>
          <p:nvPr/>
        </p:nvCxnSpPr>
        <p:spPr>
          <a:xfrm>
            <a:off x="6374904" y="1826017"/>
            <a:ext cx="6981507" cy="0"/>
          </a:xfrm>
          <a:prstGeom prst="line">
            <a:avLst/>
          </a:prstGeom>
          <a:noFill/>
          <a:ln w="15875" cap="flat" cmpd="sng" algn="ctr">
            <a:solidFill>
              <a:schemeClr val="accent3"/>
            </a:solidFill>
            <a:prstDash val="solid"/>
            <a:miter lim="800000"/>
            <a:headEnd type="oval"/>
            <a:tailEnd type="oval"/>
          </a:ln>
          <a:effectLst/>
        </p:spPr>
      </p:cxnSp>
      <p:cxnSp>
        <p:nvCxnSpPr>
          <p:cNvPr id="1380" name="직선 연결선 1379"/>
          <p:cNvCxnSpPr/>
          <p:nvPr/>
        </p:nvCxnSpPr>
        <p:spPr>
          <a:xfrm flipH="1">
            <a:off x="291304" y="5205088"/>
            <a:ext cx="4571432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1" name="직선 연결선 1380"/>
          <p:cNvCxnSpPr/>
          <p:nvPr/>
        </p:nvCxnSpPr>
        <p:spPr>
          <a:xfrm flipH="1">
            <a:off x="290258" y="5260519"/>
            <a:ext cx="4550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2" name="직선 연결선 1381"/>
          <p:cNvCxnSpPr/>
          <p:nvPr/>
        </p:nvCxnSpPr>
        <p:spPr>
          <a:xfrm>
            <a:off x="2429357" y="1826018"/>
            <a:ext cx="0" cy="336735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83" name="Rectangle 95"/>
          <p:cNvSpPr>
            <a:spLocks noChangeArrowheads="1"/>
          </p:cNvSpPr>
          <p:nvPr/>
        </p:nvSpPr>
        <p:spPr bwMode="gray">
          <a:xfrm flipH="1">
            <a:off x="3272977" y="2844559"/>
            <a:ext cx="626390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전송장비</a:t>
            </a: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 2G*2</a:t>
            </a:r>
          </a:p>
        </p:txBody>
      </p:sp>
      <p:sp>
        <p:nvSpPr>
          <p:cNvPr id="1384" name="Rectangle 95"/>
          <p:cNvSpPr>
            <a:spLocks noChangeArrowheads="1"/>
          </p:cNvSpPr>
          <p:nvPr/>
        </p:nvSpPr>
        <p:spPr bwMode="gray">
          <a:xfrm flipH="1">
            <a:off x="3258210" y="3141390"/>
            <a:ext cx="1023550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집선스위치 </a:t>
            </a: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Alcatel 6860</a:t>
            </a:r>
          </a:p>
        </p:txBody>
      </p:sp>
      <p:cxnSp>
        <p:nvCxnSpPr>
          <p:cNvPr id="1385" name="직선 연결선 1384"/>
          <p:cNvCxnSpPr/>
          <p:nvPr/>
        </p:nvCxnSpPr>
        <p:spPr>
          <a:xfrm>
            <a:off x="7150523" y="4702171"/>
            <a:ext cx="57483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99" name="직선 연결선 1398"/>
          <p:cNvCxnSpPr/>
          <p:nvPr/>
        </p:nvCxnSpPr>
        <p:spPr>
          <a:xfrm>
            <a:off x="7150523" y="4666486"/>
            <a:ext cx="57483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02" name="타원 1401"/>
          <p:cNvSpPr/>
          <p:nvPr/>
        </p:nvSpPr>
        <p:spPr>
          <a:xfrm>
            <a:off x="7446478" y="4647520"/>
            <a:ext cx="58014" cy="78451"/>
          </a:xfrm>
          <a:prstGeom prst="ellips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64354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534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pic>
        <p:nvPicPr>
          <p:cNvPr id="1406" name="그림 140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6636" y="4564166"/>
            <a:ext cx="374636" cy="262808"/>
          </a:xfrm>
          <a:prstGeom prst="rect">
            <a:avLst/>
          </a:prstGeom>
        </p:spPr>
      </p:pic>
      <p:pic>
        <p:nvPicPr>
          <p:cNvPr id="1408" name="그림 140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899875" y="3043548"/>
            <a:ext cx="301098" cy="101923"/>
          </a:xfrm>
          <a:prstGeom prst="rect">
            <a:avLst/>
          </a:prstGeom>
        </p:spPr>
      </p:pic>
      <p:pic>
        <p:nvPicPr>
          <p:cNvPr id="1418" name="그림 14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5336" y="4564166"/>
            <a:ext cx="374636" cy="262808"/>
          </a:xfrm>
          <a:prstGeom prst="rect">
            <a:avLst/>
          </a:prstGeom>
        </p:spPr>
      </p:pic>
      <p:pic>
        <p:nvPicPr>
          <p:cNvPr id="1419" name="그림 141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718574" y="3043548"/>
            <a:ext cx="301098" cy="101923"/>
          </a:xfrm>
          <a:prstGeom prst="rect">
            <a:avLst/>
          </a:prstGeom>
        </p:spPr>
      </p:pic>
      <p:pic>
        <p:nvPicPr>
          <p:cNvPr id="1420" name="그림 1419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719952" y="2220204"/>
            <a:ext cx="297040" cy="101404"/>
          </a:xfrm>
          <a:prstGeom prst="rect">
            <a:avLst/>
          </a:prstGeom>
        </p:spPr>
      </p:pic>
      <p:sp>
        <p:nvSpPr>
          <p:cNvPr id="1421" name="Rectangle 95"/>
          <p:cNvSpPr>
            <a:spLocks noChangeArrowheads="1"/>
          </p:cNvSpPr>
          <p:nvPr/>
        </p:nvSpPr>
        <p:spPr bwMode="gray">
          <a:xfrm flipH="1">
            <a:off x="7089457" y="2760201"/>
            <a:ext cx="747188" cy="123111"/>
          </a:xfrm>
          <a:prstGeom prst="rect">
            <a:avLst/>
          </a:prstGeom>
          <a:noFill/>
          <a:extLst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인터넷</a:t>
            </a: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/DMZ FW</a:t>
            </a:r>
          </a:p>
        </p:txBody>
      </p:sp>
      <p:sp>
        <p:nvSpPr>
          <p:cNvPr id="1422" name="모서리가 둥근 직사각형 1421"/>
          <p:cNvSpPr/>
          <p:nvPr/>
        </p:nvSpPr>
        <p:spPr>
          <a:xfrm>
            <a:off x="6151610" y="2516073"/>
            <a:ext cx="23265" cy="164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pic>
        <p:nvPicPr>
          <p:cNvPr id="1423" name="그림 142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81054" y="1976888"/>
            <a:ext cx="365951" cy="120180"/>
          </a:xfrm>
          <a:prstGeom prst="rect">
            <a:avLst/>
          </a:prstGeom>
        </p:spPr>
      </p:pic>
      <p:sp>
        <p:nvSpPr>
          <p:cNvPr id="1424" name="직사각형 1423"/>
          <p:cNvSpPr/>
          <p:nvPr/>
        </p:nvSpPr>
        <p:spPr>
          <a:xfrm>
            <a:off x="10601327" y="3863623"/>
            <a:ext cx="1032826" cy="3085950"/>
          </a:xfrm>
          <a:prstGeom prst="rect">
            <a:avLst/>
          </a:prstGeom>
          <a:noFill/>
          <a:ln w="9525" algn="ctr">
            <a:solidFill>
              <a:srgbClr val="999999"/>
            </a:solidFill>
            <a:miter lim="800000"/>
            <a:headEnd/>
            <a:tailEnd/>
          </a:ln>
          <a:effectLst/>
        </p:spPr>
        <p:txBody>
          <a:bodyPr wrap="none" tIns="252000" anchor="ctr"/>
          <a:lstStyle/>
          <a:p>
            <a:pPr marL="0" marR="0" lvl="0" indent="-68975" algn="ctr" defTabSz="112103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42D6"/>
              </a:buClr>
              <a:buSzTx/>
              <a:buFontTx/>
              <a:buNone/>
              <a:tabLst/>
              <a:defRPr/>
            </a:pPr>
            <a:endParaRPr kumimoji="0" lang="ko-KR" altLang="en-US" sz="700" b="1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pic>
        <p:nvPicPr>
          <p:cNvPr id="1425" name="Picture 9" descr="4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3061" y="6436671"/>
            <a:ext cx="279127" cy="180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6" name="Rectangle 95"/>
          <p:cNvSpPr>
            <a:spLocks noChangeArrowheads="1"/>
          </p:cNvSpPr>
          <p:nvPr/>
        </p:nvSpPr>
        <p:spPr bwMode="gray">
          <a:xfrm flipH="1">
            <a:off x="10948212" y="6663028"/>
            <a:ext cx="38882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삼성화재</a:t>
            </a:r>
            <a:endParaRPr kumimoji="0" lang="en-US" altLang="ko-KR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pic>
        <p:nvPicPr>
          <p:cNvPr id="1427" name="Picture 90" descr="4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8939" y="4940511"/>
            <a:ext cx="287371" cy="214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8" name="Rectangle 95"/>
          <p:cNvSpPr>
            <a:spLocks noChangeArrowheads="1"/>
          </p:cNvSpPr>
          <p:nvPr/>
        </p:nvSpPr>
        <p:spPr bwMode="gray">
          <a:xfrm flipH="1">
            <a:off x="10802403" y="5204540"/>
            <a:ext cx="680443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한국기업데이터</a:t>
            </a:r>
            <a:endParaRPr kumimoji="0" lang="en-US" altLang="ko-KR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pic>
        <p:nvPicPr>
          <p:cNvPr id="1429" name="Picture 9" descr="4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3061" y="5450777"/>
            <a:ext cx="279127" cy="180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0" name="Rectangle 95"/>
          <p:cNvSpPr>
            <a:spLocks noChangeArrowheads="1"/>
          </p:cNvSpPr>
          <p:nvPr/>
        </p:nvSpPr>
        <p:spPr bwMode="gray">
          <a:xfrm flipH="1">
            <a:off x="10986459" y="5690702"/>
            <a:ext cx="312330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KS-NET</a:t>
            </a:r>
          </a:p>
        </p:txBody>
      </p:sp>
      <p:pic>
        <p:nvPicPr>
          <p:cNvPr id="1431" name="Picture 90" descr="4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8939" y="5926404"/>
            <a:ext cx="287371" cy="214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2" name="Rectangle 95"/>
          <p:cNvSpPr>
            <a:spLocks noChangeArrowheads="1"/>
          </p:cNvSpPr>
          <p:nvPr/>
        </p:nvSpPr>
        <p:spPr bwMode="gray">
          <a:xfrm flipH="1">
            <a:off x="10846774" y="6176865"/>
            <a:ext cx="591701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NICE</a:t>
            </a:r>
            <a:r>
              <a:rPr kumimoji="0" lang="ko-KR" altLang="en-US" sz="800" b="0" i="0" u="none" strike="noStrike" kern="0" cap="none" spc="-42" normalizeH="0" baseline="0" noProof="0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평가정보</a:t>
            </a:r>
            <a:endParaRPr kumimoji="0" lang="en-US" altLang="ko-KR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pic>
        <p:nvPicPr>
          <p:cNvPr id="1433" name="Picture 90" descr="4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8939" y="3919979"/>
            <a:ext cx="287371" cy="214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" name="Rectangle 95"/>
          <p:cNvSpPr>
            <a:spLocks noChangeArrowheads="1"/>
          </p:cNvSpPr>
          <p:nvPr/>
        </p:nvSpPr>
        <p:spPr bwMode="gray">
          <a:xfrm flipH="1">
            <a:off x="8178251" y="1967336"/>
            <a:ext cx="583237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인터넷라우터</a:t>
            </a:r>
            <a:endParaRPr kumimoji="0" lang="ko-KR" altLang="en-US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435" name="Rectangle 95"/>
          <p:cNvSpPr>
            <a:spLocks noChangeArrowheads="1"/>
          </p:cNvSpPr>
          <p:nvPr/>
        </p:nvSpPr>
        <p:spPr bwMode="gray">
          <a:xfrm flipH="1">
            <a:off x="8178251" y="2197624"/>
            <a:ext cx="453266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L4 SW EXT</a:t>
            </a:r>
            <a:endParaRPr kumimoji="0" lang="ko-KR" altLang="en-US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436" name="Rectangle 95"/>
          <p:cNvSpPr>
            <a:spLocks noChangeArrowheads="1"/>
          </p:cNvSpPr>
          <p:nvPr/>
        </p:nvSpPr>
        <p:spPr bwMode="gray">
          <a:xfrm flipH="1">
            <a:off x="6358910" y="3015680"/>
            <a:ext cx="445250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L3 SW INT</a:t>
            </a:r>
            <a:endParaRPr kumimoji="0" lang="ko-KR" altLang="en-US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cxnSp>
        <p:nvCxnSpPr>
          <p:cNvPr id="1437" name="직선 연결선 1436"/>
          <p:cNvCxnSpPr/>
          <p:nvPr/>
        </p:nvCxnSpPr>
        <p:spPr>
          <a:xfrm flipH="1">
            <a:off x="3269844" y="1009572"/>
            <a:ext cx="82225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38" name="직선 연결선 1437"/>
          <p:cNvCxnSpPr>
            <a:stCxn id="1452" idx="2"/>
          </p:cNvCxnSpPr>
          <p:nvPr/>
        </p:nvCxnSpPr>
        <p:spPr>
          <a:xfrm>
            <a:off x="3208415" y="1080586"/>
            <a:ext cx="0" cy="37492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39" name="직선 연결선 1438"/>
          <p:cNvCxnSpPr/>
          <p:nvPr/>
        </p:nvCxnSpPr>
        <p:spPr>
          <a:xfrm flipH="1">
            <a:off x="3341851" y="1342120"/>
            <a:ext cx="182724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40" name="Picture 339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8662" y="1290202"/>
            <a:ext cx="342446" cy="10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41" name="Rectangle 95"/>
          <p:cNvSpPr>
            <a:spLocks noChangeArrowheads="1"/>
          </p:cNvSpPr>
          <p:nvPr/>
        </p:nvSpPr>
        <p:spPr bwMode="gray">
          <a:xfrm flipH="1">
            <a:off x="2626196" y="1126285"/>
            <a:ext cx="381708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VPN(LTE)</a:t>
            </a:r>
          </a:p>
        </p:txBody>
      </p:sp>
      <p:sp>
        <p:nvSpPr>
          <p:cNvPr id="1442" name="Rectangle 95"/>
          <p:cNvSpPr>
            <a:spLocks noChangeArrowheads="1"/>
          </p:cNvSpPr>
          <p:nvPr/>
        </p:nvSpPr>
        <p:spPr bwMode="gray">
          <a:xfrm flipH="1">
            <a:off x="2744691" y="948017"/>
            <a:ext cx="263213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C4503</a:t>
            </a:r>
          </a:p>
        </p:txBody>
      </p:sp>
      <p:sp>
        <p:nvSpPr>
          <p:cNvPr id="1443" name="Rectangle 95"/>
          <p:cNvSpPr>
            <a:spLocks noChangeArrowheads="1"/>
          </p:cNvSpPr>
          <p:nvPr/>
        </p:nvSpPr>
        <p:spPr bwMode="gray">
          <a:xfrm flipH="1">
            <a:off x="3819113" y="1280567"/>
            <a:ext cx="195439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NAC</a:t>
            </a:r>
          </a:p>
        </p:txBody>
      </p:sp>
      <p:sp>
        <p:nvSpPr>
          <p:cNvPr id="1444" name="Rectangle 95"/>
          <p:cNvSpPr>
            <a:spLocks noChangeArrowheads="1"/>
          </p:cNvSpPr>
          <p:nvPr/>
        </p:nvSpPr>
        <p:spPr bwMode="gray">
          <a:xfrm flipH="1">
            <a:off x="3492054" y="1040916"/>
            <a:ext cx="418128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L2 </a:t>
            </a:r>
            <a:r>
              <a:rPr kumimoji="0" lang="ko-KR" altLang="en-US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스위치</a:t>
            </a:r>
            <a:endParaRPr kumimoji="0" lang="en-US" altLang="ko-KR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cxnSp>
        <p:nvCxnSpPr>
          <p:cNvPr id="1445" name="직선 연결선 1444"/>
          <p:cNvCxnSpPr/>
          <p:nvPr/>
        </p:nvCxnSpPr>
        <p:spPr>
          <a:xfrm>
            <a:off x="3170944" y="1511189"/>
            <a:ext cx="0" cy="31742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46" name="직선 연결선 1445"/>
          <p:cNvCxnSpPr/>
          <p:nvPr/>
        </p:nvCxnSpPr>
        <p:spPr>
          <a:xfrm>
            <a:off x="3231213" y="1511189"/>
            <a:ext cx="0" cy="31742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47" name="Rectangle 95"/>
          <p:cNvSpPr>
            <a:spLocks noChangeArrowheads="1"/>
          </p:cNvSpPr>
          <p:nvPr/>
        </p:nvSpPr>
        <p:spPr bwMode="gray">
          <a:xfrm flipH="1">
            <a:off x="2591071" y="1440947"/>
            <a:ext cx="38882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전송장비</a:t>
            </a:r>
            <a:endParaRPr kumimoji="0" lang="en-US" altLang="ko-KR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448" name="Rectangle 95"/>
          <p:cNvSpPr>
            <a:spLocks noChangeArrowheads="1"/>
          </p:cNvSpPr>
          <p:nvPr/>
        </p:nvSpPr>
        <p:spPr bwMode="gray">
          <a:xfrm flipH="1">
            <a:off x="2738280" y="1280567"/>
            <a:ext cx="269625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L3 SW</a:t>
            </a:r>
          </a:p>
        </p:txBody>
      </p:sp>
      <p:pic>
        <p:nvPicPr>
          <p:cNvPr id="1450" name="그림 1449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66359" y="1293522"/>
            <a:ext cx="284113" cy="97199"/>
          </a:xfrm>
          <a:prstGeom prst="rect">
            <a:avLst/>
          </a:prstGeom>
        </p:spPr>
      </p:pic>
      <p:pic>
        <p:nvPicPr>
          <p:cNvPr id="1452" name="그림 1451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57866" y="938560"/>
            <a:ext cx="301098" cy="142025"/>
          </a:xfrm>
          <a:prstGeom prst="rect">
            <a:avLst/>
          </a:prstGeom>
        </p:spPr>
      </p:pic>
      <p:pic>
        <p:nvPicPr>
          <p:cNvPr id="1453" name="그림 1452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23796" y="960412"/>
            <a:ext cx="301795" cy="98323"/>
          </a:xfrm>
          <a:prstGeom prst="rect">
            <a:avLst/>
          </a:prstGeom>
        </p:spPr>
      </p:pic>
      <p:pic>
        <p:nvPicPr>
          <p:cNvPr id="1454" name="그림 145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05542" y="950936"/>
            <a:ext cx="178719" cy="11727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455" name="Rectangle 95"/>
          <p:cNvSpPr>
            <a:spLocks noChangeArrowheads="1"/>
          </p:cNvSpPr>
          <p:nvPr/>
        </p:nvSpPr>
        <p:spPr bwMode="gray">
          <a:xfrm flipH="1">
            <a:off x="9259104" y="2239424"/>
            <a:ext cx="809132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신용정보원</a:t>
            </a:r>
            <a:r>
              <a:rPr kumimoji="0" lang="ko-KR" altLang="en-US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 라우터</a:t>
            </a:r>
            <a:endParaRPr kumimoji="0" lang="en-US" altLang="ko-KR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cxnSp>
        <p:nvCxnSpPr>
          <p:cNvPr id="1456" name="직선 연결선 1455"/>
          <p:cNvCxnSpPr/>
          <p:nvPr/>
        </p:nvCxnSpPr>
        <p:spPr>
          <a:xfrm>
            <a:off x="7150523" y="2280979"/>
            <a:ext cx="57483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57" name="직선 연결선 1456"/>
          <p:cNvCxnSpPr/>
          <p:nvPr/>
        </p:nvCxnSpPr>
        <p:spPr>
          <a:xfrm>
            <a:off x="7150523" y="2261047"/>
            <a:ext cx="57483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58" name="타원 1457"/>
          <p:cNvSpPr/>
          <p:nvPr/>
        </p:nvSpPr>
        <p:spPr>
          <a:xfrm>
            <a:off x="7446478" y="2239713"/>
            <a:ext cx="58014" cy="58942"/>
          </a:xfrm>
          <a:prstGeom prst="ellips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64354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534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pic>
        <p:nvPicPr>
          <p:cNvPr id="1459" name="그림 1458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905535" y="2220204"/>
            <a:ext cx="297040" cy="101404"/>
          </a:xfrm>
          <a:prstGeom prst="rect">
            <a:avLst/>
          </a:prstGeom>
        </p:spPr>
      </p:pic>
      <p:sp>
        <p:nvSpPr>
          <p:cNvPr id="1460" name="모서리가 둥근 직사각형 1459"/>
          <p:cNvSpPr/>
          <p:nvPr/>
        </p:nvSpPr>
        <p:spPr>
          <a:xfrm>
            <a:off x="7100167" y="1970302"/>
            <a:ext cx="23265" cy="164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461" name="Rectangle 95"/>
          <p:cNvSpPr>
            <a:spLocks noChangeArrowheads="1"/>
          </p:cNvSpPr>
          <p:nvPr/>
        </p:nvSpPr>
        <p:spPr bwMode="gray">
          <a:xfrm flipH="1">
            <a:off x="3258864" y="4544199"/>
            <a:ext cx="671901" cy="276999"/>
          </a:xfrm>
          <a:prstGeom prst="rect">
            <a:avLst/>
          </a:prstGeom>
          <a:noFill/>
          <a:extLst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-42" normalizeH="0" baseline="0" noProof="0" dirty="0" err="1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업무망백본</a:t>
            </a:r>
            <a:endParaRPr kumimoji="0" lang="en-US" altLang="ko-KR" sz="9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(C6509E)</a:t>
            </a:r>
          </a:p>
        </p:txBody>
      </p:sp>
      <p:cxnSp>
        <p:nvCxnSpPr>
          <p:cNvPr id="1462" name="직선 연결선 1461"/>
          <p:cNvCxnSpPr/>
          <p:nvPr/>
        </p:nvCxnSpPr>
        <p:spPr>
          <a:xfrm flipH="1">
            <a:off x="1044516" y="1251460"/>
            <a:ext cx="41002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63" name="직선 연결선 1462"/>
          <p:cNvCxnSpPr/>
          <p:nvPr/>
        </p:nvCxnSpPr>
        <p:spPr>
          <a:xfrm flipH="1">
            <a:off x="980769" y="1076771"/>
            <a:ext cx="0" cy="32047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64" name="자유형 1463"/>
          <p:cNvSpPr/>
          <p:nvPr/>
        </p:nvSpPr>
        <p:spPr>
          <a:xfrm>
            <a:off x="712871" y="1099789"/>
            <a:ext cx="570480" cy="55076"/>
          </a:xfrm>
          <a:custGeom>
            <a:avLst/>
            <a:gdLst>
              <a:gd name="connsiteX0" fmla="*/ 0 w 449580"/>
              <a:gd name="connsiteY0" fmla="*/ 0 h 91440"/>
              <a:gd name="connsiteX1" fmla="*/ 0 w 449580"/>
              <a:gd name="connsiteY1" fmla="*/ 91440 h 91440"/>
              <a:gd name="connsiteX2" fmla="*/ 449580 w 449580"/>
              <a:gd name="connsiteY2" fmla="*/ 91440 h 91440"/>
              <a:gd name="connsiteX3" fmla="*/ 449580 w 449580"/>
              <a:gd name="connsiteY3" fmla="*/ 7620 h 9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80" h="91440">
                <a:moveTo>
                  <a:pt x="0" y="0"/>
                </a:moveTo>
                <a:lnTo>
                  <a:pt x="0" y="91440"/>
                </a:lnTo>
                <a:lnTo>
                  <a:pt x="449580" y="91440"/>
                </a:lnTo>
                <a:lnTo>
                  <a:pt x="449580" y="7620"/>
                </a:lnTo>
              </a:path>
            </a:pathLst>
          </a:cu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64354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534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465" name="자유형 1464"/>
          <p:cNvSpPr/>
          <p:nvPr/>
        </p:nvSpPr>
        <p:spPr>
          <a:xfrm>
            <a:off x="1283350" y="1255939"/>
            <a:ext cx="232060" cy="176466"/>
          </a:xfrm>
          <a:custGeom>
            <a:avLst/>
            <a:gdLst>
              <a:gd name="connsiteX0" fmla="*/ 0 w 182880"/>
              <a:gd name="connsiteY0" fmla="*/ 0 h 213360"/>
              <a:gd name="connsiteX1" fmla="*/ 0 w 182880"/>
              <a:gd name="connsiteY1" fmla="*/ 213360 h 213360"/>
              <a:gd name="connsiteX2" fmla="*/ 182880 w 182880"/>
              <a:gd name="connsiteY2" fmla="*/ 213360 h 21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880" h="213360">
                <a:moveTo>
                  <a:pt x="0" y="0"/>
                </a:moveTo>
                <a:lnTo>
                  <a:pt x="0" y="213360"/>
                </a:lnTo>
                <a:lnTo>
                  <a:pt x="182880" y="213360"/>
                </a:lnTo>
              </a:path>
            </a:pathLst>
          </a:cu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64354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534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grpSp>
        <p:nvGrpSpPr>
          <p:cNvPr id="1466" name="그룹 1465"/>
          <p:cNvGrpSpPr/>
          <p:nvPr/>
        </p:nvGrpSpPr>
        <p:grpSpPr>
          <a:xfrm>
            <a:off x="1486900" y="1358236"/>
            <a:ext cx="257066" cy="143444"/>
            <a:chOff x="3387805" y="2036234"/>
            <a:chExt cx="202587" cy="159522"/>
          </a:xfrm>
        </p:grpSpPr>
        <p:pic>
          <p:nvPicPr>
            <p:cNvPr id="1467" name="Picture 33" descr="C:\Users\son\Desktop\아이콘\Untitled-31.png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7805" y="2036234"/>
              <a:ext cx="152422" cy="1232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68" name="Picture 170" descr="C:\Users\An Mi-kyung\Desktop\아이콘모음\wifi.pn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486626" y="2091990"/>
              <a:ext cx="128645" cy="788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69" name="Rectangle 95"/>
          <p:cNvSpPr>
            <a:spLocks noChangeArrowheads="1"/>
          </p:cNvSpPr>
          <p:nvPr/>
        </p:nvSpPr>
        <p:spPr bwMode="gray">
          <a:xfrm flipH="1">
            <a:off x="346945" y="1368404"/>
            <a:ext cx="38882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전송장비</a:t>
            </a:r>
            <a:endParaRPr kumimoji="0" lang="en-US" altLang="ko-KR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470" name="Rectangle 95"/>
          <p:cNvSpPr>
            <a:spLocks noChangeArrowheads="1"/>
          </p:cNvSpPr>
          <p:nvPr/>
        </p:nvSpPr>
        <p:spPr bwMode="gray">
          <a:xfrm flipH="1">
            <a:off x="509834" y="1194965"/>
            <a:ext cx="269625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L3 SW</a:t>
            </a:r>
          </a:p>
        </p:txBody>
      </p:sp>
      <p:sp>
        <p:nvSpPr>
          <p:cNvPr id="1471" name="Rectangle 95"/>
          <p:cNvSpPr>
            <a:spLocks noChangeArrowheads="1"/>
          </p:cNvSpPr>
          <p:nvPr/>
        </p:nvSpPr>
        <p:spPr bwMode="gray">
          <a:xfrm flipH="1">
            <a:off x="1794681" y="1194965"/>
            <a:ext cx="195438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NAC</a:t>
            </a:r>
          </a:p>
        </p:txBody>
      </p:sp>
      <p:sp>
        <p:nvSpPr>
          <p:cNvPr id="1472" name="Rectangle 95"/>
          <p:cNvSpPr>
            <a:spLocks noChangeArrowheads="1"/>
          </p:cNvSpPr>
          <p:nvPr/>
        </p:nvSpPr>
        <p:spPr bwMode="gray">
          <a:xfrm flipH="1">
            <a:off x="1794681" y="1368404"/>
            <a:ext cx="328360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LTEVPN</a:t>
            </a:r>
          </a:p>
        </p:txBody>
      </p:sp>
      <p:pic>
        <p:nvPicPr>
          <p:cNvPr id="1473" name="그림 147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7008" y="999514"/>
            <a:ext cx="178719" cy="11727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474" name="그림 147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2671" y="999514"/>
            <a:ext cx="178719" cy="11727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475" name="그림 147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0601" y="999514"/>
            <a:ext cx="178719" cy="11727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476" name="Picture 339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210" y="1204601"/>
            <a:ext cx="342446" cy="10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77" name="그룹 1476"/>
          <p:cNvGrpSpPr/>
          <p:nvPr/>
        </p:nvGrpSpPr>
        <p:grpSpPr>
          <a:xfrm>
            <a:off x="2463847" y="704528"/>
            <a:ext cx="2893592" cy="897343"/>
            <a:chOff x="3469287" y="2661322"/>
            <a:chExt cx="2844000" cy="1150916"/>
          </a:xfrm>
        </p:grpSpPr>
        <p:sp>
          <p:nvSpPr>
            <p:cNvPr id="1478" name="직사각형 1477"/>
            <p:cNvSpPr/>
            <p:nvPr/>
          </p:nvSpPr>
          <p:spPr>
            <a:xfrm>
              <a:off x="3469287" y="2663117"/>
              <a:ext cx="2844000" cy="1149121"/>
            </a:xfrm>
            <a:prstGeom prst="rect">
              <a:avLst/>
            </a:prstGeom>
            <a:noFill/>
            <a:ln w="9525" algn="ctr">
              <a:solidFill>
                <a:srgbClr val="999999"/>
              </a:solidFill>
              <a:miter lim="800000"/>
              <a:headEnd/>
              <a:tailEnd/>
            </a:ln>
            <a:effectLst/>
          </p:spPr>
          <p:txBody>
            <a:bodyPr wrap="none" tIns="252000" anchor="ctr"/>
            <a:lstStyle/>
            <a:p>
              <a:pPr marL="0" marR="0" lvl="0" indent="-68975" algn="ctr" defTabSz="1121038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2D6"/>
                </a:buClr>
                <a:buSzTx/>
                <a:buFontTx/>
                <a:buNone/>
                <a:tabLst/>
                <a:defRPr/>
              </a:pPr>
              <a:endParaRPr kumimoji="0" lang="ko-KR" altLang="en-US" sz="700" b="1" i="0" u="none" strike="noStrike" kern="1200" cap="none" spc="0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1479" name="AutoShape 6"/>
            <p:cNvSpPr>
              <a:spLocks noChangeArrowheads="1"/>
            </p:cNvSpPr>
            <p:nvPr/>
          </p:nvSpPr>
          <p:spPr bwMode="auto">
            <a:xfrm flipH="1">
              <a:off x="3469287" y="2661322"/>
              <a:ext cx="2844000" cy="25200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  <a:effectLst>
              <a:innerShdw dist="19050" dir="16200000">
                <a:srgbClr val="696969"/>
              </a:innerShdw>
            </a:effectLst>
            <a:extLst/>
          </p:spPr>
          <p:txBody>
            <a:bodyPr wrap="square" lIns="0" tIns="0" rIns="0" bIns="0" anchor="ctr">
              <a:noAutofit/>
            </a:bodyPr>
            <a:lstStyle/>
            <a:p>
              <a:pPr marL="0" marR="0" lvl="1" indent="0" algn="ctr" defTabSz="1164913" rtl="0" eaLnBrk="1" fontAlgn="auto" latinLnBrk="1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80000"/>
                <a:buFontTx/>
                <a:buNone/>
                <a:tabLst>
                  <a:tab pos="655666" algn="l"/>
                </a:tabLst>
                <a:defRPr/>
              </a:pPr>
              <a:r>
                <a:rPr kumimoji="0" lang="ko-KR" altLang="en-US" sz="1100" b="0" i="0" u="none" strike="noStrike" kern="1200" cap="none" spc="0" normalizeH="0" baseline="0" noProof="0" dirty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  <a:cs typeface="+mn-cs"/>
                </a:rPr>
                <a:t>충주 연수원</a:t>
              </a:r>
            </a:p>
          </p:txBody>
        </p:sp>
      </p:grpSp>
      <p:sp>
        <p:nvSpPr>
          <p:cNvPr id="1480" name="Rectangle 95"/>
          <p:cNvSpPr>
            <a:spLocks noChangeArrowheads="1"/>
          </p:cNvSpPr>
          <p:nvPr/>
        </p:nvSpPr>
        <p:spPr bwMode="gray">
          <a:xfrm flipH="1">
            <a:off x="10904193" y="4122667"/>
            <a:ext cx="476862" cy="24622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현대해상</a:t>
            </a:r>
            <a:endParaRPr kumimoji="0" lang="en-US" altLang="ko-KR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(</a:t>
            </a:r>
            <a:r>
              <a:rPr kumimoji="0" lang="ko-KR" altLang="en-US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부평</a:t>
            </a: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/</a:t>
            </a:r>
            <a:r>
              <a:rPr kumimoji="0" lang="ko-KR" altLang="en-US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천안</a:t>
            </a: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)</a:t>
            </a:r>
            <a:endParaRPr kumimoji="0" lang="ko-KR" altLang="en-US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pic>
        <p:nvPicPr>
          <p:cNvPr id="1481" name="Picture 90" descr="4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8939" y="4430245"/>
            <a:ext cx="287371" cy="214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2" name="Rectangle 95"/>
          <p:cNvSpPr>
            <a:spLocks noChangeArrowheads="1"/>
          </p:cNvSpPr>
          <p:nvPr/>
        </p:nvSpPr>
        <p:spPr bwMode="gray">
          <a:xfrm flipH="1">
            <a:off x="10899609" y="4718377"/>
            <a:ext cx="486031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신용정보원</a:t>
            </a:r>
            <a:endParaRPr kumimoji="0" lang="en-US" altLang="ko-KR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pic>
        <p:nvPicPr>
          <p:cNvPr id="1484" name="그림 1483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0763" y="1197844"/>
            <a:ext cx="284113" cy="97199"/>
          </a:xfrm>
          <a:prstGeom prst="rect">
            <a:avLst/>
          </a:prstGeom>
        </p:spPr>
      </p:pic>
      <p:pic>
        <p:nvPicPr>
          <p:cNvPr id="1485" name="그림 1484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2240283" y="3134844"/>
            <a:ext cx="365171" cy="136200"/>
          </a:xfrm>
          <a:prstGeom prst="rect">
            <a:avLst/>
          </a:prstGeom>
        </p:spPr>
      </p:pic>
      <p:pic>
        <p:nvPicPr>
          <p:cNvPr id="1486" name="그림 1485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2808809" y="3134844"/>
            <a:ext cx="365171" cy="136200"/>
          </a:xfrm>
          <a:prstGeom prst="rect">
            <a:avLst/>
          </a:prstGeom>
        </p:spPr>
      </p:pic>
      <p:grpSp>
        <p:nvGrpSpPr>
          <p:cNvPr id="1487" name="그룹 1486"/>
          <p:cNvGrpSpPr/>
          <p:nvPr/>
        </p:nvGrpSpPr>
        <p:grpSpPr>
          <a:xfrm>
            <a:off x="4950188" y="5196151"/>
            <a:ext cx="95273" cy="73744"/>
            <a:chOff x="5727382" y="6812630"/>
            <a:chExt cx="95273" cy="94582"/>
          </a:xfrm>
        </p:grpSpPr>
        <p:sp>
          <p:nvSpPr>
            <p:cNvPr id="1488" name="모서리가 둥근 직사각형 1487"/>
            <p:cNvSpPr/>
            <p:nvPr/>
          </p:nvSpPr>
          <p:spPr>
            <a:xfrm>
              <a:off x="5799390" y="6812630"/>
              <a:ext cx="23265" cy="2086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219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1489" name="모서리가 둥근 직사각형 1488"/>
            <p:cNvSpPr/>
            <p:nvPr/>
          </p:nvSpPr>
          <p:spPr>
            <a:xfrm>
              <a:off x="5727382" y="6886347"/>
              <a:ext cx="23265" cy="2086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219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</p:grpSp>
      <p:cxnSp>
        <p:nvCxnSpPr>
          <p:cNvPr id="1490" name="직선 연결선 1489"/>
          <p:cNvCxnSpPr/>
          <p:nvPr/>
        </p:nvCxnSpPr>
        <p:spPr>
          <a:xfrm>
            <a:off x="6124413" y="5205816"/>
            <a:ext cx="0" cy="108695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91" name="직선 연결선 1490"/>
          <p:cNvCxnSpPr/>
          <p:nvPr/>
        </p:nvCxnSpPr>
        <p:spPr>
          <a:xfrm>
            <a:off x="6504639" y="5265097"/>
            <a:ext cx="0" cy="102767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92" name="그림 149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952003" y="5800612"/>
            <a:ext cx="331974" cy="106718"/>
          </a:xfrm>
          <a:prstGeom prst="rect">
            <a:avLst/>
          </a:prstGeom>
        </p:spPr>
      </p:pic>
      <p:pic>
        <p:nvPicPr>
          <p:cNvPr id="1493" name="그림 149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32069" y="5800612"/>
            <a:ext cx="331974" cy="106718"/>
          </a:xfrm>
          <a:prstGeom prst="rect">
            <a:avLst/>
          </a:prstGeom>
        </p:spPr>
      </p:pic>
      <p:cxnSp>
        <p:nvCxnSpPr>
          <p:cNvPr id="1494" name="직선 연결선 1493"/>
          <p:cNvCxnSpPr>
            <a:stCxn id="1492" idx="3"/>
            <a:endCxn id="1493" idx="1"/>
          </p:cNvCxnSpPr>
          <p:nvPr/>
        </p:nvCxnSpPr>
        <p:spPr>
          <a:xfrm>
            <a:off x="6283978" y="5853972"/>
            <a:ext cx="4809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95" name="모서리가 둥근 직사각형 1494"/>
          <p:cNvSpPr/>
          <p:nvPr/>
        </p:nvSpPr>
        <p:spPr>
          <a:xfrm>
            <a:off x="5956363" y="6052645"/>
            <a:ext cx="705356" cy="312708"/>
          </a:xfrm>
          <a:prstGeom prst="roundRect">
            <a:avLst>
              <a:gd name="adj" fmla="val 8334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4354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845" b="0" i="0" u="none" strike="noStrike" kern="120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496" name="Rectangle 95"/>
          <p:cNvSpPr>
            <a:spLocks noChangeArrowheads="1"/>
          </p:cNvSpPr>
          <p:nvPr/>
        </p:nvSpPr>
        <p:spPr bwMode="gray">
          <a:xfrm flipH="1">
            <a:off x="6065183" y="6363615"/>
            <a:ext cx="507318" cy="130036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IT</a:t>
            </a:r>
            <a:r>
              <a:rPr kumimoji="0" lang="ko-KR" altLang="en-US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인터넷</a:t>
            </a:r>
            <a:r>
              <a:rPr kumimoji="0" lang="en-US" altLang="ko-KR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PC</a:t>
            </a:r>
          </a:p>
        </p:txBody>
      </p:sp>
      <p:pic>
        <p:nvPicPr>
          <p:cNvPr id="1497" name="그림 1496"/>
          <p:cNvPicPr>
            <a:picLocks noChangeAspect="1"/>
          </p:cNvPicPr>
          <p:nvPr/>
        </p:nvPicPr>
        <p:blipFill>
          <a:blip r:embed="rId20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60743" y="6178854"/>
            <a:ext cx="193978" cy="12728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498" name="그림 1497"/>
          <p:cNvPicPr>
            <a:picLocks noChangeAspect="1"/>
          </p:cNvPicPr>
          <p:nvPr/>
        </p:nvPicPr>
        <p:blipFill>
          <a:blip r:embed="rId20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92173" y="6178854"/>
            <a:ext cx="193978" cy="12728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01" name="Rectangle 95"/>
          <p:cNvSpPr>
            <a:spLocks noChangeArrowheads="1"/>
          </p:cNvSpPr>
          <p:nvPr/>
        </p:nvSpPr>
        <p:spPr bwMode="gray">
          <a:xfrm flipH="1">
            <a:off x="5933737" y="5572959"/>
            <a:ext cx="190630" cy="130036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3</a:t>
            </a:r>
            <a:r>
              <a:rPr kumimoji="0" lang="ko-KR" altLang="en-US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층 </a:t>
            </a:r>
            <a:endParaRPr kumimoji="0" lang="en-US" altLang="ko-KR" sz="845" b="0" i="0" u="none" strike="noStrike" kern="0" cap="none" spc="-42" normalizeH="0" baseline="0" noProof="0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502" name="Rectangle 95"/>
          <p:cNvSpPr>
            <a:spLocks noChangeArrowheads="1"/>
          </p:cNvSpPr>
          <p:nvPr/>
        </p:nvSpPr>
        <p:spPr bwMode="gray">
          <a:xfrm flipH="1">
            <a:off x="6293541" y="5579721"/>
            <a:ext cx="244554" cy="130036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19</a:t>
            </a:r>
            <a:r>
              <a:rPr kumimoji="0" lang="ko-KR" altLang="en-US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층 </a:t>
            </a:r>
            <a:endParaRPr kumimoji="0" lang="en-US" altLang="ko-KR" sz="845" b="0" i="0" u="none" strike="noStrike" kern="0" cap="none" spc="-42" normalizeH="0" baseline="0" noProof="0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503" name="Rectangle 95"/>
          <p:cNvSpPr>
            <a:spLocks noChangeArrowheads="1"/>
          </p:cNvSpPr>
          <p:nvPr/>
        </p:nvSpPr>
        <p:spPr bwMode="gray">
          <a:xfrm flipH="1">
            <a:off x="6172556" y="5883268"/>
            <a:ext cx="284052" cy="130036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L2 SW</a:t>
            </a:r>
          </a:p>
        </p:txBody>
      </p:sp>
      <p:sp>
        <p:nvSpPr>
          <p:cNvPr id="1504" name="모서리가 둥근 직사각형 1503"/>
          <p:cNvSpPr/>
          <p:nvPr/>
        </p:nvSpPr>
        <p:spPr>
          <a:xfrm>
            <a:off x="4757694" y="7026221"/>
            <a:ext cx="112011" cy="7693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cxnSp>
        <p:nvCxnSpPr>
          <p:cNvPr id="1507" name="직선 연결선 1506"/>
          <p:cNvCxnSpPr/>
          <p:nvPr/>
        </p:nvCxnSpPr>
        <p:spPr>
          <a:xfrm>
            <a:off x="7392028" y="5192134"/>
            <a:ext cx="0" cy="23411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08" name="Rectangle 95"/>
          <p:cNvSpPr>
            <a:spLocks noChangeArrowheads="1"/>
          </p:cNvSpPr>
          <p:nvPr/>
        </p:nvSpPr>
        <p:spPr bwMode="gray">
          <a:xfrm flipH="1">
            <a:off x="7087319" y="5808595"/>
            <a:ext cx="654218" cy="130036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NAC </a:t>
            </a:r>
            <a:r>
              <a:rPr kumimoji="0" lang="ko-KR" altLang="en-US" sz="845" b="0" i="0" u="none" strike="noStrike" kern="0" cap="none" spc="-42" normalizeH="0" baseline="0" noProof="0" dirty="0" err="1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차단서버</a:t>
            </a:r>
            <a:endParaRPr kumimoji="0" lang="ko-KR" altLang="en-US" sz="845" b="0" i="0" u="none" strike="noStrike" kern="0" cap="none" spc="-42" normalizeH="0" baseline="0" noProof="0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509" name="Freeform 14"/>
          <p:cNvSpPr>
            <a:spLocks noEditPoints="1"/>
          </p:cNvSpPr>
          <p:nvPr/>
        </p:nvSpPr>
        <p:spPr bwMode="auto">
          <a:xfrm>
            <a:off x="7204787" y="5716466"/>
            <a:ext cx="419282" cy="84752"/>
          </a:xfrm>
          <a:custGeom>
            <a:avLst/>
            <a:gdLst>
              <a:gd name="T0" fmla="*/ 0 w 192"/>
              <a:gd name="T1" fmla="*/ 9 h 55"/>
              <a:gd name="T2" fmla="*/ 3 w 192"/>
              <a:gd name="T3" fmla="*/ 55 h 55"/>
              <a:gd name="T4" fmla="*/ 192 w 192"/>
              <a:gd name="T5" fmla="*/ 46 h 55"/>
              <a:gd name="T6" fmla="*/ 189 w 192"/>
              <a:gd name="T7" fmla="*/ 0 h 55"/>
              <a:gd name="T8" fmla="*/ 34 w 192"/>
              <a:gd name="T9" fmla="*/ 42 h 55"/>
              <a:gd name="T10" fmla="*/ 34 w 192"/>
              <a:gd name="T11" fmla="*/ 13 h 55"/>
              <a:gd name="T12" fmla="*/ 34 w 192"/>
              <a:gd name="T13" fmla="*/ 42 h 55"/>
              <a:gd name="T14" fmla="*/ 106 w 192"/>
              <a:gd name="T15" fmla="*/ 23 h 55"/>
              <a:gd name="T16" fmla="*/ 112 w 192"/>
              <a:gd name="T17" fmla="*/ 23 h 55"/>
              <a:gd name="T18" fmla="*/ 115 w 192"/>
              <a:gd name="T19" fmla="*/ 35 h 55"/>
              <a:gd name="T20" fmla="*/ 115 w 192"/>
              <a:gd name="T21" fmla="*/ 29 h 55"/>
              <a:gd name="T22" fmla="*/ 115 w 192"/>
              <a:gd name="T23" fmla="*/ 35 h 55"/>
              <a:gd name="T24" fmla="*/ 118 w 192"/>
              <a:gd name="T25" fmla="*/ 23 h 55"/>
              <a:gd name="T26" fmla="*/ 125 w 192"/>
              <a:gd name="T27" fmla="*/ 23 h 55"/>
              <a:gd name="T28" fmla="*/ 128 w 192"/>
              <a:gd name="T29" fmla="*/ 35 h 55"/>
              <a:gd name="T30" fmla="*/ 128 w 192"/>
              <a:gd name="T31" fmla="*/ 29 h 55"/>
              <a:gd name="T32" fmla="*/ 128 w 192"/>
              <a:gd name="T33" fmla="*/ 35 h 55"/>
              <a:gd name="T34" fmla="*/ 131 w 192"/>
              <a:gd name="T35" fmla="*/ 23 h 55"/>
              <a:gd name="T36" fmla="*/ 138 w 192"/>
              <a:gd name="T37" fmla="*/ 23 h 55"/>
              <a:gd name="T38" fmla="*/ 141 w 192"/>
              <a:gd name="T39" fmla="*/ 35 h 55"/>
              <a:gd name="T40" fmla="*/ 141 w 192"/>
              <a:gd name="T41" fmla="*/ 29 h 55"/>
              <a:gd name="T42" fmla="*/ 141 w 192"/>
              <a:gd name="T43" fmla="*/ 35 h 55"/>
              <a:gd name="T44" fmla="*/ 144 w 192"/>
              <a:gd name="T45" fmla="*/ 23 h 55"/>
              <a:gd name="T46" fmla="*/ 150 w 192"/>
              <a:gd name="T47" fmla="*/ 23 h 55"/>
              <a:gd name="T48" fmla="*/ 154 w 192"/>
              <a:gd name="T49" fmla="*/ 35 h 55"/>
              <a:gd name="T50" fmla="*/ 154 w 192"/>
              <a:gd name="T51" fmla="*/ 29 h 55"/>
              <a:gd name="T52" fmla="*/ 154 w 192"/>
              <a:gd name="T53" fmla="*/ 35 h 55"/>
              <a:gd name="T54" fmla="*/ 157 w 192"/>
              <a:gd name="T55" fmla="*/ 23 h 55"/>
              <a:gd name="T56" fmla="*/ 163 w 192"/>
              <a:gd name="T57" fmla="*/ 23 h 55"/>
              <a:gd name="T58" fmla="*/ 166 w 192"/>
              <a:gd name="T59" fmla="*/ 35 h 55"/>
              <a:gd name="T60" fmla="*/ 166 w 192"/>
              <a:gd name="T61" fmla="*/ 29 h 55"/>
              <a:gd name="T62" fmla="*/ 166 w 192"/>
              <a:gd name="T63" fmla="*/ 3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92" h="55">
                <a:moveTo>
                  <a:pt x="3" y="0"/>
                </a:moveTo>
                <a:cubicBezTo>
                  <a:pt x="1" y="3"/>
                  <a:pt x="0" y="5"/>
                  <a:pt x="0" y="9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9"/>
                  <a:pt x="1" y="52"/>
                  <a:pt x="3" y="55"/>
                </a:cubicBezTo>
                <a:cubicBezTo>
                  <a:pt x="189" y="55"/>
                  <a:pt x="189" y="55"/>
                  <a:pt x="189" y="55"/>
                </a:cubicBezTo>
                <a:cubicBezTo>
                  <a:pt x="191" y="52"/>
                  <a:pt x="192" y="49"/>
                  <a:pt x="192" y="46"/>
                </a:cubicBezTo>
                <a:cubicBezTo>
                  <a:pt x="192" y="9"/>
                  <a:pt x="192" y="9"/>
                  <a:pt x="192" y="9"/>
                </a:cubicBezTo>
                <a:cubicBezTo>
                  <a:pt x="192" y="5"/>
                  <a:pt x="191" y="3"/>
                  <a:pt x="189" y="0"/>
                </a:cubicBezTo>
                <a:lnTo>
                  <a:pt x="3" y="0"/>
                </a:lnTo>
                <a:close/>
                <a:moveTo>
                  <a:pt x="34" y="42"/>
                </a:moveTo>
                <a:cubicBezTo>
                  <a:pt x="26" y="42"/>
                  <a:pt x="19" y="35"/>
                  <a:pt x="19" y="27"/>
                </a:cubicBezTo>
                <a:cubicBezTo>
                  <a:pt x="19" y="19"/>
                  <a:pt x="26" y="13"/>
                  <a:pt x="34" y="13"/>
                </a:cubicBezTo>
                <a:cubicBezTo>
                  <a:pt x="42" y="13"/>
                  <a:pt x="48" y="19"/>
                  <a:pt x="48" y="27"/>
                </a:cubicBezTo>
                <a:cubicBezTo>
                  <a:pt x="48" y="35"/>
                  <a:pt x="42" y="42"/>
                  <a:pt x="34" y="42"/>
                </a:cubicBezTo>
                <a:close/>
                <a:moveTo>
                  <a:pt x="109" y="26"/>
                </a:moveTo>
                <a:cubicBezTo>
                  <a:pt x="107" y="26"/>
                  <a:pt x="106" y="24"/>
                  <a:pt x="106" y="23"/>
                </a:cubicBezTo>
                <a:cubicBezTo>
                  <a:pt x="106" y="21"/>
                  <a:pt x="107" y="19"/>
                  <a:pt x="109" y="19"/>
                </a:cubicBezTo>
                <a:cubicBezTo>
                  <a:pt x="111" y="19"/>
                  <a:pt x="112" y="21"/>
                  <a:pt x="112" y="23"/>
                </a:cubicBezTo>
                <a:cubicBezTo>
                  <a:pt x="112" y="24"/>
                  <a:pt x="111" y="26"/>
                  <a:pt x="109" y="26"/>
                </a:cubicBezTo>
                <a:close/>
                <a:moveTo>
                  <a:pt x="115" y="35"/>
                </a:moveTo>
                <a:cubicBezTo>
                  <a:pt x="113" y="35"/>
                  <a:pt x="112" y="34"/>
                  <a:pt x="112" y="32"/>
                </a:cubicBezTo>
                <a:cubicBezTo>
                  <a:pt x="112" y="30"/>
                  <a:pt x="113" y="29"/>
                  <a:pt x="115" y="29"/>
                </a:cubicBezTo>
                <a:cubicBezTo>
                  <a:pt x="117" y="29"/>
                  <a:pt x="118" y="30"/>
                  <a:pt x="118" y="32"/>
                </a:cubicBezTo>
                <a:cubicBezTo>
                  <a:pt x="118" y="34"/>
                  <a:pt x="117" y="35"/>
                  <a:pt x="115" y="35"/>
                </a:cubicBezTo>
                <a:close/>
                <a:moveTo>
                  <a:pt x="122" y="26"/>
                </a:moveTo>
                <a:cubicBezTo>
                  <a:pt x="120" y="26"/>
                  <a:pt x="118" y="24"/>
                  <a:pt x="118" y="23"/>
                </a:cubicBezTo>
                <a:cubicBezTo>
                  <a:pt x="118" y="21"/>
                  <a:pt x="120" y="19"/>
                  <a:pt x="122" y="19"/>
                </a:cubicBezTo>
                <a:cubicBezTo>
                  <a:pt x="123" y="19"/>
                  <a:pt x="125" y="21"/>
                  <a:pt x="125" y="23"/>
                </a:cubicBezTo>
                <a:cubicBezTo>
                  <a:pt x="125" y="24"/>
                  <a:pt x="123" y="26"/>
                  <a:pt x="122" y="26"/>
                </a:cubicBezTo>
                <a:close/>
                <a:moveTo>
                  <a:pt x="128" y="35"/>
                </a:moveTo>
                <a:cubicBezTo>
                  <a:pt x="126" y="35"/>
                  <a:pt x="125" y="34"/>
                  <a:pt x="125" y="32"/>
                </a:cubicBezTo>
                <a:cubicBezTo>
                  <a:pt x="125" y="30"/>
                  <a:pt x="126" y="29"/>
                  <a:pt x="128" y="29"/>
                </a:cubicBezTo>
                <a:cubicBezTo>
                  <a:pt x="130" y="29"/>
                  <a:pt x="131" y="30"/>
                  <a:pt x="131" y="32"/>
                </a:cubicBezTo>
                <a:cubicBezTo>
                  <a:pt x="131" y="34"/>
                  <a:pt x="130" y="35"/>
                  <a:pt x="128" y="35"/>
                </a:cubicBezTo>
                <a:close/>
                <a:moveTo>
                  <a:pt x="134" y="26"/>
                </a:moveTo>
                <a:cubicBezTo>
                  <a:pt x="133" y="26"/>
                  <a:pt x="131" y="24"/>
                  <a:pt x="131" y="23"/>
                </a:cubicBezTo>
                <a:cubicBezTo>
                  <a:pt x="131" y="21"/>
                  <a:pt x="133" y="19"/>
                  <a:pt x="134" y="19"/>
                </a:cubicBezTo>
                <a:cubicBezTo>
                  <a:pt x="136" y="19"/>
                  <a:pt x="138" y="21"/>
                  <a:pt x="138" y="23"/>
                </a:cubicBezTo>
                <a:cubicBezTo>
                  <a:pt x="138" y="24"/>
                  <a:pt x="136" y="26"/>
                  <a:pt x="134" y="26"/>
                </a:cubicBezTo>
                <a:close/>
                <a:moveTo>
                  <a:pt x="141" y="35"/>
                </a:moveTo>
                <a:cubicBezTo>
                  <a:pt x="139" y="35"/>
                  <a:pt x="138" y="34"/>
                  <a:pt x="138" y="32"/>
                </a:cubicBezTo>
                <a:cubicBezTo>
                  <a:pt x="138" y="30"/>
                  <a:pt x="139" y="29"/>
                  <a:pt x="141" y="29"/>
                </a:cubicBezTo>
                <a:cubicBezTo>
                  <a:pt x="143" y="29"/>
                  <a:pt x="144" y="30"/>
                  <a:pt x="144" y="32"/>
                </a:cubicBezTo>
                <a:cubicBezTo>
                  <a:pt x="144" y="34"/>
                  <a:pt x="143" y="35"/>
                  <a:pt x="141" y="35"/>
                </a:cubicBezTo>
                <a:close/>
                <a:moveTo>
                  <a:pt x="147" y="26"/>
                </a:moveTo>
                <a:cubicBezTo>
                  <a:pt x="145" y="26"/>
                  <a:pt x="144" y="24"/>
                  <a:pt x="144" y="23"/>
                </a:cubicBezTo>
                <a:cubicBezTo>
                  <a:pt x="144" y="21"/>
                  <a:pt x="145" y="19"/>
                  <a:pt x="147" y="19"/>
                </a:cubicBezTo>
                <a:cubicBezTo>
                  <a:pt x="149" y="19"/>
                  <a:pt x="150" y="21"/>
                  <a:pt x="150" y="23"/>
                </a:cubicBezTo>
                <a:cubicBezTo>
                  <a:pt x="150" y="24"/>
                  <a:pt x="149" y="26"/>
                  <a:pt x="147" y="26"/>
                </a:cubicBezTo>
                <a:close/>
                <a:moveTo>
                  <a:pt x="154" y="35"/>
                </a:moveTo>
                <a:cubicBezTo>
                  <a:pt x="152" y="35"/>
                  <a:pt x="150" y="34"/>
                  <a:pt x="150" y="32"/>
                </a:cubicBezTo>
                <a:cubicBezTo>
                  <a:pt x="150" y="30"/>
                  <a:pt x="152" y="29"/>
                  <a:pt x="154" y="29"/>
                </a:cubicBezTo>
                <a:cubicBezTo>
                  <a:pt x="155" y="29"/>
                  <a:pt x="157" y="30"/>
                  <a:pt x="157" y="32"/>
                </a:cubicBezTo>
                <a:cubicBezTo>
                  <a:pt x="157" y="34"/>
                  <a:pt x="155" y="35"/>
                  <a:pt x="154" y="35"/>
                </a:cubicBezTo>
                <a:close/>
                <a:moveTo>
                  <a:pt x="160" y="26"/>
                </a:moveTo>
                <a:cubicBezTo>
                  <a:pt x="158" y="26"/>
                  <a:pt x="157" y="24"/>
                  <a:pt x="157" y="23"/>
                </a:cubicBezTo>
                <a:cubicBezTo>
                  <a:pt x="157" y="21"/>
                  <a:pt x="158" y="19"/>
                  <a:pt x="160" y="19"/>
                </a:cubicBezTo>
                <a:cubicBezTo>
                  <a:pt x="162" y="19"/>
                  <a:pt x="163" y="21"/>
                  <a:pt x="163" y="23"/>
                </a:cubicBezTo>
                <a:cubicBezTo>
                  <a:pt x="163" y="24"/>
                  <a:pt x="162" y="26"/>
                  <a:pt x="160" y="26"/>
                </a:cubicBezTo>
                <a:close/>
                <a:moveTo>
                  <a:pt x="166" y="35"/>
                </a:moveTo>
                <a:cubicBezTo>
                  <a:pt x="165" y="35"/>
                  <a:pt x="163" y="34"/>
                  <a:pt x="163" y="32"/>
                </a:cubicBezTo>
                <a:cubicBezTo>
                  <a:pt x="163" y="30"/>
                  <a:pt x="165" y="29"/>
                  <a:pt x="166" y="29"/>
                </a:cubicBezTo>
                <a:cubicBezTo>
                  <a:pt x="168" y="29"/>
                  <a:pt x="170" y="30"/>
                  <a:pt x="170" y="32"/>
                </a:cubicBezTo>
                <a:cubicBezTo>
                  <a:pt x="170" y="34"/>
                  <a:pt x="168" y="35"/>
                  <a:pt x="166" y="35"/>
                </a:cubicBezTo>
                <a:close/>
              </a:path>
            </a:pathLst>
          </a:custGeom>
          <a:solidFill>
            <a:srgbClr val="00597C"/>
          </a:solidFill>
          <a:ln>
            <a:noFill/>
          </a:ln>
        </p:spPr>
        <p:txBody>
          <a:bodyPr vert="horz" wrap="square" lIns="82953" tIns="41476" rIns="82953" bIns="414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82954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33" b="0" i="0" u="none" strike="noStrike" kern="120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510" name="Rectangle 95"/>
          <p:cNvSpPr>
            <a:spLocks noChangeArrowheads="1"/>
          </p:cNvSpPr>
          <p:nvPr/>
        </p:nvSpPr>
        <p:spPr bwMode="gray">
          <a:xfrm flipH="1">
            <a:off x="7087319" y="6133240"/>
            <a:ext cx="654218" cy="130036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NAC </a:t>
            </a:r>
            <a:r>
              <a:rPr kumimoji="0" lang="ko-KR" altLang="en-US" sz="845" b="0" i="0" u="none" strike="noStrike" kern="0" cap="none" spc="-42" normalizeH="0" baseline="0" noProof="0" dirty="0" err="1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정책서버</a:t>
            </a:r>
            <a:endParaRPr kumimoji="0" lang="ko-KR" altLang="en-US" sz="845" b="0" i="0" u="none" strike="noStrike" kern="0" cap="none" spc="-42" normalizeH="0" baseline="0" noProof="0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511" name="Freeform 14"/>
          <p:cNvSpPr>
            <a:spLocks noEditPoints="1"/>
          </p:cNvSpPr>
          <p:nvPr/>
        </p:nvSpPr>
        <p:spPr bwMode="auto">
          <a:xfrm>
            <a:off x="7204787" y="6041112"/>
            <a:ext cx="419282" cy="84752"/>
          </a:xfrm>
          <a:custGeom>
            <a:avLst/>
            <a:gdLst>
              <a:gd name="T0" fmla="*/ 0 w 192"/>
              <a:gd name="T1" fmla="*/ 9 h 55"/>
              <a:gd name="T2" fmla="*/ 3 w 192"/>
              <a:gd name="T3" fmla="*/ 55 h 55"/>
              <a:gd name="T4" fmla="*/ 192 w 192"/>
              <a:gd name="T5" fmla="*/ 46 h 55"/>
              <a:gd name="T6" fmla="*/ 189 w 192"/>
              <a:gd name="T7" fmla="*/ 0 h 55"/>
              <a:gd name="T8" fmla="*/ 34 w 192"/>
              <a:gd name="T9" fmla="*/ 42 h 55"/>
              <a:gd name="T10" fmla="*/ 34 w 192"/>
              <a:gd name="T11" fmla="*/ 13 h 55"/>
              <a:gd name="T12" fmla="*/ 34 w 192"/>
              <a:gd name="T13" fmla="*/ 42 h 55"/>
              <a:gd name="T14" fmla="*/ 106 w 192"/>
              <a:gd name="T15" fmla="*/ 23 h 55"/>
              <a:gd name="T16" fmla="*/ 112 w 192"/>
              <a:gd name="T17" fmla="*/ 23 h 55"/>
              <a:gd name="T18" fmla="*/ 115 w 192"/>
              <a:gd name="T19" fmla="*/ 35 h 55"/>
              <a:gd name="T20" fmla="*/ 115 w 192"/>
              <a:gd name="T21" fmla="*/ 29 h 55"/>
              <a:gd name="T22" fmla="*/ 115 w 192"/>
              <a:gd name="T23" fmla="*/ 35 h 55"/>
              <a:gd name="T24" fmla="*/ 118 w 192"/>
              <a:gd name="T25" fmla="*/ 23 h 55"/>
              <a:gd name="T26" fmla="*/ 125 w 192"/>
              <a:gd name="T27" fmla="*/ 23 h 55"/>
              <a:gd name="T28" fmla="*/ 128 w 192"/>
              <a:gd name="T29" fmla="*/ 35 h 55"/>
              <a:gd name="T30" fmla="*/ 128 w 192"/>
              <a:gd name="T31" fmla="*/ 29 h 55"/>
              <a:gd name="T32" fmla="*/ 128 w 192"/>
              <a:gd name="T33" fmla="*/ 35 h 55"/>
              <a:gd name="T34" fmla="*/ 131 w 192"/>
              <a:gd name="T35" fmla="*/ 23 h 55"/>
              <a:gd name="T36" fmla="*/ 138 w 192"/>
              <a:gd name="T37" fmla="*/ 23 h 55"/>
              <a:gd name="T38" fmla="*/ 141 w 192"/>
              <a:gd name="T39" fmla="*/ 35 h 55"/>
              <a:gd name="T40" fmla="*/ 141 w 192"/>
              <a:gd name="T41" fmla="*/ 29 h 55"/>
              <a:gd name="T42" fmla="*/ 141 w 192"/>
              <a:gd name="T43" fmla="*/ 35 h 55"/>
              <a:gd name="T44" fmla="*/ 144 w 192"/>
              <a:gd name="T45" fmla="*/ 23 h 55"/>
              <a:gd name="T46" fmla="*/ 150 w 192"/>
              <a:gd name="T47" fmla="*/ 23 h 55"/>
              <a:gd name="T48" fmla="*/ 154 w 192"/>
              <a:gd name="T49" fmla="*/ 35 h 55"/>
              <a:gd name="T50" fmla="*/ 154 w 192"/>
              <a:gd name="T51" fmla="*/ 29 h 55"/>
              <a:gd name="T52" fmla="*/ 154 w 192"/>
              <a:gd name="T53" fmla="*/ 35 h 55"/>
              <a:gd name="T54" fmla="*/ 157 w 192"/>
              <a:gd name="T55" fmla="*/ 23 h 55"/>
              <a:gd name="T56" fmla="*/ 163 w 192"/>
              <a:gd name="T57" fmla="*/ 23 h 55"/>
              <a:gd name="T58" fmla="*/ 166 w 192"/>
              <a:gd name="T59" fmla="*/ 35 h 55"/>
              <a:gd name="T60" fmla="*/ 166 w 192"/>
              <a:gd name="T61" fmla="*/ 29 h 55"/>
              <a:gd name="T62" fmla="*/ 166 w 192"/>
              <a:gd name="T63" fmla="*/ 3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92" h="55">
                <a:moveTo>
                  <a:pt x="3" y="0"/>
                </a:moveTo>
                <a:cubicBezTo>
                  <a:pt x="1" y="3"/>
                  <a:pt x="0" y="5"/>
                  <a:pt x="0" y="9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9"/>
                  <a:pt x="1" y="52"/>
                  <a:pt x="3" y="55"/>
                </a:cubicBezTo>
                <a:cubicBezTo>
                  <a:pt x="189" y="55"/>
                  <a:pt x="189" y="55"/>
                  <a:pt x="189" y="55"/>
                </a:cubicBezTo>
                <a:cubicBezTo>
                  <a:pt x="191" y="52"/>
                  <a:pt x="192" y="49"/>
                  <a:pt x="192" y="46"/>
                </a:cubicBezTo>
                <a:cubicBezTo>
                  <a:pt x="192" y="9"/>
                  <a:pt x="192" y="9"/>
                  <a:pt x="192" y="9"/>
                </a:cubicBezTo>
                <a:cubicBezTo>
                  <a:pt x="192" y="5"/>
                  <a:pt x="191" y="3"/>
                  <a:pt x="189" y="0"/>
                </a:cubicBezTo>
                <a:lnTo>
                  <a:pt x="3" y="0"/>
                </a:lnTo>
                <a:close/>
                <a:moveTo>
                  <a:pt x="34" y="42"/>
                </a:moveTo>
                <a:cubicBezTo>
                  <a:pt x="26" y="42"/>
                  <a:pt x="19" y="35"/>
                  <a:pt x="19" y="27"/>
                </a:cubicBezTo>
                <a:cubicBezTo>
                  <a:pt x="19" y="19"/>
                  <a:pt x="26" y="13"/>
                  <a:pt x="34" y="13"/>
                </a:cubicBezTo>
                <a:cubicBezTo>
                  <a:pt x="42" y="13"/>
                  <a:pt x="48" y="19"/>
                  <a:pt x="48" y="27"/>
                </a:cubicBezTo>
                <a:cubicBezTo>
                  <a:pt x="48" y="35"/>
                  <a:pt x="42" y="42"/>
                  <a:pt x="34" y="42"/>
                </a:cubicBezTo>
                <a:close/>
                <a:moveTo>
                  <a:pt x="109" y="26"/>
                </a:moveTo>
                <a:cubicBezTo>
                  <a:pt x="107" y="26"/>
                  <a:pt x="106" y="24"/>
                  <a:pt x="106" y="23"/>
                </a:cubicBezTo>
                <a:cubicBezTo>
                  <a:pt x="106" y="21"/>
                  <a:pt x="107" y="19"/>
                  <a:pt x="109" y="19"/>
                </a:cubicBezTo>
                <a:cubicBezTo>
                  <a:pt x="111" y="19"/>
                  <a:pt x="112" y="21"/>
                  <a:pt x="112" y="23"/>
                </a:cubicBezTo>
                <a:cubicBezTo>
                  <a:pt x="112" y="24"/>
                  <a:pt x="111" y="26"/>
                  <a:pt x="109" y="26"/>
                </a:cubicBezTo>
                <a:close/>
                <a:moveTo>
                  <a:pt x="115" y="35"/>
                </a:moveTo>
                <a:cubicBezTo>
                  <a:pt x="113" y="35"/>
                  <a:pt x="112" y="34"/>
                  <a:pt x="112" y="32"/>
                </a:cubicBezTo>
                <a:cubicBezTo>
                  <a:pt x="112" y="30"/>
                  <a:pt x="113" y="29"/>
                  <a:pt x="115" y="29"/>
                </a:cubicBezTo>
                <a:cubicBezTo>
                  <a:pt x="117" y="29"/>
                  <a:pt x="118" y="30"/>
                  <a:pt x="118" y="32"/>
                </a:cubicBezTo>
                <a:cubicBezTo>
                  <a:pt x="118" y="34"/>
                  <a:pt x="117" y="35"/>
                  <a:pt x="115" y="35"/>
                </a:cubicBezTo>
                <a:close/>
                <a:moveTo>
                  <a:pt x="122" y="26"/>
                </a:moveTo>
                <a:cubicBezTo>
                  <a:pt x="120" y="26"/>
                  <a:pt x="118" y="24"/>
                  <a:pt x="118" y="23"/>
                </a:cubicBezTo>
                <a:cubicBezTo>
                  <a:pt x="118" y="21"/>
                  <a:pt x="120" y="19"/>
                  <a:pt x="122" y="19"/>
                </a:cubicBezTo>
                <a:cubicBezTo>
                  <a:pt x="123" y="19"/>
                  <a:pt x="125" y="21"/>
                  <a:pt x="125" y="23"/>
                </a:cubicBezTo>
                <a:cubicBezTo>
                  <a:pt x="125" y="24"/>
                  <a:pt x="123" y="26"/>
                  <a:pt x="122" y="26"/>
                </a:cubicBezTo>
                <a:close/>
                <a:moveTo>
                  <a:pt x="128" y="35"/>
                </a:moveTo>
                <a:cubicBezTo>
                  <a:pt x="126" y="35"/>
                  <a:pt x="125" y="34"/>
                  <a:pt x="125" y="32"/>
                </a:cubicBezTo>
                <a:cubicBezTo>
                  <a:pt x="125" y="30"/>
                  <a:pt x="126" y="29"/>
                  <a:pt x="128" y="29"/>
                </a:cubicBezTo>
                <a:cubicBezTo>
                  <a:pt x="130" y="29"/>
                  <a:pt x="131" y="30"/>
                  <a:pt x="131" y="32"/>
                </a:cubicBezTo>
                <a:cubicBezTo>
                  <a:pt x="131" y="34"/>
                  <a:pt x="130" y="35"/>
                  <a:pt x="128" y="35"/>
                </a:cubicBezTo>
                <a:close/>
                <a:moveTo>
                  <a:pt x="134" y="26"/>
                </a:moveTo>
                <a:cubicBezTo>
                  <a:pt x="133" y="26"/>
                  <a:pt x="131" y="24"/>
                  <a:pt x="131" y="23"/>
                </a:cubicBezTo>
                <a:cubicBezTo>
                  <a:pt x="131" y="21"/>
                  <a:pt x="133" y="19"/>
                  <a:pt x="134" y="19"/>
                </a:cubicBezTo>
                <a:cubicBezTo>
                  <a:pt x="136" y="19"/>
                  <a:pt x="138" y="21"/>
                  <a:pt x="138" y="23"/>
                </a:cubicBezTo>
                <a:cubicBezTo>
                  <a:pt x="138" y="24"/>
                  <a:pt x="136" y="26"/>
                  <a:pt x="134" y="26"/>
                </a:cubicBezTo>
                <a:close/>
                <a:moveTo>
                  <a:pt x="141" y="35"/>
                </a:moveTo>
                <a:cubicBezTo>
                  <a:pt x="139" y="35"/>
                  <a:pt x="138" y="34"/>
                  <a:pt x="138" y="32"/>
                </a:cubicBezTo>
                <a:cubicBezTo>
                  <a:pt x="138" y="30"/>
                  <a:pt x="139" y="29"/>
                  <a:pt x="141" y="29"/>
                </a:cubicBezTo>
                <a:cubicBezTo>
                  <a:pt x="143" y="29"/>
                  <a:pt x="144" y="30"/>
                  <a:pt x="144" y="32"/>
                </a:cubicBezTo>
                <a:cubicBezTo>
                  <a:pt x="144" y="34"/>
                  <a:pt x="143" y="35"/>
                  <a:pt x="141" y="35"/>
                </a:cubicBezTo>
                <a:close/>
                <a:moveTo>
                  <a:pt x="147" y="26"/>
                </a:moveTo>
                <a:cubicBezTo>
                  <a:pt x="145" y="26"/>
                  <a:pt x="144" y="24"/>
                  <a:pt x="144" y="23"/>
                </a:cubicBezTo>
                <a:cubicBezTo>
                  <a:pt x="144" y="21"/>
                  <a:pt x="145" y="19"/>
                  <a:pt x="147" y="19"/>
                </a:cubicBezTo>
                <a:cubicBezTo>
                  <a:pt x="149" y="19"/>
                  <a:pt x="150" y="21"/>
                  <a:pt x="150" y="23"/>
                </a:cubicBezTo>
                <a:cubicBezTo>
                  <a:pt x="150" y="24"/>
                  <a:pt x="149" y="26"/>
                  <a:pt x="147" y="26"/>
                </a:cubicBezTo>
                <a:close/>
                <a:moveTo>
                  <a:pt x="154" y="35"/>
                </a:moveTo>
                <a:cubicBezTo>
                  <a:pt x="152" y="35"/>
                  <a:pt x="150" y="34"/>
                  <a:pt x="150" y="32"/>
                </a:cubicBezTo>
                <a:cubicBezTo>
                  <a:pt x="150" y="30"/>
                  <a:pt x="152" y="29"/>
                  <a:pt x="154" y="29"/>
                </a:cubicBezTo>
                <a:cubicBezTo>
                  <a:pt x="155" y="29"/>
                  <a:pt x="157" y="30"/>
                  <a:pt x="157" y="32"/>
                </a:cubicBezTo>
                <a:cubicBezTo>
                  <a:pt x="157" y="34"/>
                  <a:pt x="155" y="35"/>
                  <a:pt x="154" y="35"/>
                </a:cubicBezTo>
                <a:close/>
                <a:moveTo>
                  <a:pt x="160" y="26"/>
                </a:moveTo>
                <a:cubicBezTo>
                  <a:pt x="158" y="26"/>
                  <a:pt x="157" y="24"/>
                  <a:pt x="157" y="23"/>
                </a:cubicBezTo>
                <a:cubicBezTo>
                  <a:pt x="157" y="21"/>
                  <a:pt x="158" y="19"/>
                  <a:pt x="160" y="19"/>
                </a:cubicBezTo>
                <a:cubicBezTo>
                  <a:pt x="162" y="19"/>
                  <a:pt x="163" y="21"/>
                  <a:pt x="163" y="23"/>
                </a:cubicBezTo>
                <a:cubicBezTo>
                  <a:pt x="163" y="24"/>
                  <a:pt x="162" y="26"/>
                  <a:pt x="160" y="26"/>
                </a:cubicBezTo>
                <a:close/>
                <a:moveTo>
                  <a:pt x="166" y="35"/>
                </a:moveTo>
                <a:cubicBezTo>
                  <a:pt x="165" y="35"/>
                  <a:pt x="163" y="34"/>
                  <a:pt x="163" y="32"/>
                </a:cubicBezTo>
                <a:cubicBezTo>
                  <a:pt x="163" y="30"/>
                  <a:pt x="165" y="29"/>
                  <a:pt x="166" y="29"/>
                </a:cubicBezTo>
                <a:cubicBezTo>
                  <a:pt x="168" y="29"/>
                  <a:pt x="170" y="30"/>
                  <a:pt x="170" y="32"/>
                </a:cubicBezTo>
                <a:cubicBezTo>
                  <a:pt x="170" y="34"/>
                  <a:pt x="168" y="35"/>
                  <a:pt x="166" y="35"/>
                </a:cubicBezTo>
                <a:close/>
              </a:path>
            </a:pathLst>
          </a:custGeom>
          <a:solidFill>
            <a:srgbClr val="00597C"/>
          </a:solidFill>
          <a:ln>
            <a:noFill/>
          </a:ln>
        </p:spPr>
        <p:txBody>
          <a:bodyPr vert="horz" wrap="square" lIns="82953" tIns="41476" rIns="82953" bIns="414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82954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33" b="0" i="0" u="none" strike="noStrike" kern="120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cxnSp>
        <p:nvCxnSpPr>
          <p:cNvPr id="1514" name="직선 연결선 1513"/>
          <p:cNvCxnSpPr/>
          <p:nvPr/>
        </p:nvCxnSpPr>
        <p:spPr>
          <a:xfrm flipH="1">
            <a:off x="5798840" y="5195966"/>
            <a:ext cx="2261132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5" name="직선 연결선 1514"/>
          <p:cNvCxnSpPr/>
          <p:nvPr/>
        </p:nvCxnSpPr>
        <p:spPr>
          <a:xfrm flipH="1">
            <a:off x="5798842" y="5251397"/>
            <a:ext cx="226113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6" name="모서리가 둥근 직사각형 1515"/>
          <p:cNvSpPr/>
          <p:nvPr/>
        </p:nvSpPr>
        <p:spPr>
          <a:xfrm>
            <a:off x="7104178" y="4556643"/>
            <a:ext cx="23265" cy="164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517" name="모서리가 둥근 직사각형 1516"/>
          <p:cNvSpPr/>
          <p:nvPr/>
        </p:nvSpPr>
        <p:spPr>
          <a:xfrm>
            <a:off x="7793870" y="4556643"/>
            <a:ext cx="23265" cy="164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518" name="모서리가 둥근 직사각형 1517"/>
          <p:cNvSpPr/>
          <p:nvPr/>
        </p:nvSpPr>
        <p:spPr>
          <a:xfrm>
            <a:off x="7104178" y="3963139"/>
            <a:ext cx="23265" cy="164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519" name="모서리가 둥근 직사각형 1518"/>
          <p:cNvSpPr/>
          <p:nvPr/>
        </p:nvSpPr>
        <p:spPr>
          <a:xfrm>
            <a:off x="7793870" y="3963139"/>
            <a:ext cx="23265" cy="164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cxnSp>
        <p:nvCxnSpPr>
          <p:cNvPr id="1520" name="직선 연결선 1519"/>
          <p:cNvCxnSpPr>
            <a:endCxn id="1991" idx="0"/>
          </p:cNvCxnSpPr>
          <p:nvPr/>
        </p:nvCxnSpPr>
        <p:spPr>
          <a:xfrm>
            <a:off x="3729956" y="5851766"/>
            <a:ext cx="736" cy="184111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21" name="직선 연결선 1520"/>
          <p:cNvCxnSpPr>
            <a:endCxn id="1993" idx="0"/>
          </p:cNvCxnSpPr>
          <p:nvPr/>
        </p:nvCxnSpPr>
        <p:spPr>
          <a:xfrm>
            <a:off x="4095831" y="5698554"/>
            <a:ext cx="14042" cy="199628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22" name="직선 연결선 1521"/>
          <p:cNvCxnSpPr/>
          <p:nvPr/>
        </p:nvCxnSpPr>
        <p:spPr>
          <a:xfrm flipH="1">
            <a:off x="2516154" y="5198543"/>
            <a:ext cx="807" cy="218825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23" name="Picture 18" descr="accelerator_corp_blue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498" y="5718787"/>
            <a:ext cx="319727" cy="111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24" name="직선 연결선 1523"/>
          <p:cNvCxnSpPr>
            <a:stCxn id="1523" idx="1"/>
            <a:endCxn id="1675" idx="0"/>
          </p:cNvCxnSpPr>
          <p:nvPr/>
        </p:nvCxnSpPr>
        <p:spPr>
          <a:xfrm flipH="1">
            <a:off x="3038289" y="5774588"/>
            <a:ext cx="93209" cy="6817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25" name="직선 연결선 1524"/>
          <p:cNvCxnSpPr>
            <a:stCxn id="1526" idx="3"/>
            <a:endCxn id="1675" idx="1"/>
          </p:cNvCxnSpPr>
          <p:nvPr/>
        </p:nvCxnSpPr>
        <p:spPr>
          <a:xfrm flipV="1">
            <a:off x="2691469" y="5903297"/>
            <a:ext cx="177745" cy="2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26" name="그림 1525"/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42456" y="5842783"/>
            <a:ext cx="349013" cy="121068"/>
          </a:xfrm>
          <a:prstGeom prst="rect">
            <a:avLst/>
          </a:prstGeom>
        </p:spPr>
      </p:pic>
      <p:pic>
        <p:nvPicPr>
          <p:cNvPr id="1527" name="Picture 18" descr="accelerator_corp_blue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124" y="5718787"/>
            <a:ext cx="319727" cy="111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28" name="직선 연결선 1527"/>
          <p:cNvCxnSpPr>
            <a:stCxn id="1527" idx="1"/>
            <a:endCxn id="1526" idx="0"/>
          </p:cNvCxnSpPr>
          <p:nvPr/>
        </p:nvCxnSpPr>
        <p:spPr>
          <a:xfrm flipH="1">
            <a:off x="2516962" y="5774587"/>
            <a:ext cx="101161" cy="6819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29" name="직선 연결선 1528"/>
          <p:cNvCxnSpPr/>
          <p:nvPr/>
        </p:nvCxnSpPr>
        <p:spPr>
          <a:xfrm flipV="1">
            <a:off x="2561205" y="5561228"/>
            <a:ext cx="444767" cy="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30" name="직선 연결선 1529"/>
          <p:cNvCxnSpPr/>
          <p:nvPr/>
        </p:nvCxnSpPr>
        <p:spPr>
          <a:xfrm>
            <a:off x="3875092" y="5832269"/>
            <a:ext cx="8882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31" name="직선 연결선 1530"/>
          <p:cNvCxnSpPr/>
          <p:nvPr/>
        </p:nvCxnSpPr>
        <p:spPr>
          <a:xfrm>
            <a:off x="1441420" y="5200278"/>
            <a:ext cx="0" cy="108695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32" name="직선 연결선 1531"/>
          <p:cNvCxnSpPr/>
          <p:nvPr/>
        </p:nvCxnSpPr>
        <p:spPr>
          <a:xfrm>
            <a:off x="1799145" y="5259559"/>
            <a:ext cx="0" cy="102767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33" name="직선 연결선 1532"/>
          <p:cNvCxnSpPr/>
          <p:nvPr/>
        </p:nvCxnSpPr>
        <p:spPr>
          <a:xfrm>
            <a:off x="1570078" y="5848434"/>
            <a:ext cx="88174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34" name="모서리가 둥근 직사각형 1533"/>
          <p:cNvSpPr/>
          <p:nvPr/>
        </p:nvSpPr>
        <p:spPr>
          <a:xfrm>
            <a:off x="1283315" y="6047108"/>
            <a:ext cx="663616" cy="312708"/>
          </a:xfrm>
          <a:prstGeom prst="roundRect">
            <a:avLst>
              <a:gd name="adj" fmla="val 8334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4354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845" b="0" i="0" u="none" strike="noStrike" kern="120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535" name="Rectangle 95"/>
          <p:cNvSpPr>
            <a:spLocks noChangeArrowheads="1"/>
          </p:cNvSpPr>
          <p:nvPr/>
        </p:nvSpPr>
        <p:spPr bwMode="gray">
          <a:xfrm flipH="1">
            <a:off x="1417108" y="6358078"/>
            <a:ext cx="414472" cy="130036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45" b="0" i="0" u="none" strike="noStrike" kern="0" cap="none" spc="-42" normalizeH="0" baseline="0" noProof="0" dirty="0" err="1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본사직원</a:t>
            </a:r>
            <a:endParaRPr kumimoji="0" lang="ko-KR" altLang="en-US" sz="845" b="0" i="0" u="none" strike="noStrike" kern="0" cap="none" spc="-42" normalizeH="0" baseline="0" noProof="0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pic>
        <p:nvPicPr>
          <p:cNvPr id="1536" name="그림 1535"/>
          <p:cNvPicPr>
            <a:picLocks noChangeAspect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81518" y="6173317"/>
            <a:ext cx="182499" cy="12728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537" name="그림 1536"/>
          <p:cNvPicPr>
            <a:picLocks noChangeAspect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93336" y="6173317"/>
            <a:ext cx="182499" cy="12728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41" name="Rectangle 95"/>
          <p:cNvSpPr>
            <a:spLocks noChangeArrowheads="1"/>
          </p:cNvSpPr>
          <p:nvPr/>
        </p:nvSpPr>
        <p:spPr bwMode="gray">
          <a:xfrm flipH="1">
            <a:off x="1477410" y="5877731"/>
            <a:ext cx="284052" cy="130036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L2 SW</a:t>
            </a:r>
          </a:p>
        </p:txBody>
      </p:sp>
      <p:sp>
        <p:nvSpPr>
          <p:cNvPr id="1542" name="Rectangle 95"/>
          <p:cNvSpPr>
            <a:spLocks noChangeArrowheads="1"/>
          </p:cNvSpPr>
          <p:nvPr/>
        </p:nvSpPr>
        <p:spPr bwMode="gray">
          <a:xfrm flipH="1">
            <a:off x="3783482" y="5877731"/>
            <a:ext cx="284052" cy="130036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L2 SW</a:t>
            </a:r>
          </a:p>
        </p:txBody>
      </p:sp>
      <p:sp>
        <p:nvSpPr>
          <p:cNvPr id="1543" name="Rectangle 95"/>
          <p:cNvSpPr>
            <a:spLocks noChangeArrowheads="1"/>
          </p:cNvSpPr>
          <p:nvPr/>
        </p:nvSpPr>
        <p:spPr bwMode="gray">
          <a:xfrm flipH="1">
            <a:off x="2582446" y="5951693"/>
            <a:ext cx="410690" cy="130036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845" kern="0" spc="-42" noProof="0" dirty="0" err="1" smtClean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서버팜</a:t>
            </a:r>
            <a:r>
              <a:rPr kumimoji="0" lang="en-US" altLang="ko-KR" sz="845" b="0" i="0" u="none" strike="noStrike" kern="0" cap="none" spc="-42" normalizeH="0" baseline="0" noProof="0" dirty="0" smtClean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</a:rPr>
              <a:t>L4</a:t>
            </a:r>
            <a:endParaRPr kumimoji="0" lang="en-US" altLang="ko-KR" sz="845" b="0" i="0" u="none" strike="noStrike" kern="0" cap="none" spc="-42" normalizeH="0" baseline="0" noProof="0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1544" name="Rectangle 95"/>
          <p:cNvSpPr>
            <a:spLocks noChangeArrowheads="1"/>
          </p:cNvSpPr>
          <p:nvPr/>
        </p:nvSpPr>
        <p:spPr bwMode="gray">
          <a:xfrm flipH="1">
            <a:off x="3186000" y="5800044"/>
            <a:ext cx="414472" cy="130036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45" b="0" i="0" u="none" strike="noStrike" kern="0" cap="none" spc="-42" normalizeH="0" baseline="0" noProof="0" dirty="0" err="1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웹가속기</a:t>
            </a:r>
            <a:endParaRPr kumimoji="0" lang="en-US" altLang="ko-KR" sz="845" b="0" i="0" u="none" strike="noStrike" kern="0" cap="none" spc="-42" normalizeH="0" baseline="0" noProof="0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545" name="Rectangle 95"/>
          <p:cNvSpPr>
            <a:spLocks noChangeArrowheads="1"/>
          </p:cNvSpPr>
          <p:nvPr/>
        </p:nvSpPr>
        <p:spPr bwMode="gray">
          <a:xfrm flipH="1">
            <a:off x="3264051" y="5412066"/>
            <a:ext cx="457176" cy="130036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45" b="0" i="0" u="none" strike="noStrike" kern="0" cap="none" spc="-42" normalizeH="0" baseline="0" noProof="0" dirty="0" err="1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서버팜</a:t>
            </a:r>
            <a:r>
              <a:rPr kumimoji="0" lang="en-US" altLang="ko-KR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FW</a:t>
            </a:r>
          </a:p>
        </p:txBody>
      </p:sp>
      <p:sp>
        <p:nvSpPr>
          <p:cNvPr id="1546" name="모서리가 둥근 직사각형 1545"/>
          <p:cNvSpPr/>
          <p:nvPr/>
        </p:nvSpPr>
        <p:spPr>
          <a:xfrm>
            <a:off x="2556202" y="5631506"/>
            <a:ext cx="21888" cy="16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cxnSp>
        <p:nvCxnSpPr>
          <p:cNvPr id="1547" name="꺾인 연결선 1546"/>
          <p:cNvCxnSpPr>
            <a:stCxn id="1686" idx="3"/>
          </p:cNvCxnSpPr>
          <p:nvPr/>
        </p:nvCxnSpPr>
        <p:spPr>
          <a:xfrm>
            <a:off x="3174376" y="5552429"/>
            <a:ext cx="934657" cy="242646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48" name="꺾인 연결선 1547"/>
          <p:cNvCxnSpPr>
            <a:stCxn id="1546" idx="2"/>
          </p:cNvCxnSpPr>
          <p:nvPr/>
        </p:nvCxnSpPr>
        <p:spPr>
          <a:xfrm rot="16200000" flipH="1">
            <a:off x="3074909" y="5140011"/>
            <a:ext cx="147301" cy="1162826"/>
          </a:xfrm>
          <a:prstGeom prst="bentConnector3">
            <a:avLst>
              <a:gd name="adj1" fmla="val 26777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49" name="직선 연결선 1548"/>
          <p:cNvCxnSpPr/>
          <p:nvPr/>
        </p:nvCxnSpPr>
        <p:spPr>
          <a:xfrm>
            <a:off x="4496911" y="5207794"/>
            <a:ext cx="0" cy="250772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54" name="직선 연결선 1553"/>
          <p:cNvCxnSpPr/>
          <p:nvPr/>
        </p:nvCxnSpPr>
        <p:spPr>
          <a:xfrm>
            <a:off x="4613037" y="5257500"/>
            <a:ext cx="15136" cy="246093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56" name="직선 연결선 1555"/>
          <p:cNvCxnSpPr/>
          <p:nvPr/>
        </p:nvCxnSpPr>
        <p:spPr>
          <a:xfrm>
            <a:off x="554820" y="5200278"/>
            <a:ext cx="0" cy="108695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57" name="직선 연결선 1556"/>
          <p:cNvCxnSpPr/>
          <p:nvPr/>
        </p:nvCxnSpPr>
        <p:spPr>
          <a:xfrm>
            <a:off x="888402" y="5259559"/>
            <a:ext cx="0" cy="102767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58" name="그림 155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03559" y="5795076"/>
            <a:ext cx="291250" cy="106718"/>
          </a:xfrm>
          <a:prstGeom prst="rect">
            <a:avLst/>
          </a:prstGeom>
        </p:spPr>
      </p:pic>
      <p:pic>
        <p:nvPicPr>
          <p:cNvPr id="1559" name="그림 155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7003" y="5795076"/>
            <a:ext cx="291250" cy="106718"/>
          </a:xfrm>
          <a:prstGeom prst="rect">
            <a:avLst/>
          </a:prstGeom>
        </p:spPr>
      </p:pic>
      <p:cxnSp>
        <p:nvCxnSpPr>
          <p:cNvPr id="1560" name="직선 연결선 1559"/>
          <p:cNvCxnSpPr>
            <a:stCxn id="1558" idx="3"/>
            <a:endCxn id="1559" idx="1"/>
          </p:cNvCxnSpPr>
          <p:nvPr/>
        </p:nvCxnSpPr>
        <p:spPr>
          <a:xfrm>
            <a:off x="694811" y="5848434"/>
            <a:ext cx="42193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61" name="모서리가 둥근 직사각형 1560"/>
          <p:cNvSpPr/>
          <p:nvPr/>
        </p:nvSpPr>
        <p:spPr>
          <a:xfrm>
            <a:off x="407386" y="6047108"/>
            <a:ext cx="618829" cy="312708"/>
          </a:xfrm>
          <a:prstGeom prst="roundRect">
            <a:avLst>
              <a:gd name="adj" fmla="val 8334"/>
            </a:avLst>
          </a:prstGeom>
          <a:solidFill>
            <a:schemeClr val="bg1">
              <a:lumMod val="9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4354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845" b="0" i="0" u="none" strike="noStrike" kern="120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562" name="Rectangle 95"/>
          <p:cNvSpPr>
            <a:spLocks noChangeArrowheads="1"/>
          </p:cNvSpPr>
          <p:nvPr/>
        </p:nvSpPr>
        <p:spPr bwMode="gray">
          <a:xfrm flipH="1">
            <a:off x="523546" y="6358078"/>
            <a:ext cx="403700" cy="130036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IT</a:t>
            </a:r>
            <a:r>
              <a:rPr kumimoji="0" lang="ko-KR" altLang="en-US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업무</a:t>
            </a:r>
            <a:r>
              <a:rPr kumimoji="0" lang="en-US" altLang="ko-KR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PC</a:t>
            </a:r>
          </a:p>
        </p:txBody>
      </p:sp>
      <p:pic>
        <p:nvPicPr>
          <p:cNvPr id="1563" name="그림 156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8960" y="6173317"/>
            <a:ext cx="170182" cy="12728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564" name="그림 156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9733" y="6173317"/>
            <a:ext cx="170182" cy="12728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65" name="Rectangle 95"/>
          <p:cNvSpPr>
            <a:spLocks noChangeArrowheads="1"/>
          </p:cNvSpPr>
          <p:nvPr/>
        </p:nvSpPr>
        <p:spPr bwMode="gray">
          <a:xfrm flipH="1">
            <a:off x="375843" y="5567422"/>
            <a:ext cx="190630" cy="130036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3</a:t>
            </a:r>
            <a:r>
              <a:rPr kumimoji="0" lang="ko-KR" altLang="en-US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층 </a:t>
            </a:r>
            <a:endParaRPr kumimoji="0" lang="en-US" altLang="ko-KR" sz="845" b="0" i="0" u="none" strike="noStrike" kern="0" cap="none" spc="-42" normalizeH="0" baseline="0" noProof="0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566" name="Rectangle 95"/>
          <p:cNvSpPr>
            <a:spLocks noChangeArrowheads="1"/>
          </p:cNvSpPr>
          <p:nvPr/>
        </p:nvSpPr>
        <p:spPr bwMode="gray">
          <a:xfrm flipH="1">
            <a:off x="688202" y="5574184"/>
            <a:ext cx="244554" cy="130036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19</a:t>
            </a:r>
            <a:r>
              <a:rPr kumimoji="0" lang="ko-KR" altLang="en-US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층 </a:t>
            </a:r>
            <a:endParaRPr kumimoji="0" lang="en-US" altLang="ko-KR" sz="845" b="0" i="0" u="none" strike="noStrike" kern="0" cap="none" spc="-42" normalizeH="0" baseline="0" noProof="0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567" name="Rectangle 95"/>
          <p:cNvSpPr>
            <a:spLocks noChangeArrowheads="1"/>
          </p:cNvSpPr>
          <p:nvPr/>
        </p:nvSpPr>
        <p:spPr bwMode="gray">
          <a:xfrm flipH="1">
            <a:off x="579634" y="5877731"/>
            <a:ext cx="284052" cy="130036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L2 SW</a:t>
            </a:r>
          </a:p>
        </p:txBody>
      </p:sp>
      <p:sp>
        <p:nvSpPr>
          <p:cNvPr id="1568" name="Rectangle 95"/>
          <p:cNvSpPr>
            <a:spLocks noChangeArrowheads="1"/>
          </p:cNvSpPr>
          <p:nvPr/>
        </p:nvSpPr>
        <p:spPr bwMode="gray">
          <a:xfrm flipH="1">
            <a:off x="871831" y="5414568"/>
            <a:ext cx="258443" cy="130036"/>
          </a:xfrm>
          <a:prstGeom prst="rect">
            <a:avLst/>
          </a:prstGeom>
          <a:solidFill>
            <a:schemeClr val="accent3"/>
          </a:solidFill>
          <a:extLst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cs"/>
              </a:rPr>
              <a:t>업무</a:t>
            </a:r>
            <a:endParaRPr kumimoji="0" lang="en-US" altLang="ko-KR" sz="845" b="0" i="0" u="none" strike="noStrike" kern="0" cap="none" spc="-42" normalizeH="0" baseline="0" noProof="0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571" name="AutoShape 6"/>
          <p:cNvSpPr>
            <a:spLocks noChangeArrowheads="1"/>
          </p:cNvSpPr>
          <p:nvPr/>
        </p:nvSpPr>
        <p:spPr bwMode="auto">
          <a:xfrm flipH="1">
            <a:off x="10597707" y="3667145"/>
            <a:ext cx="1043838" cy="210368"/>
          </a:xfrm>
          <a:prstGeom prst="rect">
            <a:avLst/>
          </a:prstGeom>
          <a:solidFill>
            <a:srgbClr val="999999"/>
          </a:solidFill>
          <a:ln>
            <a:noFill/>
          </a:ln>
          <a:effectLst>
            <a:innerShdw dist="19050" dir="16200000">
              <a:srgbClr val="696969"/>
            </a:innerShdw>
          </a:effectLst>
          <a:extLst/>
        </p:spPr>
        <p:txBody>
          <a:bodyPr wrap="square" lIns="0" tIns="0" rIns="0" bIns="0" anchor="ctr">
            <a:noAutofit/>
          </a:bodyPr>
          <a:lstStyle/>
          <a:p>
            <a:pPr marL="0" marR="0" lvl="1" indent="0" algn="ctr" defTabSz="1164913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Tx/>
              <a:buNone/>
              <a:tabLst>
                <a:tab pos="655666" algn="l"/>
              </a:tabLst>
              <a:defRPr/>
            </a:pPr>
            <a:r>
              <a:rPr lang="ko-KR" altLang="en-US" sz="110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white"/>
                </a:solidFill>
                <a:latin typeface="+mn-ea"/>
              </a:rPr>
              <a:t>대외기관</a:t>
            </a:r>
            <a:endParaRPr kumimoji="0" lang="ko-KR" altLang="en-US" sz="1100" b="0" i="0" u="none" strike="noStrike" kern="1200" cap="none" spc="0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+mn-ea"/>
            </a:endParaRPr>
          </a:p>
        </p:txBody>
      </p:sp>
      <p:pic>
        <p:nvPicPr>
          <p:cNvPr id="1572" name="그림 157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73809" y="1976888"/>
            <a:ext cx="365951" cy="120180"/>
          </a:xfrm>
          <a:prstGeom prst="rect">
            <a:avLst/>
          </a:prstGeom>
        </p:spPr>
      </p:pic>
      <p:sp>
        <p:nvSpPr>
          <p:cNvPr id="1573" name="Rectangle 95"/>
          <p:cNvSpPr>
            <a:spLocks noChangeArrowheads="1"/>
          </p:cNvSpPr>
          <p:nvPr/>
        </p:nvSpPr>
        <p:spPr bwMode="gray">
          <a:xfrm flipH="1">
            <a:off x="6960494" y="1487417"/>
            <a:ext cx="38882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전송장비</a:t>
            </a:r>
            <a:endParaRPr kumimoji="0" lang="ko-KR" altLang="en-US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574" name="Rectangle 95"/>
          <p:cNvSpPr>
            <a:spLocks noChangeArrowheads="1"/>
          </p:cNvSpPr>
          <p:nvPr/>
        </p:nvSpPr>
        <p:spPr bwMode="gray">
          <a:xfrm flipH="1">
            <a:off x="6917221" y="1034667"/>
            <a:ext cx="337528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집선</a:t>
            </a: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SW</a:t>
            </a:r>
            <a:endParaRPr kumimoji="0" lang="ko-KR" altLang="en-US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575" name="모서리가 둥근 직사각형 1574"/>
          <p:cNvSpPr/>
          <p:nvPr/>
        </p:nvSpPr>
        <p:spPr>
          <a:xfrm>
            <a:off x="4497570" y="1813663"/>
            <a:ext cx="23265" cy="164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cxnSp>
        <p:nvCxnSpPr>
          <p:cNvPr id="1576" name="꺾인 연결선 1575"/>
          <p:cNvCxnSpPr/>
          <p:nvPr/>
        </p:nvCxnSpPr>
        <p:spPr>
          <a:xfrm flipV="1">
            <a:off x="5609640" y="1217147"/>
            <a:ext cx="745214" cy="608870"/>
          </a:xfrm>
          <a:prstGeom prst="bentConnector3">
            <a:avLst>
              <a:gd name="adj1" fmla="val -50"/>
            </a:avLst>
          </a:prstGeom>
          <a:ln>
            <a:solidFill>
              <a:srgbClr val="0070C0"/>
            </a:solidFill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77" name="직선 연결선 1576"/>
          <p:cNvCxnSpPr>
            <a:stCxn id="1578" idx="1"/>
          </p:cNvCxnSpPr>
          <p:nvPr/>
        </p:nvCxnSpPr>
        <p:spPr>
          <a:xfrm flipH="1" flipV="1">
            <a:off x="6605032" y="1217147"/>
            <a:ext cx="300497" cy="392"/>
          </a:xfrm>
          <a:prstGeom prst="line">
            <a:avLst/>
          </a:prstGeom>
          <a:ln>
            <a:solidFill>
              <a:srgbClr val="0070C0"/>
            </a:solidFill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78" name="그림 1577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05528" y="1166577"/>
            <a:ext cx="301098" cy="101923"/>
          </a:xfrm>
          <a:prstGeom prst="rect">
            <a:avLst/>
          </a:prstGeom>
        </p:spPr>
      </p:pic>
      <p:cxnSp>
        <p:nvCxnSpPr>
          <p:cNvPr id="1579" name="꺾인 연결선 1578"/>
          <p:cNvCxnSpPr>
            <a:endCxn id="1643" idx="2"/>
          </p:cNvCxnSpPr>
          <p:nvPr/>
        </p:nvCxnSpPr>
        <p:spPr>
          <a:xfrm rot="5400000" flipH="1" flipV="1">
            <a:off x="6690999" y="1126281"/>
            <a:ext cx="148090" cy="452048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80" name="모서리가 둥근 직사각형 1579"/>
          <p:cNvSpPr/>
          <p:nvPr/>
        </p:nvSpPr>
        <p:spPr>
          <a:xfrm>
            <a:off x="2492889" y="4556342"/>
            <a:ext cx="23265" cy="164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cxnSp>
        <p:nvCxnSpPr>
          <p:cNvPr id="1581" name="꺾인 연결선 1580"/>
          <p:cNvCxnSpPr>
            <a:stCxn id="1580" idx="0"/>
            <a:endCxn id="1682" idx="2"/>
          </p:cNvCxnSpPr>
          <p:nvPr/>
        </p:nvCxnSpPr>
        <p:spPr>
          <a:xfrm rot="5400000" flipH="1" flipV="1">
            <a:off x="2647967" y="2336916"/>
            <a:ext cx="2075981" cy="2362871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82" name="그룹 1581"/>
          <p:cNvGrpSpPr/>
          <p:nvPr/>
        </p:nvGrpSpPr>
        <p:grpSpPr>
          <a:xfrm>
            <a:off x="1748705" y="5343804"/>
            <a:ext cx="277148" cy="295720"/>
            <a:chOff x="2655256" y="6416620"/>
            <a:chExt cx="326765" cy="306061"/>
          </a:xfrm>
        </p:grpSpPr>
        <p:sp>
          <p:nvSpPr>
            <p:cNvPr id="1583" name="Rectangle 95"/>
            <p:cNvSpPr>
              <a:spLocks noChangeArrowheads="1"/>
            </p:cNvSpPr>
            <p:nvPr/>
          </p:nvSpPr>
          <p:spPr bwMode="gray">
            <a:xfrm flipH="1">
              <a:off x="2655256" y="6416620"/>
              <a:ext cx="326765" cy="269165"/>
            </a:xfrm>
            <a:prstGeom prst="rect">
              <a:avLst/>
            </a:prstGeom>
            <a:solidFill>
              <a:srgbClr val="0070C0"/>
            </a:solidFill>
            <a:extLst/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1410262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45" b="0" i="0" u="none" strike="noStrike" kern="0" cap="none" spc="-42" normalizeH="0" baseline="0" noProof="0" dirty="0">
                  <a:ln>
                    <a:solidFill>
                      <a:srgbClr val="9BBB59">
                        <a:lumMod val="40000"/>
                        <a:lumOff val="6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  <a:cs typeface="+mn-cs"/>
                </a:rPr>
                <a:t>인터넷</a:t>
              </a:r>
              <a:endParaRPr kumimoji="0" lang="en-US" altLang="ko-KR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1584" name="Rectangle 95"/>
            <p:cNvSpPr>
              <a:spLocks noChangeArrowheads="1"/>
            </p:cNvSpPr>
            <p:nvPr/>
          </p:nvSpPr>
          <p:spPr bwMode="gray">
            <a:xfrm flipH="1">
              <a:off x="2655256" y="6588098"/>
              <a:ext cx="326765" cy="134583"/>
            </a:xfrm>
            <a:prstGeom prst="rect">
              <a:avLst/>
            </a:prstGeom>
            <a:solidFill>
              <a:schemeClr val="accent3"/>
            </a:solidFill>
            <a:extLst/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1410262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45" b="0" i="0" u="none" strike="noStrike" kern="0" cap="none" spc="-42" normalizeH="0" baseline="0" noProof="0" dirty="0">
                  <a:ln>
                    <a:solidFill>
                      <a:srgbClr val="9BBB59">
                        <a:lumMod val="40000"/>
                        <a:lumOff val="6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  <a:cs typeface="+mn-cs"/>
                </a:rPr>
                <a:t>업무</a:t>
              </a:r>
              <a:endParaRPr kumimoji="0" lang="en-US" altLang="ko-KR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</p:grpSp>
      <p:sp>
        <p:nvSpPr>
          <p:cNvPr id="1585" name="Rectangle 95"/>
          <p:cNvSpPr>
            <a:spLocks noChangeArrowheads="1"/>
          </p:cNvSpPr>
          <p:nvPr/>
        </p:nvSpPr>
        <p:spPr bwMode="gray">
          <a:xfrm flipH="1">
            <a:off x="6468747" y="5343812"/>
            <a:ext cx="277148" cy="260071"/>
          </a:xfrm>
          <a:prstGeom prst="rect">
            <a:avLst/>
          </a:prstGeom>
          <a:solidFill>
            <a:srgbClr val="0070C0"/>
          </a:solidFill>
          <a:extLst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cs"/>
              </a:rPr>
              <a:t>인터넷</a:t>
            </a:r>
            <a:endParaRPr kumimoji="0" lang="en-US" altLang="ko-KR" sz="845" b="0" i="0" u="none" strike="noStrike" kern="0" cap="none" spc="-42" normalizeH="0" baseline="0" noProof="0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586" name="모서리가 둥근 직사각형 1585"/>
          <p:cNvSpPr/>
          <p:nvPr/>
        </p:nvSpPr>
        <p:spPr>
          <a:xfrm>
            <a:off x="5912377" y="5187030"/>
            <a:ext cx="23265" cy="16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587" name="모서리가 둥근 직사각형 1586"/>
          <p:cNvSpPr/>
          <p:nvPr/>
        </p:nvSpPr>
        <p:spPr>
          <a:xfrm>
            <a:off x="5726832" y="5244506"/>
            <a:ext cx="23265" cy="1626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588" name="Rectangle 95"/>
          <p:cNvSpPr>
            <a:spLocks noChangeArrowheads="1"/>
          </p:cNvSpPr>
          <p:nvPr/>
        </p:nvSpPr>
        <p:spPr bwMode="gray">
          <a:xfrm flipH="1">
            <a:off x="5839044" y="6547896"/>
            <a:ext cx="987326" cy="169277"/>
          </a:xfrm>
          <a:prstGeom prst="rect">
            <a:avLst/>
          </a:prstGeom>
          <a:noFill/>
          <a:extLst/>
        </p:spPr>
        <p:txBody>
          <a:bodyPr wrap="square" lIns="36000" tIns="0" rIns="3600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-42" normalizeH="0" baseline="0" noProof="0" dirty="0" err="1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cs typeface="+mn-cs"/>
              </a:rPr>
              <a:t>인터넷망</a:t>
            </a:r>
            <a:r>
              <a:rPr kumimoji="0" lang="ko-KR" altLang="en-US" sz="1100" b="1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cs typeface="+mn-cs"/>
              </a:rPr>
              <a:t> </a:t>
            </a:r>
            <a:r>
              <a:rPr kumimoji="0" lang="en-US" altLang="ko-KR" sz="1100" b="1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cs typeface="+mn-cs"/>
              </a:rPr>
              <a:t>PC</a:t>
            </a:r>
          </a:p>
        </p:txBody>
      </p:sp>
      <p:sp>
        <p:nvSpPr>
          <p:cNvPr id="1589" name="Rectangle 95"/>
          <p:cNvSpPr>
            <a:spLocks noChangeArrowheads="1"/>
          </p:cNvSpPr>
          <p:nvPr/>
        </p:nvSpPr>
        <p:spPr bwMode="gray">
          <a:xfrm flipH="1">
            <a:off x="7015293" y="6547896"/>
            <a:ext cx="817305" cy="169277"/>
          </a:xfrm>
          <a:prstGeom prst="rect">
            <a:avLst/>
          </a:prstGeom>
          <a:noFill/>
          <a:extLst/>
        </p:spPr>
        <p:txBody>
          <a:bodyPr wrap="square" lIns="36000" tIns="0" rIns="3600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cs typeface="+mn-cs"/>
              </a:rPr>
              <a:t>보안솔루션</a:t>
            </a:r>
            <a:endParaRPr kumimoji="0" lang="en-US" altLang="ko-KR" sz="1100" b="1" i="0" u="none" strike="noStrike" kern="0" cap="none" spc="-42" normalizeH="0" baseline="0" noProof="0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srgbClr val="0070C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590" name="모서리가 둥근 직사각형 1589"/>
          <p:cNvSpPr/>
          <p:nvPr/>
        </p:nvSpPr>
        <p:spPr>
          <a:xfrm>
            <a:off x="9797690" y="4092300"/>
            <a:ext cx="23265" cy="164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cxnSp>
        <p:nvCxnSpPr>
          <p:cNvPr id="1591" name="직선 연결선 1590"/>
          <p:cNvCxnSpPr/>
          <p:nvPr/>
        </p:nvCxnSpPr>
        <p:spPr>
          <a:xfrm>
            <a:off x="8721583" y="3480359"/>
            <a:ext cx="0" cy="136061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92" name="직선 연결선 1591"/>
          <p:cNvCxnSpPr/>
          <p:nvPr/>
        </p:nvCxnSpPr>
        <p:spPr>
          <a:xfrm>
            <a:off x="9508333" y="3444245"/>
            <a:ext cx="0" cy="139370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93" name="Picture 18" descr="accelerator_corp_blue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7406" y="3660779"/>
            <a:ext cx="339837" cy="113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94" name="직선 연결선 1593"/>
          <p:cNvCxnSpPr>
            <a:stCxn id="1593" idx="1"/>
            <a:endCxn id="1597" idx="0"/>
          </p:cNvCxnSpPr>
          <p:nvPr/>
        </p:nvCxnSpPr>
        <p:spPr>
          <a:xfrm flipH="1">
            <a:off x="9508333" y="3717330"/>
            <a:ext cx="99072" cy="9755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95" name="직선 연결선 1594"/>
          <p:cNvCxnSpPr>
            <a:stCxn id="1596" idx="3"/>
            <a:endCxn id="1597" idx="1"/>
          </p:cNvCxnSpPr>
          <p:nvPr/>
        </p:nvCxnSpPr>
        <p:spPr>
          <a:xfrm flipV="1">
            <a:off x="8907066" y="3876234"/>
            <a:ext cx="421558" cy="2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596" name="그림 159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536102" y="3814905"/>
            <a:ext cx="370965" cy="122699"/>
          </a:xfrm>
          <a:prstGeom prst="rect">
            <a:avLst/>
          </a:prstGeom>
        </p:spPr>
      </p:pic>
      <p:pic>
        <p:nvPicPr>
          <p:cNvPr id="1597" name="그림 159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328623" y="3814884"/>
            <a:ext cx="359418" cy="122699"/>
          </a:xfrm>
          <a:prstGeom prst="rect">
            <a:avLst/>
          </a:prstGeom>
        </p:spPr>
      </p:pic>
      <p:pic>
        <p:nvPicPr>
          <p:cNvPr id="1598" name="Picture 18" descr="accelerator_corp_blue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108" y="3660779"/>
            <a:ext cx="339837" cy="113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99" name="직선 연결선 1598"/>
          <p:cNvCxnSpPr>
            <a:stCxn id="1598" idx="1"/>
            <a:endCxn id="1596" idx="0"/>
          </p:cNvCxnSpPr>
          <p:nvPr/>
        </p:nvCxnSpPr>
        <p:spPr>
          <a:xfrm flipH="1">
            <a:off x="8721583" y="3717329"/>
            <a:ext cx="107524" cy="9757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00" name="Picture 805"/>
          <p:cNvPicPr>
            <a:picLocks noChangeArrowheads="1"/>
          </p:cNvPicPr>
          <p:nvPr/>
        </p:nvPicPr>
        <p:blipFill>
          <a:blip r:embed="rId27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789" y="4042944"/>
            <a:ext cx="360454" cy="125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01" name="직선 연결선 1600"/>
          <p:cNvCxnSpPr>
            <a:stCxn id="1600" idx="3"/>
            <a:endCxn id="1602" idx="1"/>
          </p:cNvCxnSpPr>
          <p:nvPr/>
        </p:nvCxnSpPr>
        <p:spPr>
          <a:xfrm flipV="1">
            <a:off x="8899244" y="4105469"/>
            <a:ext cx="433121" cy="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02" name="Picture 805"/>
          <p:cNvPicPr>
            <a:picLocks noChangeArrowheads="1"/>
          </p:cNvPicPr>
          <p:nvPr/>
        </p:nvPicPr>
        <p:blipFill>
          <a:blip r:embed="rId27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365" y="4042943"/>
            <a:ext cx="360455" cy="125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03" name="Rectangle 95"/>
          <p:cNvSpPr>
            <a:spLocks noChangeArrowheads="1"/>
          </p:cNvSpPr>
          <p:nvPr/>
        </p:nvSpPr>
        <p:spPr bwMode="gray">
          <a:xfrm flipH="1">
            <a:off x="9792714" y="3821777"/>
            <a:ext cx="269626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L4 SW</a:t>
            </a:r>
          </a:p>
        </p:txBody>
      </p:sp>
      <p:sp>
        <p:nvSpPr>
          <p:cNvPr id="1604" name="Rectangle 95"/>
          <p:cNvSpPr>
            <a:spLocks noChangeArrowheads="1"/>
          </p:cNvSpPr>
          <p:nvPr/>
        </p:nvSpPr>
        <p:spPr bwMode="gray">
          <a:xfrm flipH="1">
            <a:off x="9825468" y="3550446"/>
            <a:ext cx="38882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웹가속기</a:t>
            </a:r>
            <a:endParaRPr kumimoji="0" lang="en-US" altLang="ko-KR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605" name="Rectangle 95"/>
          <p:cNvSpPr>
            <a:spLocks noChangeArrowheads="1"/>
          </p:cNvSpPr>
          <p:nvPr/>
        </p:nvSpPr>
        <p:spPr bwMode="gray">
          <a:xfrm flipH="1">
            <a:off x="9792714" y="4048094"/>
            <a:ext cx="23551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웹</a:t>
            </a: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FW</a:t>
            </a:r>
          </a:p>
        </p:txBody>
      </p:sp>
      <p:pic>
        <p:nvPicPr>
          <p:cNvPr id="1606" name="Picture 28" descr="22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701166" y="4023732"/>
            <a:ext cx="227075" cy="157539"/>
          </a:xfrm>
          <a:prstGeom prst="rect">
            <a:avLst/>
          </a:prstGeom>
          <a:noFill/>
          <a:effectLst/>
        </p:spPr>
      </p:pic>
      <p:pic>
        <p:nvPicPr>
          <p:cNvPr id="1607" name="Picture 28" descr="22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520728" y="4023732"/>
            <a:ext cx="227075" cy="157539"/>
          </a:xfrm>
          <a:prstGeom prst="rect">
            <a:avLst/>
          </a:prstGeom>
          <a:noFill/>
          <a:effectLst/>
        </p:spPr>
      </p:pic>
      <p:cxnSp>
        <p:nvCxnSpPr>
          <p:cNvPr id="1608" name="직선 연결선 1607"/>
          <p:cNvCxnSpPr/>
          <p:nvPr/>
        </p:nvCxnSpPr>
        <p:spPr>
          <a:xfrm>
            <a:off x="8874626" y="4636015"/>
            <a:ext cx="57483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09" name="직선 연결선 1608"/>
          <p:cNvCxnSpPr/>
          <p:nvPr/>
        </p:nvCxnSpPr>
        <p:spPr>
          <a:xfrm>
            <a:off x="8874626" y="4600328"/>
            <a:ext cx="57483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10" name="타원 1609"/>
          <p:cNvSpPr/>
          <p:nvPr/>
        </p:nvSpPr>
        <p:spPr>
          <a:xfrm>
            <a:off x="9111208" y="4581364"/>
            <a:ext cx="58014" cy="78451"/>
          </a:xfrm>
          <a:prstGeom prst="ellips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64354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534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pic>
        <p:nvPicPr>
          <p:cNvPr id="1611" name="Picture 972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3792" r="5522" b="11494"/>
          <a:stretch>
            <a:fillRect/>
          </a:stretch>
        </p:blipFill>
        <p:spPr bwMode="gray">
          <a:xfrm>
            <a:off x="8911054" y="4308801"/>
            <a:ext cx="436401" cy="1158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12" name="직선 연결선 1611"/>
          <p:cNvCxnSpPr>
            <a:stCxn id="1611" idx="2"/>
          </p:cNvCxnSpPr>
          <p:nvPr/>
        </p:nvCxnSpPr>
        <p:spPr>
          <a:xfrm flipH="1">
            <a:off x="8663096" y="4424651"/>
            <a:ext cx="466159" cy="7491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13" name="직선 연결선 1612"/>
          <p:cNvCxnSpPr>
            <a:stCxn id="1611" idx="2"/>
          </p:cNvCxnSpPr>
          <p:nvPr/>
        </p:nvCxnSpPr>
        <p:spPr>
          <a:xfrm>
            <a:off x="9129254" y="4424650"/>
            <a:ext cx="334196" cy="7491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14" name="Rectangle 95"/>
          <p:cNvSpPr>
            <a:spLocks noChangeArrowheads="1"/>
          </p:cNvSpPr>
          <p:nvPr/>
        </p:nvSpPr>
        <p:spPr bwMode="gray">
          <a:xfrm flipH="1">
            <a:off x="9542015" y="4305170"/>
            <a:ext cx="48795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Spamsniper</a:t>
            </a:r>
            <a:endParaRPr kumimoji="0" lang="en-US" altLang="ko-KR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615" name="Rectangle 95"/>
          <p:cNvSpPr>
            <a:spLocks noChangeArrowheads="1"/>
          </p:cNvSpPr>
          <p:nvPr/>
        </p:nvSpPr>
        <p:spPr bwMode="gray">
          <a:xfrm flipH="1">
            <a:off x="9831288" y="4505199"/>
            <a:ext cx="337528" cy="24622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DMZ</a:t>
            </a:r>
            <a:b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</a:br>
            <a:r>
              <a:rPr kumimoji="0" lang="ko-KR" altLang="en-US" sz="800" b="0" i="0" u="none" strike="noStrike" kern="0" cap="none" spc="-42" normalizeH="0" baseline="0" noProof="0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백본</a:t>
            </a: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SW</a:t>
            </a:r>
          </a:p>
        </p:txBody>
      </p:sp>
      <p:sp>
        <p:nvSpPr>
          <p:cNvPr id="1616" name="Rectangle 95"/>
          <p:cNvSpPr>
            <a:spLocks noChangeArrowheads="1"/>
          </p:cNvSpPr>
          <p:nvPr/>
        </p:nvSpPr>
        <p:spPr bwMode="gray">
          <a:xfrm flipH="1">
            <a:off x="9809765" y="3381254"/>
            <a:ext cx="319987" cy="123111"/>
          </a:xfrm>
          <a:prstGeom prst="rect">
            <a:avLst/>
          </a:prstGeom>
          <a:noFill/>
          <a:extLst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(</a:t>
            </a:r>
            <a:r>
              <a:rPr kumimoji="0" lang="ko-KR" altLang="en-US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가상</a:t>
            </a: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)</a:t>
            </a:r>
          </a:p>
        </p:txBody>
      </p:sp>
      <p:sp>
        <p:nvSpPr>
          <p:cNvPr id="1617" name="Rectangle 95"/>
          <p:cNvSpPr>
            <a:spLocks noChangeArrowheads="1"/>
          </p:cNvSpPr>
          <p:nvPr/>
        </p:nvSpPr>
        <p:spPr bwMode="gray">
          <a:xfrm flipH="1">
            <a:off x="2757527" y="6234808"/>
            <a:ext cx="1196617" cy="169277"/>
          </a:xfrm>
          <a:prstGeom prst="rect">
            <a:avLst/>
          </a:prstGeom>
          <a:noFill/>
          <a:extLst/>
        </p:spPr>
        <p:txBody>
          <a:bodyPr wrap="square" lIns="36000" tIns="0" rIns="3600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cs typeface="+mn-cs"/>
              </a:rPr>
              <a:t>내부 </a:t>
            </a:r>
            <a:r>
              <a:rPr kumimoji="0" lang="ko-KR" altLang="en-US" sz="1100" b="1" i="0" u="none" strike="noStrike" kern="0" cap="none" spc="-42" normalizeH="0" baseline="0" noProof="0" dirty="0" err="1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cs typeface="+mn-cs"/>
              </a:rPr>
              <a:t>서버팜</a:t>
            </a:r>
            <a:endParaRPr kumimoji="0" lang="en-US" altLang="ko-KR" sz="1100" b="1" i="0" u="none" strike="noStrike" kern="0" cap="none" spc="-42" normalizeH="0" baseline="0" noProof="0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srgbClr val="0070C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618" name="Rectangle 95"/>
          <p:cNvSpPr>
            <a:spLocks noChangeArrowheads="1"/>
          </p:cNvSpPr>
          <p:nvPr/>
        </p:nvSpPr>
        <p:spPr bwMode="gray">
          <a:xfrm flipH="1">
            <a:off x="328351" y="6563468"/>
            <a:ext cx="817305" cy="338554"/>
          </a:xfrm>
          <a:prstGeom prst="rect">
            <a:avLst/>
          </a:prstGeom>
          <a:noFill/>
          <a:extLst/>
        </p:spPr>
        <p:txBody>
          <a:bodyPr wrap="square" lIns="36000" tIns="0" rIns="3600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100" b="1" kern="0" spc="-42" dirty="0" err="1" smtClean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rPr>
              <a:t>망분리</a:t>
            </a:r>
            <a:endParaRPr lang="en-US" altLang="ko-KR" sz="1100" b="1" kern="0" spc="-42" dirty="0" smtClean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srgbClr val="0070C0"/>
              </a:solidFill>
              <a:latin typeface="+mn-ea"/>
            </a:endParaRPr>
          </a:p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100" b="1" kern="0" spc="-42" dirty="0" smtClean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</a:rPr>
              <a:t>사용자</a:t>
            </a:r>
            <a:r>
              <a:rPr kumimoji="0" lang="en-US" altLang="ko-KR" sz="1100" b="1" i="0" u="none" strike="noStrike" kern="0" cap="none" spc="-42" normalizeH="0" baseline="0" noProof="0" dirty="0" smtClean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+mn-ea"/>
              </a:rPr>
              <a:t>PC</a:t>
            </a:r>
            <a:endParaRPr kumimoji="0" lang="en-US" altLang="ko-KR" sz="1100" b="1" i="0" u="none" strike="noStrike" kern="0" cap="none" spc="-42" normalizeH="0" baseline="0" noProof="0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srgbClr val="0070C0"/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1619" name="Rectangle 95"/>
          <p:cNvSpPr>
            <a:spLocks noChangeArrowheads="1"/>
          </p:cNvSpPr>
          <p:nvPr/>
        </p:nvSpPr>
        <p:spPr bwMode="gray">
          <a:xfrm flipH="1">
            <a:off x="1118320" y="6551743"/>
            <a:ext cx="1023991" cy="161583"/>
          </a:xfrm>
          <a:prstGeom prst="rect">
            <a:avLst/>
          </a:prstGeom>
          <a:noFill/>
          <a:extLst/>
        </p:spPr>
        <p:txBody>
          <a:bodyPr wrap="square" lIns="36000" tIns="0" rIns="3600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50" b="1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cs typeface="+mn-cs"/>
              </a:rPr>
              <a:t>일반사용자 </a:t>
            </a:r>
            <a:r>
              <a:rPr kumimoji="0" lang="en-US" altLang="ko-KR" sz="1050" b="1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cs typeface="+mn-cs"/>
              </a:rPr>
              <a:t>PC</a:t>
            </a:r>
          </a:p>
        </p:txBody>
      </p:sp>
      <p:sp>
        <p:nvSpPr>
          <p:cNvPr id="1620" name="모서리가 둥근 직사각형 1619"/>
          <p:cNvSpPr/>
          <p:nvPr/>
        </p:nvSpPr>
        <p:spPr>
          <a:xfrm>
            <a:off x="2555445" y="4556342"/>
            <a:ext cx="23265" cy="164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621" name="Rectangle 95"/>
          <p:cNvSpPr>
            <a:spLocks noChangeArrowheads="1"/>
          </p:cNvSpPr>
          <p:nvPr/>
        </p:nvSpPr>
        <p:spPr bwMode="gray">
          <a:xfrm flipH="1">
            <a:off x="8825213" y="3184551"/>
            <a:ext cx="817305" cy="169277"/>
          </a:xfrm>
          <a:prstGeom prst="rect">
            <a:avLst/>
          </a:prstGeom>
          <a:noFill/>
          <a:extLst/>
        </p:spPr>
        <p:txBody>
          <a:bodyPr wrap="square" lIns="36000" tIns="0" rIns="3600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cs typeface="+mn-cs"/>
              </a:rPr>
              <a:t>DMZ</a:t>
            </a:r>
          </a:p>
        </p:txBody>
      </p:sp>
      <p:sp>
        <p:nvSpPr>
          <p:cNvPr id="1622" name="Rectangle 95"/>
          <p:cNvSpPr>
            <a:spLocks noChangeArrowheads="1"/>
          </p:cNvSpPr>
          <p:nvPr/>
        </p:nvSpPr>
        <p:spPr bwMode="gray">
          <a:xfrm flipH="1">
            <a:off x="6354852" y="1027825"/>
            <a:ext cx="38882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전송장비</a:t>
            </a:r>
            <a:endParaRPr kumimoji="0" lang="ko-KR" altLang="en-US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623" name="AutoShape 6"/>
          <p:cNvSpPr>
            <a:spLocks noChangeArrowheads="1"/>
          </p:cNvSpPr>
          <p:nvPr/>
        </p:nvSpPr>
        <p:spPr bwMode="auto">
          <a:xfrm flipH="1">
            <a:off x="6106775" y="704528"/>
            <a:ext cx="1823849" cy="196479"/>
          </a:xfrm>
          <a:prstGeom prst="rect">
            <a:avLst/>
          </a:prstGeom>
          <a:solidFill>
            <a:srgbClr val="999999"/>
          </a:solidFill>
          <a:ln>
            <a:noFill/>
          </a:ln>
          <a:effectLst>
            <a:innerShdw dist="19050" dir="16200000">
              <a:srgbClr val="696969"/>
            </a:innerShdw>
          </a:effectLst>
          <a:extLst/>
        </p:spPr>
        <p:txBody>
          <a:bodyPr wrap="square" lIns="0" tIns="0" rIns="0" bIns="0" anchor="ctr">
            <a:noAutofit/>
          </a:bodyPr>
          <a:lstStyle/>
          <a:p>
            <a:pPr marL="0" marR="0" lvl="1" indent="0" algn="ctr" defTabSz="1164913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Tx/>
              <a:buNone/>
              <a:tabLst>
                <a:tab pos="655666" algn="l"/>
              </a:tabLst>
              <a:defRPr/>
            </a:pPr>
            <a:r>
              <a:rPr kumimoji="0" lang="en-US" altLang="ko-KR" sz="1100" b="0" i="0" u="none" strike="noStrike" kern="1200" cap="none" spc="0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cs"/>
              </a:rPr>
              <a:t>SK</a:t>
            </a:r>
            <a:r>
              <a:rPr kumimoji="0" lang="ko-KR" altLang="en-US" sz="1100" b="0" i="0" u="none" strike="noStrike" kern="1200" cap="none" spc="0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cs"/>
              </a:rPr>
              <a:t>서초 </a:t>
            </a:r>
            <a:r>
              <a:rPr kumimoji="0" lang="en-US" altLang="ko-KR" sz="1100" b="0" i="0" u="none" strike="noStrike" kern="1200" cap="none" spc="0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cs"/>
              </a:rPr>
              <a:t>(IDC)</a:t>
            </a:r>
            <a:endParaRPr kumimoji="0" lang="ko-KR" altLang="en-US" sz="1100" b="0" i="0" u="none" strike="noStrike" kern="1200" cap="none" spc="0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624" name="직사각형 1623"/>
          <p:cNvSpPr/>
          <p:nvPr/>
        </p:nvSpPr>
        <p:spPr>
          <a:xfrm>
            <a:off x="6099012" y="705929"/>
            <a:ext cx="1831612" cy="895943"/>
          </a:xfrm>
          <a:prstGeom prst="rect">
            <a:avLst/>
          </a:prstGeom>
          <a:noFill/>
          <a:ln w="9525" algn="ctr">
            <a:solidFill>
              <a:srgbClr val="999999"/>
            </a:solidFill>
            <a:miter lim="800000"/>
            <a:headEnd/>
            <a:tailEnd/>
          </a:ln>
          <a:effectLst/>
        </p:spPr>
        <p:txBody>
          <a:bodyPr wrap="none" tIns="252000" anchor="ctr"/>
          <a:lstStyle/>
          <a:p>
            <a:pPr marL="0" marR="0" lvl="0" indent="-68975" algn="ctr" defTabSz="112103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42D6"/>
              </a:buClr>
              <a:buSzTx/>
              <a:buFontTx/>
              <a:buNone/>
              <a:tabLst/>
              <a:defRPr/>
            </a:pPr>
            <a:endParaRPr kumimoji="0" lang="ko-KR" altLang="en-US" sz="700" b="1" i="0" u="none" strike="noStrike" kern="1200" cap="none" spc="0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grpSp>
        <p:nvGrpSpPr>
          <p:cNvPr id="1625" name="그룹 1624"/>
          <p:cNvGrpSpPr/>
          <p:nvPr/>
        </p:nvGrpSpPr>
        <p:grpSpPr>
          <a:xfrm>
            <a:off x="243319" y="1649393"/>
            <a:ext cx="754338" cy="261160"/>
            <a:chOff x="3056651" y="2830019"/>
            <a:chExt cx="744697" cy="400120"/>
          </a:xfrm>
        </p:grpSpPr>
        <p:sp>
          <p:nvSpPr>
            <p:cNvPr id="1626" name="Freeform 5"/>
            <p:cNvSpPr>
              <a:spLocks/>
            </p:cNvSpPr>
            <p:nvPr/>
          </p:nvSpPr>
          <p:spPr bwMode="auto">
            <a:xfrm>
              <a:off x="3090930" y="2830019"/>
              <a:ext cx="676139" cy="396255"/>
            </a:xfrm>
            <a:custGeom>
              <a:avLst/>
              <a:gdLst>
                <a:gd name="T0" fmla="*/ 162 w 191"/>
                <a:gd name="T1" fmla="*/ 54 h 111"/>
                <a:gd name="T2" fmla="*/ 152 w 191"/>
                <a:gd name="T3" fmla="*/ 54 h 111"/>
                <a:gd name="T4" fmla="*/ 155 w 191"/>
                <a:gd name="T5" fmla="*/ 42 h 111"/>
                <a:gd name="T6" fmla="*/ 131 w 191"/>
                <a:gd name="T7" fmla="*/ 18 h 111"/>
                <a:gd name="T8" fmla="*/ 115 w 191"/>
                <a:gd name="T9" fmla="*/ 24 h 111"/>
                <a:gd name="T10" fmla="*/ 95 w 191"/>
                <a:gd name="T11" fmla="*/ 4 h 111"/>
                <a:gd name="T12" fmla="*/ 77 w 191"/>
                <a:gd name="T13" fmla="*/ 0 h 111"/>
                <a:gd name="T14" fmla="*/ 35 w 191"/>
                <a:gd name="T15" fmla="*/ 42 h 111"/>
                <a:gd name="T16" fmla="*/ 36 w 191"/>
                <a:gd name="T17" fmla="*/ 54 h 111"/>
                <a:gd name="T18" fmla="*/ 28 w 191"/>
                <a:gd name="T19" fmla="*/ 54 h 111"/>
                <a:gd name="T20" fmla="*/ 0 w 191"/>
                <a:gd name="T21" fmla="*/ 83 h 111"/>
                <a:gd name="T22" fmla="*/ 28 w 191"/>
                <a:gd name="T23" fmla="*/ 111 h 111"/>
                <a:gd name="T24" fmla="*/ 95 w 191"/>
                <a:gd name="T25" fmla="*/ 111 h 111"/>
                <a:gd name="T26" fmla="*/ 95 w 191"/>
                <a:gd name="T27" fmla="*/ 111 h 111"/>
                <a:gd name="T28" fmla="*/ 162 w 191"/>
                <a:gd name="T29" fmla="*/ 111 h 111"/>
                <a:gd name="T30" fmla="*/ 191 w 191"/>
                <a:gd name="T31" fmla="*/ 83 h 111"/>
                <a:gd name="T32" fmla="*/ 162 w 191"/>
                <a:gd name="T33" fmla="*/ 5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1" h="111">
                  <a:moveTo>
                    <a:pt x="162" y="54"/>
                  </a:moveTo>
                  <a:cubicBezTo>
                    <a:pt x="152" y="54"/>
                    <a:pt x="152" y="54"/>
                    <a:pt x="152" y="54"/>
                  </a:cubicBezTo>
                  <a:cubicBezTo>
                    <a:pt x="154" y="51"/>
                    <a:pt x="155" y="47"/>
                    <a:pt x="155" y="42"/>
                  </a:cubicBezTo>
                  <a:cubicBezTo>
                    <a:pt x="155" y="29"/>
                    <a:pt x="144" y="18"/>
                    <a:pt x="131" y="18"/>
                  </a:cubicBezTo>
                  <a:cubicBezTo>
                    <a:pt x="125" y="18"/>
                    <a:pt x="119" y="20"/>
                    <a:pt x="115" y="24"/>
                  </a:cubicBezTo>
                  <a:cubicBezTo>
                    <a:pt x="111" y="15"/>
                    <a:pt x="104" y="8"/>
                    <a:pt x="95" y="4"/>
                  </a:cubicBezTo>
                  <a:cubicBezTo>
                    <a:pt x="90" y="2"/>
                    <a:pt x="83" y="0"/>
                    <a:pt x="77" y="0"/>
                  </a:cubicBezTo>
                  <a:cubicBezTo>
                    <a:pt x="53" y="0"/>
                    <a:pt x="35" y="19"/>
                    <a:pt x="35" y="42"/>
                  </a:cubicBezTo>
                  <a:cubicBezTo>
                    <a:pt x="35" y="46"/>
                    <a:pt x="35" y="50"/>
                    <a:pt x="36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12" y="54"/>
                    <a:pt x="0" y="67"/>
                    <a:pt x="0" y="83"/>
                  </a:cubicBezTo>
                  <a:cubicBezTo>
                    <a:pt x="0" y="98"/>
                    <a:pt x="12" y="111"/>
                    <a:pt x="28" y="111"/>
                  </a:cubicBezTo>
                  <a:cubicBezTo>
                    <a:pt x="95" y="111"/>
                    <a:pt x="95" y="111"/>
                    <a:pt x="95" y="111"/>
                  </a:cubicBezTo>
                  <a:cubicBezTo>
                    <a:pt x="95" y="111"/>
                    <a:pt x="95" y="111"/>
                    <a:pt x="95" y="111"/>
                  </a:cubicBezTo>
                  <a:cubicBezTo>
                    <a:pt x="162" y="111"/>
                    <a:pt x="162" y="111"/>
                    <a:pt x="162" y="111"/>
                  </a:cubicBezTo>
                  <a:cubicBezTo>
                    <a:pt x="178" y="111"/>
                    <a:pt x="191" y="98"/>
                    <a:pt x="191" y="83"/>
                  </a:cubicBezTo>
                  <a:cubicBezTo>
                    <a:pt x="191" y="67"/>
                    <a:pt x="178" y="54"/>
                    <a:pt x="162" y="54"/>
                  </a:cubicBezTo>
                  <a:close/>
                </a:path>
              </a:pathLst>
            </a:custGeom>
            <a:solidFill>
              <a:srgbClr val="0185CF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219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0" i="0" u="none" strike="noStrike" kern="1200" cap="none" spc="0" normalizeH="0" baseline="0" noProof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1627" name="직사각형 1626">
              <a:extLst>
                <a:ext uri="{FF2B5EF4-FFF2-40B4-BE49-F238E27FC236}">
                  <a16:creationId xmlns:a16="http://schemas.microsoft.com/office/drawing/2014/main" xmlns="" id="{54D454D9-5E0E-4E38-8FBE-71AA1C979B70}"/>
                </a:ext>
              </a:extLst>
            </p:cNvPr>
            <p:cNvSpPr/>
            <p:nvPr/>
          </p:nvSpPr>
          <p:spPr>
            <a:xfrm>
              <a:off x="3056651" y="2994369"/>
              <a:ext cx="744697" cy="235770"/>
            </a:xfrm>
            <a:prstGeom prst="rect">
              <a:avLst/>
            </a:prstGeom>
            <a:noFill/>
            <a:extLst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1221913" rtl="0" eaLnBrk="0" fontAlgn="ctr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ct val="80000"/>
                <a:buFontTx/>
                <a:buNone/>
                <a:tabLst/>
                <a:defRPr/>
              </a:pPr>
              <a:r>
                <a:rPr kumimoji="0" lang="ko-KR" altLang="en-US" sz="1000" b="0" i="0" u="none" strike="noStrike" kern="1200" cap="none" spc="0" normalizeH="0" baseline="0" noProof="0" dirty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  <a:cs typeface="굴림" charset="-127"/>
                </a:rPr>
                <a:t>전용회선</a:t>
              </a:r>
            </a:p>
          </p:txBody>
        </p:sp>
      </p:grpSp>
      <p:sp>
        <p:nvSpPr>
          <p:cNvPr id="1628" name="Freeform 5"/>
          <p:cNvSpPr>
            <a:spLocks/>
          </p:cNvSpPr>
          <p:nvPr/>
        </p:nvSpPr>
        <p:spPr bwMode="auto">
          <a:xfrm flipH="1">
            <a:off x="12790113" y="1649391"/>
            <a:ext cx="580445" cy="258637"/>
          </a:xfrm>
          <a:custGeom>
            <a:avLst/>
            <a:gdLst>
              <a:gd name="T0" fmla="*/ 162 w 191"/>
              <a:gd name="T1" fmla="*/ 54 h 111"/>
              <a:gd name="T2" fmla="*/ 152 w 191"/>
              <a:gd name="T3" fmla="*/ 54 h 111"/>
              <a:gd name="T4" fmla="*/ 155 w 191"/>
              <a:gd name="T5" fmla="*/ 42 h 111"/>
              <a:gd name="T6" fmla="*/ 131 w 191"/>
              <a:gd name="T7" fmla="*/ 18 h 111"/>
              <a:gd name="T8" fmla="*/ 115 w 191"/>
              <a:gd name="T9" fmla="*/ 24 h 111"/>
              <a:gd name="T10" fmla="*/ 95 w 191"/>
              <a:gd name="T11" fmla="*/ 4 h 111"/>
              <a:gd name="T12" fmla="*/ 77 w 191"/>
              <a:gd name="T13" fmla="*/ 0 h 111"/>
              <a:gd name="T14" fmla="*/ 35 w 191"/>
              <a:gd name="T15" fmla="*/ 42 h 111"/>
              <a:gd name="T16" fmla="*/ 36 w 191"/>
              <a:gd name="T17" fmla="*/ 54 h 111"/>
              <a:gd name="T18" fmla="*/ 28 w 191"/>
              <a:gd name="T19" fmla="*/ 54 h 111"/>
              <a:gd name="T20" fmla="*/ 0 w 191"/>
              <a:gd name="T21" fmla="*/ 83 h 111"/>
              <a:gd name="T22" fmla="*/ 28 w 191"/>
              <a:gd name="T23" fmla="*/ 111 h 111"/>
              <a:gd name="T24" fmla="*/ 95 w 191"/>
              <a:gd name="T25" fmla="*/ 111 h 111"/>
              <a:gd name="T26" fmla="*/ 95 w 191"/>
              <a:gd name="T27" fmla="*/ 111 h 111"/>
              <a:gd name="T28" fmla="*/ 162 w 191"/>
              <a:gd name="T29" fmla="*/ 111 h 111"/>
              <a:gd name="T30" fmla="*/ 191 w 191"/>
              <a:gd name="T31" fmla="*/ 83 h 111"/>
              <a:gd name="T32" fmla="*/ 162 w 191"/>
              <a:gd name="T33" fmla="*/ 54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91" h="111">
                <a:moveTo>
                  <a:pt x="162" y="54"/>
                </a:moveTo>
                <a:cubicBezTo>
                  <a:pt x="152" y="54"/>
                  <a:pt x="152" y="54"/>
                  <a:pt x="152" y="54"/>
                </a:cubicBezTo>
                <a:cubicBezTo>
                  <a:pt x="154" y="51"/>
                  <a:pt x="155" y="47"/>
                  <a:pt x="155" y="42"/>
                </a:cubicBezTo>
                <a:cubicBezTo>
                  <a:pt x="155" y="29"/>
                  <a:pt x="144" y="18"/>
                  <a:pt x="131" y="18"/>
                </a:cubicBezTo>
                <a:cubicBezTo>
                  <a:pt x="125" y="18"/>
                  <a:pt x="119" y="20"/>
                  <a:pt x="115" y="24"/>
                </a:cubicBezTo>
                <a:cubicBezTo>
                  <a:pt x="111" y="15"/>
                  <a:pt x="104" y="8"/>
                  <a:pt x="95" y="4"/>
                </a:cubicBezTo>
                <a:cubicBezTo>
                  <a:pt x="90" y="2"/>
                  <a:pt x="83" y="0"/>
                  <a:pt x="77" y="0"/>
                </a:cubicBezTo>
                <a:cubicBezTo>
                  <a:pt x="53" y="0"/>
                  <a:pt x="35" y="19"/>
                  <a:pt x="35" y="42"/>
                </a:cubicBezTo>
                <a:cubicBezTo>
                  <a:pt x="35" y="46"/>
                  <a:pt x="35" y="50"/>
                  <a:pt x="36" y="54"/>
                </a:cubicBezTo>
                <a:cubicBezTo>
                  <a:pt x="28" y="54"/>
                  <a:pt x="28" y="54"/>
                  <a:pt x="28" y="54"/>
                </a:cubicBezTo>
                <a:cubicBezTo>
                  <a:pt x="12" y="54"/>
                  <a:pt x="0" y="67"/>
                  <a:pt x="0" y="83"/>
                </a:cubicBezTo>
                <a:cubicBezTo>
                  <a:pt x="0" y="98"/>
                  <a:pt x="12" y="111"/>
                  <a:pt x="28" y="111"/>
                </a:cubicBezTo>
                <a:cubicBezTo>
                  <a:pt x="95" y="111"/>
                  <a:pt x="95" y="111"/>
                  <a:pt x="95" y="111"/>
                </a:cubicBezTo>
                <a:cubicBezTo>
                  <a:pt x="95" y="111"/>
                  <a:pt x="95" y="111"/>
                  <a:pt x="95" y="111"/>
                </a:cubicBezTo>
                <a:cubicBezTo>
                  <a:pt x="162" y="111"/>
                  <a:pt x="162" y="111"/>
                  <a:pt x="162" y="111"/>
                </a:cubicBezTo>
                <a:cubicBezTo>
                  <a:pt x="178" y="111"/>
                  <a:pt x="191" y="98"/>
                  <a:pt x="191" y="83"/>
                </a:cubicBezTo>
                <a:cubicBezTo>
                  <a:pt x="191" y="67"/>
                  <a:pt x="178" y="54"/>
                  <a:pt x="162" y="5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629" name="직사각형 1628">
            <a:extLst>
              <a:ext uri="{FF2B5EF4-FFF2-40B4-BE49-F238E27FC236}">
                <a16:creationId xmlns:a16="http://schemas.microsoft.com/office/drawing/2014/main" xmlns="" id="{54D454D9-5E0E-4E38-8FBE-71AA1C979B70}"/>
              </a:ext>
            </a:extLst>
          </p:cNvPr>
          <p:cNvSpPr/>
          <p:nvPr/>
        </p:nvSpPr>
        <p:spPr>
          <a:xfrm flipH="1">
            <a:off x="12855624" y="1758667"/>
            <a:ext cx="480315" cy="153888"/>
          </a:xfrm>
          <a:prstGeom prst="rect">
            <a:avLst/>
          </a:prstGeom>
          <a:noFill/>
          <a:extLst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221913" rtl="0" eaLnBrk="0" fontAlgn="ctr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80000"/>
              <a:buFontTx/>
              <a:buNone/>
              <a:tabLst/>
              <a:defRPr/>
            </a:pPr>
            <a:r>
              <a:rPr kumimoji="0" lang="ko-KR" altLang="en-US" sz="1000" b="0" i="0" u="none" strike="noStrike" kern="1200" cap="none" spc="0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굴림" charset="-127"/>
              </a:rPr>
              <a:t>인터넷</a:t>
            </a:r>
          </a:p>
        </p:txBody>
      </p:sp>
      <p:sp>
        <p:nvSpPr>
          <p:cNvPr id="1630" name="Rectangle 95"/>
          <p:cNvSpPr>
            <a:spLocks noChangeArrowheads="1"/>
          </p:cNvSpPr>
          <p:nvPr/>
        </p:nvSpPr>
        <p:spPr bwMode="gray">
          <a:xfrm flipH="1">
            <a:off x="1227288" y="4739854"/>
            <a:ext cx="58426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NAC</a:t>
            </a:r>
            <a:r>
              <a:rPr kumimoji="0" lang="ko-KR" altLang="en-US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차단서버</a:t>
            </a:r>
            <a:endParaRPr kumimoji="0" lang="en-US" altLang="ko-KR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631" name="Rectangle 95"/>
          <p:cNvSpPr>
            <a:spLocks noChangeArrowheads="1"/>
          </p:cNvSpPr>
          <p:nvPr/>
        </p:nvSpPr>
        <p:spPr bwMode="gray">
          <a:xfrm flipH="1">
            <a:off x="583200" y="4695081"/>
            <a:ext cx="533416" cy="215444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</a:rPr>
              <a:t>서버인증</a:t>
            </a:r>
            <a:r>
              <a:rPr kumimoji="0" lang="en-US" altLang="ko-KR" sz="7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</a:rPr>
              <a:t>(OTP</a:t>
            </a:r>
            <a:r>
              <a:rPr kumimoji="0" lang="en-US" altLang="ko-KR" sz="700" b="0" i="0" u="none" strike="noStrike" kern="0" cap="none" spc="-42" normalizeH="0" baseline="0" noProof="0" dirty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</a:rPr>
              <a:t>)</a:t>
            </a:r>
          </a:p>
          <a:p>
            <a:pPr algn="ctr" defTabSz="1410262">
              <a:defRPr/>
            </a:pPr>
            <a:r>
              <a:rPr lang="en-US" altLang="ko-KR" sz="700" dirty="0" err="1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휴먼새내기체" pitchFamily="18" charset="-127"/>
              </a:rPr>
              <a:t>Anyclick</a:t>
            </a:r>
            <a:r>
              <a:rPr lang="en-US" altLang="ko-KR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휴먼새내기체" pitchFamily="18" charset="-127"/>
              </a:rPr>
              <a:t> </a:t>
            </a:r>
            <a:r>
              <a:rPr lang="en-US" altLang="ko-KR" sz="700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휴먼새내기체" pitchFamily="18" charset="-127"/>
              </a:rPr>
              <a:t>STD</a:t>
            </a:r>
            <a:endParaRPr lang="en-US" altLang="ko-KR" sz="70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휴먼새내기체" pitchFamily="18" charset="-127"/>
            </a:endParaRPr>
          </a:p>
        </p:txBody>
      </p:sp>
      <p:cxnSp>
        <p:nvCxnSpPr>
          <p:cNvPr id="1632" name="직선 연결선 1631"/>
          <p:cNvCxnSpPr>
            <a:stCxn id="1636" idx="2"/>
            <a:endCxn id="1637" idx="0"/>
          </p:cNvCxnSpPr>
          <p:nvPr/>
        </p:nvCxnSpPr>
        <p:spPr>
          <a:xfrm>
            <a:off x="1523693" y="4383363"/>
            <a:ext cx="0" cy="24018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33" name="그림 1632"/>
          <p:cNvPicPr>
            <a:picLocks noChangeAspect="1"/>
          </p:cNvPicPr>
          <p:nvPr/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colorTemperature colorTemp="53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1057" y="4297680"/>
            <a:ext cx="417699" cy="85684"/>
          </a:xfrm>
          <a:prstGeom prst="rect">
            <a:avLst/>
          </a:prstGeom>
        </p:spPr>
      </p:pic>
      <p:sp>
        <p:nvSpPr>
          <p:cNvPr id="1634" name="Rectangle 95"/>
          <p:cNvSpPr>
            <a:spLocks noChangeArrowheads="1"/>
          </p:cNvSpPr>
          <p:nvPr/>
        </p:nvSpPr>
        <p:spPr bwMode="gray">
          <a:xfrm flipH="1">
            <a:off x="633918" y="4414419"/>
            <a:ext cx="431978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VPN NMS</a:t>
            </a:r>
          </a:p>
        </p:txBody>
      </p:sp>
      <p:pic>
        <p:nvPicPr>
          <p:cNvPr id="1635" name="그림 1634"/>
          <p:cNvPicPr>
            <a:picLocks noChangeAspect="1"/>
          </p:cNvPicPr>
          <p:nvPr/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colorTemperature colorTemp="53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1057" y="4623548"/>
            <a:ext cx="417699" cy="85684"/>
          </a:xfrm>
          <a:prstGeom prst="rect">
            <a:avLst/>
          </a:prstGeom>
        </p:spPr>
      </p:pic>
      <p:pic>
        <p:nvPicPr>
          <p:cNvPr id="1636" name="그림 1635"/>
          <p:cNvPicPr>
            <a:picLocks noChangeAspect="1"/>
          </p:cNvPicPr>
          <p:nvPr/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colorTemperature colorTemp="53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14844" y="4297680"/>
            <a:ext cx="417699" cy="85684"/>
          </a:xfrm>
          <a:prstGeom prst="rect">
            <a:avLst/>
          </a:prstGeom>
        </p:spPr>
      </p:pic>
      <p:pic>
        <p:nvPicPr>
          <p:cNvPr id="1637" name="그림 1636"/>
          <p:cNvPicPr>
            <a:picLocks noChangeAspect="1"/>
          </p:cNvPicPr>
          <p:nvPr/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colorTemperature colorTemp="53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14844" y="4623548"/>
            <a:ext cx="417699" cy="85684"/>
          </a:xfrm>
          <a:prstGeom prst="rect">
            <a:avLst/>
          </a:prstGeom>
        </p:spPr>
      </p:pic>
      <p:sp>
        <p:nvSpPr>
          <p:cNvPr id="1638" name="Rectangle 95"/>
          <p:cNvSpPr>
            <a:spLocks noChangeArrowheads="1"/>
          </p:cNvSpPr>
          <p:nvPr/>
        </p:nvSpPr>
        <p:spPr bwMode="gray">
          <a:xfrm flipH="1">
            <a:off x="751277" y="3996960"/>
            <a:ext cx="817305" cy="169277"/>
          </a:xfrm>
          <a:prstGeom prst="rect">
            <a:avLst/>
          </a:prstGeom>
          <a:noFill/>
          <a:extLst/>
        </p:spPr>
        <p:txBody>
          <a:bodyPr wrap="square" lIns="36000" tIns="0" rIns="3600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+mn-ea"/>
                <a:cs typeface="+mn-cs"/>
              </a:rPr>
              <a:t>보안솔루션</a:t>
            </a:r>
            <a:endParaRPr kumimoji="0" lang="en-US" altLang="ko-KR" sz="1100" b="1" i="0" u="none" strike="noStrike" kern="0" cap="none" spc="-42" normalizeH="0" baseline="0" noProof="0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srgbClr val="0070C0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639" name="Rectangle 95"/>
          <p:cNvSpPr>
            <a:spLocks noChangeArrowheads="1"/>
          </p:cNvSpPr>
          <p:nvPr/>
        </p:nvSpPr>
        <p:spPr bwMode="gray">
          <a:xfrm flipH="1">
            <a:off x="1227288" y="4414419"/>
            <a:ext cx="58426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NAC</a:t>
            </a:r>
            <a:r>
              <a:rPr kumimoji="0" lang="ko-KR" altLang="en-US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정책서버</a:t>
            </a:r>
            <a:endParaRPr kumimoji="0" lang="en-US" altLang="ko-KR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640" name="Rectangle 95"/>
          <p:cNvSpPr>
            <a:spLocks noChangeArrowheads="1"/>
          </p:cNvSpPr>
          <p:nvPr/>
        </p:nvSpPr>
        <p:spPr bwMode="gray">
          <a:xfrm flipH="1">
            <a:off x="6384098" y="3849419"/>
            <a:ext cx="467692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Secure GW</a:t>
            </a:r>
            <a:endParaRPr kumimoji="0" lang="ko-KR" altLang="en-US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cxnSp>
        <p:nvCxnSpPr>
          <p:cNvPr id="1641" name="꺾인 연결선 1640"/>
          <p:cNvCxnSpPr>
            <a:stCxn id="1682" idx="0"/>
            <a:endCxn id="1696" idx="2"/>
          </p:cNvCxnSpPr>
          <p:nvPr/>
        </p:nvCxnSpPr>
        <p:spPr>
          <a:xfrm rot="5400000" flipH="1" flipV="1">
            <a:off x="5365600" y="1088128"/>
            <a:ext cx="672755" cy="1669168"/>
          </a:xfrm>
          <a:prstGeom prst="bentConnector3">
            <a:avLst>
              <a:gd name="adj1" fmla="val 82191"/>
            </a:avLst>
          </a:prstGeom>
          <a:ln>
            <a:solidFill>
              <a:srgbClr val="0070C0"/>
            </a:solidFill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42" name="꺾인 연결선 1641"/>
          <p:cNvCxnSpPr>
            <a:endCxn id="1644" idx="2"/>
          </p:cNvCxnSpPr>
          <p:nvPr/>
        </p:nvCxnSpPr>
        <p:spPr>
          <a:xfrm rot="5400000" flipH="1" flipV="1">
            <a:off x="7049371" y="1353140"/>
            <a:ext cx="149901" cy="140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43" name="모서리가 둥근 직사각형 1642"/>
          <p:cNvSpPr/>
          <p:nvPr/>
        </p:nvSpPr>
        <p:spPr>
          <a:xfrm>
            <a:off x="6979437" y="1261772"/>
            <a:ext cx="23265" cy="164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644" name="모서리가 둥근 직사각형 1643"/>
          <p:cNvSpPr/>
          <p:nvPr/>
        </p:nvSpPr>
        <p:spPr>
          <a:xfrm>
            <a:off x="7112759" y="1261772"/>
            <a:ext cx="23265" cy="164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645" name="직사각형 1644">
            <a:extLst>
              <a:ext uri="{FF2B5EF4-FFF2-40B4-BE49-F238E27FC236}">
                <a16:creationId xmlns:a16="http://schemas.microsoft.com/office/drawing/2014/main" xmlns="" id="{54D454D9-5E0E-4E38-8FBE-71AA1C979B70}"/>
              </a:ext>
            </a:extLst>
          </p:cNvPr>
          <p:cNvSpPr/>
          <p:nvPr/>
        </p:nvSpPr>
        <p:spPr>
          <a:xfrm flipH="1">
            <a:off x="7281792" y="1090368"/>
            <a:ext cx="480315" cy="153888"/>
          </a:xfrm>
          <a:prstGeom prst="rect">
            <a:avLst/>
          </a:prstGeom>
          <a:noFill/>
          <a:extLst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221913" rtl="0" eaLnBrk="0" fontAlgn="ctr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80000"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spc="0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굴림" charset="-127"/>
              </a:rPr>
              <a:t>SK 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굴림" charset="-127"/>
              </a:rPr>
              <a:t>망</a:t>
            </a:r>
          </a:p>
        </p:txBody>
      </p:sp>
      <p:sp>
        <p:nvSpPr>
          <p:cNvPr id="1646" name="Rectangle 95"/>
          <p:cNvSpPr>
            <a:spLocks noChangeArrowheads="1"/>
          </p:cNvSpPr>
          <p:nvPr/>
        </p:nvSpPr>
        <p:spPr bwMode="gray">
          <a:xfrm flipH="1">
            <a:off x="7050056" y="4850722"/>
            <a:ext cx="778306" cy="276999"/>
          </a:xfrm>
          <a:prstGeom prst="rect">
            <a:avLst/>
          </a:prstGeom>
          <a:noFill/>
          <a:extLst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-42" normalizeH="0" baseline="0" noProof="0" dirty="0" err="1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인터넷망백본</a:t>
            </a:r>
            <a:endParaRPr kumimoji="0" lang="en-US" altLang="ko-KR" sz="9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(C9407R)</a:t>
            </a:r>
          </a:p>
        </p:txBody>
      </p:sp>
      <p:pic>
        <p:nvPicPr>
          <p:cNvPr id="1647" name="그림 164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364812" y="4043311"/>
            <a:ext cx="302439" cy="110587"/>
          </a:xfrm>
          <a:prstGeom prst="rect">
            <a:avLst/>
          </a:prstGeom>
        </p:spPr>
      </p:pic>
      <p:pic>
        <p:nvPicPr>
          <p:cNvPr id="1648" name="그림 164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824163" y="4663497"/>
            <a:ext cx="301098" cy="113483"/>
          </a:xfrm>
          <a:prstGeom prst="rect">
            <a:avLst/>
          </a:prstGeom>
        </p:spPr>
      </p:pic>
      <p:pic>
        <p:nvPicPr>
          <p:cNvPr id="1649" name="그림 1648"/>
          <p:cNvPicPr>
            <a:picLocks noChangeAspect="1"/>
          </p:cNvPicPr>
          <p:nvPr/>
        </p:nvPicPr>
        <p:blipFill>
          <a:blip r:embed="rId33">
            <a:extLst/>
          </a:blip>
          <a:stretch>
            <a:fillRect/>
          </a:stretch>
        </p:blipFill>
        <p:spPr>
          <a:xfrm>
            <a:off x="12825038" y="5058574"/>
            <a:ext cx="293005" cy="110884"/>
          </a:xfrm>
          <a:prstGeom prst="rect">
            <a:avLst/>
          </a:prstGeom>
        </p:spPr>
      </p:pic>
      <p:sp>
        <p:nvSpPr>
          <p:cNvPr id="1650" name="모서리가 둥근 직사각형 1649"/>
          <p:cNvSpPr/>
          <p:nvPr/>
        </p:nvSpPr>
        <p:spPr>
          <a:xfrm>
            <a:off x="13089004" y="5489634"/>
            <a:ext cx="23265" cy="183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651" name="모서리가 둥근 직사각형 1650"/>
          <p:cNvSpPr/>
          <p:nvPr/>
        </p:nvSpPr>
        <p:spPr>
          <a:xfrm>
            <a:off x="13089004" y="5546416"/>
            <a:ext cx="23265" cy="183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cxnSp>
        <p:nvCxnSpPr>
          <p:cNvPr id="1652" name="꺾인 연결선 1651"/>
          <p:cNvCxnSpPr>
            <a:endCxn id="1844" idx="2"/>
          </p:cNvCxnSpPr>
          <p:nvPr/>
        </p:nvCxnSpPr>
        <p:spPr>
          <a:xfrm rot="10800000">
            <a:off x="12339859" y="4193604"/>
            <a:ext cx="479273" cy="1331195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53" name="직선 연결선 1652"/>
          <p:cNvCxnSpPr>
            <a:endCxn id="1672" idx="1"/>
          </p:cNvCxnSpPr>
          <p:nvPr/>
        </p:nvCxnSpPr>
        <p:spPr>
          <a:xfrm flipV="1">
            <a:off x="13459301" y="5127996"/>
            <a:ext cx="189474" cy="81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54" name="Rectangle 95"/>
          <p:cNvSpPr>
            <a:spLocks noChangeArrowheads="1"/>
          </p:cNvSpPr>
          <p:nvPr/>
        </p:nvSpPr>
        <p:spPr bwMode="gray">
          <a:xfrm flipH="1">
            <a:off x="12783989" y="4181446"/>
            <a:ext cx="43473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메트로</a:t>
            </a: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SW</a:t>
            </a:r>
            <a:endParaRPr kumimoji="0" lang="ko-KR" altLang="en-US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655" name="Rectangle 95"/>
          <p:cNvSpPr>
            <a:spLocks noChangeArrowheads="1"/>
          </p:cNvSpPr>
          <p:nvPr/>
        </p:nvSpPr>
        <p:spPr bwMode="gray">
          <a:xfrm flipH="1">
            <a:off x="12661716" y="4802206"/>
            <a:ext cx="592726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인터넷 </a:t>
            </a: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L3 SW</a:t>
            </a:r>
            <a:endParaRPr kumimoji="0" lang="ko-KR" altLang="en-US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656" name="Rectangle 95"/>
          <p:cNvSpPr>
            <a:spLocks noChangeArrowheads="1"/>
          </p:cNvSpPr>
          <p:nvPr/>
        </p:nvSpPr>
        <p:spPr bwMode="gray">
          <a:xfrm flipH="1">
            <a:off x="12689699" y="5185449"/>
            <a:ext cx="53867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LTE VPN(DR)</a:t>
            </a:r>
            <a:endParaRPr kumimoji="0" lang="ko-KR" altLang="en-US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657" name="Rectangle 95"/>
          <p:cNvSpPr>
            <a:spLocks noChangeArrowheads="1"/>
          </p:cNvSpPr>
          <p:nvPr/>
        </p:nvSpPr>
        <p:spPr bwMode="gray">
          <a:xfrm flipH="1">
            <a:off x="12808163" y="5673542"/>
            <a:ext cx="373692" cy="24622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백본</a:t>
            </a: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SW</a:t>
            </a:r>
            <a:b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</a:b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(C4507R)</a:t>
            </a:r>
            <a:endParaRPr kumimoji="0" lang="ko-KR" altLang="en-US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658" name="Rectangle 95"/>
          <p:cNvSpPr>
            <a:spLocks noChangeArrowheads="1"/>
          </p:cNvSpPr>
          <p:nvPr/>
        </p:nvSpPr>
        <p:spPr bwMode="gray">
          <a:xfrm flipH="1">
            <a:off x="11942032" y="3947416"/>
            <a:ext cx="38882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전송장비</a:t>
            </a:r>
            <a:endParaRPr kumimoji="0" lang="ko-KR" altLang="en-US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659" name="모서리가 둥근 직사각형 1658"/>
          <p:cNvSpPr/>
          <p:nvPr/>
        </p:nvSpPr>
        <p:spPr>
          <a:xfrm>
            <a:off x="13113546" y="4753523"/>
            <a:ext cx="23265" cy="183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660" name="모서리가 둥근 직사각형 1659"/>
          <p:cNvSpPr/>
          <p:nvPr/>
        </p:nvSpPr>
        <p:spPr>
          <a:xfrm>
            <a:off x="13113546" y="4709820"/>
            <a:ext cx="23265" cy="183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661" name="모서리가 둥근 직사각형 1660"/>
          <p:cNvSpPr/>
          <p:nvPr/>
        </p:nvSpPr>
        <p:spPr>
          <a:xfrm>
            <a:off x="13113546" y="4670497"/>
            <a:ext cx="23265" cy="183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cxnSp>
        <p:nvCxnSpPr>
          <p:cNvPr id="1662" name="꺾인 연결선 1661"/>
          <p:cNvCxnSpPr>
            <a:stCxn id="1661" idx="3"/>
            <a:endCxn id="1647" idx="2"/>
          </p:cNvCxnSpPr>
          <p:nvPr/>
        </p:nvCxnSpPr>
        <p:spPr>
          <a:xfrm flipV="1">
            <a:off x="13136811" y="4153897"/>
            <a:ext cx="379221" cy="525778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63" name="그림 1662"/>
          <p:cNvPicPr>
            <a:picLocks noChangeAspect="1"/>
          </p:cNvPicPr>
          <p:nvPr/>
        </p:nvPicPr>
        <p:blipFill>
          <a:blip r:embed="rId33">
            <a:extLst/>
          </a:blip>
          <a:stretch>
            <a:fillRect/>
          </a:stretch>
        </p:blipFill>
        <p:spPr>
          <a:xfrm>
            <a:off x="13832043" y="4520327"/>
            <a:ext cx="242153" cy="91640"/>
          </a:xfrm>
          <a:prstGeom prst="rect">
            <a:avLst/>
          </a:prstGeom>
        </p:spPr>
      </p:pic>
      <p:cxnSp>
        <p:nvCxnSpPr>
          <p:cNvPr id="1664" name="꺾인 연결선 1663"/>
          <p:cNvCxnSpPr>
            <a:stCxn id="1660" idx="3"/>
            <a:endCxn id="1663" idx="1"/>
          </p:cNvCxnSpPr>
          <p:nvPr/>
        </p:nvCxnSpPr>
        <p:spPr>
          <a:xfrm flipV="1">
            <a:off x="13136810" y="4566148"/>
            <a:ext cx="695232" cy="152851"/>
          </a:xfrm>
          <a:prstGeom prst="bentConnector3">
            <a:avLst>
              <a:gd name="adj1" fmla="val 66441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65" name="Rectangle 95"/>
          <p:cNvSpPr>
            <a:spLocks noChangeArrowheads="1"/>
          </p:cNvSpPr>
          <p:nvPr/>
        </p:nvSpPr>
        <p:spPr bwMode="gray">
          <a:xfrm flipH="1">
            <a:off x="13267281" y="4156973"/>
            <a:ext cx="486031" cy="24622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dirty="0" err="1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대외연계용</a:t>
            </a: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/>
            </a:r>
            <a:b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</a:br>
            <a:r>
              <a:rPr kumimoji="0" lang="ko-KR" altLang="en-US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라우터</a:t>
            </a:r>
          </a:p>
        </p:txBody>
      </p:sp>
      <p:sp>
        <p:nvSpPr>
          <p:cNvPr id="1666" name="Rectangle 95"/>
          <p:cNvSpPr>
            <a:spLocks noChangeArrowheads="1"/>
          </p:cNvSpPr>
          <p:nvPr/>
        </p:nvSpPr>
        <p:spPr bwMode="gray">
          <a:xfrm flipH="1">
            <a:off x="13641245" y="4618726"/>
            <a:ext cx="576248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현대해상</a:t>
            </a: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VPN</a:t>
            </a:r>
          </a:p>
        </p:txBody>
      </p:sp>
      <p:sp>
        <p:nvSpPr>
          <p:cNvPr id="1667" name="모서리가 둥근 직사각형 1666"/>
          <p:cNvSpPr/>
          <p:nvPr/>
        </p:nvSpPr>
        <p:spPr>
          <a:xfrm>
            <a:off x="14057004" y="4526747"/>
            <a:ext cx="23265" cy="183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668" name="모서리가 둥근 직사각형 1667"/>
          <p:cNvSpPr/>
          <p:nvPr/>
        </p:nvSpPr>
        <p:spPr>
          <a:xfrm>
            <a:off x="14057004" y="4573081"/>
            <a:ext cx="23265" cy="183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pic>
        <p:nvPicPr>
          <p:cNvPr id="1669" name="그림 166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835579" y="4043620"/>
            <a:ext cx="301098" cy="113483"/>
          </a:xfrm>
          <a:prstGeom prst="rect">
            <a:avLst/>
          </a:prstGeom>
        </p:spPr>
      </p:pic>
      <p:sp>
        <p:nvSpPr>
          <p:cNvPr id="1670" name="AutoShape 84"/>
          <p:cNvSpPr>
            <a:spLocks noChangeArrowheads="1"/>
          </p:cNvSpPr>
          <p:nvPr/>
        </p:nvSpPr>
        <p:spPr bwMode="gray">
          <a:xfrm flipH="1">
            <a:off x="13143693" y="6876329"/>
            <a:ext cx="1155649" cy="204729"/>
          </a:xfrm>
          <a:prstGeom prst="round1Rect">
            <a:avLst>
              <a:gd name="adj" fmla="val 0"/>
            </a:avLst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xtLst/>
        </p:spPr>
        <p:txBody>
          <a:bodyPr wrap="none" lIns="0" tIns="0" rIns="0" bIns="0" anchor="ctr"/>
          <a:lstStyle/>
          <a:p>
            <a:pPr marL="0" marR="0" lvl="0" indent="0" algn="ctr" defTabSz="1231226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ollehche_v2" pitchFamily="18" charset="-127"/>
              </a:rPr>
              <a:t>재해복구센터</a:t>
            </a:r>
            <a:r>
              <a:rPr kumimoji="0" lang="en-US" altLang="ko-KR" sz="1200" b="0" i="0" u="none" strike="noStrike" kern="120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ollehche_v2" pitchFamily="18" charset="-127"/>
              </a:rPr>
              <a:t>(DR)</a:t>
            </a:r>
          </a:p>
        </p:txBody>
      </p:sp>
      <p:cxnSp>
        <p:nvCxnSpPr>
          <p:cNvPr id="1671" name="직선 연결선 1670"/>
          <p:cNvCxnSpPr/>
          <p:nvPr/>
        </p:nvCxnSpPr>
        <p:spPr>
          <a:xfrm>
            <a:off x="13792560" y="5127996"/>
            <a:ext cx="0" cy="35342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72" name="그림 167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648775" y="5071254"/>
            <a:ext cx="301098" cy="113483"/>
          </a:xfrm>
          <a:prstGeom prst="rect">
            <a:avLst/>
          </a:prstGeom>
        </p:spPr>
      </p:pic>
      <p:sp>
        <p:nvSpPr>
          <p:cNvPr id="1673" name="Rectangle 95"/>
          <p:cNvSpPr>
            <a:spLocks noChangeArrowheads="1"/>
          </p:cNvSpPr>
          <p:nvPr/>
        </p:nvSpPr>
        <p:spPr bwMode="gray">
          <a:xfrm flipH="1">
            <a:off x="13702889" y="4909717"/>
            <a:ext cx="269625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L3 SW</a:t>
            </a:r>
          </a:p>
        </p:txBody>
      </p:sp>
      <p:cxnSp>
        <p:nvCxnSpPr>
          <p:cNvPr id="1674" name="직선 연결선 1673"/>
          <p:cNvCxnSpPr/>
          <p:nvPr/>
        </p:nvCxnSpPr>
        <p:spPr>
          <a:xfrm>
            <a:off x="3036712" y="5592280"/>
            <a:ext cx="1577" cy="180899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75" name="그림 1674"/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69214" y="5842763"/>
            <a:ext cx="338149" cy="121068"/>
          </a:xfrm>
          <a:prstGeom prst="rect">
            <a:avLst/>
          </a:prstGeom>
        </p:spPr>
      </p:pic>
      <p:pic>
        <p:nvPicPr>
          <p:cNvPr id="1682" name="Picture 11" descr="C:\Users\ecoffey\AppData\Local\Temp\Rar$DRa0.117\30017__Device_CUCM_default_64.png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356" y="2259089"/>
            <a:ext cx="308073" cy="22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3" name="Rectangle 95"/>
          <p:cNvSpPr>
            <a:spLocks noChangeArrowheads="1"/>
          </p:cNvSpPr>
          <p:nvPr/>
        </p:nvSpPr>
        <p:spPr bwMode="gray">
          <a:xfrm flipH="1">
            <a:off x="4358680" y="2320304"/>
            <a:ext cx="319318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800" kern="0" spc="-42" dirty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IPT</a:t>
            </a:r>
            <a:r>
              <a:rPr lang="ko-KR" altLang="en-US" sz="800" kern="0" spc="-42" dirty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연동</a:t>
            </a:r>
            <a:endParaRPr kumimoji="0" lang="en-US" altLang="ko-KR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</a:endParaRPr>
          </a:p>
        </p:txBody>
      </p:sp>
      <p:pic>
        <p:nvPicPr>
          <p:cNvPr id="1684" name="Picture 7" descr="C:\Users\ecoffey\AppData\Local\Temp\Rar$DRa0.295\30029_Device_firewall_critical_64.png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329" y="5451840"/>
            <a:ext cx="280095" cy="20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85" name="Picture 11" descr="C:\Users\ecoffey\AppData\Local\Temp\Rar$DRa0.262\30020__Device_detector_default_64.png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361" y="3530748"/>
            <a:ext cx="300890" cy="21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86" name="Picture 7" descr="C:\Users\ecoffey\AppData\Local\Temp\Rar$DRa0.295\30029_Device_firewall_critical_64.png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281" y="5451840"/>
            <a:ext cx="280095" cy="20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87" name="그림 168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293997" y="5792603"/>
            <a:ext cx="291250" cy="106718"/>
          </a:xfrm>
          <a:prstGeom prst="rect">
            <a:avLst/>
          </a:prstGeom>
        </p:spPr>
      </p:pic>
      <p:pic>
        <p:nvPicPr>
          <p:cNvPr id="1688" name="그림 168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657301" y="5792603"/>
            <a:ext cx="291250" cy="106718"/>
          </a:xfrm>
          <a:prstGeom prst="rect">
            <a:avLst/>
          </a:prstGeom>
        </p:spPr>
      </p:pic>
      <p:pic>
        <p:nvPicPr>
          <p:cNvPr id="1689" name="그림 168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587555" y="5772580"/>
            <a:ext cx="291250" cy="106718"/>
          </a:xfrm>
          <a:prstGeom prst="rect">
            <a:avLst/>
          </a:prstGeom>
        </p:spPr>
      </p:pic>
      <p:pic>
        <p:nvPicPr>
          <p:cNvPr id="1690" name="그림 168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950859" y="5772580"/>
            <a:ext cx="291250" cy="106718"/>
          </a:xfrm>
          <a:prstGeom prst="rect">
            <a:avLst/>
          </a:prstGeom>
        </p:spPr>
      </p:pic>
      <p:cxnSp>
        <p:nvCxnSpPr>
          <p:cNvPr id="1691" name="직선 연결선 1690"/>
          <p:cNvCxnSpPr/>
          <p:nvPr/>
        </p:nvCxnSpPr>
        <p:spPr>
          <a:xfrm>
            <a:off x="2414464" y="4698030"/>
            <a:ext cx="57483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92" name="직선 연결선 1691"/>
          <p:cNvCxnSpPr/>
          <p:nvPr/>
        </p:nvCxnSpPr>
        <p:spPr>
          <a:xfrm>
            <a:off x="2414464" y="4662345"/>
            <a:ext cx="57483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93" name="타원 1692"/>
          <p:cNvSpPr/>
          <p:nvPr/>
        </p:nvSpPr>
        <p:spPr>
          <a:xfrm>
            <a:off x="2684444" y="4643380"/>
            <a:ext cx="58014" cy="78451"/>
          </a:xfrm>
          <a:prstGeom prst="ellips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64354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534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pic>
        <p:nvPicPr>
          <p:cNvPr id="1694" name="그림 169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0448" y="4560025"/>
            <a:ext cx="374636" cy="262808"/>
          </a:xfrm>
          <a:prstGeom prst="rect">
            <a:avLst/>
          </a:prstGeom>
        </p:spPr>
      </p:pic>
      <p:pic>
        <p:nvPicPr>
          <p:cNvPr id="1695" name="그림 16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757" y="4560025"/>
            <a:ext cx="374636" cy="262808"/>
          </a:xfrm>
          <a:prstGeom prst="rect">
            <a:avLst/>
          </a:prstGeom>
        </p:spPr>
      </p:pic>
      <p:pic>
        <p:nvPicPr>
          <p:cNvPr id="1696" name="Picture 11" descr="C:\Users\ecoffey\AppData\Local\Temp\Rar$DRa0.117\30017__Device_CUCM_default_64.png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524" y="1365062"/>
            <a:ext cx="308073" cy="22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97" name="Rectangle 95"/>
          <p:cNvSpPr>
            <a:spLocks noChangeArrowheads="1"/>
          </p:cNvSpPr>
          <p:nvPr/>
        </p:nvSpPr>
        <p:spPr bwMode="gray">
          <a:xfrm flipH="1">
            <a:off x="6190946" y="1292988"/>
            <a:ext cx="319318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800" kern="0" spc="-42" dirty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IPT</a:t>
            </a:r>
            <a:r>
              <a:rPr lang="ko-KR" altLang="en-US" sz="800" kern="0" spc="-42" dirty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연동</a:t>
            </a:r>
            <a:endParaRPr kumimoji="0" lang="en-US" altLang="ko-KR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</a:endParaRPr>
          </a:p>
        </p:txBody>
      </p:sp>
      <p:pic>
        <p:nvPicPr>
          <p:cNvPr id="1698" name="그림 1697"/>
          <p:cNvPicPr>
            <a:picLocks noChangeAspect="1"/>
          </p:cNvPicPr>
          <p:nvPr/>
        </p:nvPicPr>
        <p:blipFill>
          <a:blip r:embed="rId33">
            <a:extLst/>
          </a:blip>
          <a:stretch>
            <a:fillRect/>
          </a:stretch>
        </p:blipFill>
        <p:spPr>
          <a:xfrm>
            <a:off x="8704137" y="2629485"/>
            <a:ext cx="242153" cy="82306"/>
          </a:xfrm>
          <a:prstGeom prst="rect">
            <a:avLst/>
          </a:prstGeom>
        </p:spPr>
      </p:pic>
      <p:pic>
        <p:nvPicPr>
          <p:cNvPr id="1699" name="그림 1698"/>
          <p:cNvPicPr>
            <a:picLocks noChangeAspect="1"/>
          </p:cNvPicPr>
          <p:nvPr/>
        </p:nvPicPr>
        <p:blipFill>
          <a:blip r:embed="rId33">
            <a:extLst/>
          </a:blip>
          <a:stretch>
            <a:fillRect/>
          </a:stretch>
        </p:blipFill>
        <p:spPr>
          <a:xfrm>
            <a:off x="8442009" y="2629485"/>
            <a:ext cx="242153" cy="82306"/>
          </a:xfrm>
          <a:prstGeom prst="rect">
            <a:avLst/>
          </a:prstGeom>
        </p:spPr>
      </p:pic>
      <p:pic>
        <p:nvPicPr>
          <p:cNvPr id="1700" name="그림 1699"/>
          <p:cNvPicPr>
            <a:picLocks noChangeAspect="1"/>
          </p:cNvPicPr>
          <p:nvPr/>
        </p:nvPicPr>
        <p:blipFill>
          <a:blip r:embed="rId33">
            <a:extLst/>
          </a:blip>
          <a:stretch>
            <a:fillRect/>
          </a:stretch>
        </p:blipFill>
        <p:spPr>
          <a:xfrm>
            <a:off x="9257312" y="2629485"/>
            <a:ext cx="242153" cy="82306"/>
          </a:xfrm>
          <a:prstGeom prst="rect">
            <a:avLst/>
          </a:prstGeom>
        </p:spPr>
      </p:pic>
      <p:pic>
        <p:nvPicPr>
          <p:cNvPr id="1701" name="그림 1700"/>
          <p:cNvPicPr>
            <a:picLocks noChangeAspect="1"/>
          </p:cNvPicPr>
          <p:nvPr/>
        </p:nvPicPr>
        <p:blipFill>
          <a:blip r:embed="rId33">
            <a:extLst/>
          </a:blip>
          <a:stretch>
            <a:fillRect/>
          </a:stretch>
        </p:blipFill>
        <p:spPr>
          <a:xfrm>
            <a:off x="8997594" y="2629485"/>
            <a:ext cx="242153" cy="82306"/>
          </a:xfrm>
          <a:prstGeom prst="rect">
            <a:avLst/>
          </a:prstGeom>
        </p:spPr>
      </p:pic>
      <p:pic>
        <p:nvPicPr>
          <p:cNvPr id="1702" name="그림 1701"/>
          <p:cNvPicPr>
            <a:picLocks noChangeAspect="1"/>
          </p:cNvPicPr>
          <p:nvPr/>
        </p:nvPicPr>
        <p:blipFill>
          <a:blip r:embed="rId33">
            <a:extLst/>
          </a:blip>
          <a:stretch>
            <a:fillRect/>
          </a:stretch>
        </p:blipFill>
        <p:spPr>
          <a:xfrm>
            <a:off x="6504768" y="2629485"/>
            <a:ext cx="242153" cy="82306"/>
          </a:xfrm>
          <a:prstGeom prst="rect">
            <a:avLst/>
          </a:prstGeom>
        </p:spPr>
      </p:pic>
      <p:pic>
        <p:nvPicPr>
          <p:cNvPr id="1703" name="그림 1702"/>
          <p:cNvPicPr>
            <a:picLocks noChangeAspect="1"/>
          </p:cNvPicPr>
          <p:nvPr/>
        </p:nvPicPr>
        <p:blipFill>
          <a:blip r:embed="rId33">
            <a:extLst/>
          </a:blip>
          <a:stretch>
            <a:fillRect/>
          </a:stretch>
        </p:blipFill>
        <p:spPr>
          <a:xfrm>
            <a:off x="6247867" y="2629485"/>
            <a:ext cx="242153" cy="82306"/>
          </a:xfrm>
          <a:prstGeom prst="rect">
            <a:avLst/>
          </a:prstGeom>
        </p:spPr>
      </p:pic>
      <p:pic>
        <p:nvPicPr>
          <p:cNvPr id="1704" name="그림 1703"/>
          <p:cNvPicPr>
            <a:picLocks noChangeAspect="1"/>
          </p:cNvPicPr>
          <p:nvPr/>
        </p:nvPicPr>
        <p:blipFill>
          <a:blip r:embed="rId33">
            <a:extLst/>
          </a:blip>
          <a:stretch>
            <a:fillRect/>
          </a:stretch>
        </p:blipFill>
        <p:spPr>
          <a:xfrm>
            <a:off x="5915727" y="2629485"/>
            <a:ext cx="242153" cy="82306"/>
          </a:xfrm>
          <a:prstGeom prst="rect">
            <a:avLst/>
          </a:prstGeom>
        </p:spPr>
      </p:pic>
      <p:pic>
        <p:nvPicPr>
          <p:cNvPr id="1705" name="Picture 11" descr="C:\Users\ecoffey\AppData\Local\Temp\Rar$DRa0.694\30046_Device_modem_default_64.png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754" y="2836513"/>
            <a:ext cx="403041" cy="16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06" name="Picture 11" descr="C:\Users\ecoffey\AppData\Local\Temp\Rar$DRa0.694\30046_Device_modem_default_64.png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459" y="2836513"/>
            <a:ext cx="403041" cy="16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07" name="Picture 11" descr="C:\Users\ecoffey\AppData\Local\Temp\Rar$DRa0.262\30020__Device_detector_default_64.png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647" y="3535977"/>
            <a:ext cx="300890" cy="21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08" name="Rectangle 95"/>
          <p:cNvSpPr>
            <a:spLocks noChangeArrowheads="1"/>
          </p:cNvSpPr>
          <p:nvPr/>
        </p:nvSpPr>
        <p:spPr bwMode="gray">
          <a:xfrm flipH="1">
            <a:off x="6675004" y="3589492"/>
            <a:ext cx="126509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800" kern="0" spc="-42" dirty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IPS</a:t>
            </a:r>
            <a:endParaRPr kumimoji="0" lang="ko-KR" altLang="en-US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</a:endParaRPr>
          </a:p>
        </p:txBody>
      </p:sp>
      <p:sp>
        <p:nvSpPr>
          <p:cNvPr id="1709" name="모서리가 둥근 직사각형 1708"/>
          <p:cNvSpPr/>
          <p:nvPr/>
        </p:nvSpPr>
        <p:spPr>
          <a:xfrm>
            <a:off x="5808412" y="4734759"/>
            <a:ext cx="47370" cy="3665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710" name="모서리가 둥근 직사각형 1709"/>
          <p:cNvSpPr/>
          <p:nvPr/>
        </p:nvSpPr>
        <p:spPr>
          <a:xfrm>
            <a:off x="5808412" y="4886214"/>
            <a:ext cx="47370" cy="3665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711" name="모서리가 둥근 직사각형 1710"/>
          <p:cNvSpPr/>
          <p:nvPr/>
        </p:nvSpPr>
        <p:spPr>
          <a:xfrm>
            <a:off x="4896946" y="4734759"/>
            <a:ext cx="47370" cy="3665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712" name="모서리가 둥근 직사각형 1711"/>
          <p:cNvSpPr/>
          <p:nvPr/>
        </p:nvSpPr>
        <p:spPr>
          <a:xfrm>
            <a:off x="4896946" y="4886214"/>
            <a:ext cx="47370" cy="3665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713" name="모서리가 둥근 직사각형 1712"/>
          <p:cNvSpPr/>
          <p:nvPr/>
        </p:nvSpPr>
        <p:spPr>
          <a:xfrm>
            <a:off x="4800300" y="4449319"/>
            <a:ext cx="47370" cy="3665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714" name="모서리가 둥근 직사각형 1713"/>
          <p:cNvSpPr/>
          <p:nvPr/>
        </p:nvSpPr>
        <p:spPr>
          <a:xfrm>
            <a:off x="4800300" y="4285059"/>
            <a:ext cx="47370" cy="3665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pic>
        <p:nvPicPr>
          <p:cNvPr id="1715" name="Picture 47" descr="그림4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627" y="4352651"/>
            <a:ext cx="330768" cy="216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16" name="Freeform 3"/>
          <p:cNvSpPr/>
          <p:nvPr/>
        </p:nvSpPr>
        <p:spPr>
          <a:xfrm>
            <a:off x="5131718" y="4291931"/>
            <a:ext cx="727805" cy="37719"/>
          </a:xfrm>
          <a:custGeom>
            <a:avLst/>
            <a:gdLst>
              <a:gd name="connsiteX0" fmla="*/ 14477 w 809497"/>
              <a:gd name="connsiteY0" fmla="*/ 14477 h 57912"/>
              <a:gd name="connsiteX1" fmla="*/ 795019 w 809497"/>
              <a:gd name="connsiteY1" fmla="*/ 14477 h 5791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09497" h="57912">
                <a:moveTo>
                  <a:pt x="14477" y="14477"/>
                </a:moveTo>
                <a:lnTo>
                  <a:pt x="795019" y="14477"/>
                </a:lnTo>
              </a:path>
            </a:pathLst>
          </a:custGeom>
          <a:ln w="1905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717" name="Freeform 3"/>
          <p:cNvSpPr/>
          <p:nvPr/>
        </p:nvSpPr>
        <p:spPr>
          <a:xfrm>
            <a:off x="5131718" y="4447441"/>
            <a:ext cx="727805" cy="37719"/>
          </a:xfrm>
          <a:custGeom>
            <a:avLst/>
            <a:gdLst>
              <a:gd name="connsiteX0" fmla="*/ 14477 w 809497"/>
              <a:gd name="connsiteY0" fmla="*/ 14477 h 57912"/>
              <a:gd name="connsiteX1" fmla="*/ 795019 w 809497"/>
              <a:gd name="connsiteY1" fmla="*/ 14477 h 5791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09497" h="57912">
                <a:moveTo>
                  <a:pt x="14477" y="14477"/>
                </a:moveTo>
                <a:lnTo>
                  <a:pt x="795019" y="14477"/>
                </a:lnTo>
              </a:path>
            </a:pathLst>
          </a:custGeom>
          <a:ln w="19050">
            <a:solidFill>
              <a:srgbClr val="FF6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718" name="Rectangle 95"/>
          <p:cNvSpPr>
            <a:spLocks noChangeArrowheads="1"/>
          </p:cNvSpPr>
          <p:nvPr/>
        </p:nvSpPr>
        <p:spPr bwMode="gray">
          <a:xfrm flipH="1">
            <a:off x="5180695" y="4774206"/>
            <a:ext cx="450989" cy="130036"/>
          </a:xfrm>
          <a:prstGeom prst="rect">
            <a:avLst/>
          </a:prstGeom>
          <a:noFill/>
          <a:extLst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45" b="0" i="0" u="none" strike="noStrike" kern="0" cap="none" spc="-42" normalizeH="0" baseline="0" noProof="0" dirty="0" err="1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자료연계</a:t>
            </a:r>
            <a:endParaRPr kumimoji="0" lang="ko-KR" altLang="en-US" sz="845" b="0" i="0" u="none" strike="noStrike" kern="0" cap="none" spc="-42" normalizeH="0" baseline="0" noProof="0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719" name="Freeform 3"/>
          <p:cNvSpPr/>
          <p:nvPr/>
        </p:nvSpPr>
        <p:spPr>
          <a:xfrm>
            <a:off x="5016324" y="4736180"/>
            <a:ext cx="727805" cy="37719"/>
          </a:xfrm>
          <a:custGeom>
            <a:avLst/>
            <a:gdLst>
              <a:gd name="connsiteX0" fmla="*/ 14477 w 809497"/>
              <a:gd name="connsiteY0" fmla="*/ 14477 h 57912"/>
              <a:gd name="connsiteX1" fmla="*/ 795019 w 809497"/>
              <a:gd name="connsiteY1" fmla="*/ 14477 h 5791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09497" h="57912">
                <a:moveTo>
                  <a:pt x="14477" y="14477"/>
                </a:moveTo>
                <a:lnTo>
                  <a:pt x="795019" y="14477"/>
                </a:lnTo>
              </a:path>
            </a:pathLst>
          </a:custGeom>
          <a:ln w="19050">
            <a:solidFill>
              <a:srgbClr val="FF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720" name="Freeform 3"/>
          <p:cNvSpPr/>
          <p:nvPr/>
        </p:nvSpPr>
        <p:spPr>
          <a:xfrm>
            <a:off x="5013654" y="4936873"/>
            <a:ext cx="727805" cy="37719"/>
          </a:xfrm>
          <a:custGeom>
            <a:avLst/>
            <a:gdLst>
              <a:gd name="connsiteX0" fmla="*/ 14477 w 809497"/>
              <a:gd name="connsiteY0" fmla="*/ 14477 h 57912"/>
              <a:gd name="connsiteX1" fmla="*/ 795019 w 809497"/>
              <a:gd name="connsiteY1" fmla="*/ 14477 h 5791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09497" h="57912">
                <a:moveTo>
                  <a:pt x="14477" y="14477"/>
                </a:moveTo>
                <a:lnTo>
                  <a:pt x="795019" y="14477"/>
                </a:lnTo>
              </a:path>
            </a:pathLst>
          </a:custGeom>
          <a:ln w="19050">
            <a:solidFill>
              <a:srgbClr val="FF6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cxnSp>
        <p:nvCxnSpPr>
          <p:cNvPr id="1721" name="직선 연결선 1720"/>
          <p:cNvCxnSpPr/>
          <p:nvPr/>
        </p:nvCxnSpPr>
        <p:spPr>
          <a:xfrm flipH="1">
            <a:off x="4348132" y="4551996"/>
            <a:ext cx="97" cy="20409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22" name="그림 1721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4202365" y="4458537"/>
            <a:ext cx="353254" cy="118992"/>
          </a:xfrm>
          <a:prstGeom prst="rect">
            <a:avLst/>
          </a:prstGeom>
        </p:spPr>
      </p:pic>
      <p:pic>
        <p:nvPicPr>
          <p:cNvPr id="1724" name="Picture 4" descr="C:\Users\Administrator\Desktop\002\aaaaa.png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308" y="4863566"/>
            <a:ext cx="214227" cy="162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25" name="Picture 47" descr="그림4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627" y="4197142"/>
            <a:ext cx="330768" cy="216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26" name="Picture 4" descr="C:\Users\Administrator\Desktop\002\aaaaa.png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639" y="4863566"/>
            <a:ext cx="214227" cy="162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27" name="직선 연결선 1726"/>
          <p:cNvCxnSpPr>
            <a:stCxn id="1714" idx="1"/>
            <a:endCxn id="1723" idx="3"/>
          </p:cNvCxnSpPr>
          <p:nvPr/>
        </p:nvCxnSpPr>
        <p:spPr>
          <a:xfrm flipH="1">
            <a:off x="4555619" y="4303388"/>
            <a:ext cx="244681" cy="47531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28" name="직선 연결선 1727"/>
          <p:cNvCxnSpPr>
            <a:stCxn id="1715" idx="1"/>
            <a:endCxn id="1723" idx="3"/>
          </p:cNvCxnSpPr>
          <p:nvPr/>
        </p:nvCxnSpPr>
        <p:spPr>
          <a:xfrm flipH="1">
            <a:off x="4555619" y="4460730"/>
            <a:ext cx="250008" cy="31797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29" name="직선 연결선 1728"/>
          <p:cNvCxnSpPr>
            <a:stCxn id="1712" idx="1"/>
            <a:endCxn id="1723" idx="3"/>
          </p:cNvCxnSpPr>
          <p:nvPr/>
        </p:nvCxnSpPr>
        <p:spPr>
          <a:xfrm flipH="1" flipV="1">
            <a:off x="4555619" y="4778702"/>
            <a:ext cx="341327" cy="12584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31" name="직선 연결선 1730"/>
          <p:cNvCxnSpPr>
            <a:stCxn id="1745" idx="3"/>
            <a:endCxn id="1749" idx="1"/>
          </p:cNvCxnSpPr>
          <p:nvPr/>
        </p:nvCxnSpPr>
        <p:spPr>
          <a:xfrm>
            <a:off x="5938094" y="4303388"/>
            <a:ext cx="220786" cy="39057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32" name="직선 연결선 1731"/>
          <p:cNvCxnSpPr>
            <a:stCxn id="1746" idx="3"/>
            <a:endCxn id="1749" idx="1"/>
          </p:cNvCxnSpPr>
          <p:nvPr/>
        </p:nvCxnSpPr>
        <p:spPr>
          <a:xfrm>
            <a:off x="5938094" y="4467648"/>
            <a:ext cx="220786" cy="22631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33" name="직선 연결선 1732"/>
          <p:cNvCxnSpPr>
            <a:stCxn id="1749" idx="1"/>
            <a:endCxn id="1709" idx="3"/>
          </p:cNvCxnSpPr>
          <p:nvPr/>
        </p:nvCxnSpPr>
        <p:spPr>
          <a:xfrm flipH="1">
            <a:off x="5855782" y="4693960"/>
            <a:ext cx="303098" cy="5912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34" name="직선 연결선 1733"/>
          <p:cNvCxnSpPr>
            <a:stCxn id="1749" idx="1"/>
            <a:endCxn id="1710" idx="3"/>
          </p:cNvCxnSpPr>
          <p:nvPr/>
        </p:nvCxnSpPr>
        <p:spPr>
          <a:xfrm flipH="1">
            <a:off x="5855782" y="4693960"/>
            <a:ext cx="303098" cy="21058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35" name="직선 연결선 1734"/>
          <p:cNvCxnSpPr>
            <a:stCxn id="1722" idx="3"/>
            <a:endCxn id="1714" idx="1"/>
          </p:cNvCxnSpPr>
          <p:nvPr/>
        </p:nvCxnSpPr>
        <p:spPr>
          <a:xfrm flipV="1">
            <a:off x="4555619" y="4303388"/>
            <a:ext cx="244681" cy="21464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36" name="직선 연결선 1735"/>
          <p:cNvCxnSpPr>
            <a:stCxn id="1722" idx="3"/>
            <a:endCxn id="1711" idx="1"/>
          </p:cNvCxnSpPr>
          <p:nvPr/>
        </p:nvCxnSpPr>
        <p:spPr>
          <a:xfrm>
            <a:off x="4555619" y="4518033"/>
            <a:ext cx="341327" cy="23505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37" name="직선 연결선 1736"/>
          <p:cNvCxnSpPr>
            <a:stCxn id="1722" idx="3"/>
            <a:endCxn id="1715" idx="1"/>
          </p:cNvCxnSpPr>
          <p:nvPr/>
        </p:nvCxnSpPr>
        <p:spPr>
          <a:xfrm flipV="1">
            <a:off x="4555619" y="4460730"/>
            <a:ext cx="250008" cy="5730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38" name="직선 연결선 1737"/>
          <p:cNvCxnSpPr>
            <a:stCxn id="1722" idx="3"/>
            <a:endCxn id="1712" idx="1"/>
          </p:cNvCxnSpPr>
          <p:nvPr/>
        </p:nvCxnSpPr>
        <p:spPr>
          <a:xfrm>
            <a:off x="4555619" y="4518033"/>
            <a:ext cx="341327" cy="38651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39" name="직선 연결선 1738"/>
          <p:cNvCxnSpPr>
            <a:stCxn id="1748" idx="1"/>
            <a:endCxn id="1745" idx="3"/>
          </p:cNvCxnSpPr>
          <p:nvPr/>
        </p:nvCxnSpPr>
        <p:spPr>
          <a:xfrm flipH="1" flipV="1">
            <a:off x="5938094" y="4303388"/>
            <a:ext cx="220786" cy="12990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40" name="직선 연결선 1739"/>
          <p:cNvCxnSpPr>
            <a:stCxn id="1748" idx="1"/>
            <a:endCxn id="1709" idx="3"/>
          </p:cNvCxnSpPr>
          <p:nvPr/>
        </p:nvCxnSpPr>
        <p:spPr>
          <a:xfrm flipH="1">
            <a:off x="5855782" y="4433291"/>
            <a:ext cx="303098" cy="31979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41" name="직선 연결선 1740"/>
          <p:cNvCxnSpPr>
            <a:stCxn id="1748" idx="1"/>
            <a:endCxn id="1746" idx="3"/>
          </p:cNvCxnSpPr>
          <p:nvPr/>
        </p:nvCxnSpPr>
        <p:spPr>
          <a:xfrm flipH="1">
            <a:off x="5938094" y="4433291"/>
            <a:ext cx="220786" cy="3435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42" name="직선 연결선 1741"/>
          <p:cNvCxnSpPr>
            <a:stCxn id="1748" idx="1"/>
            <a:endCxn id="1710" idx="3"/>
          </p:cNvCxnSpPr>
          <p:nvPr/>
        </p:nvCxnSpPr>
        <p:spPr>
          <a:xfrm flipH="1">
            <a:off x="5855782" y="4433291"/>
            <a:ext cx="303098" cy="47125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43" name="Picture 47" descr="그림4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907" y="4167599"/>
            <a:ext cx="330768" cy="216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5" name="모서리가 둥근 직사각형 1744"/>
          <p:cNvSpPr/>
          <p:nvPr/>
        </p:nvSpPr>
        <p:spPr>
          <a:xfrm>
            <a:off x="5890724" y="4285059"/>
            <a:ext cx="47370" cy="3665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746" name="모서리가 둥근 직사각형 1745"/>
          <p:cNvSpPr/>
          <p:nvPr/>
        </p:nvSpPr>
        <p:spPr>
          <a:xfrm>
            <a:off x="5890724" y="4449319"/>
            <a:ext cx="47370" cy="36658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cxnSp>
        <p:nvCxnSpPr>
          <p:cNvPr id="1747" name="직선 연결선 1746"/>
          <p:cNvCxnSpPr/>
          <p:nvPr/>
        </p:nvCxnSpPr>
        <p:spPr>
          <a:xfrm flipH="1">
            <a:off x="6342661" y="4459416"/>
            <a:ext cx="97" cy="20409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48" name="그림 1747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6158880" y="4373795"/>
            <a:ext cx="353254" cy="118992"/>
          </a:xfrm>
          <a:prstGeom prst="rect">
            <a:avLst/>
          </a:prstGeom>
        </p:spPr>
      </p:pic>
      <p:cxnSp>
        <p:nvCxnSpPr>
          <p:cNvPr id="1752" name="직선 연결선 1751"/>
          <p:cNvCxnSpPr>
            <a:stCxn id="1722" idx="3"/>
            <a:endCxn id="1766" idx="1"/>
          </p:cNvCxnSpPr>
          <p:nvPr/>
        </p:nvCxnSpPr>
        <p:spPr>
          <a:xfrm flipV="1">
            <a:off x="4555619" y="3785481"/>
            <a:ext cx="244681" cy="73255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53" name="직선 연결선 1752"/>
          <p:cNvCxnSpPr>
            <a:stCxn id="1765" idx="1"/>
            <a:endCxn id="1723" idx="3"/>
          </p:cNvCxnSpPr>
          <p:nvPr/>
        </p:nvCxnSpPr>
        <p:spPr>
          <a:xfrm flipH="1">
            <a:off x="4555619" y="4056265"/>
            <a:ext cx="244681" cy="72243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54" name="직선 연결선 1753"/>
          <p:cNvCxnSpPr>
            <a:stCxn id="1748" idx="1"/>
            <a:endCxn id="1768" idx="3"/>
          </p:cNvCxnSpPr>
          <p:nvPr/>
        </p:nvCxnSpPr>
        <p:spPr>
          <a:xfrm flipH="1" flipV="1">
            <a:off x="5905781" y="3785481"/>
            <a:ext cx="253099" cy="64781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55" name="직선 연결선 1754"/>
          <p:cNvCxnSpPr>
            <a:stCxn id="1767" idx="3"/>
            <a:endCxn id="1749" idx="1"/>
          </p:cNvCxnSpPr>
          <p:nvPr/>
        </p:nvCxnSpPr>
        <p:spPr>
          <a:xfrm>
            <a:off x="5905781" y="4056265"/>
            <a:ext cx="253099" cy="63769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56" name="Rectangle 95"/>
          <p:cNvSpPr>
            <a:spLocks noChangeArrowheads="1"/>
          </p:cNvSpPr>
          <p:nvPr/>
        </p:nvSpPr>
        <p:spPr bwMode="gray">
          <a:xfrm flipH="1">
            <a:off x="4120785" y="4166942"/>
            <a:ext cx="525927" cy="260071"/>
          </a:xfrm>
          <a:prstGeom prst="rect">
            <a:avLst/>
          </a:prstGeom>
          <a:noFill/>
          <a:extLst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45" b="0" i="0" u="none" strike="noStrike" kern="0" cap="none" spc="-42" normalizeH="0" baseline="0" noProof="0" dirty="0" err="1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내부망연계</a:t>
            </a:r>
            <a:endParaRPr kumimoji="0" lang="ko-KR" altLang="en-US" sz="845" b="0" i="0" u="none" strike="noStrike" kern="0" cap="none" spc="-42" normalizeH="0" baseline="0" noProof="0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L4 SW</a:t>
            </a:r>
          </a:p>
        </p:txBody>
      </p:sp>
      <p:sp>
        <p:nvSpPr>
          <p:cNvPr id="1757" name="Rectangle 95"/>
          <p:cNvSpPr>
            <a:spLocks noChangeArrowheads="1"/>
          </p:cNvSpPr>
          <p:nvPr/>
        </p:nvSpPr>
        <p:spPr bwMode="gray">
          <a:xfrm flipH="1">
            <a:off x="6086872" y="4761935"/>
            <a:ext cx="525927" cy="260071"/>
          </a:xfrm>
          <a:prstGeom prst="rect">
            <a:avLst/>
          </a:prstGeom>
          <a:noFill/>
          <a:extLst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45" b="0" i="0" u="none" strike="noStrike" kern="0" cap="none" spc="-42" normalizeH="0" baseline="0" noProof="0" dirty="0" err="1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외부망연계</a:t>
            </a:r>
            <a:endParaRPr kumimoji="0" lang="ko-KR" altLang="en-US" sz="845" b="0" i="0" u="none" strike="noStrike" kern="0" cap="none" spc="-42" normalizeH="0" baseline="0" noProof="0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L4 SW</a:t>
            </a:r>
          </a:p>
        </p:txBody>
      </p:sp>
      <p:pic>
        <p:nvPicPr>
          <p:cNvPr id="1758" name="Picture 47" descr="그림4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907" y="4358144"/>
            <a:ext cx="330768" cy="216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60" name="Picture 4" descr="C:\Users\Administrator\Desktop\002\aaaaa.png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193" y="4662327"/>
            <a:ext cx="214227" cy="162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62" name="Rectangle 95"/>
          <p:cNvSpPr>
            <a:spLocks noChangeArrowheads="1"/>
          </p:cNvSpPr>
          <p:nvPr/>
        </p:nvSpPr>
        <p:spPr bwMode="gray">
          <a:xfrm flipH="1">
            <a:off x="4939633" y="3858310"/>
            <a:ext cx="396166" cy="130036"/>
          </a:xfrm>
          <a:prstGeom prst="rect">
            <a:avLst/>
          </a:prstGeom>
          <a:noFill/>
          <a:extLst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망간</a:t>
            </a:r>
            <a:r>
              <a:rPr kumimoji="0" lang="en-US" altLang="ko-KR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FW</a:t>
            </a:r>
          </a:p>
        </p:txBody>
      </p:sp>
      <p:cxnSp>
        <p:nvCxnSpPr>
          <p:cNvPr id="1763" name="직선 연결선 1762"/>
          <p:cNvCxnSpPr>
            <a:stCxn id="1767" idx="1"/>
            <a:endCxn id="1765" idx="3"/>
          </p:cNvCxnSpPr>
          <p:nvPr/>
        </p:nvCxnSpPr>
        <p:spPr>
          <a:xfrm flipH="1">
            <a:off x="4847670" y="4056265"/>
            <a:ext cx="101074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64" name="직선 연결선 1763"/>
          <p:cNvCxnSpPr>
            <a:stCxn id="1768" idx="1"/>
            <a:endCxn id="1766" idx="3"/>
          </p:cNvCxnSpPr>
          <p:nvPr/>
        </p:nvCxnSpPr>
        <p:spPr>
          <a:xfrm flipH="1">
            <a:off x="4847670" y="3785481"/>
            <a:ext cx="101074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65" name="모서리가 둥근 직사각형 1764"/>
          <p:cNvSpPr/>
          <p:nvPr/>
        </p:nvSpPr>
        <p:spPr>
          <a:xfrm>
            <a:off x="4800300" y="4037936"/>
            <a:ext cx="47370" cy="36658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317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766" name="모서리가 둥근 직사각형 1765"/>
          <p:cNvSpPr/>
          <p:nvPr/>
        </p:nvSpPr>
        <p:spPr>
          <a:xfrm>
            <a:off x="4800300" y="3767152"/>
            <a:ext cx="47370" cy="36658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317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767" name="모서리가 둥근 직사각형 1766"/>
          <p:cNvSpPr/>
          <p:nvPr/>
        </p:nvSpPr>
        <p:spPr>
          <a:xfrm>
            <a:off x="5858411" y="4037936"/>
            <a:ext cx="47370" cy="36658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317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768" name="모서리가 둥근 직사각형 1767"/>
          <p:cNvSpPr/>
          <p:nvPr/>
        </p:nvSpPr>
        <p:spPr>
          <a:xfrm>
            <a:off x="5858411" y="3767152"/>
            <a:ext cx="47370" cy="36658"/>
          </a:xfrm>
          <a:prstGeom prst="roundRect">
            <a:avLst/>
          </a:prstGeom>
          <a:solidFill>
            <a:sysClr val="window" lastClr="FFFFFF">
              <a:lumMod val="95000"/>
            </a:sysClr>
          </a:solidFill>
          <a:ln w="317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800" b="0" i="0" u="none" strike="noStrike" kern="0" cap="none" spc="0" normalizeH="0" baseline="0" noProof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769" name="Rectangle 95"/>
          <p:cNvSpPr>
            <a:spLocks noChangeArrowheads="1"/>
          </p:cNvSpPr>
          <p:nvPr/>
        </p:nvSpPr>
        <p:spPr bwMode="gray">
          <a:xfrm flipH="1">
            <a:off x="5088332" y="4298798"/>
            <a:ext cx="597084" cy="130036"/>
          </a:xfrm>
          <a:prstGeom prst="rect">
            <a:avLst/>
          </a:prstGeom>
          <a:noFill/>
          <a:extLst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45" b="0" i="0" u="none" strike="noStrike" kern="0" cap="none" spc="-42" normalizeH="0" baseline="0" noProof="0" dirty="0">
                <a:ln>
                  <a:solidFill>
                    <a:srgbClr val="9BBB59">
                      <a:lumMod val="40000"/>
                      <a:lumOff val="6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스트림 연계</a:t>
            </a:r>
            <a:endParaRPr kumimoji="0" lang="en-US" altLang="ko-KR" sz="845" b="0" i="0" u="none" strike="noStrike" kern="0" cap="none" spc="-42" normalizeH="0" baseline="0" noProof="0" dirty="0">
              <a:ln>
                <a:solidFill>
                  <a:srgbClr val="9BBB59">
                    <a:lumMod val="40000"/>
                    <a:lumOff val="6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pic>
        <p:nvPicPr>
          <p:cNvPr id="1770" name="Picture 7" descr="C:\Users\ecoffey\AppData\Local\Temp\Rar$DRa0.295\30029_Device_firewall_critical_64.png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485" y="3681655"/>
            <a:ext cx="280095" cy="20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71" name="Picture 7" descr="C:\Users\ecoffey\AppData\Local\Temp\Rar$DRa0.295\30029_Device_firewall_critical_64.png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665" y="3964669"/>
            <a:ext cx="280095" cy="20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74" name="Picture 4" descr="C:\Users\Administrator\Desktop\002\aaaaa.png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945" y="4671617"/>
            <a:ext cx="214227" cy="162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75" name="직선 연결선 1774"/>
          <p:cNvCxnSpPr>
            <a:stCxn id="1723" idx="3"/>
            <a:endCxn id="1774" idx="1"/>
          </p:cNvCxnSpPr>
          <p:nvPr/>
        </p:nvCxnSpPr>
        <p:spPr>
          <a:xfrm flipV="1">
            <a:off x="4555619" y="4752990"/>
            <a:ext cx="325326" cy="2571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82" name="직사각형 1781"/>
          <p:cNvSpPr/>
          <p:nvPr/>
        </p:nvSpPr>
        <p:spPr>
          <a:xfrm flipV="1">
            <a:off x="7349084" y="4361054"/>
            <a:ext cx="45719" cy="328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783" name="직사각형 1782"/>
          <p:cNvSpPr/>
          <p:nvPr/>
        </p:nvSpPr>
        <p:spPr>
          <a:xfrm flipV="1">
            <a:off x="7498726" y="4361402"/>
            <a:ext cx="45719" cy="328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784" name="직사각형 1783"/>
          <p:cNvSpPr/>
          <p:nvPr/>
        </p:nvSpPr>
        <p:spPr>
          <a:xfrm flipV="1">
            <a:off x="7347501" y="4434686"/>
            <a:ext cx="45719" cy="328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785" name="직사각형 1784"/>
          <p:cNvSpPr/>
          <p:nvPr/>
        </p:nvSpPr>
        <p:spPr>
          <a:xfrm flipV="1">
            <a:off x="7494824" y="4431397"/>
            <a:ext cx="45719" cy="328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cxnSp>
        <p:nvCxnSpPr>
          <p:cNvPr id="1786" name="꺾인 연결선 1785"/>
          <p:cNvCxnSpPr>
            <a:stCxn id="1519" idx="2"/>
            <a:endCxn id="1783" idx="3"/>
          </p:cNvCxnSpPr>
          <p:nvPr/>
        </p:nvCxnSpPr>
        <p:spPr>
          <a:xfrm rot="5400000">
            <a:off x="7475877" y="4048194"/>
            <a:ext cx="398194" cy="261058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87" name="꺾인 연결선 1786"/>
          <p:cNvCxnSpPr>
            <a:stCxn id="1518" idx="2"/>
            <a:endCxn id="1782" idx="1"/>
          </p:cNvCxnSpPr>
          <p:nvPr/>
        </p:nvCxnSpPr>
        <p:spPr>
          <a:xfrm rot="16200000" flipH="1">
            <a:off x="7033524" y="4061912"/>
            <a:ext cx="397846" cy="233273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88" name="꺾인 연결선 1787"/>
          <p:cNvCxnSpPr>
            <a:stCxn id="1516" idx="0"/>
            <a:endCxn id="1784" idx="1"/>
          </p:cNvCxnSpPr>
          <p:nvPr/>
        </p:nvCxnSpPr>
        <p:spPr>
          <a:xfrm rot="5400000" flipH="1" flipV="1">
            <a:off x="7178887" y="4388028"/>
            <a:ext cx="105539" cy="231690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89" name="꺾인 연결선 1788"/>
          <p:cNvCxnSpPr>
            <a:stCxn id="1517" idx="0"/>
            <a:endCxn id="1785" idx="3"/>
          </p:cNvCxnSpPr>
          <p:nvPr/>
        </p:nvCxnSpPr>
        <p:spPr>
          <a:xfrm rot="16200000" flipV="1">
            <a:off x="7618610" y="4369749"/>
            <a:ext cx="108828" cy="264960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90" name="Picture 2" descr="https://cdn4.iconfinder.com/data/icons/office-equipment-flat/60/Office_Equipment_-_083_-_Network_Switch-512.png"/>
          <p:cNvPicPr>
            <a:picLocks noChangeAspect="1" noChangeArrowheads="1"/>
          </p:cNvPicPr>
          <p:nvPr/>
        </p:nvPicPr>
        <p:blipFill>
          <a:blip r:embed="rId41" cstate="print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ackgroundRemoval t="22852" b="77344" l="175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549" y="4290720"/>
            <a:ext cx="330195" cy="237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91" name="모서리가 둥근 직사각형 1790"/>
          <p:cNvSpPr/>
          <p:nvPr/>
        </p:nvSpPr>
        <p:spPr>
          <a:xfrm>
            <a:off x="7362121" y="4105882"/>
            <a:ext cx="23265" cy="164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792" name="모서리가 둥근 직사각형 1791"/>
          <p:cNvSpPr/>
          <p:nvPr/>
        </p:nvSpPr>
        <p:spPr>
          <a:xfrm>
            <a:off x="7514521" y="4105882"/>
            <a:ext cx="23265" cy="164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cxnSp>
        <p:nvCxnSpPr>
          <p:cNvPr id="1793" name="꺾인 연결선 1792"/>
          <p:cNvCxnSpPr>
            <a:stCxn id="1519" idx="1"/>
            <a:endCxn id="1792" idx="0"/>
          </p:cNvCxnSpPr>
          <p:nvPr/>
        </p:nvCxnSpPr>
        <p:spPr>
          <a:xfrm rot="10800000" flipV="1">
            <a:off x="7526154" y="3971382"/>
            <a:ext cx="267716" cy="134499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94" name="꺾인 연결선 1793"/>
          <p:cNvCxnSpPr>
            <a:stCxn id="1518" idx="3"/>
            <a:endCxn id="1791" idx="0"/>
          </p:cNvCxnSpPr>
          <p:nvPr/>
        </p:nvCxnSpPr>
        <p:spPr>
          <a:xfrm>
            <a:off x="7127443" y="3971383"/>
            <a:ext cx="246311" cy="134499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95" name="Picture 11" descr="C:\Users\ecoffey\AppData\Local\Temp\Rar$DRa0.219\30044_Device_mars_default_64.png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3915" y="3803810"/>
            <a:ext cx="300092" cy="21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96" name="Picture 11" descr="C:\Users\ecoffey\AppData\Local\Temp\Rar$DRa0.219\30044_Device_mars_default_64.png"/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624" y="3803810"/>
            <a:ext cx="300092" cy="21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97" name="모서리가 둥근 직사각형 1796"/>
          <p:cNvSpPr/>
          <p:nvPr/>
        </p:nvSpPr>
        <p:spPr>
          <a:xfrm>
            <a:off x="7269940" y="4095121"/>
            <a:ext cx="352583" cy="94941"/>
          </a:xfrm>
          <a:prstGeom prst="roundRect">
            <a:avLst>
              <a:gd name="adj" fmla="val 4124"/>
            </a:avLst>
          </a:prstGeom>
          <a:solidFill>
            <a:schemeClr val="tx1">
              <a:lumMod val="65000"/>
              <a:lumOff val="35000"/>
            </a:schemeClr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36000" rtlCol="0" anchor="ctr"/>
          <a:lstStyle/>
          <a:p>
            <a:pPr marL="0" marR="0" lvl="0" indent="0" algn="ctr" defTabSz="643544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1200" cap="none" spc="0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n-ea"/>
                <a:cs typeface="+mn-cs"/>
              </a:rPr>
              <a:t>APT</a:t>
            </a:r>
            <a:endParaRPr kumimoji="0" lang="ko-KR" altLang="en-US" sz="800" b="0" i="0" u="none" strike="noStrike" kern="1200" cap="none" spc="0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pic>
        <p:nvPicPr>
          <p:cNvPr id="1798" name="Picture 7" descr="C:\Users\ecoffey\AppData\Local\Temp\Rar$DRa0.295\30029_Device_firewall_critical_64.png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439" y="3255767"/>
            <a:ext cx="280095" cy="20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99" name="Picture 7" descr="C:\Users\ecoffey\AppData\Local\Temp\Rar$DRa0.295\30029_Device_firewall_critical_64.png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615" y="3255767"/>
            <a:ext cx="280095" cy="20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00" name="Rectangle 95"/>
          <p:cNvSpPr>
            <a:spLocks noChangeArrowheads="1"/>
          </p:cNvSpPr>
          <p:nvPr/>
        </p:nvSpPr>
        <p:spPr bwMode="gray">
          <a:xfrm flipH="1">
            <a:off x="6290635" y="3315680"/>
            <a:ext cx="747188" cy="123111"/>
          </a:xfrm>
          <a:prstGeom prst="rect">
            <a:avLst/>
          </a:prstGeom>
          <a:noFill/>
          <a:extLst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INT F/W</a:t>
            </a:r>
            <a:endParaRPr kumimoji="0" lang="en-US" altLang="ko-KR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pic>
        <p:nvPicPr>
          <p:cNvPr id="1801" name="Picture 11" descr="C:\Users\ecoffey\AppData\Local\Temp\Rar$DRa0.694\30046_Device_modem_default_64.png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455" y="1139787"/>
            <a:ext cx="403041" cy="16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02" name="직선 연결선 1801"/>
          <p:cNvCxnSpPr>
            <a:stCxn id="1459" idx="2"/>
            <a:endCxn id="1699" idx="0"/>
          </p:cNvCxnSpPr>
          <p:nvPr/>
        </p:nvCxnSpPr>
        <p:spPr>
          <a:xfrm>
            <a:off x="7054055" y="2321608"/>
            <a:ext cx="1509031" cy="3078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03" name="직선 연결선 1802"/>
          <p:cNvCxnSpPr>
            <a:stCxn id="1408" idx="0"/>
            <a:endCxn id="1699" idx="2"/>
          </p:cNvCxnSpPr>
          <p:nvPr/>
        </p:nvCxnSpPr>
        <p:spPr>
          <a:xfrm flipV="1">
            <a:off x="7050424" y="2711791"/>
            <a:ext cx="1512662" cy="33175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04" name="직선 연결선 1803"/>
          <p:cNvCxnSpPr>
            <a:stCxn id="1459" idx="2"/>
            <a:endCxn id="1701" idx="0"/>
          </p:cNvCxnSpPr>
          <p:nvPr/>
        </p:nvCxnSpPr>
        <p:spPr>
          <a:xfrm>
            <a:off x="7054055" y="2321608"/>
            <a:ext cx="2064616" cy="3078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05" name="직선 연결선 1804"/>
          <p:cNvCxnSpPr>
            <a:stCxn id="1459" idx="2"/>
            <a:endCxn id="1703" idx="0"/>
          </p:cNvCxnSpPr>
          <p:nvPr/>
        </p:nvCxnSpPr>
        <p:spPr>
          <a:xfrm flipH="1">
            <a:off x="6368944" y="2321608"/>
            <a:ext cx="685111" cy="3078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06" name="직선 연결선 1805"/>
          <p:cNvCxnSpPr>
            <a:stCxn id="1459" idx="2"/>
            <a:endCxn id="1704" idx="0"/>
          </p:cNvCxnSpPr>
          <p:nvPr/>
        </p:nvCxnSpPr>
        <p:spPr>
          <a:xfrm flipH="1">
            <a:off x="6036804" y="2321608"/>
            <a:ext cx="1017251" cy="3078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07" name="직선 연결선 1806"/>
          <p:cNvCxnSpPr>
            <a:stCxn id="1408" idx="0"/>
            <a:endCxn id="1704" idx="2"/>
          </p:cNvCxnSpPr>
          <p:nvPr/>
        </p:nvCxnSpPr>
        <p:spPr>
          <a:xfrm flipH="1" flipV="1">
            <a:off x="6036804" y="2711791"/>
            <a:ext cx="1013620" cy="33175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08" name="직선 연결선 1807"/>
          <p:cNvCxnSpPr>
            <a:stCxn id="1408" idx="0"/>
            <a:endCxn id="1701" idx="2"/>
          </p:cNvCxnSpPr>
          <p:nvPr/>
        </p:nvCxnSpPr>
        <p:spPr>
          <a:xfrm flipV="1">
            <a:off x="7050424" y="2711791"/>
            <a:ext cx="2068247" cy="33175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09" name="직선 연결선 1808"/>
          <p:cNvCxnSpPr>
            <a:stCxn id="1408" idx="0"/>
            <a:endCxn id="1703" idx="2"/>
          </p:cNvCxnSpPr>
          <p:nvPr/>
        </p:nvCxnSpPr>
        <p:spPr>
          <a:xfrm flipH="1" flipV="1">
            <a:off x="6368944" y="2711791"/>
            <a:ext cx="681480" cy="33175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10" name="직선 연결선 1809"/>
          <p:cNvCxnSpPr>
            <a:stCxn id="1420" idx="2"/>
            <a:endCxn id="1698" idx="0"/>
          </p:cNvCxnSpPr>
          <p:nvPr/>
        </p:nvCxnSpPr>
        <p:spPr>
          <a:xfrm>
            <a:off x="7868472" y="2321608"/>
            <a:ext cx="956742" cy="3078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11" name="직선 연결선 1810"/>
          <p:cNvCxnSpPr>
            <a:stCxn id="1420" idx="2"/>
            <a:endCxn id="1700" idx="0"/>
          </p:cNvCxnSpPr>
          <p:nvPr/>
        </p:nvCxnSpPr>
        <p:spPr>
          <a:xfrm>
            <a:off x="7868472" y="2321608"/>
            <a:ext cx="1509917" cy="3078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12" name="직선 연결선 1811"/>
          <p:cNvCxnSpPr>
            <a:stCxn id="1420" idx="2"/>
            <a:endCxn id="1702" idx="0"/>
          </p:cNvCxnSpPr>
          <p:nvPr/>
        </p:nvCxnSpPr>
        <p:spPr>
          <a:xfrm flipH="1">
            <a:off x="6625845" y="2321608"/>
            <a:ext cx="1242627" cy="3078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13" name="직선 연결선 1812"/>
          <p:cNvCxnSpPr>
            <a:stCxn id="1419" idx="0"/>
            <a:endCxn id="1698" idx="2"/>
          </p:cNvCxnSpPr>
          <p:nvPr/>
        </p:nvCxnSpPr>
        <p:spPr>
          <a:xfrm flipV="1">
            <a:off x="7869123" y="2711791"/>
            <a:ext cx="956091" cy="33175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14" name="직선 연결선 1813"/>
          <p:cNvCxnSpPr>
            <a:stCxn id="1419" idx="0"/>
            <a:endCxn id="1700" idx="2"/>
          </p:cNvCxnSpPr>
          <p:nvPr/>
        </p:nvCxnSpPr>
        <p:spPr>
          <a:xfrm flipV="1">
            <a:off x="7869123" y="2711791"/>
            <a:ext cx="1509266" cy="33175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15" name="직선 연결선 1814"/>
          <p:cNvCxnSpPr>
            <a:stCxn id="1419" idx="0"/>
            <a:endCxn id="1702" idx="2"/>
          </p:cNvCxnSpPr>
          <p:nvPr/>
        </p:nvCxnSpPr>
        <p:spPr>
          <a:xfrm flipH="1" flipV="1">
            <a:off x="6625845" y="2711791"/>
            <a:ext cx="1243278" cy="33175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16" name="Rectangle 95"/>
          <p:cNvSpPr>
            <a:spLocks noChangeArrowheads="1"/>
          </p:cNvSpPr>
          <p:nvPr/>
        </p:nvSpPr>
        <p:spPr bwMode="gray">
          <a:xfrm flipH="1">
            <a:off x="8418195" y="2493481"/>
            <a:ext cx="576248" cy="123111"/>
          </a:xfrm>
          <a:prstGeom prst="rect">
            <a:avLst/>
          </a:prstGeom>
          <a:solidFill>
            <a:schemeClr val="bg1">
              <a:alpha val="80000"/>
            </a:schemeClr>
          </a:solidFill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</a:rPr>
              <a:t>현대해상</a:t>
            </a: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</a:rPr>
              <a:t>VPN</a:t>
            </a:r>
          </a:p>
        </p:txBody>
      </p:sp>
      <p:sp>
        <p:nvSpPr>
          <p:cNvPr id="1817" name="Rectangle 95"/>
          <p:cNvSpPr>
            <a:spLocks noChangeArrowheads="1"/>
          </p:cNvSpPr>
          <p:nvPr/>
        </p:nvSpPr>
        <p:spPr bwMode="gray">
          <a:xfrm flipH="1">
            <a:off x="9037043" y="2493481"/>
            <a:ext cx="447431" cy="123111"/>
          </a:xfrm>
          <a:prstGeom prst="rect">
            <a:avLst/>
          </a:prstGeom>
          <a:solidFill>
            <a:schemeClr val="bg1">
              <a:alpha val="80000"/>
            </a:schemeClr>
          </a:solidFill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</a:rPr>
              <a:t>SWIFTVPN</a:t>
            </a:r>
          </a:p>
        </p:txBody>
      </p:sp>
      <p:sp>
        <p:nvSpPr>
          <p:cNvPr id="1818" name="Rectangle 95"/>
          <p:cNvSpPr>
            <a:spLocks noChangeArrowheads="1"/>
          </p:cNvSpPr>
          <p:nvPr/>
        </p:nvSpPr>
        <p:spPr bwMode="gray">
          <a:xfrm flipH="1">
            <a:off x="6335498" y="2493481"/>
            <a:ext cx="333168" cy="123111"/>
          </a:xfrm>
          <a:prstGeom prst="rect">
            <a:avLst/>
          </a:prstGeom>
          <a:solidFill>
            <a:schemeClr val="bg1">
              <a:alpha val="80000"/>
            </a:schemeClr>
          </a:solidFill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</a:rPr>
              <a:t>SSLVPN</a:t>
            </a:r>
          </a:p>
        </p:txBody>
      </p:sp>
      <p:sp>
        <p:nvSpPr>
          <p:cNvPr id="1819" name="Rectangle 95"/>
          <p:cNvSpPr>
            <a:spLocks noChangeArrowheads="1"/>
          </p:cNvSpPr>
          <p:nvPr/>
        </p:nvSpPr>
        <p:spPr bwMode="gray">
          <a:xfrm flipH="1">
            <a:off x="5847352" y="2493481"/>
            <a:ext cx="328360" cy="123111"/>
          </a:xfrm>
          <a:prstGeom prst="rect">
            <a:avLst/>
          </a:prstGeom>
          <a:solidFill>
            <a:schemeClr val="bg1">
              <a:alpha val="80000"/>
            </a:schemeClr>
          </a:solidFill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</a:rPr>
              <a:t>LTEVPN</a:t>
            </a:r>
          </a:p>
        </p:txBody>
      </p:sp>
      <p:sp>
        <p:nvSpPr>
          <p:cNvPr id="1820" name="직사각형 1819"/>
          <p:cNvSpPr/>
          <p:nvPr/>
        </p:nvSpPr>
        <p:spPr>
          <a:xfrm>
            <a:off x="8690306" y="3396986"/>
            <a:ext cx="45950" cy="330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821" name="직사각형 1820"/>
          <p:cNvSpPr/>
          <p:nvPr/>
        </p:nvSpPr>
        <p:spPr>
          <a:xfrm>
            <a:off x="9477672" y="3417026"/>
            <a:ext cx="45950" cy="330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822" name="직사각형 1821"/>
          <p:cNvSpPr/>
          <p:nvPr/>
        </p:nvSpPr>
        <p:spPr>
          <a:xfrm>
            <a:off x="7086879" y="2725982"/>
            <a:ext cx="45950" cy="330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823" name="직사각형 1822"/>
          <p:cNvSpPr/>
          <p:nvPr/>
        </p:nvSpPr>
        <p:spPr>
          <a:xfrm>
            <a:off x="7889069" y="2723279"/>
            <a:ext cx="45950" cy="330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cxnSp>
        <p:nvCxnSpPr>
          <p:cNvPr id="1824" name="꺾인 연결선 1823"/>
          <p:cNvCxnSpPr>
            <a:stCxn id="1822" idx="2"/>
            <a:endCxn id="1820" idx="0"/>
          </p:cNvCxnSpPr>
          <p:nvPr/>
        </p:nvCxnSpPr>
        <p:spPr>
          <a:xfrm rot="16200000" flipH="1">
            <a:off x="7592567" y="2276271"/>
            <a:ext cx="638001" cy="1603427"/>
          </a:xfrm>
          <a:prstGeom prst="bentConnector3">
            <a:avLst>
              <a:gd name="adj1" fmla="val 32085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25" name="꺾인 연결선 1824"/>
          <p:cNvCxnSpPr>
            <a:stCxn id="1823" idx="2"/>
            <a:endCxn id="1828" idx="0"/>
          </p:cNvCxnSpPr>
          <p:nvPr/>
        </p:nvCxnSpPr>
        <p:spPr>
          <a:xfrm rot="16200000" flipH="1">
            <a:off x="8406746" y="2261579"/>
            <a:ext cx="606482" cy="1595887"/>
          </a:xfrm>
          <a:prstGeom prst="bentConnector3">
            <a:avLst>
              <a:gd name="adj1" fmla="val 24872"/>
            </a:avLst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26" name="Picture 7" descr="C:\Users\ecoffey\AppData\Local\Temp\Rar$DRa0.295\30029_Device_firewall_critical_64.png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264" y="2569386"/>
            <a:ext cx="280095" cy="20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7" name="Picture 11" descr="C:\Users\ecoffey\AppData\Local\Temp\Rar$DRa0.262\30020__Device_detector_default_64.png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0866" y="3357535"/>
            <a:ext cx="300890" cy="21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8" name="Picture 11" descr="C:\Users\ecoffey\AppData\Local\Temp\Rar$DRa0.262\30020__Device_detector_default_64.png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7486" y="3362764"/>
            <a:ext cx="300890" cy="21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9" name="그림 18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1566" y="4467039"/>
            <a:ext cx="374636" cy="262808"/>
          </a:xfrm>
          <a:prstGeom prst="rect">
            <a:avLst/>
          </a:prstGeom>
        </p:spPr>
      </p:pic>
      <p:pic>
        <p:nvPicPr>
          <p:cNvPr id="1830" name="그림 18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4828" y="4467039"/>
            <a:ext cx="374636" cy="262808"/>
          </a:xfrm>
          <a:prstGeom prst="rect">
            <a:avLst/>
          </a:prstGeom>
        </p:spPr>
      </p:pic>
      <p:pic>
        <p:nvPicPr>
          <p:cNvPr id="1831" name="그림 183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69944" y="2235485"/>
            <a:ext cx="365951" cy="120180"/>
          </a:xfrm>
          <a:prstGeom prst="rect">
            <a:avLst/>
          </a:prstGeom>
        </p:spPr>
      </p:pic>
      <p:sp>
        <p:nvSpPr>
          <p:cNvPr id="1832" name="모서리가 둥근 직사각형 1831"/>
          <p:cNvSpPr/>
          <p:nvPr/>
        </p:nvSpPr>
        <p:spPr>
          <a:xfrm>
            <a:off x="6956853" y="2303946"/>
            <a:ext cx="23265" cy="1648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cxnSp>
        <p:nvCxnSpPr>
          <p:cNvPr id="1833" name="꺾인 연결선 1832"/>
          <p:cNvCxnSpPr>
            <a:stCxn id="1837" idx="0"/>
            <a:endCxn id="1832" idx="2"/>
          </p:cNvCxnSpPr>
          <p:nvPr/>
        </p:nvCxnSpPr>
        <p:spPr>
          <a:xfrm rot="16200000" flipV="1">
            <a:off x="8182198" y="1106723"/>
            <a:ext cx="309052" cy="2736474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34" name="직선 연결선 1833"/>
          <p:cNvCxnSpPr>
            <a:stCxn id="1826" idx="3"/>
            <a:endCxn id="1864" idx="1"/>
          </p:cNvCxnSpPr>
          <p:nvPr/>
        </p:nvCxnSpPr>
        <p:spPr>
          <a:xfrm>
            <a:off x="7197359" y="2669974"/>
            <a:ext cx="53243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35" name="직선 연결선 1834"/>
          <p:cNvCxnSpPr>
            <a:stCxn id="1798" idx="3"/>
            <a:endCxn id="1799" idx="1"/>
          </p:cNvCxnSpPr>
          <p:nvPr/>
        </p:nvCxnSpPr>
        <p:spPr>
          <a:xfrm>
            <a:off x="7200534" y="3356356"/>
            <a:ext cx="526081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36" name="꺾인 연결선 1835"/>
          <p:cNvCxnSpPr>
            <a:stCxn id="1831" idx="2"/>
            <a:endCxn id="1837" idx="3"/>
          </p:cNvCxnSpPr>
          <p:nvPr/>
        </p:nvCxnSpPr>
        <p:spPr>
          <a:xfrm rot="5400000">
            <a:off x="9831992" y="2349710"/>
            <a:ext cx="314973" cy="326884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37" name="그림 1836"/>
          <p:cNvPicPr>
            <a:picLocks noChangeAspect="1"/>
          </p:cNvPicPr>
          <p:nvPr/>
        </p:nvPicPr>
        <p:blipFill>
          <a:blip r:embed="rId33">
            <a:extLst/>
          </a:blip>
          <a:stretch>
            <a:fillRect/>
          </a:stretch>
        </p:blipFill>
        <p:spPr>
          <a:xfrm>
            <a:off x="9583883" y="2629485"/>
            <a:ext cx="242153" cy="82306"/>
          </a:xfrm>
          <a:prstGeom prst="rect">
            <a:avLst/>
          </a:prstGeom>
        </p:spPr>
      </p:pic>
      <p:sp>
        <p:nvSpPr>
          <p:cNvPr id="1838" name="Rectangle 95"/>
          <p:cNvSpPr>
            <a:spLocks noChangeArrowheads="1"/>
          </p:cNvSpPr>
          <p:nvPr/>
        </p:nvSpPr>
        <p:spPr bwMode="gray">
          <a:xfrm flipH="1">
            <a:off x="9543256" y="2496571"/>
            <a:ext cx="1115626" cy="123111"/>
          </a:xfrm>
          <a:prstGeom prst="rect">
            <a:avLst/>
          </a:prstGeom>
          <a:solidFill>
            <a:schemeClr val="bg1">
              <a:alpha val="80000"/>
            </a:schemeClr>
          </a:solidFill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262"/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신용정보원</a:t>
            </a:r>
            <a:r>
              <a:rPr lang="en-US" altLang="ko-KR" sz="800" kern="0" spc="-42" dirty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VPN(</a:t>
            </a:r>
            <a:r>
              <a:rPr lang="ko-KR" altLang="en-US" sz="800" kern="0" spc="-42" dirty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신용정보</a:t>
            </a:r>
            <a:r>
              <a:rPr lang="en-US" altLang="ko-KR" sz="800" kern="0" spc="-42" dirty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)</a:t>
            </a:r>
            <a:endParaRPr lang="en-US" altLang="ko-KR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cxnSp>
        <p:nvCxnSpPr>
          <p:cNvPr id="1839" name="직선 연결선 1838"/>
          <p:cNvCxnSpPr/>
          <p:nvPr/>
        </p:nvCxnSpPr>
        <p:spPr>
          <a:xfrm flipH="1">
            <a:off x="11199440" y="2104125"/>
            <a:ext cx="2231088" cy="0"/>
          </a:xfrm>
          <a:prstGeom prst="line">
            <a:avLst/>
          </a:prstGeom>
          <a:noFill/>
          <a:ln w="15875" cap="flat" cmpd="sng" algn="ctr">
            <a:solidFill>
              <a:srgbClr val="CC9900"/>
            </a:solidFill>
            <a:prstDash val="solid"/>
            <a:miter lim="800000"/>
            <a:headEnd type="oval"/>
            <a:tailEnd type="oval"/>
          </a:ln>
          <a:effectLst/>
        </p:spPr>
      </p:cxnSp>
      <p:grpSp>
        <p:nvGrpSpPr>
          <p:cNvPr id="1840" name="그룹 1839"/>
          <p:cNvGrpSpPr/>
          <p:nvPr/>
        </p:nvGrpSpPr>
        <p:grpSpPr>
          <a:xfrm>
            <a:off x="13216973" y="1872431"/>
            <a:ext cx="780120" cy="347609"/>
            <a:chOff x="10427587" y="8355099"/>
            <a:chExt cx="780120" cy="483969"/>
          </a:xfrm>
        </p:grpSpPr>
        <p:sp>
          <p:nvSpPr>
            <p:cNvPr id="1841" name="Freeform 5"/>
            <p:cNvSpPr>
              <a:spLocks/>
            </p:cNvSpPr>
            <p:nvPr/>
          </p:nvSpPr>
          <p:spPr bwMode="auto">
            <a:xfrm flipH="1">
              <a:off x="10427587" y="8355099"/>
              <a:ext cx="780120" cy="483969"/>
            </a:xfrm>
            <a:custGeom>
              <a:avLst/>
              <a:gdLst>
                <a:gd name="T0" fmla="*/ 162 w 191"/>
                <a:gd name="T1" fmla="*/ 54 h 111"/>
                <a:gd name="T2" fmla="*/ 152 w 191"/>
                <a:gd name="T3" fmla="*/ 54 h 111"/>
                <a:gd name="T4" fmla="*/ 155 w 191"/>
                <a:gd name="T5" fmla="*/ 42 h 111"/>
                <a:gd name="T6" fmla="*/ 131 w 191"/>
                <a:gd name="T7" fmla="*/ 18 h 111"/>
                <a:gd name="T8" fmla="*/ 115 w 191"/>
                <a:gd name="T9" fmla="*/ 24 h 111"/>
                <a:gd name="T10" fmla="*/ 95 w 191"/>
                <a:gd name="T11" fmla="*/ 4 h 111"/>
                <a:gd name="T12" fmla="*/ 77 w 191"/>
                <a:gd name="T13" fmla="*/ 0 h 111"/>
                <a:gd name="T14" fmla="*/ 35 w 191"/>
                <a:gd name="T15" fmla="*/ 42 h 111"/>
                <a:gd name="T16" fmla="*/ 36 w 191"/>
                <a:gd name="T17" fmla="*/ 54 h 111"/>
                <a:gd name="T18" fmla="*/ 28 w 191"/>
                <a:gd name="T19" fmla="*/ 54 h 111"/>
                <a:gd name="T20" fmla="*/ 0 w 191"/>
                <a:gd name="T21" fmla="*/ 83 h 111"/>
                <a:gd name="T22" fmla="*/ 28 w 191"/>
                <a:gd name="T23" fmla="*/ 111 h 111"/>
                <a:gd name="T24" fmla="*/ 95 w 191"/>
                <a:gd name="T25" fmla="*/ 111 h 111"/>
                <a:gd name="T26" fmla="*/ 95 w 191"/>
                <a:gd name="T27" fmla="*/ 111 h 111"/>
                <a:gd name="T28" fmla="*/ 162 w 191"/>
                <a:gd name="T29" fmla="*/ 111 h 111"/>
                <a:gd name="T30" fmla="*/ 191 w 191"/>
                <a:gd name="T31" fmla="*/ 83 h 111"/>
                <a:gd name="T32" fmla="*/ 162 w 191"/>
                <a:gd name="T33" fmla="*/ 5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1" h="111">
                  <a:moveTo>
                    <a:pt x="162" y="54"/>
                  </a:moveTo>
                  <a:cubicBezTo>
                    <a:pt x="152" y="54"/>
                    <a:pt x="152" y="54"/>
                    <a:pt x="152" y="54"/>
                  </a:cubicBezTo>
                  <a:cubicBezTo>
                    <a:pt x="154" y="51"/>
                    <a:pt x="155" y="47"/>
                    <a:pt x="155" y="42"/>
                  </a:cubicBezTo>
                  <a:cubicBezTo>
                    <a:pt x="155" y="29"/>
                    <a:pt x="144" y="18"/>
                    <a:pt x="131" y="18"/>
                  </a:cubicBezTo>
                  <a:cubicBezTo>
                    <a:pt x="125" y="18"/>
                    <a:pt x="119" y="20"/>
                    <a:pt x="115" y="24"/>
                  </a:cubicBezTo>
                  <a:cubicBezTo>
                    <a:pt x="111" y="15"/>
                    <a:pt x="104" y="8"/>
                    <a:pt x="95" y="4"/>
                  </a:cubicBezTo>
                  <a:cubicBezTo>
                    <a:pt x="90" y="2"/>
                    <a:pt x="83" y="0"/>
                    <a:pt x="77" y="0"/>
                  </a:cubicBezTo>
                  <a:cubicBezTo>
                    <a:pt x="53" y="0"/>
                    <a:pt x="35" y="19"/>
                    <a:pt x="35" y="42"/>
                  </a:cubicBezTo>
                  <a:cubicBezTo>
                    <a:pt x="35" y="46"/>
                    <a:pt x="35" y="50"/>
                    <a:pt x="36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12" y="54"/>
                    <a:pt x="0" y="67"/>
                    <a:pt x="0" y="83"/>
                  </a:cubicBezTo>
                  <a:cubicBezTo>
                    <a:pt x="0" y="98"/>
                    <a:pt x="12" y="111"/>
                    <a:pt x="28" y="111"/>
                  </a:cubicBezTo>
                  <a:cubicBezTo>
                    <a:pt x="95" y="111"/>
                    <a:pt x="95" y="111"/>
                    <a:pt x="95" y="111"/>
                  </a:cubicBezTo>
                  <a:cubicBezTo>
                    <a:pt x="95" y="111"/>
                    <a:pt x="95" y="111"/>
                    <a:pt x="95" y="111"/>
                  </a:cubicBezTo>
                  <a:cubicBezTo>
                    <a:pt x="162" y="111"/>
                    <a:pt x="162" y="111"/>
                    <a:pt x="162" y="111"/>
                  </a:cubicBezTo>
                  <a:cubicBezTo>
                    <a:pt x="178" y="111"/>
                    <a:pt x="191" y="98"/>
                    <a:pt x="191" y="83"/>
                  </a:cubicBezTo>
                  <a:cubicBezTo>
                    <a:pt x="191" y="67"/>
                    <a:pt x="178" y="54"/>
                    <a:pt x="162" y="54"/>
                  </a:cubicBezTo>
                  <a:close/>
                </a:path>
              </a:pathLst>
            </a:custGeom>
            <a:solidFill>
              <a:srgbClr val="CC99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219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0" i="0" u="none" strike="noStrike" kern="1200" cap="none" spc="0" normalizeH="0" baseline="0" noProof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1842" name="직사각형 1841">
              <a:extLst>
                <a:ext uri="{FF2B5EF4-FFF2-40B4-BE49-F238E27FC236}">
                  <a16:creationId xmlns:a16="http://schemas.microsoft.com/office/drawing/2014/main" xmlns="" id="{54D454D9-5E0E-4E38-8FBE-71AA1C979B70}"/>
                </a:ext>
              </a:extLst>
            </p:cNvPr>
            <p:cNvSpPr/>
            <p:nvPr/>
          </p:nvSpPr>
          <p:spPr>
            <a:xfrm flipH="1">
              <a:off x="10577489" y="8468749"/>
              <a:ext cx="480315" cy="342809"/>
            </a:xfrm>
            <a:prstGeom prst="rect">
              <a:avLst/>
            </a:prstGeom>
            <a:noFill/>
            <a:extLst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1221913" rtl="0" eaLnBrk="0" fontAlgn="ctr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ct val="80000"/>
                <a:buFontTx/>
                <a:buNone/>
                <a:tabLst/>
                <a:defRPr/>
              </a:pPr>
              <a:r>
                <a:rPr lang="ko-KR" altLang="en-US" sz="800" smtClean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+mn-ea"/>
                  <a:cs typeface="굴림" charset="-127"/>
                </a:rPr>
                <a:t>대외기관</a:t>
              </a:r>
              <a:endParaRPr lang="en-US" altLang="ko-KR" sz="80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latin typeface="+mn-ea"/>
                <a:cs typeface="굴림" charset="-127"/>
              </a:endParaRPr>
            </a:p>
            <a:p>
              <a:pPr marL="0" marR="0" lvl="0" indent="0" algn="ctr" defTabSz="1221913" rtl="0" eaLnBrk="0" fontAlgn="ctr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8080"/>
                </a:buClr>
                <a:buSzPct val="80000"/>
                <a:buFontTx/>
                <a:buNone/>
                <a:tabLst/>
                <a:defRPr/>
              </a:pPr>
              <a:r>
                <a:rPr kumimoji="0" lang="ko-KR" altLang="en-US" sz="800" b="0" i="0" u="none" strike="noStrike" kern="1200" cap="none" spc="0" normalizeH="0" baseline="0" noProof="0" smtClean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굴림" charset="-127"/>
                </a:rPr>
                <a:t>전용회선</a:t>
              </a:r>
              <a:endParaRPr kumimoji="0" lang="ko-KR" altLang="en-US" sz="800" b="0" i="0" u="none" strike="noStrike" kern="1200" cap="none" spc="0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굴림" charset="-127"/>
              </a:endParaRPr>
            </a:p>
          </p:txBody>
        </p:sp>
      </p:grpSp>
      <p:pic>
        <p:nvPicPr>
          <p:cNvPr id="1843" name="Picture 11" descr="C:\Users\ecoffey\AppData\Local\Temp\Rar$DRa0.694\30046_Device_modem_default_64.png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725" y="1352067"/>
            <a:ext cx="403041" cy="16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" name="Picture 11" descr="C:\Users\ecoffey\AppData\Local\Temp\Rar$DRa0.694\30046_Device_modem_default_64.png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8337" y="4029745"/>
            <a:ext cx="403041" cy="16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5" name="Picture 11" descr="C:\Users\ecoffey\AppData\Local\Temp\Rar$DRa0.262\30020__Device_detector_default_64.png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5611" y="4334686"/>
            <a:ext cx="300890" cy="21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6" name="그림 184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3641703" y="5287110"/>
            <a:ext cx="331974" cy="106718"/>
          </a:xfrm>
          <a:prstGeom prst="rect">
            <a:avLst/>
          </a:prstGeom>
        </p:spPr>
      </p:pic>
      <p:pic>
        <p:nvPicPr>
          <p:cNvPr id="1847" name="그림 18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8810" y="5389588"/>
            <a:ext cx="374636" cy="262808"/>
          </a:xfrm>
          <a:prstGeom prst="rect">
            <a:avLst/>
          </a:prstGeom>
        </p:spPr>
      </p:pic>
      <p:cxnSp>
        <p:nvCxnSpPr>
          <p:cNvPr id="1848" name="꺾인 연결선 1847"/>
          <p:cNvCxnSpPr>
            <a:stCxn id="1659" idx="3"/>
            <a:endCxn id="1847" idx="3"/>
          </p:cNvCxnSpPr>
          <p:nvPr/>
        </p:nvCxnSpPr>
        <p:spPr>
          <a:xfrm>
            <a:off x="13136811" y="4762701"/>
            <a:ext cx="36635" cy="758291"/>
          </a:xfrm>
          <a:prstGeom prst="bentConnector3">
            <a:avLst>
              <a:gd name="adj1" fmla="val 723993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49" name="Picture 7" descr="C:\Users\ecoffey\AppData\Local\Temp\Rar$DRa0.295\30029_Device_firewall_critical_64.png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9553" y="5030223"/>
            <a:ext cx="280095" cy="20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50" name="꺾인 연결선 1849"/>
          <p:cNvCxnSpPr>
            <a:stCxn id="1843" idx="3"/>
            <a:endCxn id="1844" idx="0"/>
          </p:cNvCxnSpPr>
          <p:nvPr/>
        </p:nvCxnSpPr>
        <p:spPr>
          <a:xfrm>
            <a:off x="7329766" y="1433996"/>
            <a:ext cx="5010092" cy="2595749"/>
          </a:xfrm>
          <a:prstGeom prst="bentConnector2">
            <a:avLst/>
          </a:prstGeom>
          <a:ln>
            <a:solidFill>
              <a:srgbClr val="0070C0"/>
            </a:solidFill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51" name="꺾인 연결선 1850"/>
          <p:cNvCxnSpPr>
            <a:stCxn id="1460" idx="0"/>
            <a:endCxn id="1325" idx="0"/>
          </p:cNvCxnSpPr>
          <p:nvPr/>
        </p:nvCxnSpPr>
        <p:spPr>
          <a:xfrm rot="16200000" flipH="1">
            <a:off x="9215334" y="-133232"/>
            <a:ext cx="124617" cy="4331686"/>
          </a:xfrm>
          <a:prstGeom prst="bentConnector3">
            <a:avLst>
              <a:gd name="adj1" fmla="val -74113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52" name="꺾인 연결선 1851"/>
          <p:cNvCxnSpPr>
            <a:stCxn id="1831" idx="3"/>
            <a:endCxn id="1334" idx="2"/>
          </p:cNvCxnSpPr>
          <p:nvPr/>
        </p:nvCxnSpPr>
        <p:spPr>
          <a:xfrm flipV="1">
            <a:off x="10335895" y="2113276"/>
            <a:ext cx="1315921" cy="182300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53" name="꺾인 연결선 1852"/>
          <p:cNvCxnSpPr>
            <a:stCxn id="1322" idx="2"/>
            <a:endCxn id="1571" idx="0"/>
          </p:cNvCxnSpPr>
          <p:nvPr/>
        </p:nvCxnSpPr>
        <p:spPr>
          <a:xfrm rot="5400000">
            <a:off x="10871582" y="2361320"/>
            <a:ext cx="1553869" cy="1057780"/>
          </a:xfrm>
          <a:prstGeom prst="bentConnector3">
            <a:avLst>
              <a:gd name="adj1" fmla="val 80241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54" name="꺾인 연결선 1853"/>
          <p:cNvCxnSpPr>
            <a:stCxn id="1304" idx="2"/>
            <a:endCxn id="1669" idx="0"/>
          </p:cNvCxnSpPr>
          <p:nvPr/>
        </p:nvCxnSpPr>
        <p:spPr>
          <a:xfrm rot="16200000" flipH="1">
            <a:off x="11703866" y="2761358"/>
            <a:ext cx="2206364" cy="358160"/>
          </a:xfrm>
          <a:prstGeom prst="bentConnector3">
            <a:avLst>
              <a:gd name="adj1" fmla="val 75798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55" name="꺾인 연결선 1854"/>
          <p:cNvCxnSpPr>
            <a:stCxn id="1335" idx="2"/>
            <a:endCxn id="1647" idx="0"/>
          </p:cNvCxnSpPr>
          <p:nvPr/>
        </p:nvCxnSpPr>
        <p:spPr>
          <a:xfrm rot="16200000" flipH="1">
            <a:off x="12214995" y="2742273"/>
            <a:ext cx="1930035" cy="672040"/>
          </a:xfrm>
          <a:prstGeom prst="bentConnector3">
            <a:avLst>
              <a:gd name="adj1" fmla="val 6796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56" name="꺾인 연결선 1855"/>
          <p:cNvCxnSpPr>
            <a:stCxn id="1315" idx="2"/>
            <a:endCxn id="1667" idx="3"/>
          </p:cNvCxnSpPr>
          <p:nvPr/>
        </p:nvCxnSpPr>
        <p:spPr>
          <a:xfrm rot="16200000" flipH="1">
            <a:off x="12317180" y="2772836"/>
            <a:ext cx="2422650" cy="1103529"/>
          </a:xfrm>
          <a:prstGeom prst="bentConnector4">
            <a:avLst>
              <a:gd name="adj1" fmla="val 49811"/>
              <a:gd name="adj2" fmla="val 106905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57" name="꺾인 연결선 1856"/>
          <p:cNvCxnSpPr>
            <a:stCxn id="1307" idx="2"/>
            <a:endCxn id="1668" idx="3"/>
          </p:cNvCxnSpPr>
          <p:nvPr/>
        </p:nvCxnSpPr>
        <p:spPr>
          <a:xfrm rot="16200000" flipH="1">
            <a:off x="12360388" y="2862378"/>
            <a:ext cx="2468984" cy="970780"/>
          </a:xfrm>
          <a:prstGeom prst="bentConnector4">
            <a:avLst>
              <a:gd name="adj1" fmla="val 38361"/>
              <a:gd name="adj2" fmla="val 114063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58" name="직선 연결선 1857"/>
          <p:cNvCxnSpPr/>
          <p:nvPr/>
        </p:nvCxnSpPr>
        <p:spPr>
          <a:xfrm flipH="1">
            <a:off x="1766392" y="7298495"/>
            <a:ext cx="11276972" cy="0"/>
          </a:xfrm>
          <a:prstGeom prst="line">
            <a:avLst/>
          </a:prstGeom>
          <a:noFill/>
          <a:ln w="15875" cap="flat" cmpd="sng" algn="ctr">
            <a:solidFill>
              <a:schemeClr val="accent6">
                <a:lumMod val="75000"/>
              </a:schemeClr>
            </a:solidFill>
            <a:prstDash val="solid"/>
            <a:miter lim="800000"/>
            <a:headEnd type="oval"/>
            <a:tailEnd type="oval"/>
          </a:ln>
          <a:effectLst/>
        </p:spPr>
      </p:cxnSp>
      <p:sp>
        <p:nvSpPr>
          <p:cNvPr id="1859" name="Freeform 5"/>
          <p:cNvSpPr>
            <a:spLocks/>
          </p:cNvSpPr>
          <p:nvPr/>
        </p:nvSpPr>
        <p:spPr bwMode="auto">
          <a:xfrm flipH="1">
            <a:off x="12535511" y="7070351"/>
            <a:ext cx="710173" cy="316442"/>
          </a:xfrm>
          <a:custGeom>
            <a:avLst/>
            <a:gdLst>
              <a:gd name="T0" fmla="*/ 162 w 191"/>
              <a:gd name="T1" fmla="*/ 54 h 111"/>
              <a:gd name="T2" fmla="*/ 152 w 191"/>
              <a:gd name="T3" fmla="*/ 54 h 111"/>
              <a:gd name="T4" fmla="*/ 155 w 191"/>
              <a:gd name="T5" fmla="*/ 42 h 111"/>
              <a:gd name="T6" fmla="*/ 131 w 191"/>
              <a:gd name="T7" fmla="*/ 18 h 111"/>
              <a:gd name="T8" fmla="*/ 115 w 191"/>
              <a:gd name="T9" fmla="*/ 24 h 111"/>
              <a:gd name="T10" fmla="*/ 95 w 191"/>
              <a:gd name="T11" fmla="*/ 4 h 111"/>
              <a:gd name="T12" fmla="*/ 77 w 191"/>
              <a:gd name="T13" fmla="*/ 0 h 111"/>
              <a:gd name="T14" fmla="*/ 35 w 191"/>
              <a:gd name="T15" fmla="*/ 42 h 111"/>
              <a:gd name="T16" fmla="*/ 36 w 191"/>
              <a:gd name="T17" fmla="*/ 54 h 111"/>
              <a:gd name="T18" fmla="*/ 28 w 191"/>
              <a:gd name="T19" fmla="*/ 54 h 111"/>
              <a:gd name="T20" fmla="*/ 0 w 191"/>
              <a:gd name="T21" fmla="*/ 83 h 111"/>
              <a:gd name="T22" fmla="*/ 28 w 191"/>
              <a:gd name="T23" fmla="*/ 111 h 111"/>
              <a:gd name="T24" fmla="*/ 95 w 191"/>
              <a:gd name="T25" fmla="*/ 111 h 111"/>
              <a:gd name="T26" fmla="*/ 95 w 191"/>
              <a:gd name="T27" fmla="*/ 111 h 111"/>
              <a:gd name="T28" fmla="*/ 162 w 191"/>
              <a:gd name="T29" fmla="*/ 111 h 111"/>
              <a:gd name="T30" fmla="*/ 191 w 191"/>
              <a:gd name="T31" fmla="*/ 83 h 111"/>
              <a:gd name="T32" fmla="*/ 162 w 191"/>
              <a:gd name="T33" fmla="*/ 54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91" h="111">
                <a:moveTo>
                  <a:pt x="162" y="54"/>
                </a:moveTo>
                <a:cubicBezTo>
                  <a:pt x="152" y="54"/>
                  <a:pt x="152" y="54"/>
                  <a:pt x="152" y="54"/>
                </a:cubicBezTo>
                <a:cubicBezTo>
                  <a:pt x="154" y="51"/>
                  <a:pt x="155" y="47"/>
                  <a:pt x="155" y="42"/>
                </a:cubicBezTo>
                <a:cubicBezTo>
                  <a:pt x="155" y="29"/>
                  <a:pt x="144" y="18"/>
                  <a:pt x="131" y="18"/>
                </a:cubicBezTo>
                <a:cubicBezTo>
                  <a:pt x="125" y="18"/>
                  <a:pt x="119" y="20"/>
                  <a:pt x="115" y="24"/>
                </a:cubicBezTo>
                <a:cubicBezTo>
                  <a:pt x="111" y="15"/>
                  <a:pt x="104" y="8"/>
                  <a:pt x="95" y="4"/>
                </a:cubicBezTo>
                <a:cubicBezTo>
                  <a:pt x="90" y="2"/>
                  <a:pt x="83" y="0"/>
                  <a:pt x="77" y="0"/>
                </a:cubicBezTo>
                <a:cubicBezTo>
                  <a:pt x="53" y="0"/>
                  <a:pt x="35" y="19"/>
                  <a:pt x="35" y="42"/>
                </a:cubicBezTo>
                <a:cubicBezTo>
                  <a:pt x="35" y="46"/>
                  <a:pt x="35" y="50"/>
                  <a:pt x="36" y="54"/>
                </a:cubicBezTo>
                <a:cubicBezTo>
                  <a:pt x="28" y="54"/>
                  <a:pt x="28" y="54"/>
                  <a:pt x="28" y="54"/>
                </a:cubicBezTo>
                <a:cubicBezTo>
                  <a:pt x="12" y="54"/>
                  <a:pt x="0" y="67"/>
                  <a:pt x="0" y="83"/>
                </a:cubicBezTo>
                <a:cubicBezTo>
                  <a:pt x="0" y="98"/>
                  <a:pt x="12" y="111"/>
                  <a:pt x="28" y="111"/>
                </a:cubicBezTo>
                <a:cubicBezTo>
                  <a:pt x="95" y="111"/>
                  <a:pt x="95" y="111"/>
                  <a:pt x="95" y="111"/>
                </a:cubicBezTo>
                <a:cubicBezTo>
                  <a:pt x="95" y="111"/>
                  <a:pt x="95" y="111"/>
                  <a:pt x="95" y="111"/>
                </a:cubicBezTo>
                <a:cubicBezTo>
                  <a:pt x="162" y="111"/>
                  <a:pt x="162" y="111"/>
                  <a:pt x="162" y="111"/>
                </a:cubicBezTo>
                <a:cubicBezTo>
                  <a:pt x="178" y="111"/>
                  <a:pt x="191" y="98"/>
                  <a:pt x="191" y="83"/>
                </a:cubicBezTo>
                <a:cubicBezTo>
                  <a:pt x="191" y="67"/>
                  <a:pt x="178" y="54"/>
                  <a:pt x="162" y="54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1860" name="직사각형 1859">
            <a:extLst>
              <a:ext uri="{FF2B5EF4-FFF2-40B4-BE49-F238E27FC236}">
                <a16:creationId xmlns:a16="http://schemas.microsoft.com/office/drawing/2014/main" xmlns="" id="{54D454D9-5E0E-4E38-8FBE-71AA1C979B70}"/>
              </a:ext>
            </a:extLst>
          </p:cNvPr>
          <p:cNvSpPr/>
          <p:nvPr/>
        </p:nvSpPr>
        <p:spPr>
          <a:xfrm flipH="1">
            <a:off x="12651309" y="7212340"/>
            <a:ext cx="480315" cy="153888"/>
          </a:xfrm>
          <a:prstGeom prst="rect">
            <a:avLst/>
          </a:prstGeom>
          <a:noFill/>
          <a:extLst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221913" rtl="0" eaLnBrk="0" fontAlgn="ctr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80000"/>
              <a:buFontTx/>
              <a:buNone/>
              <a:tabLst/>
              <a:defRPr/>
            </a:pPr>
            <a:r>
              <a:rPr lang="en-US" altLang="ko-KR" sz="1000" b="1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latin typeface="+mn-ea"/>
                <a:cs typeface="굴림" charset="-127"/>
              </a:rPr>
              <a:t>DWDM</a:t>
            </a:r>
            <a:endParaRPr kumimoji="0" lang="ko-KR" altLang="en-US" sz="1000" b="1" i="0" u="none" strike="noStrike" kern="1200" cap="none" spc="0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schemeClr val="bg1"/>
              </a:solidFill>
              <a:effectLst/>
              <a:uLnTx/>
              <a:uFillTx/>
              <a:latin typeface="+mn-ea"/>
              <a:cs typeface="굴림" charset="-127"/>
            </a:endParaRPr>
          </a:p>
        </p:txBody>
      </p:sp>
      <p:sp>
        <p:nvSpPr>
          <p:cNvPr id="1861" name="모서리가 둥근 직사각형 1860"/>
          <p:cNvSpPr/>
          <p:nvPr/>
        </p:nvSpPr>
        <p:spPr>
          <a:xfrm>
            <a:off x="12803174" y="5564861"/>
            <a:ext cx="23265" cy="183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cxnSp>
        <p:nvCxnSpPr>
          <p:cNvPr id="1862" name="꺾인 연결선 1861"/>
          <p:cNvCxnSpPr>
            <a:stCxn id="1861" idx="1"/>
            <a:endCxn id="1098" idx="0"/>
          </p:cNvCxnSpPr>
          <p:nvPr/>
        </p:nvCxnSpPr>
        <p:spPr>
          <a:xfrm rot="10800000" flipV="1">
            <a:off x="12075170" y="5574040"/>
            <a:ext cx="728005" cy="1715276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63" name="꺾인 연결선 1862"/>
          <p:cNvCxnSpPr>
            <a:stCxn id="1694" idx="1"/>
          </p:cNvCxnSpPr>
          <p:nvPr/>
        </p:nvCxnSpPr>
        <p:spPr>
          <a:xfrm rot="10800000" flipV="1">
            <a:off x="2127936" y="4691429"/>
            <a:ext cx="142512" cy="2314836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64" name="Picture 7" descr="C:\Users\ecoffey\AppData\Local\Temp\Rar$DRa0.295\30029_Device_firewall_critical_64.png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790" y="2569386"/>
            <a:ext cx="280095" cy="20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65" name="직선 연결선 1864"/>
          <p:cNvCxnSpPr/>
          <p:nvPr/>
        </p:nvCxnSpPr>
        <p:spPr>
          <a:xfrm>
            <a:off x="9984287" y="8689169"/>
            <a:ext cx="0" cy="231354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6" name="직선 연결선 1865"/>
          <p:cNvCxnSpPr/>
          <p:nvPr/>
        </p:nvCxnSpPr>
        <p:spPr>
          <a:xfrm>
            <a:off x="10580955" y="8689169"/>
            <a:ext cx="0" cy="231354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7" name="직선 연결선 1866"/>
          <p:cNvCxnSpPr/>
          <p:nvPr/>
        </p:nvCxnSpPr>
        <p:spPr>
          <a:xfrm>
            <a:off x="11337313" y="8689169"/>
            <a:ext cx="0" cy="231354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8" name="AutoShape 489"/>
          <p:cNvSpPr>
            <a:spLocks noChangeArrowheads="1"/>
          </p:cNvSpPr>
          <p:nvPr/>
        </p:nvSpPr>
        <p:spPr bwMode="auto">
          <a:xfrm>
            <a:off x="9619617" y="8839094"/>
            <a:ext cx="2011870" cy="712075"/>
          </a:xfrm>
          <a:prstGeom prst="round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accent3">
                <a:lumMod val="75000"/>
              </a:schemeClr>
            </a:solidFill>
            <a:round/>
            <a:headEnd/>
            <a:tailEnd/>
          </a:ln>
          <a:extLst/>
        </p:spPr>
        <p:txBody>
          <a:bodyPr wrap="none" lIns="99919" tIns="49960" rIns="99919" bIns="49960" anchor="ctr"/>
          <a:lstStyle/>
          <a:p>
            <a:endParaRPr lang="ko-KR" altLang="en-US" sz="900">
              <a:ln>
                <a:solidFill>
                  <a:srgbClr val="D1EBFF">
                    <a:alpha val="0"/>
                  </a:srgbClr>
                </a:solidFill>
              </a:ln>
              <a:solidFill>
                <a:srgbClr val="000000"/>
              </a:solidFill>
              <a:latin typeface="+mn-ea"/>
            </a:endParaRPr>
          </a:p>
        </p:txBody>
      </p:sp>
      <p:pic>
        <p:nvPicPr>
          <p:cNvPr id="1869" name="그림 1868"/>
          <p:cNvPicPr>
            <a:picLocks noChangeAspect="1"/>
          </p:cNvPicPr>
          <p:nvPr/>
        </p:nvPicPr>
        <p:blipFill rotWithShape="1">
          <a:blip r:embed="rId44"/>
          <a:srcRect l="40173" r="40172" b="10315"/>
          <a:stretch/>
        </p:blipFill>
        <p:spPr>
          <a:xfrm>
            <a:off x="1918229" y="7810982"/>
            <a:ext cx="691747" cy="1664218"/>
          </a:xfrm>
          <a:prstGeom prst="rect">
            <a:avLst/>
          </a:prstGeom>
        </p:spPr>
      </p:pic>
      <p:sp>
        <p:nvSpPr>
          <p:cNvPr id="1870" name="TextBox 468"/>
          <p:cNvSpPr txBox="1">
            <a:spLocks noChangeArrowheads="1"/>
          </p:cNvSpPr>
          <p:nvPr/>
        </p:nvSpPr>
        <p:spPr bwMode="auto">
          <a:xfrm>
            <a:off x="201985" y="7474226"/>
            <a:ext cx="1515859" cy="205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>
            <a:lvl1pPr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algn="ctr">
              <a:lnSpc>
                <a:spcPts val="800"/>
              </a:lnSpc>
            </a:pPr>
            <a:r>
              <a:rPr lang="ko-KR" altLang="en-US" sz="8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  <a:ea typeface="+mn-ea"/>
              </a:rPr>
              <a:t>통합서버</a:t>
            </a:r>
            <a:r>
              <a:rPr lang="en-US" altLang="ko-KR" sz="8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  <a:ea typeface="+mn-ea"/>
              </a:rPr>
              <a:t>#1, #2 </a:t>
            </a:r>
            <a:br>
              <a:rPr lang="en-US" altLang="ko-KR" sz="8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  <a:ea typeface="+mn-ea"/>
              </a:rPr>
            </a:br>
            <a:r>
              <a:rPr lang="en-US" altLang="ko-KR" sz="8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  <a:ea typeface="+mn-ea"/>
              </a:rPr>
              <a:t>(</a:t>
            </a:r>
            <a:r>
              <a:rPr lang="ko-KR" altLang="en-US" sz="8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  <a:ea typeface="+mn-ea"/>
              </a:rPr>
              <a:t>블레이드 </a:t>
            </a:r>
            <a:r>
              <a:rPr lang="en-US" altLang="ko-KR" sz="8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70C0"/>
                </a:solidFill>
                <a:latin typeface="+mn-ea"/>
                <a:ea typeface="+mn-ea"/>
              </a:rPr>
              <a:t>HP SDX)</a:t>
            </a:r>
          </a:p>
        </p:txBody>
      </p:sp>
      <p:sp>
        <p:nvSpPr>
          <p:cNvPr id="1872" name="직사각형 1871"/>
          <p:cNvSpPr/>
          <p:nvPr/>
        </p:nvSpPr>
        <p:spPr bwMode="auto">
          <a:xfrm>
            <a:off x="1977904" y="8149103"/>
            <a:ext cx="553980" cy="163464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r>
              <a: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0000"/>
                </a:solidFill>
                <a:latin typeface="+mn-ea"/>
              </a:rPr>
              <a:t>내부</a:t>
            </a:r>
            <a:r>
              <a:rPr lang="en-US" altLang="ko-KR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0000"/>
                </a:solidFill>
                <a:latin typeface="+mn-ea"/>
              </a:rPr>
              <a:t>DB</a:t>
            </a:r>
            <a:r>
              <a: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0000"/>
                </a:solidFill>
                <a:latin typeface="+mn-ea"/>
              </a:rPr>
              <a:t>#1</a:t>
            </a:r>
            <a:r>
              <a: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0000"/>
                </a:solidFill>
                <a:latin typeface="+mn-ea"/>
              </a:rPr>
              <a:t> </a:t>
            </a:r>
          </a:p>
        </p:txBody>
      </p:sp>
      <p:sp>
        <p:nvSpPr>
          <p:cNvPr id="1873" name="직사각형 1872"/>
          <p:cNvSpPr/>
          <p:nvPr/>
        </p:nvSpPr>
        <p:spPr bwMode="auto">
          <a:xfrm>
            <a:off x="1977904" y="8369057"/>
            <a:ext cx="552216" cy="3854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r>
              <a: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0000"/>
                </a:solidFill>
                <a:latin typeface="+mn-ea"/>
              </a:rPr>
              <a:t>내부</a:t>
            </a:r>
            <a:r>
              <a:rPr lang="en-US" altLang="ko-KR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0000"/>
                </a:solidFill>
                <a:latin typeface="+mn-ea"/>
              </a:rPr>
              <a:t>DB</a:t>
            </a:r>
            <a:r>
              <a: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0000"/>
                </a:solidFill>
                <a:latin typeface="+mn-ea"/>
              </a:rPr>
              <a:t>#2</a:t>
            </a:r>
          </a:p>
          <a:p>
            <a:pPr algn="ctr"/>
            <a:r>
              <a: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0000"/>
                </a:solidFill>
                <a:latin typeface="+mn-ea"/>
              </a:rPr>
              <a:t>개발</a:t>
            </a:r>
            <a:r>
              <a:rPr lang="en-US" altLang="ko-KR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0000"/>
                </a:solidFill>
                <a:latin typeface="+mn-ea"/>
              </a:rPr>
              <a:t>DB</a:t>
            </a:r>
          </a:p>
          <a:p>
            <a:pPr algn="ctr"/>
            <a:r>
              <a: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0000"/>
                </a:solidFill>
                <a:latin typeface="+mn-ea"/>
              </a:rPr>
              <a:t>테스트</a:t>
            </a:r>
            <a:r>
              <a:rPr lang="en-US" altLang="ko-KR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0000"/>
                </a:solidFill>
                <a:latin typeface="+mn-ea"/>
              </a:rPr>
              <a:t>DB</a:t>
            </a:r>
            <a:r>
              <a: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0000"/>
                </a:solidFill>
                <a:latin typeface="+mn-ea"/>
              </a:rPr>
              <a:t> </a:t>
            </a:r>
          </a:p>
        </p:txBody>
      </p:sp>
      <p:sp>
        <p:nvSpPr>
          <p:cNvPr id="1874" name="직사각형 1873"/>
          <p:cNvSpPr/>
          <p:nvPr/>
        </p:nvSpPr>
        <p:spPr bwMode="auto">
          <a:xfrm>
            <a:off x="1977904" y="7894012"/>
            <a:ext cx="560330" cy="2089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r>
              <a:rPr lang="en-US" altLang="ko-KR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0000"/>
                </a:solidFill>
                <a:latin typeface="+mn-ea"/>
              </a:rPr>
              <a:t>PLATINUM</a:t>
            </a:r>
          </a:p>
          <a:p>
            <a:pPr algn="ctr"/>
            <a:r>
              <a:rPr lang="en-US" altLang="ko-KR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0000"/>
                </a:solidFill>
                <a:latin typeface="+mn-ea"/>
              </a:rPr>
              <a:t>GW</a:t>
            </a:r>
            <a:endParaRPr lang="ko-KR" altLang="en-US" sz="700" dirty="0">
              <a:ln>
                <a:solidFill>
                  <a:srgbClr val="D1EBFF">
                    <a:alpha val="0"/>
                  </a:srgbClr>
                </a:solidFill>
              </a:ln>
              <a:solidFill>
                <a:srgbClr val="000000"/>
              </a:solidFill>
              <a:latin typeface="+mn-ea"/>
            </a:endParaRPr>
          </a:p>
        </p:txBody>
      </p:sp>
      <p:sp>
        <p:nvSpPr>
          <p:cNvPr id="1895" name="TextBox 468"/>
          <p:cNvSpPr txBox="1">
            <a:spLocks noChangeArrowheads="1"/>
          </p:cNvSpPr>
          <p:nvPr/>
        </p:nvSpPr>
        <p:spPr bwMode="auto">
          <a:xfrm>
            <a:off x="6099772" y="7492183"/>
            <a:ext cx="788987" cy="205436"/>
          </a:xfrm>
          <a:prstGeom prst="rect">
            <a:avLst/>
          </a:prstGeom>
          <a:extLst/>
        </p:spPr>
        <p:txBody>
          <a:bodyPr lIns="0" tIns="0" rIns="0" bIns="0">
            <a:spAutoFit/>
          </a:bodyPr>
          <a:lstStyle>
            <a:defPPr>
              <a:defRPr lang="ko-KR"/>
            </a:defPPr>
            <a:lvl1pPr algn="ctr" eaLnBrk="1" hangingPunct="1">
              <a:defRPr sz="800" b="1">
                <a:solidFill>
                  <a:srgbClr val="0070C0"/>
                </a:solidFill>
                <a:latin typeface="Arial Narrow" panose="020B0606020202030204" pitchFamily="34" charset="0"/>
                <a:ea typeface="KoPub돋움체 Medium" panose="00000600000000000000" pitchFamily="2" charset="-127"/>
              </a:defRPr>
            </a:lvl1pPr>
            <a:lvl2pPr marL="742950" indent="-285750">
              <a:defRPr sz="2300" b="1">
                <a:latin typeface="굴림" charset="-127"/>
                <a:ea typeface="굴림" charset="-127"/>
              </a:defRPr>
            </a:lvl2pPr>
            <a:lvl3pPr marL="1143000" indent="-228600">
              <a:defRPr sz="2300" b="1">
                <a:latin typeface="굴림" charset="-127"/>
                <a:ea typeface="굴림" charset="-127"/>
              </a:defRPr>
            </a:lvl3pPr>
            <a:lvl4pPr marL="1600200" indent="-228600">
              <a:defRPr sz="2300" b="1">
                <a:latin typeface="굴림" charset="-127"/>
                <a:ea typeface="굴림" charset="-127"/>
              </a:defRPr>
            </a:lvl4pPr>
            <a:lvl5pPr marL="2057400" indent="-228600">
              <a:defRPr sz="2300" b="1"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9pPr>
          </a:lstStyle>
          <a:p>
            <a:pPr>
              <a:lnSpc>
                <a:spcPts val="800"/>
              </a:lnSpc>
            </a:pPr>
            <a:r>
              <a:rPr lang="ko-KR" altLang="en-US" dirty="0" smtClean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  <a:t>통합서버</a:t>
            </a:r>
            <a:r>
              <a:rPr lang="en-US" altLang="ko-KR" dirty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  <a:t>#4</a:t>
            </a:r>
            <a:br>
              <a:rPr lang="en-US" altLang="ko-KR" dirty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</a:br>
            <a:r>
              <a:rPr lang="en-US" altLang="ko-KR" dirty="0" smtClean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  <a:t>(Lenovo X3850</a:t>
            </a:r>
            <a:r>
              <a:rPr lang="en-US" altLang="ko-KR" dirty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  <a:t>)</a:t>
            </a:r>
          </a:p>
        </p:txBody>
      </p:sp>
      <p:sp>
        <p:nvSpPr>
          <p:cNvPr id="1896" name="TextBox 468"/>
          <p:cNvSpPr txBox="1">
            <a:spLocks noChangeArrowheads="1"/>
          </p:cNvSpPr>
          <p:nvPr/>
        </p:nvSpPr>
        <p:spPr bwMode="auto">
          <a:xfrm>
            <a:off x="6948604" y="7492183"/>
            <a:ext cx="817563" cy="205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>
            <a:defPPr>
              <a:defRPr lang="ko-KR"/>
            </a:defPPr>
            <a:lvl1pPr algn="ctr" eaLnBrk="1" hangingPunct="1">
              <a:defRPr sz="800" b="1">
                <a:solidFill>
                  <a:srgbClr val="0070C0"/>
                </a:solidFill>
                <a:latin typeface="Arial Narrow" panose="020B0606020202030204" pitchFamily="34" charset="0"/>
                <a:ea typeface="KoPub돋움체 Medium" panose="00000600000000000000" pitchFamily="2" charset="-127"/>
              </a:defRPr>
            </a:lvl1pPr>
            <a:lvl2pPr marL="742950" indent="-285750">
              <a:defRPr sz="2300" b="1">
                <a:latin typeface="굴림" charset="-127"/>
                <a:ea typeface="굴림" charset="-127"/>
              </a:defRPr>
            </a:lvl2pPr>
            <a:lvl3pPr marL="1143000" indent="-228600">
              <a:defRPr sz="2300" b="1">
                <a:latin typeface="굴림" charset="-127"/>
                <a:ea typeface="굴림" charset="-127"/>
              </a:defRPr>
            </a:lvl3pPr>
            <a:lvl4pPr marL="1600200" indent="-228600">
              <a:defRPr sz="2300" b="1">
                <a:latin typeface="굴림" charset="-127"/>
                <a:ea typeface="굴림" charset="-127"/>
              </a:defRPr>
            </a:lvl4pPr>
            <a:lvl5pPr marL="2057400" indent="-228600">
              <a:defRPr sz="2300" b="1"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9pPr>
          </a:lstStyle>
          <a:p>
            <a:pPr>
              <a:lnSpc>
                <a:spcPts val="800"/>
              </a:lnSpc>
            </a:pPr>
            <a:r>
              <a:rPr lang="ko-KR" altLang="en-US" dirty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  <a:t>통합서버</a:t>
            </a:r>
            <a:r>
              <a:rPr lang="en-US" altLang="ko-KR" dirty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  <a:t>#5</a:t>
            </a:r>
            <a:br>
              <a:rPr lang="en-US" altLang="ko-KR" dirty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</a:br>
            <a:r>
              <a:rPr lang="en-US" altLang="ko-KR" dirty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  <a:t>(Lenovo X3850)</a:t>
            </a:r>
          </a:p>
        </p:txBody>
      </p:sp>
      <p:sp>
        <p:nvSpPr>
          <p:cNvPr id="1897" name="AutoShape 489"/>
          <p:cNvSpPr>
            <a:spLocks noChangeArrowheads="1"/>
          </p:cNvSpPr>
          <p:nvPr/>
        </p:nvSpPr>
        <p:spPr bwMode="auto">
          <a:xfrm>
            <a:off x="3044716" y="7763396"/>
            <a:ext cx="6239810" cy="1796100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97C7F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9919" tIns="49960" rIns="99919" bIns="49960" anchor="ctr"/>
          <a:lstStyle/>
          <a:p>
            <a:endParaRPr lang="ko-KR" altLang="en-US" sz="900">
              <a:ln>
                <a:solidFill>
                  <a:srgbClr val="D1EBFF">
                    <a:alpha val="0"/>
                  </a:srgbClr>
                </a:solidFill>
              </a:ln>
              <a:solidFill>
                <a:srgbClr val="000000"/>
              </a:solidFill>
              <a:latin typeface="+mn-ea"/>
            </a:endParaRPr>
          </a:p>
        </p:txBody>
      </p:sp>
      <p:sp>
        <p:nvSpPr>
          <p:cNvPr id="1898" name="직사각형 1897"/>
          <p:cNvSpPr/>
          <p:nvPr/>
        </p:nvSpPr>
        <p:spPr>
          <a:xfrm>
            <a:off x="6967790" y="7812692"/>
            <a:ext cx="795267" cy="1630413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899" name="직사각형 1898"/>
          <p:cNvSpPr/>
          <p:nvPr/>
        </p:nvSpPr>
        <p:spPr>
          <a:xfrm>
            <a:off x="4600627" y="7985418"/>
            <a:ext cx="751926" cy="293209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D1EBFF">
                    <a:alpha val="0"/>
                  </a:srgbClr>
                </a:solidFill>
              </a:ln>
              <a:latin typeface="+mn-ea"/>
            </a:endParaRPr>
          </a:p>
        </p:txBody>
      </p:sp>
      <p:sp>
        <p:nvSpPr>
          <p:cNvPr id="1900" name="직사각형 1899"/>
          <p:cNvSpPr/>
          <p:nvPr/>
        </p:nvSpPr>
        <p:spPr>
          <a:xfrm>
            <a:off x="6082003" y="7816851"/>
            <a:ext cx="795267" cy="1630413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D1EBFF">
                    <a:alpha val="0"/>
                  </a:srgbClr>
                </a:solidFill>
              </a:ln>
              <a:latin typeface="+mn-ea"/>
            </a:endParaRPr>
          </a:p>
        </p:txBody>
      </p:sp>
      <p:sp>
        <p:nvSpPr>
          <p:cNvPr id="1901" name="직사각형 1900"/>
          <p:cNvSpPr/>
          <p:nvPr/>
        </p:nvSpPr>
        <p:spPr>
          <a:xfrm>
            <a:off x="6119636" y="8506622"/>
            <a:ext cx="720000" cy="10472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r>
              <a:rPr lang="en-US" altLang="ko-KR" sz="700" dirty="0" err="1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Netclient</a:t>
            </a:r>
            <a:r>
              <a: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</a:p>
        </p:txBody>
      </p:sp>
      <p:sp>
        <p:nvSpPr>
          <p:cNvPr id="1902" name="직사각형 1901"/>
          <p:cNvSpPr/>
          <p:nvPr/>
        </p:nvSpPr>
        <p:spPr>
          <a:xfrm>
            <a:off x="6119636" y="7854995"/>
            <a:ext cx="720000" cy="10472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r>
              <a: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대량메일</a:t>
            </a:r>
            <a:r>
              <a:rPr lang="en-US" altLang="ko-KR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(bulk)</a:t>
            </a:r>
            <a:endParaRPr lang="ko-KR" altLang="en-US" sz="70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903" name="직사각형 1902"/>
          <p:cNvSpPr/>
          <p:nvPr/>
        </p:nvSpPr>
        <p:spPr>
          <a:xfrm>
            <a:off x="6119636" y="7985320"/>
            <a:ext cx="720000" cy="10472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r>
              <a:rPr lang="en-US" altLang="ko-KR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RBMS</a:t>
            </a:r>
            <a:r>
              <a: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</a:p>
        </p:txBody>
      </p:sp>
      <p:sp>
        <p:nvSpPr>
          <p:cNvPr id="1904" name="직사각형 1903"/>
          <p:cNvSpPr/>
          <p:nvPr/>
        </p:nvSpPr>
        <p:spPr>
          <a:xfrm>
            <a:off x="6119636" y="8376296"/>
            <a:ext cx="720000" cy="10472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r>
              <a:rPr lang="en-US" altLang="ko-KR" sz="700" dirty="0" err="1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helpcom</a:t>
            </a:r>
            <a:endParaRPr lang="ko-KR" altLang="en-US" sz="70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grpSp>
        <p:nvGrpSpPr>
          <p:cNvPr id="1905" name="그룹 1904"/>
          <p:cNvGrpSpPr/>
          <p:nvPr/>
        </p:nvGrpSpPr>
        <p:grpSpPr>
          <a:xfrm>
            <a:off x="4616590" y="8485930"/>
            <a:ext cx="1162126" cy="107722"/>
            <a:chOff x="4616590" y="8559890"/>
            <a:chExt cx="1162126" cy="108801"/>
          </a:xfrm>
        </p:grpSpPr>
        <p:sp>
          <p:nvSpPr>
            <p:cNvPr id="1906" name="Text Box 453"/>
            <p:cNvSpPr txBox="1">
              <a:spLocks noChangeArrowheads="1"/>
            </p:cNvSpPr>
            <p:nvPr/>
          </p:nvSpPr>
          <p:spPr bwMode="auto">
            <a:xfrm>
              <a:off x="5373156" y="8559890"/>
              <a:ext cx="405560" cy="108801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xtLst/>
          </p:spPr>
          <p:txBody>
            <a:bodyPr wrap="none" lIns="0" tIns="0" rIns="0" bIns="0">
              <a:spAutoFit/>
            </a:bodyPr>
            <a:lstStyle>
              <a:defPPr>
                <a:defRPr lang="ko-KR"/>
              </a:defPPr>
              <a:lvl1pPr defTabSz="620713" eaLnBrk="1" hangingPunct="1">
                <a:defRPr sz="700" b="0">
                  <a:solidFill>
                    <a:srgbClr val="000000"/>
                  </a:solidFill>
                  <a:latin typeface="Arial Narrow" panose="020B0606020202030204" pitchFamily="34" charset="0"/>
                  <a:ea typeface="KoPub돋움체 Medium" panose="00000600000000000000" pitchFamily="2" charset="-127"/>
                  <a:cs typeface="휴먼새내기체" pitchFamily="18" charset="-127"/>
                </a:defRPr>
              </a:lvl1pPr>
              <a:lvl2pPr marL="742950" indent="-285750" defTabSz="620713">
                <a:defRPr sz="2300" b="1">
                  <a:latin typeface="굴림" charset="-127"/>
                  <a:ea typeface="굴림" charset="-127"/>
                </a:defRPr>
              </a:lvl2pPr>
              <a:lvl3pPr marL="1143000" indent="-228600" defTabSz="620713">
                <a:defRPr sz="2300" b="1">
                  <a:latin typeface="굴림" charset="-127"/>
                  <a:ea typeface="굴림" charset="-127"/>
                </a:defRPr>
              </a:lvl3pPr>
              <a:lvl4pPr marL="1600200" indent="-228600" defTabSz="620713">
                <a:defRPr sz="2300" b="1">
                  <a:latin typeface="굴림" charset="-127"/>
                  <a:ea typeface="굴림" charset="-127"/>
                </a:defRPr>
              </a:lvl4pPr>
              <a:lvl5pPr marL="2057400" indent="-228600" defTabSz="620713">
                <a:defRPr sz="2300" b="1">
                  <a:latin typeface="굴림" charset="-127"/>
                  <a:ea typeface="굴림" charset="-127"/>
                </a:defRPr>
              </a:lvl5pPr>
              <a:lvl6pPr marL="25146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6pPr>
              <a:lvl7pPr marL="29718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7pPr>
              <a:lvl8pPr marL="34290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8pPr>
              <a:lvl9pPr marL="38862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9pPr>
            </a:lstStyle>
            <a:p>
              <a:r>
                <a:rPr lang="en-US" altLang="ko-KR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HP DL360</a:t>
              </a:r>
            </a:p>
          </p:txBody>
        </p:sp>
        <p:sp>
          <p:nvSpPr>
            <p:cNvPr id="1907" name="직사각형 1906"/>
            <p:cNvSpPr/>
            <p:nvPr/>
          </p:nvSpPr>
          <p:spPr>
            <a:xfrm>
              <a:off x="4616590" y="8560863"/>
              <a:ext cx="720000" cy="105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latinLnBrk="1" hangingPunct="1">
                <a:spcBef>
                  <a:spcPts val="0"/>
                </a:spcBef>
              </a:pPr>
              <a:r>
                <a:rPr lang="ko-KR" altLang="en-US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내부테스트</a:t>
              </a:r>
            </a:p>
          </p:txBody>
        </p:sp>
      </p:grpSp>
      <p:grpSp>
        <p:nvGrpSpPr>
          <p:cNvPr id="1908" name="그룹 1907"/>
          <p:cNvGrpSpPr/>
          <p:nvPr/>
        </p:nvGrpSpPr>
        <p:grpSpPr>
          <a:xfrm>
            <a:off x="4616590" y="8348018"/>
            <a:ext cx="1162126" cy="107722"/>
            <a:chOff x="4616590" y="8428450"/>
            <a:chExt cx="1162126" cy="108801"/>
          </a:xfrm>
        </p:grpSpPr>
        <p:sp>
          <p:nvSpPr>
            <p:cNvPr id="1909" name="직사각형 1908"/>
            <p:cNvSpPr/>
            <p:nvPr/>
          </p:nvSpPr>
          <p:spPr>
            <a:xfrm>
              <a:off x="4616590" y="8429423"/>
              <a:ext cx="720000" cy="105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lvl1pPr eaLnBrk="0" hangingPunct="0">
                <a:defRPr kumimoji="1" sz="2400" b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eaLnBrk="0" hangingPunct="0">
                <a:defRPr kumimoji="1" sz="2400" b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eaLnBrk="0" hangingPunct="0">
                <a:defRPr kumimoji="1" sz="2400" b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eaLnBrk="0" hangingPunct="0">
                <a:defRPr kumimoji="1" sz="2400" b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eaLnBrk="0" hangingPunct="0">
                <a:defRPr kumimoji="1" sz="2400" b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latinLnBrk="1" hangingPunct="1">
                <a:spcBef>
                  <a:spcPts val="0"/>
                </a:spcBef>
                <a:defRPr/>
              </a:pPr>
              <a:r>
                <a:rPr lang="ko-KR" altLang="en-US" sz="700" b="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내부개발</a:t>
              </a:r>
            </a:p>
          </p:txBody>
        </p:sp>
        <p:sp>
          <p:nvSpPr>
            <p:cNvPr id="1910" name="Text Box 453"/>
            <p:cNvSpPr txBox="1">
              <a:spLocks noChangeArrowheads="1"/>
            </p:cNvSpPr>
            <p:nvPr/>
          </p:nvSpPr>
          <p:spPr bwMode="auto">
            <a:xfrm>
              <a:off x="5373156" y="8428450"/>
              <a:ext cx="405560" cy="108801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xtLst/>
          </p:spPr>
          <p:txBody>
            <a:bodyPr wrap="none" lIns="0" tIns="0" rIns="0" bIns="0">
              <a:spAutoFit/>
            </a:bodyPr>
            <a:lstStyle>
              <a:defPPr>
                <a:defRPr lang="ko-KR"/>
              </a:defPPr>
              <a:lvl1pPr defTabSz="620713" eaLnBrk="1" hangingPunct="1">
                <a:defRPr sz="700" b="0">
                  <a:solidFill>
                    <a:srgbClr val="000000"/>
                  </a:solidFill>
                  <a:latin typeface="Arial Narrow" panose="020B0606020202030204" pitchFamily="34" charset="0"/>
                  <a:ea typeface="KoPub돋움체 Medium" panose="00000600000000000000" pitchFamily="2" charset="-127"/>
                  <a:cs typeface="휴먼새내기체" pitchFamily="18" charset="-127"/>
                </a:defRPr>
              </a:lvl1pPr>
              <a:lvl2pPr marL="742950" indent="-285750" defTabSz="620713">
                <a:defRPr sz="2300" b="1">
                  <a:latin typeface="굴림" charset="-127"/>
                  <a:ea typeface="굴림" charset="-127"/>
                </a:defRPr>
              </a:lvl2pPr>
              <a:lvl3pPr marL="1143000" indent="-228600" defTabSz="620713">
                <a:defRPr sz="2300" b="1">
                  <a:latin typeface="굴림" charset="-127"/>
                  <a:ea typeface="굴림" charset="-127"/>
                </a:defRPr>
              </a:lvl3pPr>
              <a:lvl4pPr marL="1600200" indent="-228600" defTabSz="620713">
                <a:defRPr sz="2300" b="1">
                  <a:latin typeface="굴림" charset="-127"/>
                  <a:ea typeface="굴림" charset="-127"/>
                </a:defRPr>
              </a:lvl4pPr>
              <a:lvl5pPr marL="2057400" indent="-228600" defTabSz="620713">
                <a:defRPr sz="2300" b="1">
                  <a:latin typeface="굴림" charset="-127"/>
                  <a:ea typeface="굴림" charset="-127"/>
                </a:defRPr>
              </a:lvl5pPr>
              <a:lvl6pPr marL="25146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6pPr>
              <a:lvl7pPr marL="29718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7pPr>
              <a:lvl8pPr marL="34290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8pPr>
              <a:lvl9pPr marL="38862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9pPr>
            </a:lstStyle>
            <a:p>
              <a:r>
                <a:rPr lang="en-US" altLang="ko-KR" dirty="0" smtClean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HP </a:t>
              </a:r>
              <a:r>
                <a:rPr lang="en-US" altLang="ko-KR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DL360</a:t>
              </a:r>
            </a:p>
          </p:txBody>
        </p:sp>
      </p:grpSp>
      <p:sp>
        <p:nvSpPr>
          <p:cNvPr id="1911" name="직사각형 1910"/>
          <p:cNvSpPr/>
          <p:nvPr/>
        </p:nvSpPr>
        <p:spPr>
          <a:xfrm>
            <a:off x="3151790" y="8908167"/>
            <a:ext cx="720000" cy="10472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PC</a:t>
            </a:r>
            <a:r>
              <a:rPr lang="ko-KR" altLang="en-US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백업 </a:t>
            </a:r>
            <a:r>
              <a:rPr lang="en-US" altLang="ko-KR" sz="700" b="0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Storage</a:t>
            </a:r>
            <a:endParaRPr lang="en-US" altLang="ko-KR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912" name="Text Box 453"/>
          <p:cNvSpPr txBox="1">
            <a:spLocks noChangeArrowheads="1"/>
          </p:cNvSpPr>
          <p:nvPr/>
        </p:nvSpPr>
        <p:spPr bwMode="auto">
          <a:xfrm>
            <a:off x="3839319" y="8879720"/>
            <a:ext cx="824449" cy="170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163" tIns="31082" rIns="62163" bIns="31082">
            <a:spAutoFit/>
          </a:bodyPr>
          <a:lstStyle>
            <a:lvl1pPr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700" b="0" dirty="0" err="1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FF0000"/>
                </a:solidFill>
                <a:latin typeface="+mn-ea"/>
                <a:ea typeface="+mn-ea"/>
                <a:cs typeface="휴먼새내기체" pitchFamily="18" charset="-127"/>
              </a:rPr>
              <a:t>NetApp</a:t>
            </a:r>
            <a:r>
              <a:rPr lang="en-US" altLang="ko-KR" sz="700" b="0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FF0000"/>
                </a:solidFill>
                <a:latin typeface="+mn-ea"/>
                <a:ea typeface="+mn-ea"/>
                <a:cs typeface="휴먼새내기체" pitchFamily="18" charset="-127"/>
              </a:rPr>
              <a:t> FAS2720</a:t>
            </a:r>
            <a:endParaRPr lang="en-US" altLang="ko-KR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rgbClr val="FF0000"/>
              </a:solidFill>
              <a:latin typeface="+mn-ea"/>
              <a:ea typeface="+mn-ea"/>
              <a:cs typeface="휴먼새내기체" pitchFamily="18" charset="-127"/>
            </a:endParaRPr>
          </a:p>
        </p:txBody>
      </p:sp>
      <p:grpSp>
        <p:nvGrpSpPr>
          <p:cNvPr id="1913" name="그룹 1912"/>
          <p:cNvGrpSpPr/>
          <p:nvPr/>
        </p:nvGrpSpPr>
        <p:grpSpPr>
          <a:xfrm>
            <a:off x="4616590" y="8623842"/>
            <a:ext cx="1149302" cy="107722"/>
            <a:chOff x="4616590" y="8689985"/>
            <a:chExt cx="1149302" cy="108801"/>
          </a:xfrm>
        </p:grpSpPr>
        <p:sp>
          <p:nvSpPr>
            <p:cNvPr id="1914" name="직사각형 1913"/>
            <p:cNvSpPr/>
            <p:nvPr/>
          </p:nvSpPr>
          <p:spPr>
            <a:xfrm>
              <a:off x="4616590" y="8690958"/>
              <a:ext cx="720000" cy="105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latinLnBrk="1" hangingPunct="1">
                <a:spcBef>
                  <a:spcPts val="0"/>
                </a:spcBef>
              </a:pPr>
              <a:r>
                <a:rPr lang="en-US" altLang="ko-KR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PC</a:t>
              </a:r>
              <a:r>
                <a:rPr lang="ko-KR" altLang="en-US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백업서버</a:t>
              </a:r>
            </a:p>
          </p:txBody>
        </p:sp>
        <p:sp>
          <p:nvSpPr>
            <p:cNvPr id="1915" name="Text Box 453"/>
            <p:cNvSpPr txBox="1">
              <a:spLocks noChangeArrowheads="1"/>
            </p:cNvSpPr>
            <p:nvPr/>
          </p:nvSpPr>
          <p:spPr bwMode="auto">
            <a:xfrm>
              <a:off x="5373156" y="8689985"/>
              <a:ext cx="392736" cy="108801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xtLst/>
          </p:spPr>
          <p:txBody>
            <a:bodyPr wrap="none" lIns="0" tIns="0" rIns="0" bIns="0">
              <a:spAutoFit/>
            </a:bodyPr>
            <a:lstStyle>
              <a:defPPr>
                <a:defRPr lang="ko-KR"/>
              </a:defPPr>
              <a:lvl1pPr defTabSz="620713" eaLnBrk="1" hangingPunct="1">
                <a:defRPr sz="700" b="0">
                  <a:solidFill>
                    <a:srgbClr val="000000"/>
                  </a:solidFill>
                  <a:latin typeface="Arial Narrow" panose="020B0606020202030204" pitchFamily="34" charset="0"/>
                  <a:ea typeface="KoPub돋움체 Medium" panose="00000600000000000000" pitchFamily="2" charset="-127"/>
                  <a:cs typeface="휴먼새내기체" pitchFamily="18" charset="-127"/>
                </a:defRPr>
              </a:lvl1pPr>
              <a:lvl2pPr marL="742950" indent="-285750" defTabSz="620713">
                <a:defRPr sz="2300" b="1">
                  <a:latin typeface="굴림" charset="-127"/>
                  <a:ea typeface="굴림" charset="-127"/>
                </a:defRPr>
              </a:lvl2pPr>
              <a:lvl3pPr marL="1143000" indent="-228600" defTabSz="620713">
                <a:defRPr sz="2300" b="1">
                  <a:latin typeface="굴림" charset="-127"/>
                  <a:ea typeface="굴림" charset="-127"/>
                </a:defRPr>
              </a:lvl3pPr>
              <a:lvl4pPr marL="1600200" indent="-228600" defTabSz="620713">
                <a:defRPr sz="2300" b="1">
                  <a:latin typeface="굴림" charset="-127"/>
                  <a:ea typeface="굴림" charset="-127"/>
                </a:defRPr>
              </a:lvl4pPr>
              <a:lvl5pPr marL="2057400" indent="-228600" defTabSz="620713">
                <a:defRPr sz="2300" b="1">
                  <a:latin typeface="굴림" charset="-127"/>
                  <a:ea typeface="굴림" charset="-127"/>
                </a:defRPr>
              </a:lvl5pPr>
              <a:lvl6pPr marL="25146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6pPr>
              <a:lvl7pPr marL="29718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7pPr>
              <a:lvl8pPr marL="34290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8pPr>
              <a:lvl9pPr marL="38862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9pPr>
            </a:lstStyle>
            <a:p>
              <a:r>
                <a:rPr lang="en-US" altLang="ko-KR" dirty="0" smtClean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Dell </a:t>
              </a:r>
              <a:r>
                <a:rPr lang="en-US" altLang="ko-KR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R430</a:t>
              </a:r>
            </a:p>
          </p:txBody>
        </p:sp>
      </p:grpSp>
      <p:sp>
        <p:nvSpPr>
          <p:cNvPr id="1916" name="직사각형 1915"/>
          <p:cNvSpPr/>
          <p:nvPr/>
        </p:nvSpPr>
        <p:spPr>
          <a:xfrm>
            <a:off x="6119636" y="8636947"/>
            <a:ext cx="720000" cy="10472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r>
              <a:rPr lang="en-US" altLang="ko-KR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DBSaferGW1</a:t>
            </a:r>
            <a:endParaRPr lang="ko-KR" altLang="en-US" sz="70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917" name="직사각형 1916"/>
          <p:cNvSpPr/>
          <p:nvPr/>
        </p:nvSpPr>
        <p:spPr>
          <a:xfrm>
            <a:off x="6119636" y="8767272"/>
            <a:ext cx="720000" cy="10472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r>
              <a:rPr lang="en-US" altLang="ko-KR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Fence1</a:t>
            </a:r>
            <a:endParaRPr lang="ko-KR" altLang="en-US" sz="70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918" name="직사각형 1917"/>
          <p:cNvSpPr/>
          <p:nvPr/>
        </p:nvSpPr>
        <p:spPr>
          <a:xfrm>
            <a:off x="6119636" y="8897598"/>
            <a:ext cx="720000" cy="10472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r>
              <a:rPr lang="en-US" altLang="ko-KR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Fence2</a:t>
            </a:r>
            <a:endParaRPr lang="ko-KR" altLang="en-US" sz="70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919" name="직사각형 1918"/>
          <p:cNvSpPr/>
          <p:nvPr/>
        </p:nvSpPr>
        <p:spPr>
          <a:xfrm>
            <a:off x="6119636" y="8115646"/>
            <a:ext cx="720000" cy="10472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r>
              <a:rPr lang="en-US" altLang="ko-KR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SMS/APM/DPM</a:t>
            </a:r>
            <a:endParaRPr lang="ko-KR" altLang="en-US" sz="70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920" name="직사각형 1919"/>
          <p:cNvSpPr/>
          <p:nvPr/>
        </p:nvSpPr>
        <p:spPr>
          <a:xfrm>
            <a:off x="7005423" y="8541827"/>
            <a:ext cx="720000" cy="1047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NMS</a:t>
            </a:r>
            <a:endParaRPr lang="ko-KR" altLang="en-US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922" name="직사각형 1921"/>
          <p:cNvSpPr/>
          <p:nvPr/>
        </p:nvSpPr>
        <p:spPr>
          <a:xfrm>
            <a:off x="7005423" y="7860001"/>
            <a:ext cx="720000" cy="1047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Messenger</a:t>
            </a:r>
            <a:endParaRPr lang="ko-KR" altLang="en-US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925" name="직사각형 1924"/>
          <p:cNvSpPr/>
          <p:nvPr/>
        </p:nvSpPr>
        <p:spPr>
          <a:xfrm>
            <a:off x="7005423" y="8882740"/>
            <a:ext cx="720000" cy="1047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DBSaferGW2</a:t>
            </a:r>
            <a:endParaRPr lang="ko-KR" altLang="en-US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926" name="직사각형 1925"/>
          <p:cNvSpPr/>
          <p:nvPr/>
        </p:nvSpPr>
        <p:spPr>
          <a:xfrm>
            <a:off x="7005423" y="9053197"/>
            <a:ext cx="720000" cy="1047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Fence3</a:t>
            </a:r>
            <a:endParaRPr lang="ko-KR" altLang="en-US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927" name="직사각형 1926"/>
          <p:cNvSpPr/>
          <p:nvPr/>
        </p:nvSpPr>
        <p:spPr>
          <a:xfrm>
            <a:off x="7005423" y="8712284"/>
            <a:ext cx="720000" cy="1047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en-US" altLang="ko-KR" sz="700" b="0" dirty="0" err="1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DBSaferLog</a:t>
            </a:r>
            <a:endParaRPr lang="ko-KR" altLang="en-US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928" name="Text Box 453"/>
          <p:cNvSpPr txBox="1">
            <a:spLocks noChangeArrowheads="1"/>
          </p:cNvSpPr>
          <p:nvPr/>
        </p:nvSpPr>
        <p:spPr bwMode="auto">
          <a:xfrm>
            <a:off x="8535144" y="8523203"/>
            <a:ext cx="531110" cy="17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168" tIns="31084" rIns="62168" bIns="31084">
            <a:spAutoFit/>
          </a:bodyPr>
          <a:lstStyle>
            <a:lvl1pPr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latinLnBrk="1" hangingPunct="1"/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휴먼새내기체" pitchFamily="18" charset="-127"/>
              </a:rPr>
              <a:t>HP DL360</a:t>
            </a:r>
          </a:p>
        </p:txBody>
      </p:sp>
      <p:sp>
        <p:nvSpPr>
          <p:cNvPr id="1929" name="직사각형 1928"/>
          <p:cNvSpPr/>
          <p:nvPr/>
        </p:nvSpPr>
        <p:spPr>
          <a:xfrm>
            <a:off x="7840246" y="8546294"/>
            <a:ext cx="720000" cy="10472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en-US" altLang="ko-KR" sz="700" b="0" dirty="0" err="1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Genor</a:t>
            </a:r>
            <a:endParaRPr lang="ko-KR" altLang="en-US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930" name="직사각형 1929"/>
          <p:cNvSpPr/>
          <p:nvPr/>
        </p:nvSpPr>
        <p:spPr>
          <a:xfrm>
            <a:off x="7838090" y="8720862"/>
            <a:ext cx="720000" cy="21989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lnSpc>
                <a:spcPts val="700"/>
              </a:lnSpc>
              <a:defRPr/>
            </a:pPr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DB</a:t>
            </a:r>
            <a:r>
              <a:rPr lang="ko-KR" altLang="en-US" sz="700" b="0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암호화</a:t>
            </a:r>
            <a:r>
              <a:rPr lang="en-US" altLang="ko-KR" sz="700" b="0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/>
            </a:r>
            <a:br>
              <a:rPr lang="en-US" altLang="ko-KR" sz="700" b="0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</a:br>
            <a:r>
              <a:rPr lang="ko-KR" altLang="en-US" sz="700" b="0" dirty="0" err="1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키관리서버</a:t>
            </a:r>
            <a:endParaRPr lang="ko-KR" altLang="en-US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931" name="Text Box 453"/>
          <p:cNvSpPr txBox="1">
            <a:spLocks noChangeArrowheads="1"/>
          </p:cNvSpPr>
          <p:nvPr/>
        </p:nvSpPr>
        <p:spPr bwMode="auto">
          <a:xfrm>
            <a:off x="8535144" y="8759123"/>
            <a:ext cx="531110" cy="17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168" tIns="31084" rIns="62168" bIns="31084">
            <a:spAutoFit/>
          </a:bodyPr>
          <a:lstStyle>
            <a:lvl1pPr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latinLnBrk="1" hangingPunct="1"/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휴먼새내기체" pitchFamily="18" charset="-127"/>
              </a:rPr>
              <a:t>HP DL360</a:t>
            </a:r>
          </a:p>
        </p:txBody>
      </p:sp>
      <p:grpSp>
        <p:nvGrpSpPr>
          <p:cNvPr id="1932" name="그룹 1931"/>
          <p:cNvGrpSpPr/>
          <p:nvPr/>
        </p:nvGrpSpPr>
        <p:grpSpPr>
          <a:xfrm>
            <a:off x="4616590" y="8761753"/>
            <a:ext cx="1152508" cy="107722"/>
            <a:chOff x="4616590" y="8837867"/>
            <a:chExt cx="1152508" cy="108801"/>
          </a:xfrm>
        </p:grpSpPr>
        <p:sp>
          <p:nvSpPr>
            <p:cNvPr id="1933" name="직사각형 1932"/>
            <p:cNvSpPr/>
            <p:nvPr/>
          </p:nvSpPr>
          <p:spPr>
            <a:xfrm>
              <a:off x="4616590" y="8838840"/>
              <a:ext cx="720000" cy="105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latinLnBrk="1" hangingPunct="1">
                <a:spcBef>
                  <a:spcPts val="0"/>
                </a:spcBef>
              </a:pPr>
              <a:r>
                <a:rPr lang="en-US" altLang="ko-KR" sz="700" dirty="0" err="1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LogCops</a:t>
              </a:r>
              <a:endPara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934" name="Text Box 453"/>
            <p:cNvSpPr txBox="1">
              <a:spLocks noChangeArrowheads="1"/>
            </p:cNvSpPr>
            <p:nvPr/>
          </p:nvSpPr>
          <p:spPr bwMode="auto">
            <a:xfrm>
              <a:off x="5373156" y="8837867"/>
              <a:ext cx="395942" cy="108801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xtLst/>
          </p:spPr>
          <p:txBody>
            <a:bodyPr wrap="none" lIns="0" tIns="0" rIns="0" bIns="0">
              <a:spAutoFit/>
            </a:bodyPr>
            <a:lstStyle>
              <a:defPPr>
                <a:defRPr lang="ko-KR"/>
              </a:defPPr>
              <a:lvl1pPr defTabSz="620713" eaLnBrk="1" hangingPunct="1">
                <a:defRPr sz="700" b="0">
                  <a:solidFill>
                    <a:srgbClr val="000000"/>
                  </a:solidFill>
                  <a:latin typeface="Arial Narrow" panose="020B0606020202030204" pitchFamily="34" charset="0"/>
                  <a:ea typeface="KoPub돋움체 Medium" panose="00000600000000000000" pitchFamily="2" charset="-127"/>
                  <a:cs typeface="휴먼새내기체" pitchFamily="18" charset="-127"/>
                </a:defRPr>
              </a:lvl1pPr>
              <a:lvl2pPr marL="742950" indent="-285750" defTabSz="620713">
                <a:defRPr sz="2300" b="1">
                  <a:latin typeface="굴림" charset="-127"/>
                  <a:ea typeface="굴림" charset="-127"/>
                </a:defRPr>
              </a:lvl2pPr>
              <a:lvl3pPr marL="1143000" indent="-228600" defTabSz="620713">
                <a:defRPr sz="2300" b="1">
                  <a:latin typeface="굴림" charset="-127"/>
                  <a:ea typeface="굴림" charset="-127"/>
                </a:defRPr>
              </a:lvl3pPr>
              <a:lvl4pPr marL="1600200" indent="-228600" defTabSz="620713">
                <a:defRPr sz="2300" b="1">
                  <a:latin typeface="굴림" charset="-127"/>
                  <a:ea typeface="굴림" charset="-127"/>
                </a:defRPr>
              </a:lvl4pPr>
              <a:lvl5pPr marL="2057400" indent="-228600" defTabSz="620713">
                <a:defRPr sz="2300" b="1">
                  <a:latin typeface="굴림" charset="-127"/>
                  <a:ea typeface="굴림" charset="-127"/>
                </a:defRPr>
              </a:lvl5pPr>
              <a:lvl6pPr marL="25146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6pPr>
              <a:lvl7pPr marL="29718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7pPr>
              <a:lvl8pPr marL="34290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8pPr>
              <a:lvl9pPr marL="38862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9pPr>
            </a:lstStyle>
            <a:p>
              <a:r>
                <a:rPr lang="en-US" altLang="ko-KR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LCA-7020</a:t>
              </a:r>
            </a:p>
          </p:txBody>
        </p:sp>
      </p:grpSp>
      <p:sp>
        <p:nvSpPr>
          <p:cNvPr id="1935" name="Text Box 453"/>
          <p:cNvSpPr txBox="1">
            <a:spLocks noChangeArrowheads="1"/>
          </p:cNvSpPr>
          <p:nvPr/>
        </p:nvSpPr>
        <p:spPr bwMode="auto">
          <a:xfrm>
            <a:off x="8535144" y="7836131"/>
            <a:ext cx="531110" cy="17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168" tIns="31084" rIns="62168" bIns="31084">
            <a:spAutoFit/>
          </a:bodyPr>
          <a:lstStyle>
            <a:lvl1pPr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latinLnBrk="1" hangingPunct="1"/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휴먼새내기체" pitchFamily="18" charset="-127"/>
              </a:rPr>
              <a:t>HP DL380</a:t>
            </a:r>
          </a:p>
        </p:txBody>
      </p:sp>
      <p:sp>
        <p:nvSpPr>
          <p:cNvPr id="1936" name="직사각형 1935"/>
          <p:cNvSpPr/>
          <p:nvPr/>
        </p:nvSpPr>
        <p:spPr>
          <a:xfrm>
            <a:off x="7842128" y="7874838"/>
            <a:ext cx="720000" cy="10472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ko-KR" altLang="en-US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분리보관</a:t>
            </a:r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AP</a:t>
            </a:r>
            <a:endParaRPr lang="ko-KR" altLang="en-US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937" name="Text Box 453"/>
          <p:cNvSpPr txBox="1">
            <a:spLocks noChangeArrowheads="1"/>
          </p:cNvSpPr>
          <p:nvPr/>
        </p:nvSpPr>
        <p:spPr bwMode="auto">
          <a:xfrm>
            <a:off x="8535144" y="8008633"/>
            <a:ext cx="531110" cy="17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168" tIns="31084" rIns="62168" bIns="31084">
            <a:spAutoFit/>
          </a:bodyPr>
          <a:lstStyle>
            <a:lvl1pPr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latinLnBrk="1" hangingPunct="1"/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휴먼새내기체" pitchFamily="18" charset="-127"/>
              </a:rPr>
              <a:t>HP DL380</a:t>
            </a:r>
          </a:p>
        </p:txBody>
      </p:sp>
      <p:sp>
        <p:nvSpPr>
          <p:cNvPr id="1938" name="직사각형 1937"/>
          <p:cNvSpPr/>
          <p:nvPr/>
        </p:nvSpPr>
        <p:spPr>
          <a:xfrm>
            <a:off x="7840246" y="8039733"/>
            <a:ext cx="720000" cy="10472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ko-KR" altLang="en-US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분리보관</a:t>
            </a:r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DB</a:t>
            </a:r>
            <a:endParaRPr lang="ko-KR" altLang="en-US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939" name="직사각형 1938"/>
          <p:cNvSpPr/>
          <p:nvPr/>
        </p:nvSpPr>
        <p:spPr>
          <a:xfrm>
            <a:off x="7840246" y="8228273"/>
            <a:ext cx="720000" cy="10472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ko-KR" altLang="en-US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내부메일</a:t>
            </a:r>
          </a:p>
        </p:txBody>
      </p:sp>
      <p:sp>
        <p:nvSpPr>
          <p:cNvPr id="1940" name="Text Box 453"/>
          <p:cNvSpPr txBox="1">
            <a:spLocks noChangeArrowheads="1"/>
          </p:cNvSpPr>
          <p:nvPr/>
        </p:nvSpPr>
        <p:spPr bwMode="auto">
          <a:xfrm>
            <a:off x="8535144" y="8193360"/>
            <a:ext cx="531110" cy="17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168" tIns="31084" rIns="62168" bIns="31084">
            <a:spAutoFit/>
          </a:bodyPr>
          <a:lstStyle>
            <a:lvl1pPr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latinLnBrk="1" hangingPunct="1"/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휴먼새내기체" pitchFamily="18" charset="-127"/>
              </a:rPr>
              <a:t>HP DL360</a:t>
            </a:r>
          </a:p>
        </p:txBody>
      </p:sp>
      <p:sp>
        <p:nvSpPr>
          <p:cNvPr id="1943" name="Text Box 453"/>
          <p:cNvSpPr txBox="1">
            <a:spLocks noChangeArrowheads="1"/>
          </p:cNvSpPr>
          <p:nvPr/>
        </p:nvSpPr>
        <p:spPr bwMode="auto">
          <a:xfrm>
            <a:off x="5381845" y="8066588"/>
            <a:ext cx="469680" cy="10772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defTabSz="620713" eaLnBrk="1" hangingPunct="1">
              <a:defRPr sz="700" b="0">
                <a:solidFill>
                  <a:srgbClr val="000000"/>
                </a:solidFill>
                <a:latin typeface="Arial Narrow" panose="020B0606020202030204" pitchFamily="34" charset="0"/>
                <a:ea typeface="KoPub돋움체 Medium" panose="00000600000000000000" pitchFamily="2" charset="-127"/>
                <a:cs typeface="휴먼새내기체" pitchFamily="18" charset="-127"/>
              </a:defRPr>
            </a:lvl1pPr>
            <a:lvl2pPr marL="742950" indent="-285750" defTabSz="620713">
              <a:defRPr sz="2300" b="1">
                <a:latin typeface="굴림" charset="-127"/>
                <a:ea typeface="굴림" charset="-127"/>
              </a:defRPr>
            </a:lvl2pPr>
            <a:lvl3pPr marL="1143000" indent="-228600" defTabSz="620713">
              <a:defRPr sz="2300" b="1">
                <a:latin typeface="굴림" charset="-127"/>
                <a:ea typeface="굴림" charset="-127"/>
              </a:defRPr>
            </a:lvl3pPr>
            <a:lvl4pPr marL="1600200" indent="-228600" defTabSz="620713">
              <a:defRPr sz="2300" b="1">
                <a:latin typeface="굴림" charset="-127"/>
                <a:ea typeface="굴림" charset="-127"/>
              </a:defRPr>
            </a:lvl4pPr>
            <a:lvl5pPr marL="2057400" indent="-228600" defTabSz="620713">
              <a:defRPr sz="2300" b="1">
                <a:latin typeface="굴림" charset="-127"/>
                <a:ea typeface="굴림" charset="-127"/>
              </a:defRPr>
            </a:lvl5pPr>
            <a:lvl6pPr marL="25146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6pPr>
            <a:lvl7pPr marL="29718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7pPr>
            <a:lvl8pPr marL="34290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8pPr>
            <a:lvl9pPr marL="38862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9pPr>
          </a:lstStyle>
          <a:p>
            <a:r>
              <a:rPr lang="en-US" altLang="ko-KR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 HP DL360</a:t>
            </a:r>
          </a:p>
        </p:txBody>
      </p:sp>
      <p:sp>
        <p:nvSpPr>
          <p:cNvPr id="1944" name="직사각형 1943"/>
          <p:cNvSpPr/>
          <p:nvPr/>
        </p:nvSpPr>
        <p:spPr bwMode="auto">
          <a:xfrm>
            <a:off x="4616590" y="8148193"/>
            <a:ext cx="720000" cy="104729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latinLnBrk="1" hangingPunct="1">
              <a:spcBef>
                <a:spcPts val="0"/>
              </a:spcBef>
              <a:defRPr/>
            </a:pPr>
            <a:r>
              <a:rPr lang="ko-KR" altLang="en-US" sz="700" dirty="0" err="1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모바일</a:t>
            </a:r>
            <a:r>
              <a:rPr lang="en-US" altLang="ko-KR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APP</a:t>
            </a:r>
          </a:p>
        </p:txBody>
      </p:sp>
      <p:sp>
        <p:nvSpPr>
          <p:cNvPr id="1945" name="TextBox 468"/>
          <p:cNvSpPr txBox="1">
            <a:spLocks noChangeArrowheads="1"/>
          </p:cNvSpPr>
          <p:nvPr/>
        </p:nvSpPr>
        <p:spPr bwMode="auto">
          <a:xfrm>
            <a:off x="4628885" y="7838974"/>
            <a:ext cx="695411" cy="103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defPPr>
              <a:defRPr lang="ko-KR"/>
            </a:defPPr>
            <a:lvl1pPr algn="ctr" eaLnBrk="1" hangingPunct="1">
              <a:defRPr sz="800" b="1">
                <a:solidFill>
                  <a:srgbClr val="0070C0"/>
                </a:solidFill>
                <a:latin typeface="Arial Narrow" panose="020B0606020202030204" pitchFamily="34" charset="0"/>
                <a:ea typeface="KoPub돋움체 Medium" panose="00000600000000000000" pitchFamily="2" charset="-127"/>
              </a:defRPr>
            </a:lvl1pPr>
            <a:lvl2pPr marL="742950" indent="-285750">
              <a:defRPr sz="2300" b="1">
                <a:latin typeface="굴림" charset="-127"/>
                <a:ea typeface="굴림" charset="-127"/>
              </a:defRPr>
            </a:lvl2pPr>
            <a:lvl3pPr marL="1143000" indent="-228600">
              <a:defRPr sz="2300" b="1">
                <a:latin typeface="굴림" charset="-127"/>
                <a:ea typeface="굴림" charset="-127"/>
              </a:defRPr>
            </a:lvl3pPr>
            <a:lvl4pPr marL="1600200" indent="-228600">
              <a:defRPr sz="2300" b="1">
                <a:latin typeface="굴림" charset="-127"/>
                <a:ea typeface="굴림" charset="-127"/>
              </a:defRPr>
            </a:lvl4pPr>
            <a:lvl5pPr marL="2057400" indent="-228600">
              <a:defRPr sz="2300" b="1"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9pPr>
          </a:lstStyle>
          <a:p>
            <a:pPr>
              <a:lnSpc>
                <a:spcPts val="800"/>
              </a:lnSpc>
            </a:pPr>
            <a:r>
              <a:rPr lang="ko-KR" altLang="en-US" dirty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  <a:t>통합서버</a:t>
            </a:r>
            <a:r>
              <a:rPr lang="en-US" altLang="ko-KR" dirty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  <a:t>#3</a:t>
            </a:r>
            <a:endParaRPr lang="ko-KR" altLang="en-US" dirty="0">
              <a:ln>
                <a:solidFill>
                  <a:srgbClr val="D1EBFF">
                    <a:alpha val="0"/>
                  </a:srgbClr>
                </a:solidFill>
              </a:ln>
              <a:latin typeface="+mn-ea"/>
              <a:ea typeface="+mn-ea"/>
            </a:endParaRPr>
          </a:p>
        </p:txBody>
      </p:sp>
      <p:sp>
        <p:nvSpPr>
          <p:cNvPr id="1946" name="AutoShape 489"/>
          <p:cNvSpPr>
            <a:spLocks noChangeArrowheads="1"/>
          </p:cNvSpPr>
          <p:nvPr/>
        </p:nvSpPr>
        <p:spPr bwMode="auto">
          <a:xfrm>
            <a:off x="4569631" y="7957435"/>
            <a:ext cx="813918" cy="350553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97C7F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9919" tIns="49960" rIns="99919" bIns="49960" anchor="ctr"/>
          <a:lstStyle>
            <a:lvl1pPr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latinLnBrk="1" hangingPunct="1">
              <a:spcBef>
                <a:spcPts val="0"/>
              </a:spcBef>
            </a:pPr>
            <a:endParaRPr lang="ko-KR" altLang="en-US" sz="900" b="0">
              <a:ln>
                <a:solidFill>
                  <a:srgbClr val="D1EBFF">
                    <a:alpha val="0"/>
                  </a:srgbClr>
                </a:solidFill>
              </a:ln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1947" name="Text Box 453"/>
          <p:cNvSpPr txBox="1">
            <a:spLocks noChangeArrowheads="1"/>
          </p:cNvSpPr>
          <p:nvPr/>
        </p:nvSpPr>
        <p:spPr bwMode="auto">
          <a:xfrm>
            <a:off x="7643672" y="4111707"/>
            <a:ext cx="525785" cy="10772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defTabSz="620713" eaLnBrk="1" hangingPunct="1">
              <a:defRPr sz="700" b="0">
                <a:solidFill>
                  <a:srgbClr val="000000"/>
                </a:solidFill>
                <a:latin typeface="Arial Narrow" panose="020B0606020202030204" pitchFamily="34" charset="0"/>
                <a:ea typeface="KoPub돋움체 Medium" panose="00000600000000000000" pitchFamily="2" charset="-127"/>
                <a:cs typeface="휴먼새내기체" pitchFamily="18" charset="-127"/>
              </a:defRPr>
            </a:lvl1pPr>
            <a:lvl2pPr marL="742950" indent="-285750" defTabSz="620713">
              <a:defRPr sz="2300" b="1">
                <a:latin typeface="굴림" charset="-127"/>
                <a:ea typeface="굴림" charset="-127"/>
              </a:defRPr>
            </a:lvl2pPr>
            <a:lvl3pPr marL="1143000" indent="-228600" defTabSz="620713">
              <a:defRPr sz="2300" b="1">
                <a:latin typeface="굴림" charset="-127"/>
                <a:ea typeface="굴림" charset="-127"/>
              </a:defRPr>
            </a:lvl3pPr>
            <a:lvl4pPr marL="1600200" indent="-228600" defTabSz="620713">
              <a:defRPr sz="2300" b="1">
                <a:latin typeface="굴림" charset="-127"/>
                <a:ea typeface="굴림" charset="-127"/>
              </a:defRPr>
            </a:lvl4pPr>
            <a:lvl5pPr marL="2057400" indent="-228600" defTabSz="620713">
              <a:defRPr sz="2300" b="1">
                <a:latin typeface="굴림" charset="-127"/>
                <a:ea typeface="굴림" charset="-127"/>
              </a:defRPr>
            </a:lvl5pPr>
            <a:lvl6pPr marL="25146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6pPr>
            <a:lvl7pPr marL="29718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7pPr>
            <a:lvl8pPr marL="34290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8pPr>
            <a:lvl9pPr marL="38862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9pPr>
          </a:lstStyle>
          <a:p>
            <a:r>
              <a:rPr lang="en-US" altLang="ko-KR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ATP 8880-30</a:t>
            </a:r>
          </a:p>
        </p:txBody>
      </p:sp>
      <p:sp>
        <p:nvSpPr>
          <p:cNvPr id="1948" name="직사각형 1947"/>
          <p:cNvSpPr/>
          <p:nvPr/>
        </p:nvSpPr>
        <p:spPr>
          <a:xfrm>
            <a:off x="6907535" y="4087078"/>
            <a:ext cx="720000" cy="155911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lnSpc>
                <a:spcPct val="90000"/>
              </a:lnSpc>
              <a:spcBef>
                <a:spcPts val="0"/>
              </a:spcBef>
              <a:defRPr/>
            </a:pPr>
            <a:r>
              <a:rPr lang="en-US" altLang="ko-KR" sz="700" b="0" spc="-40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ATP</a:t>
            </a:r>
            <a:r>
              <a:rPr lang="en-US" altLang="ko-KR" sz="600" b="0" spc="-40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(Web/Email/End</a:t>
            </a:r>
            <a:r>
              <a:rPr lang="en-US" altLang="ko-KR" sz="600" b="0" spc="-4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)</a:t>
            </a:r>
            <a:endParaRPr lang="ko-KR" altLang="en-US" sz="600" b="0" spc="-4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949" name="직사각형 1948"/>
          <p:cNvSpPr/>
          <p:nvPr/>
        </p:nvSpPr>
        <p:spPr>
          <a:xfrm>
            <a:off x="7005423" y="9223654"/>
            <a:ext cx="720000" cy="1047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ko-KR" altLang="en-US" sz="700" b="0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외부</a:t>
            </a:r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  <a:r>
              <a:rPr lang="ko-KR" altLang="en-US" sz="700" b="0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백신업데이트</a:t>
            </a:r>
            <a:endParaRPr lang="en-US" altLang="ko-KR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950" name="직사각형 1949"/>
          <p:cNvSpPr/>
          <p:nvPr/>
        </p:nvSpPr>
        <p:spPr>
          <a:xfrm>
            <a:off x="7005423" y="8030458"/>
            <a:ext cx="720000" cy="1047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TOSS</a:t>
            </a:r>
            <a:endParaRPr lang="ko-KR" altLang="en-US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951" name="직사각형 1950"/>
          <p:cNvSpPr/>
          <p:nvPr/>
        </p:nvSpPr>
        <p:spPr>
          <a:xfrm>
            <a:off x="6119636" y="9158248"/>
            <a:ext cx="720000" cy="10472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r>
              <a: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백신업데이트</a:t>
            </a:r>
            <a:endParaRPr lang="en-US" altLang="ko-KR" sz="70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952" name="직사각형 1951"/>
          <p:cNvSpPr/>
          <p:nvPr/>
        </p:nvSpPr>
        <p:spPr>
          <a:xfrm>
            <a:off x="6119636" y="9027923"/>
            <a:ext cx="720000" cy="10472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r>
              <a: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백신관리서버</a:t>
            </a:r>
            <a:endParaRPr lang="en-US" altLang="ko-KR" sz="70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954" name="직사각형 1953"/>
          <p:cNvSpPr/>
          <p:nvPr/>
        </p:nvSpPr>
        <p:spPr>
          <a:xfrm>
            <a:off x="6119636" y="9288570"/>
            <a:ext cx="720000" cy="10472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r>
              <a:rPr lang="en-US" altLang="ko-KR" sz="700" dirty="0" err="1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Vcenter</a:t>
            </a:r>
            <a:endParaRPr lang="en-US" altLang="ko-KR" sz="70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grpSp>
        <p:nvGrpSpPr>
          <p:cNvPr id="1955" name="그룹 1954"/>
          <p:cNvGrpSpPr/>
          <p:nvPr/>
        </p:nvGrpSpPr>
        <p:grpSpPr>
          <a:xfrm>
            <a:off x="4616590" y="9037577"/>
            <a:ext cx="1162126" cy="107722"/>
            <a:chOff x="4616590" y="9125620"/>
            <a:chExt cx="1162126" cy="108801"/>
          </a:xfrm>
        </p:grpSpPr>
        <p:sp>
          <p:nvSpPr>
            <p:cNvPr id="1956" name="직사각형 1955"/>
            <p:cNvSpPr/>
            <p:nvPr/>
          </p:nvSpPr>
          <p:spPr>
            <a:xfrm>
              <a:off x="4616590" y="9126593"/>
              <a:ext cx="720000" cy="105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latinLnBrk="1" hangingPunct="1">
                <a:spcBef>
                  <a:spcPts val="0"/>
                </a:spcBef>
              </a:pPr>
              <a:r>
                <a:rPr lang="ko-KR" altLang="en-US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비정형 </a:t>
              </a:r>
              <a:r>
                <a:rPr lang="ko-KR" altLang="en-US" sz="700" dirty="0" err="1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키관리</a:t>
              </a:r>
              <a:endPara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957" name="Text Box 453"/>
            <p:cNvSpPr txBox="1">
              <a:spLocks noChangeArrowheads="1"/>
            </p:cNvSpPr>
            <p:nvPr/>
          </p:nvSpPr>
          <p:spPr bwMode="auto">
            <a:xfrm>
              <a:off x="5373156" y="9125620"/>
              <a:ext cx="405560" cy="108801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xtLst/>
          </p:spPr>
          <p:txBody>
            <a:bodyPr wrap="none" lIns="0" tIns="0" rIns="0" bIns="0">
              <a:spAutoFit/>
            </a:bodyPr>
            <a:lstStyle>
              <a:defPPr>
                <a:defRPr lang="ko-KR"/>
              </a:defPPr>
              <a:lvl1pPr defTabSz="620713" eaLnBrk="1" hangingPunct="1">
                <a:defRPr sz="700" b="0">
                  <a:solidFill>
                    <a:srgbClr val="000000"/>
                  </a:solidFill>
                  <a:latin typeface="Arial Narrow" panose="020B0606020202030204" pitchFamily="34" charset="0"/>
                  <a:ea typeface="KoPub돋움체 Medium" panose="00000600000000000000" pitchFamily="2" charset="-127"/>
                  <a:cs typeface="휴먼새내기체" pitchFamily="18" charset="-127"/>
                </a:defRPr>
              </a:lvl1pPr>
              <a:lvl2pPr marL="742950" indent="-285750" defTabSz="620713">
                <a:defRPr sz="2300" b="1">
                  <a:latin typeface="굴림" charset="-127"/>
                  <a:ea typeface="굴림" charset="-127"/>
                </a:defRPr>
              </a:lvl2pPr>
              <a:lvl3pPr marL="1143000" indent="-228600" defTabSz="620713">
                <a:defRPr sz="2300" b="1">
                  <a:latin typeface="굴림" charset="-127"/>
                  <a:ea typeface="굴림" charset="-127"/>
                </a:defRPr>
              </a:lvl3pPr>
              <a:lvl4pPr marL="1600200" indent="-228600" defTabSz="620713">
                <a:defRPr sz="2300" b="1">
                  <a:latin typeface="굴림" charset="-127"/>
                  <a:ea typeface="굴림" charset="-127"/>
                </a:defRPr>
              </a:lvl4pPr>
              <a:lvl5pPr marL="2057400" indent="-228600" defTabSz="620713">
                <a:defRPr sz="2300" b="1">
                  <a:latin typeface="굴림" charset="-127"/>
                  <a:ea typeface="굴림" charset="-127"/>
                </a:defRPr>
              </a:lvl5pPr>
              <a:lvl6pPr marL="25146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6pPr>
              <a:lvl7pPr marL="29718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7pPr>
              <a:lvl8pPr marL="34290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8pPr>
              <a:lvl9pPr marL="38862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9pPr>
            </a:lstStyle>
            <a:p>
              <a:r>
                <a:rPr lang="en-US" altLang="ko-KR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HP DL360</a:t>
              </a:r>
            </a:p>
          </p:txBody>
        </p:sp>
      </p:grpSp>
      <p:grpSp>
        <p:nvGrpSpPr>
          <p:cNvPr id="1958" name="그룹 1957"/>
          <p:cNvGrpSpPr/>
          <p:nvPr/>
        </p:nvGrpSpPr>
        <p:grpSpPr>
          <a:xfrm>
            <a:off x="4616590" y="8899666"/>
            <a:ext cx="939308" cy="107722"/>
            <a:chOff x="4616590" y="8980526"/>
            <a:chExt cx="939308" cy="108801"/>
          </a:xfrm>
        </p:grpSpPr>
        <p:sp>
          <p:nvSpPr>
            <p:cNvPr id="1959" name="직사각형 1958"/>
            <p:cNvSpPr/>
            <p:nvPr/>
          </p:nvSpPr>
          <p:spPr>
            <a:xfrm>
              <a:off x="4616590" y="8981499"/>
              <a:ext cx="720000" cy="105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latinLnBrk="1" hangingPunct="1">
                <a:spcBef>
                  <a:spcPts val="0"/>
                </a:spcBef>
              </a:pPr>
              <a:r>
                <a:rPr lang="en-US" altLang="ko-KR" sz="700" dirty="0" err="1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LogCops</a:t>
              </a:r>
              <a:r>
                <a:rPr lang="en-US" altLang="ko-KR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  <a:r>
                <a:rPr lang="ko-KR" altLang="en-US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관리</a:t>
              </a:r>
            </a:p>
          </p:txBody>
        </p:sp>
        <p:sp>
          <p:nvSpPr>
            <p:cNvPr id="1960" name="Text Box 453"/>
            <p:cNvSpPr txBox="1">
              <a:spLocks noChangeArrowheads="1"/>
            </p:cNvSpPr>
            <p:nvPr/>
          </p:nvSpPr>
          <p:spPr bwMode="auto">
            <a:xfrm>
              <a:off x="5373156" y="8980526"/>
              <a:ext cx="182742" cy="108801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xtLst/>
          </p:spPr>
          <p:txBody>
            <a:bodyPr wrap="none" lIns="0" tIns="0" rIns="0" bIns="0">
              <a:spAutoFit/>
            </a:bodyPr>
            <a:lstStyle>
              <a:defPPr>
                <a:defRPr lang="ko-KR"/>
              </a:defPPr>
              <a:lvl1pPr defTabSz="620713" eaLnBrk="1" hangingPunct="1">
                <a:defRPr sz="700" b="0">
                  <a:solidFill>
                    <a:srgbClr val="000000"/>
                  </a:solidFill>
                  <a:latin typeface="Arial Narrow" panose="020B0606020202030204" pitchFamily="34" charset="0"/>
                  <a:ea typeface="KoPub돋움체 Medium" panose="00000600000000000000" pitchFamily="2" charset="-127"/>
                  <a:cs typeface="휴먼새내기체" pitchFamily="18" charset="-127"/>
                </a:defRPr>
              </a:lvl1pPr>
              <a:lvl2pPr marL="742950" indent="-285750" defTabSz="620713">
                <a:defRPr sz="2300" b="1">
                  <a:latin typeface="굴림" charset="-127"/>
                  <a:ea typeface="굴림" charset="-127"/>
                </a:defRPr>
              </a:lvl2pPr>
              <a:lvl3pPr marL="1143000" indent="-228600" defTabSz="620713">
                <a:defRPr sz="2300" b="1">
                  <a:latin typeface="굴림" charset="-127"/>
                  <a:ea typeface="굴림" charset="-127"/>
                </a:defRPr>
              </a:lvl3pPr>
              <a:lvl4pPr marL="1600200" indent="-228600" defTabSz="620713">
                <a:defRPr sz="2300" b="1">
                  <a:latin typeface="굴림" charset="-127"/>
                  <a:ea typeface="굴림" charset="-127"/>
                </a:defRPr>
              </a:lvl4pPr>
              <a:lvl5pPr marL="2057400" indent="-228600" defTabSz="620713">
                <a:defRPr sz="2300" b="1">
                  <a:latin typeface="굴림" charset="-127"/>
                  <a:ea typeface="굴림" charset="-127"/>
                </a:defRPr>
              </a:lvl5pPr>
              <a:lvl6pPr marL="25146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6pPr>
              <a:lvl7pPr marL="29718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7pPr>
              <a:lvl8pPr marL="34290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8pPr>
              <a:lvl9pPr marL="38862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9pPr>
            </a:lstStyle>
            <a:p>
              <a:r>
                <a:rPr lang="en-US" altLang="ko-KR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LCM</a:t>
              </a:r>
            </a:p>
          </p:txBody>
        </p:sp>
      </p:grpSp>
      <p:grpSp>
        <p:nvGrpSpPr>
          <p:cNvPr id="1961" name="그룹 1960"/>
          <p:cNvGrpSpPr/>
          <p:nvPr/>
        </p:nvGrpSpPr>
        <p:grpSpPr>
          <a:xfrm>
            <a:off x="4616590" y="9182422"/>
            <a:ext cx="1162126" cy="107722"/>
            <a:chOff x="4616590" y="9271211"/>
            <a:chExt cx="1162126" cy="108801"/>
          </a:xfrm>
        </p:grpSpPr>
        <p:sp>
          <p:nvSpPr>
            <p:cNvPr id="1962" name="직사각형 1961"/>
            <p:cNvSpPr/>
            <p:nvPr/>
          </p:nvSpPr>
          <p:spPr>
            <a:xfrm>
              <a:off x="4616590" y="9272185"/>
              <a:ext cx="720000" cy="10577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latinLnBrk="1" hangingPunct="1">
                <a:spcBef>
                  <a:spcPts val="0"/>
                </a:spcBef>
              </a:pPr>
              <a:r>
                <a:rPr lang="ko-KR" altLang="en-US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근로시간관리</a:t>
              </a:r>
            </a:p>
          </p:txBody>
        </p:sp>
        <p:sp>
          <p:nvSpPr>
            <p:cNvPr id="1963" name="Text Box 453"/>
            <p:cNvSpPr txBox="1">
              <a:spLocks noChangeArrowheads="1"/>
            </p:cNvSpPr>
            <p:nvPr/>
          </p:nvSpPr>
          <p:spPr bwMode="auto">
            <a:xfrm>
              <a:off x="5373156" y="9271211"/>
              <a:ext cx="405560" cy="108801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  <a:extLst/>
          </p:spPr>
          <p:txBody>
            <a:bodyPr wrap="none" lIns="0" tIns="0" rIns="0" bIns="0">
              <a:spAutoFit/>
            </a:bodyPr>
            <a:lstStyle>
              <a:defPPr>
                <a:defRPr lang="ko-KR"/>
              </a:defPPr>
              <a:lvl1pPr defTabSz="620713" eaLnBrk="1" hangingPunct="1">
                <a:defRPr sz="700" b="0">
                  <a:solidFill>
                    <a:srgbClr val="000000"/>
                  </a:solidFill>
                  <a:latin typeface="Arial Narrow" panose="020B0606020202030204" pitchFamily="34" charset="0"/>
                  <a:ea typeface="KoPub돋움체 Medium" panose="00000600000000000000" pitchFamily="2" charset="-127"/>
                  <a:cs typeface="휴먼새내기체" pitchFamily="18" charset="-127"/>
                </a:defRPr>
              </a:lvl1pPr>
              <a:lvl2pPr marL="742950" indent="-285750" defTabSz="620713">
                <a:defRPr sz="2300" b="1">
                  <a:latin typeface="굴림" charset="-127"/>
                  <a:ea typeface="굴림" charset="-127"/>
                </a:defRPr>
              </a:lvl2pPr>
              <a:lvl3pPr marL="1143000" indent="-228600" defTabSz="620713">
                <a:defRPr sz="2300" b="1">
                  <a:latin typeface="굴림" charset="-127"/>
                  <a:ea typeface="굴림" charset="-127"/>
                </a:defRPr>
              </a:lvl3pPr>
              <a:lvl4pPr marL="1600200" indent="-228600" defTabSz="620713">
                <a:defRPr sz="2300" b="1">
                  <a:latin typeface="굴림" charset="-127"/>
                  <a:ea typeface="굴림" charset="-127"/>
                </a:defRPr>
              </a:lvl4pPr>
              <a:lvl5pPr marL="2057400" indent="-228600" defTabSz="620713">
                <a:defRPr sz="2300" b="1">
                  <a:latin typeface="굴림" charset="-127"/>
                  <a:ea typeface="굴림" charset="-127"/>
                </a:defRPr>
              </a:lvl5pPr>
              <a:lvl6pPr marL="25146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6pPr>
              <a:lvl7pPr marL="29718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7pPr>
              <a:lvl8pPr marL="34290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8pPr>
              <a:lvl9pPr marL="38862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latin typeface="굴림" charset="-127"/>
                  <a:ea typeface="굴림" charset="-127"/>
                </a:defRPr>
              </a:lvl9pPr>
            </a:lstStyle>
            <a:p>
              <a:r>
                <a:rPr lang="en-US" altLang="ko-KR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HP DL360</a:t>
              </a:r>
            </a:p>
          </p:txBody>
        </p:sp>
      </p:grpSp>
      <p:sp>
        <p:nvSpPr>
          <p:cNvPr id="1964" name="직사각형 1963"/>
          <p:cNvSpPr/>
          <p:nvPr/>
        </p:nvSpPr>
        <p:spPr>
          <a:xfrm>
            <a:off x="7840246" y="8369591"/>
            <a:ext cx="720000" cy="10472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latinLnBrk="1" hangingPunct="1">
              <a:spcBef>
                <a:spcPts val="0"/>
              </a:spcBef>
            </a:pPr>
            <a:r>
              <a:rPr lang="en-US" altLang="ko-KR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SWIFT #1,#2</a:t>
            </a:r>
            <a:endParaRPr lang="ko-KR" altLang="en-US" sz="70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965" name="Text Box 453"/>
          <p:cNvSpPr txBox="1">
            <a:spLocks noChangeArrowheads="1"/>
          </p:cNvSpPr>
          <p:nvPr/>
        </p:nvSpPr>
        <p:spPr bwMode="auto">
          <a:xfrm>
            <a:off x="8535144" y="8340034"/>
            <a:ext cx="702631" cy="17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168" tIns="31084" rIns="62168" bIns="31084">
            <a:spAutoFit/>
          </a:bodyPr>
          <a:lstStyle>
            <a:lvl1pPr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latinLnBrk="1" hangingPunct="1"/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휴먼새내기체" pitchFamily="18" charset="-127"/>
              </a:rPr>
              <a:t>HP DL380(NT)</a:t>
            </a:r>
          </a:p>
        </p:txBody>
      </p:sp>
      <p:grpSp>
        <p:nvGrpSpPr>
          <p:cNvPr id="1967" name="그룹 1966"/>
          <p:cNvGrpSpPr/>
          <p:nvPr/>
        </p:nvGrpSpPr>
        <p:grpSpPr>
          <a:xfrm>
            <a:off x="316774" y="7816937"/>
            <a:ext cx="1362846" cy="1362605"/>
            <a:chOff x="453088" y="7728483"/>
            <a:chExt cx="1362846" cy="1376246"/>
          </a:xfrm>
        </p:grpSpPr>
        <p:sp>
          <p:nvSpPr>
            <p:cNvPr id="1968" name="직사각형 1967"/>
            <p:cNvSpPr/>
            <p:nvPr/>
          </p:nvSpPr>
          <p:spPr>
            <a:xfrm>
              <a:off x="1163941" y="8900952"/>
              <a:ext cx="651993" cy="20377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969" name="직사각형 1968"/>
            <p:cNvSpPr/>
            <p:nvPr/>
          </p:nvSpPr>
          <p:spPr>
            <a:xfrm>
              <a:off x="453088" y="8900952"/>
              <a:ext cx="651993" cy="20377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970" name="직사각형 1969"/>
            <p:cNvSpPr/>
            <p:nvPr/>
          </p:nvSpPr>
          <p:spPr>
            <a:xfrm>
              <a:off x="453088" y="8316572"/>
              <a:ext cx="651993" cy="49180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971" name="직사각형 1970"/>
            <p:cNvSpPr/>
            <p:nvPr/>
          </p:nvSpPr>
          <p:spPr bwMode="auto">
            <a:xfrm>
              <a:off x="485042" y="8654822"/>
              <a:ext cx="583364" cy="108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r>
                <a:rPr lang="ko-KR" altLang="en-US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메타</a:t>
              </a:r>
            </a:p>
          </p:txBody>
        </p:sp>
        <p:sp>
          <p:nvSpPr>
            <p:cNvPr id="1972" name="직사각형 1971"/>
            <p:cNvSpPr/>
            <p:nvPr/>
          </p:nvSpPr>
          <p:spPr bwMode="auto">
            <a:xfrm>
              <a:off x="486918" y="8510756"/>
              <a:ext cx="583364" cy="108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r>
                <a:rPr lang="ko-KR" altLang="en-US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검색</a:t>
              </a:r>
            </a:p>
          </p:txBody>
        </p:sp>
        <p:sp>
          <p:nvSpPr>
            <p:cNvPr id="1973" name="직사각형 1972"/>
            <p:cNvSpPr/>
            <p:nvPr/>
          </p:nvSpPr>
          <p:spPr bwMode="auto">
            <a:xfrm>
              <a:off x="486918" y="8364197"/>
              <a:ext cx="583364" cy="108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r>
                <a:rPr lang="ko-KR" altLang="en-US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이미지</a:t>
              </a:r>
              <a:r>
                <a:rPr lang="en-US" altLang="ko-KR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#1</a:t>
              </a:r>
              <a:endPara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974" name="직사각형 1973"/>
            <p:cNvSpPr/>
            <p:nvPr/>
          </p:nvSpPr>
          <p:spPr>
            <a:xfrm>
              <a:off x="1163935" y="8316572"/>
              <a:ext cx="651993" cy="49180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975" name="직사각형 1974"/>
            <p:cNvSpPr/>
            <p:nvPr/>
          </p:nvSpPr>
          <p:spPr bwMode="auto">
            <a:xfrm>
              <a:off x="1195889" y="8654822"/>
              <a:ext cx="583364" cy="108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ko-KR" altLang="en-US" sz="700" dirty="0" err="1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감사정보</a:t>
              </a:r>
              <a:endPara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976" name="직사각형 1975"/>
            <p:cNvSpPr/>
            <p:nvPr/>
          </p:nvSpPr>
          <p:spPr bwMode="auto">
            <a:xfrm>
              <a:off x="1197765" y="8510756"/>
              <a:ext cx="583364" cy="108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altLang="ko-KR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ETL</a:t>
              </a:r>
              <a:endPara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977" name="직사각형 1976"/>
            <p:cNvSpPr/>
            <p:nvPr/>
          </p:nvSpPr>
          <p:spPr bwMode="auto">
            <a:xfrm>
              <a:off x="1197765" y="8364197"/>
              <a:ext cx="583364" cy="108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r>
                <a:rPr lang="ko-KR" altLang="en-US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이미지</a:t>
              </a:r>
              <a:r>
                <a:rPr lang="en-US" altLang="ko-KR" sz="700" dirty="0" smtClean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#2</a:t>
              </a:r>
              <a:endPara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978" name="직사각형 1977"/>
            <p:cNvSpPr/>
            <p:nvPr/>
          </p:nvSpPr>
          <p:spPr>
            <a:xfrm>
              <a:off x="479116" y="8947235"/>
              <a:ext cx="596157" cy="108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altLang="ko-KR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STANDBY#1</a:t>
              </a:r>
              <a:endPara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979" name="직사각형 1978"/>
            <p:cNvSpPr/>
            <p:nvPr/>
          </p:nvSpPr>
          <p:spPr>
            <a:xfrm>
              <a:off x="1186703" y="8947235"/>
              <a:ext cx="596157" cy="108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en-US" altLang="ko-KR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STANDBY#2</a:t>
              </a:r>
              <a:endPara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980" name="직사각형 1979"/>
            <p:cNvSpPr/>
            <p:nvPr/>
          </p:nvSpPr>
          <p:spPr>
            <a:xfrm>
              <a:off x="453088" y="7728483"/>
              <a:ext cx="651993" cy="49180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</a:endParaRPr>
            </a:p>
          </p:txBody>
        </p:sp>
        <p:sp>
          <p:nvSpPr>
            <p:cNvPr id="1981" name="직사각형 1980"/>
            <p:cNvSpPr/>
            <p:nvPr/>
          </p:nvSpPr>
          <p:spPr bwMode="auto">
            <a:xfrm>
              <a:off x="485042" y="8066733"/>
              <a:ext cx="583364" cy="108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ko-KR" altLang="en-US" sz="700" dirty="0" err="1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권한관리</a:t>
              </a:r>
              <a:r>
                <a:rPr lang="en-US" altLang="ko-KR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#1</a:t>
              </a:r>
              <a:endPara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982" name="직사각형 1981"/>
            <p:cNvSpPr/>
            <p:nvPr/>
          </p:nvSpPr>
          <p:spPr bwMode="auto">
            <a:xfrm>
              <a:off x="486918" y="7922667"/>
              <a:ext cx="583364" cy="108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ko-KR" altLang="en-US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내부</a:t>
              </a:r>
              <a:r>
                <a:rPr lang="en-US" altLang="ko-KR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WAS#1</a:t>
              </a:r>
              <a:r>
                <a:rPr lang="ko-KR" altLang="en-US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</a:p>
          </p:txBody>
        </p:sp>
        <p:sp>
          <p:nvSpPr>
            <p:cNvPr id="1983" name="직사각형 1982"/>
            <p:cNvSpPr/>
            <p:nvPr/>
          </p:nvSpPr>
          <p:spPr bwMode="auto">
            <a:xfrm>
              <a:off x="486918" y="7776108"/>
              <a:ext cx="583364" cy="108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ko-KR" altLang="en-US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내부</a:t>
              </a:r>
              <a:r>
                <a:rPr lang="en-US" altLang="ko-KR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WEB#1</a:t>
              </a:r>
              <a:endPara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984" name="직사각형 1983"/>
            <p:cNvSpPr/>
            <p:nvPr/>
          </p:nvSpPr>
          <p:spPr>
            <a:xfrm>
              <a:off x="1163935" y="7728483"/>
              <a:ext cx="651993" cy="491809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</a:endParaRPr>
            </a:p>
          </p:txBody>
        </p:sp>
        <p:sp>
          <p:nvSpPr>
            <p:cNvPr id="1985" name="직사각형 1984"/>
            <p:cNvSpPr/>
            <p:nvPr/>
          </p:nvSpPr>
          <p:spPr bwMode="auto">
            <a:xfrm>
              <a:off x="1195889" y="8066733"/>
              <a:ext cx="583364" cy="108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ko-KR" altLang="en-US" sz="700" dirty="0" err="1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권한관리</a:t>
              </a:r>
              <a:r>
                <a:rPr lang="en-US" altLang="ko-KR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#2</a:t>
              </a:r>
              <a:endPara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1986" name="직사각형 1985"/>
            <p:cNvSpPr/>
            <p:nvPr/>
          </p:nvSpPr>
          <p:spPr bwMode="auto">
            <a:xfrm>
              <a:off x="1197765" y="7922667"/>
              <a:ext cx="583364" cy="108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ko-KR" altLang="en-US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내부</a:t>
              </a:r>
              <a:r>
                <a:rPr lang="en-US" altLang="ko-KR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WAS#2</a:t>
              </a:r>
              <a:r>
                <a:rPr lang="ko-KR" altLang="en-US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 </a:t>
              </a:r>
            </a:p>
          </p:txBody>
        </p:sp>
        <p:sp>
          <p:nvSpPr>
            <p:cNvPr id="1987" name="직사각형 1986"/>
            <p:cNvSpPr/>
            <p:nvPr/>
          </p:nvSpPr>
          <p:spPr bwMode="auto">
            <a:xfrm>
              <a:off x="1197765" y="7776108"/>
              <a:ext cx="583364" cy="108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ko-KR" altLang="en-US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내부</a:t>
              </a:r>
              <a:r>
                <a:rPr lang="en-US" altLang="ko-KR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WEB#2</a:t>
              </a:r>
              <a:endPara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</p:grpSp>
      <p:sp>
        <p:nvSpPr>
          <p:cNvPr id="1988" name="AutoShape 489"/>
          <p:cNvSpPr>
            <a:spLocks noChangeArrowheads="1"/>
          </p:cNvSpPr>
          <p:nvPr/>
        </p:nvSpPr>
        <p:spPr bwMode="auto">
          <a:xfrm>
            <a:off x="233151" y="7763080"/>
            <a:ext cx="1530093" cy="1796416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97C7F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latinLnBrk="1" hangingPunct="1"/>
            <a:endParaRPr lang="ko-KR" altLang="en-US" sz="900" b="0">
              <a:ln>
                <a:solidFill>
                  <a:srgbClr val="D1EBFF">
                    <a:alpha val="0"/>
                  </a:srgbClr>
                </a:solidFill>
              </a:ln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1989" name="AutoShape 489"/>
          <p:cNvSpPr>
            <a:spLocks noChangeArrowheads="1"/>
          </p:cNvSpPr>
          <p:nvPr/>
        </p:nvSpPr>
        <p:spPr bwMode="auto">
          <a:xfrm>
            <a:off x="1877936" y="7764035"/>
            <a:ext cx="766450" cy="1796416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97C7F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anchor="ctr"/>
          <a:lstStyle>
            <a:lvl1pPr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latinLnBrk="1" hangingPunct="1"/>
            <a:endParaRPr lang="ko-KR" altLang="en-US" sz="900" b="0">
              <a:ln>
                <a:solidFill>
                  <a:srgbClr val="D1EBFF">
                    <a:alpha val="0"/>
                  </a:srgbClr>
                </a:solidFill>
              </a:ln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1990" name="모서리가 둥근 직사각형 1989"/>
          <p:cNvSpPr/>
          <p:nvPr/>
        </p:nvSpPr>
        <p:spPr>
          <a:xfrm>
            <a:off x="1592050" y="7695798"/>
            <a:ext cx="103849" cy="45266"/>
          </a:xfrm>
          <a:prstGeom prst="roundRect">
            <a:avLst/>
          </a:prstGeom>
          <a:solidFill>
            <a:srgbClr val="97C7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latinLnBrk="0"/>
            <a:endParaRPr lang="ko-KR" altLang="en-US">
              <a:latin typeface="+mn-ea"/>
            </a:endParaRPr>
          </a:p>
        </p:txBody>
      </p:sp>
      <p:sp>
        <p:nvSpPr>
          <p:cNvPr id="1875" name="Text Box 453"/>
          <p:cNvSpPr txBox="1">
            <a:spLocks noChangeArrowheads="1"/>
          </p:cNvSpPr>
          <p:nvPr/>
        </p:nvSpPr>
        <p:spPr bwMode="auto">
          <a:xfrm>
            <a:off x="3957232" y="7885757"/>
            <a:ext cx="405560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latinLnBrk="1" hangingPunct="1"/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0000"/>
                </a:solidFill>
                <a:latin typeface="+mn-ea"/>
                <a:ea typeface="+mn-ea"/>
                <a:cs typeface="휴먼새내기체" pitchFamily="18" charset="-127"/>
              </a:rPr>
              <a:t>HP DL380</a:t>
            </a:r>
          </a:p>
        </p:txBody>
      </p:sp>
      <p:sp>
        <p:nvSpPr>
          <p:cNvPr id="1876" name="Text Box 453"/>
          <p:cNvSpPr txBox="1">
            <a:spLocks noChangeArrowheads="1"/>
          </p:cNvSpPr>
          <p:nvPr/>
        </p:nvSpPr>
        <p:spPr bwMode="auto">
          <a:xfrm>
            <a:off x="3957232" y="8483192"/>
            <a:ext cx="466474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latinLnBrk="1" hangingPunct="1"/>
            <a:r>
              <a:rPr lang="en-US" altLang="ko-KR" sz="700" b="0" dirty="0" err="1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0000"/>
                </a:solidFill>
                <a:latin typeface="+mn-ea"/>
                <a:ea typeface="+mn-ea"/>
                <a:cs typeface="휴먼새내기체" pitchFamily="18" charset="-127"/>
              </a:rPr>
              <a:t>SuperMicro</a:t>
            </a:r>
            <a:endParaRPr lang="en-US" altLang="ko-KR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rgbClr val="000000"/>
              </a:solidFill>
              <a:latin typeface="+mn-ea"/>
              <a:ea typeface="+mn-ea"/>
              <a:cs typeface="휴먼새내기체" pitchFamily="18" charset="-127"/>
            </a:endParaRPr>
          </a:p>
        </p:txBody>
      </p:sp>
      <p:sp>
        <p:nvSpPr>
          <p:cNvPr id="1877" name="Text Box 453"/>
          <p:cNvSpPr txBox="1">
            <a:spLocks noChangeArrowheads="1"/>
          </p:cNvSpPr>
          <p:nvPr/>
        </p:nvSpPr>
        <p:spPr bwMode="auto">
          <a:xfrm>
            <a:off x="3957232" y="8715036"/>
            <a:ext cx="577081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0000"/>
                </a:solidFill>
                <a:latin typeface="+mn-ea"/>
                <a:ea typeface="+mn-ea"/>
                <a:cs typeface="휴먼새내기체" pitchFamily="18" charset="-127"/>
              </a:rPr>
              <a:t>HP DL360(NT)</a:t>
            </a:r>
          </a:p>
        </p:txBody>
      </p:sp>
      <p:sp>
        <p:nvSpPr>
          <p:cNvPr id="1878" name="Text Box 453"/>
          <p:cNvSpPr txBox="1">
            <a:spLocks noChangeArrowheads="1"/>
          </p:cNvSpPr>
          <p:nvPr/>
        </p:nvSpPr>
        <p:spPr bwMode="auto">
          <a:xfrm>
            <a:off x="3957232" y="8249214"/>
            <a:ext cx="368691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latinLnBrk="1" hangingPunct="1"/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0000"/>
                </a:solidFill>
                <a:latin typeface="+mn-ea"/>
                <a:ea typeface="+mn-ea"/>
                <a:cs typeface="휴먼새내기체" pitchFamily="18" charset="-127"/>
              </a:rPr>
              <a:t>DELL(NT)</a:t>
            </a:r>
          </a:p>
        </p:txBody>
      </p:sp>
      <p:sp>
        <p:nvSpPr>
          <p:cNvPr id="1881" name="직사각형 1880"/>
          <p:cNvSpPr/>
          <p:nvPr/>
        </p:nvSpPr>
        <p:spPr>
          <a:xfrm>
            <a:off x="3148578" y="7820283"/>
            <a:ext cx="728119" cy="299370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1882" name="직사각형 1881"/>
          <p:cNvSpPr/>
          <p:nvPr/>
        </p:nvSpPr>
        <p:spPr bwMode="auto">
          <a:xfrm>
            <a:off x="3164035" y="7975369"/>
            <a:ext cx="697204" cy="10692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ko-KR" altLang="en-US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문서보안</a:t>
            </a:r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#2</a:t>
            </a:r>
            <a:endParaRPr lang="ko-KR" altLang="en-US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883" name="직사각형 1882"/>
          <p:cNvSpPr/>
          <p:nvPr/>
        </p:nvSpPr>
        <p:spPr bwMode="auto">
          <a:xfrm>
            <a:off x="3164035" y="7857304"/>
            <a:ext cx="697204" cy="10692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ko-KR" altLang="en-US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문서보안</a:t>
            </a:r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#1</a:t>
            </a:r>
            <a:endParaRPr lang="ko-KR" altLang="en-US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884" name="직사각형 1883"/>
          <p:cNvSpPr/>
          <p:nvPr/>
        </p:nvSpPr>
        <p:spPr bwMode="auto">
          <a:xfrm>
            <a:off x="3152638" y="8489271"/>
            <a:ext cx="720000" cy="10692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ko-KR" altLang="en-US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매체보안</a:t>
            </a:r>
          </a:p>
        </p:txBody>
      </p:sp>
      <p:sp>
        <p:nvSpPr>
          <p:cNvPr id="1885" name="직사각형 1884"/>
          <p:cNvSpPr/>
          <p:nvPr/>
        </p:nvSpPr>
        <p:spPr>
          <a:xfrm>
            <a:off x="3152638" y="8761748"/>
            <a:ext cx="720000" cy="10692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ko-KR" altLang="en-US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출력물 보안</a:t>
            </a:r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#2</a:t>
            </a:r>
            <a:endParaRPr lang="ko-KR" altLang="en-US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886" name="직사각형 1885"/>
          <p:cNvSpPr/>
          <p:nvPr/>
        </p:nvSpPr>
        <p:spPr>
          <a:xfrm>
            <a:off x="3152638" y="8639797"/>
            <a:ext cx="720000" cy="10692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ko-KR" altLang="en-US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출력물 보안</a:t>
            </a:r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#1</a:t>
            </a:r>
            <a:endParaRPr lang="ko-KR" altLang="en-US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887" name="직사각형 1886"/>
          <p:cNvSpPr/>
          <p:nvPr/>
        </p:nvSpPr>
        <p:spPr>
          <a:xfrm>
            <a:off x="3152638" y="8188219"/>
            <a:ext cx="720000" cy="10692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TPAM #1</a:t>
            </a:r>
            <a:endParaRPr lang="ko-KR" altLang="en-US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888" name="직사각형 1887"/>
          <p:cNvSpPr/>
          <p:nvPr/>
        </p:nvSpPr>
        <p:spPr>
          <a:xfrm>
            <a:off x="3152638" y="8319695"/>
            <a:ext cx="720000" cy="10692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TPAM #2</a:t>
            </a:r>
            <a:endParaRPr lang="ko-KR" altLang="en-US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890" name="Text Box 453"/>
          <p:cNvSpPr txBox="1">
            <a:spLocks noChangeArrowheads="1"/>
          </p:cNvSpPr>
          <p:nvPr/>
        </p:nvSpPr>
        <p:spPr bwMode="auto">
          <a:xfrm>
            <a:off x="3957232" y="9048975"/>
            <a:ext cx="537006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0000"/>
                </a:solidFill>
                <a:latin typeface="+mn-ea"/>
                <a:ea typeface="+mn-ea"/>
                <a:cs typeface="휴먼새내기체" pitchFamily="18" charset="-127"/>
              </a:rPr>
              <a:t>HP MSA1050</a:t>
            </a:r>
          </a:p>
        </p:txBody>
      </p:sp>
      <p:sp>
        <p:nvSpPr>
          <p:cNvPr id="1891" name="Text Box 453"/>
          <p:cNvSpPr txBox="1">
            <a:spLocks noChangeArrowheads="1"/>
          </p:cNvSpPr>
          <p:nvPr/>
        </p:nvSpPr>
        <p:spPr bwMode="auto">
          <a:xfrm>
            <a:off x="3957232" y="9179239"/>
            <a:ext cx="537006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0000"/>
                </a:solidFill>
                <a:latin typeface="+mn-ea"/>
                <a:ea typeface="+mn-ea"/>
                <a:cs typeface="휴먼새내기체" pitchFamily="18" charset="-127"/>
              </a:rPr>
              <a:t>HP MSA2050</a:t>
            </a:r>
          </a:p>
        </p:txBody>
      </p:sp>
      <p:sp>
        <p:nvSpPr>
          <p:cNvPr id="1893" name="직사각형 1892"/>
          <p:cNvSpPr/>
          <p:nvPr/>
        </p:nvSpPr>
        <p:spPr bwMode="auto">
          <a:xfrm>
            <a:off x="3152638" y="9044808"/>
            <a:ext cx="720000" cy="10693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ko-KR" altLang="en-US" sz="700" b="0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출력물보안</a:t>
            </a:r>
            <a:r>
              <a:rPr lang="en-US" altLang="ko-KR" sz="700" b="0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Storage</a:t>
            </a:r>
            <a:endParaRPr lang="ko-KR" altLang="en-US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894" name="직사각형 1893"/>
          <p:cNvSpPr/>
          <p:nvPr/>
        </p:nvSpPr>
        <p:spPr bwMode="auto">
          <a:xfrm>
            <a:off x="3152638" y="9187465"/>
            <a:ext cx="720000" cy="10693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ko-KR" altLang="en-US" sz="700" b="0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문서보안</a:t>
            </a:r>
            <a:r>
              <a:rPr lang="en-US" altLang="ko-KR" sz="700" b="0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Storage</a:t>
            </a:r>
            <a:endParaRPr lang="ko-KR" altLang="en-US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991" name="모서리가 둥근 직사각형 1990"/>
          <p:cNvSpPr/>
          <p:nvPr/>
        </p:nvSpPr>
        <p:spPr>
          <a:xfrm>
            <a:off x="3678767" y="7692885"/>
            <a:ext cx="103849" cy="45266"/>
          </a:xfrm>
          <a:prstGeom prst="roundRect">
            <a:avLst/>
          </a:prstGeom>
          <a:solidFill>
            <a:srgbClr val="97C7F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D1EBFF">
                    <a:alpha val="0"/>
                  </a:srgbClr>
                </a:solidFill>
              </a:ln>
              <a:latin typeface="+mn-ea"/>
            </a:endParaRPr>
          </a:p>
        </p:txBody>
      </p:sp>
      <p:sp>
        <p:nvSpPr>
          <p:cNvPr id="1992" name="모서리가 둥근 직사각형 1991"/>
          <p:cNvSpPr/>
          <p:nvPr/>
        </p:nvSpPr>
        <p:spPr>
          <a:xfrm>
            <a:off x="2554197" y="7695798"/>
            <a:ext cx="103849" cy="45266"/>
          </a:xfrm>
          <a:prstGeom prst="roundRect">
            <a:avLst/>
          </a:prstGeom>
          <a:solidFill>
            <a:srgbClr val="97C7F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D1EBFF">
                    <a:alpha val="0"/>
                  </a:srgbClr>
                </a:solidFill>
              </a:ln>
              <a:latin typeface="+mn-ea"/>
            </a:endParaRPr>
          </a:p>
        </p:txBody>
      </p:sp>
      <p:sp>
        <p:nvSpPr>
          <p:cNvPr id="1993" name="모서리가 둥근 직사각형 1992"/>
          <p:cNvSpPr/>
          <p:nvPr/>
        </p:nvSpPr>
        <p:spPr>
          <a:xfrm>
            <a:off x="4057948" y="7694843"/>
            <a:ext cx="103849" cy="45266"/>
          </a:xfrm>
          <a:prstGeom prst="roundRect">
            <a:avLst/>
          </a:prstGeom>
          <a:solidFill>
            <a:srgbClr val="97C7F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D1EBFF">
                    <a:alpha val="0"/>
                  </a:srgbClr>
                </a:solidFill>
              </a:ln>
              <a:latin typeface="+mn-ea"/>
            </a:endParaRPr>
          </a:p>
        </p:txBody>
      </p:sp>
      <p:sp>
        <p:nvSpPr>
          <p:cNvPr id="1994" name="직사각형 1993"/>
          <p:cNvSpPr/>
          <p:nvPr/>
        </p:nvSpPr>
        <p:spPr bwMode="auto">
          <a:xfrm>
            <a:off x="4616590" y="8017384"/>
            <a:ext cx="720000" cy="104729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spcBef>
                <a:spcPts val="0"/>
              </a:spcBef>
              <a:defRPr/>
            </a:pPr>
            <a:r>
              <a: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형상</a:t>
            </a:r>
            <a:r>
              <a:rPr lang="en-US" altLang="ko-KR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/</a:t>
            </a:r>
            <a:r>
              <a: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영향분석</a:t>
            </a:r>
          </a:p>
        </p:txBody>
      </p:sp>
      <p:sp>
        <p:nvSpPr>
          <p:cNvPr id="1995" name="AutoShape 489"/>
          <p:cNvSpPr>
            <a:spLocks noChangeArrowheads="1"/>
          </p:cNvSpPr>
          <p:nvPr/>
        </p:nvSpPr>
        <p:spPr bwMode="auto">
          <a:xfrm>
            <a:off x="9619617" y="7767126"/>
            <a:ext cx="1339173" cy="924198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97C7F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9919" tIns="49960" rIns="99919" bIns="49960" anchor="ctr"/>
          <a:lstStyle/>
          <a:p>
            <a:endParaRPr lang="ko-KR" altLang="en-US" sz="900">
              <a:ln>
                <a:solidFill>
                  <a:srgbClr val="D1EBFF">
                    <a:alpha val="0"/>
                  </a:srgbClr>
                </a:solidFill>
              </a:ln>
              <a:solidFill>
                <a:srgbClr val="000000"/>
              </a:solidFill>
              <a:latin typeface="+mn-ea"/>
            </a:endParaRPr>
          </a:p>
        </p:txBody>
      </p:sp>
      <p:sp>
        <p:nvSpPr>
          <p:cNvPr id="1996" name="TextBox 468"/>
          <p:cNvSpPr txBox="1">
            <a:spLocks noChangeArrowheads="1"/>
          </p:cNvSpPr>
          <p:nvPr/>
        </p:nvSpPr>
        <p:spPr bwMode="auto">
          <a:xfrm>
            <a:off x="10327078" y="8479897"/>
            <a:ext cx="572789" cy="170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2168" tIns="31084" rIns="62168" bIns="31084">
            <a:spAutoFit/>
          </a:bodyPr>
          <a:lstStyle>
            <a:defPPr>
              <a:defRPr lang="ko-KR"/>
            </a:defPPr>
            <a:lvl1pPr defTabSz="620713">
              <a:defRPr kumimoji="1" sz="700" b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  <a:cs typeface="휴먼새내기체" pitchFamily="18" charset="-127"/>
              </a:defRPr>
            </a:lvl1pPr>
            <a:lvl2pPr marL="742950" indent="-285750" defTabSz="620713">
              <a:defRPr kumimoji="1" sz="2300" b="1">
                <a:latin typeface="굴림" charset="-127"/>
                <a:ea typeface="굴림" charset="-127"/>
              </a:defRPr>
            </a:lvl2pPr>
            <a:lvl3pPr marL="1143000" indent="-228600" defTabSz="620713">
              <a:defRPr kumimoji="1" sz="2300" b="1">
                <a:latin typeface="굴림" charset="-127"/>
                <a:ea typeface="굴림" charset="-127"/>
              </a:defRPr>
            </a:lvl3pPr>
            <a:lvl4pPr marL="1600200" indent="-228600" defTabSz="620713">
              <a:defRPr kumimoji="1" sz="2300" b="1">
                <a:latin typeface="굴림" charset="-127"/>
                <a:ea typeface="굴림" charset="-127"/>
              </a:defRPr>
            </a:lvl4pPr>
            <a:lvl5pPr marL="2057400" indent="-228600" defTabSz="620713">
              <a:defRPr kumimoji="1" sz="2300" b="1">
                <a:latin typeface="굴림" charset="-127"/>
                <a:ea typeface="굴림" charset="-127"/>
              </a:defRPr>
            </a:lvl5pPr>
            <a:lvl6pPr marL="25146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latin typeface="굴림" charset="-127"/>
                <a:ea typeface="굴림" charset="-127"/>
              </a:defRPr>
            </a:lvl6pPr>
            <a:lvl7pPr marL="29718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latin typeface="굴림" charset="-127"/>
                <a:ea typeface="굴림" charset="-127"/>
              </a:defRPr>
            </a:lvl7pPr>
            <a:lvl8pPr marL="34290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latin typeface="굴림" charset="-127"/>
                <a:ea typeface="굴림" charset="-127"/>
              </a:defRPr>
            </a:lvl8pPr>
            <a:lvl9pPr marL="38862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latin typeface="굴림" charset="-127"/>
                <a:ea typeface="굴림" charset="-127"/>
              </a:defRPr>
            </a:lvl9pPr>
          </a:lstStyle>
          <a:p>
            <a:r>
              <a:rPr lang="en-US" altLang="ko-KR" dirty="0">
                <a:latin typeface="+mn-ea"/>
                <a:ea typeface="+mn-ea"/>
              </a:rPr>
              <a:t>IBM V9000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1997" name="TextBox 468"/>
          <p:cNvSpPr txBox="1">
            <a:spLocks noChangeArrowheads="1"/>
          </p:cNvSpPr>
          <p:nvPr/>
        </p:nvSpPr>
        <p:spPr bwMode="auto">
          <a:xfrm>
            <a:off x="9704045" y="8488830"/>
            <a:ext cx="616069" cy="170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2168" tIns="31084" rIns="62168" bIns="31084">
            <a:spAutoFit/>
          </a:bodyPr>
          <a:lstStyle>
            <a:defPPr>
              <a:defRPr lang="ko-KR"/>
            </a:defPPr>
            <a:lvl1pPr defTabSz="620713">
              <a:defRPr kumimoji="1" sz="700" b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  <a:cs typeface="휴먼새내기체" pitchFamily="18" charset="-127"/>
              </a:defRPr>
            </a:lvl1pPr>
            <a:lvl2pPr marL="742950" indent="-285750" defTabSz="620713">
              <a:defRPr kumimoji="1" sz="2300" b="1">
                <a:latin typeface="굴림" charset="-127"/>
                <a:ea typeface="굴림" charset="-127"/>
              </a:defRPr>
            </a:lvl2pPr>
            <a:lvl3pPr marL="1143000" indent="-228600" defTabSz="620713">
              <a:defRPr kumimoji="1" sz="2300" b="1">
                <a:latin typeface="굴림" charset="-127"/>
                <a:ea typeface="굴림" charset="-127"/>
              </a:defRPr>
            </a:lvl3pPr>
            <a:lvl4pPr marL="1600200" indent="-228600" defTabSz="620713">
              <a:defRPr kumimoji="1" sz="2300" b="1">
                <a:latin typeface="굴림" charset="-127"/>
                <a:ea typeface="굴림" charset="-127"/>
              </a:defRPr>
            </a:lvl4pPr>
            <a:lvl5pPr marL="2057400" indent="-228600" defTabSz="620713">
              <a:defRPr kumimoji="1" sz="2300" b="1">
                <a:latin typeface="굴림" charset="-127"/>
                <a:ea typeface="굴림" charset="-127"/>
              </a:defRPr>
            </a:lvl5pPr>
            <a:lvl6pPr marL="25146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latin typeface="굴림" charset="-127"/>
                <a:ea typeface="굴림" charset="-127"/>
              </a:defRPr>
            </a:lvl6pPr>
            <a:lvl7pPr marL="29718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latin typeface="굴림" charset="-127"/>
                <a:ea typeface="굴림" charset="-127"/>
              </a:defRPr>
            </a:lvl7pPr>
            <a:lvl8pPr marL="34290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latin typeface="굴림" charset="-127"/>
                <a:ea typeface="굴림" charset="-127"/>
              </a:defRPr>
            </a:lvl8pPr>
            <a:lvl9pPr marL="38862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latin typeface="굴림" charset="-127"/>
                <a:ea typeface="굴림" charset="-127"/>
              </a:defRPr>
            </a:lvl9pPr>
          </a:lstStyle>
          <a:p>
            <a:r>
              <a:rPr lang="en-US" altLang="ko-KR" dirty="0">
                <a:latin typeface="+mn-ea"/>
                <a:ea typeface="+mn-ea"/>
              </a:rPr>
              <a:t>Scalar i6000</a:t>
            </a:r>
          </a:p>
        </p:txBody>
      </p:sp>
      <p:sp>
        <p:nvSpPr>
          <p:cNvPr id="1998" name="AutoShape 489"/>
          <p:cNvSpPr>
            <a:spLocks noChangeArrowheads="1"/>
          </p:cNvSpPr>
          <p:nvPr/>
        </p:nvSpPr>
        <p:spPr bwMode="auto">
          <a:xfrm>
            <a:off x="11002837" y="7767126"/>
            <a:ext cx="628650" cy="924198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97C7F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9919" tIns="49960" rIns="99919" bIns="49960" anchor="ctr"/>
          <a:lstStyle/>
          <a:p>
            <a:endParaRPr lang="ko-KR" altLang="en-US" sz="900">
              <a:ln>
                <a:solidFill>
                  <a:srgbClr val="D1EBFF">
                    <a:alpha val="0"/>
                  </a:srgbClr>
                </a:solidFill>
              </a:ln>
              <a:solidFill>
                <a:srgbClr val="000000"/>
              </a:solidFill>
              <a:latin typeface="+mn-ea"/>
            </a:endParaRPr>
          </a:p>
        </p:txBody>
      </p:sp>
      <p:sp>
        <p:nvSpPr>
          <p:cNvPr id="1999" name="TextBox 468"/>
          <p:cNvSpPr txBox="1">
            <a:spLocks noChangeArrowheads="1"/>
          </p:cNvSpPr>
          <p:nvPr/>
        </p:nvSpPr>
        <p:spPr bwMode="auto">
          <a:xfrm>
            <a:off x="11002838" y="8478544"/>
            <a:ext cx="628650" cy="278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2168" tIns="31084" rIns="62168" bIns="31084">
            <a:spAutoFit/>
          </a:bodyPr>
          <a:lstStyle>
            <a:defPPr>
              <a:defRPr lang="ko-KR"/>
            </a:defPPr>
            <a:lvl1pPr defTabSz="620713">
              <a:defRPr kumimoji="1" sz="700" b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  <a:cs typeface="휴먼새내기체" pitchFamily="18" charset="-127"/>
              </a:defRPr>
            </a:lvl1pPr>
            <a:lvl2pPr marL="742950" indent="-285750" defTabSz="620713">
              <a:defRPr kumimoji="1" sz="2300" b="1">
                <a:latin typeface="굴림" charset="-127"/>
                <a:ea typeface="굴림" charset="-127"/>
              </a:defRPr>
            </a:lvl2pPr>
            <a:lvl3pPr marL="1143000" indent="-228600" defTabSz="620713">
              <a:defRPr kumimoji="1" sz="2300" b="1">
                <a:latin typeface="굴림" charset="-127"/>
                <a:ea typeface="굴림" charset="-127"/>
              </a:defRPr>
            </a:lvl3pPr>
            <a:lvl4pPr marL="1600200" indent="-228600" defTabSz="620713">
              <a:defRPr kumimoji="1" sz="2300" b="1">
                <a:latin typeface="굴림" charset="-127"/>
                <a:ea typeface="굴림" charset="-127"/>
              </a:defRPr>
            </a:lvl4pPr>
            <a:lvl5pPr marL="2057400" indent="-228600" defTabSz="620713">
              <a:defRPr kumimoji="1" sz="2300" b="1">
                <a:latin typeface="굴림" charset="-127"/>
                <a:ea typeface="굴림" charset="-127"/>
              </a:defRPr>
            </a:lvl5pPr>
            <a:lvl6pPr marL="25146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latin typeface="굴림" charset="-127"/>
                <a:ea typeface="굴림" charset="-127"/>
              </a:defRPr>
            </a:lvl6pPr>
            <a:lvl7pPr marL="29718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latin typeface="굴림" charset="-127"/>
                <a:ea typeface="굴림" charset="-127"/>
              </a:defRPr>
            </a:lvl7pPr>
            <a:lvl8pPr marL="34290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latin typeface="굴림" charset="-127"/>
                <a:ea typeface="굴림" charset="-127"/>
              </a:defRPr>
            </a:lvl8pPr>
            <a:lvl9pPr marL="38862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latin typeface="굴림" charset="-127"/>
                <a:ea typeface="굴림" charset="-127"/>
              </a:defRPr>
            </a:lvl9pPr>
          </a:lstStyle>
          <a:p>
            <a:r>
              <a:rPr lang="en-US" altLang="ko-KR" dirty="0">
                <a:latin typeface="+mn-ea"/>
                <a:ea typeface="+mn-ea"/>
              </a:rPr>
              <a:t>  </a:t>
            </a:r>
            <a:r>
              <a:rPr lang="en-US" altLang="ko-KR" dirty="0" smtClean="0">
                <a:latin typeface="+mn-ea"/>
                <a:ea typeface="+mn-ea"/>
              </a:rPr>
              <a:t>NETBACKUP</a:t>
            </a:r>
            <a:endParaRPr lang="ko-KR" altLang="en-US" dirty="0">
              <a:latin typeface="+mn-ea"/>
              <a:ea typeface="+mn-ea"/>
            </a:endParaRPr>
          </a:p>
        </p:txBody>
      </p:sp>
      <p:pic>
        <p:nvPicPr>
          <p:cNvPr id="2000" name="Picture 6"/>
          <p:cNvPicPr>
            <a:picLocks noChangeAspect="1" noChangeArrowheads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795" y="7997808"/>
            <a:ext cx="320386" cy="478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01" name="Picture 703" descr="C:\Users\owner\Desktop\ibm v9000.JPG"/>
          <p:cNvPicPr>
            <a:picLocks noChangeAspect="1" noChangeArrowheads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2757" y="8050654"/>
            <a:ext cx="570713" cy="3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02" name="그림 718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1551" y="8069589"/>
            <a:ext cx="418523" cy="294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03" name="TextBox 468"/>
          <p:cNvSpPr txBox="1">
            <a:spLocks noChangeArrowheads="1"/>
          </p:cNvSpPr>
          <p:nvPr/>
        </p:nvSpPr>
        <p:spPr bwMode="auto">
          <a:xfrm>
            <a:off x="9609571" y="7821877"/>
            <a:ext cx="695411" cy="103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defPPr>
              <a:defRPr lang="ko-KR"/>
            </a:defPPr>
            <a:lvl1pPr algn="ctr" eaLnBrk="1" hangingPunct="1">
              <a:defRPr sz="800" b="1">
                <a:solidFill>
                  <a:srgbClr val="0070C0"/>
                </a:solidFill>
                <a:latin typeface="Arial Narrow" panose="020B0606020202030204" pitchFamily="34" charset="0"/>
                <a:ea typeface="KoPub돋움체 Medium" panose="00000600000000000000" pitchFamily="2" charset="-127"/>
              </a:defRPr>
            </a:lvl1pPr>
            <a:lvl2pPr marL="742950" indent="-285750">
              <a:defRPr sz="2300" b="1">
                <a:latin typeface="굴림" charset="-127"/>
                <a:ea typeface="굴림" charset="-127"/>
              </a:defRPr>
            </a:lvl2pPr>
            <a:lvl3pPr marL="1143000" indent="-228600">
              <a:defRPr sz="2300" b="1">
                <a:latin typeface="굴림" charset="-127"/>
                <a:ea typeface="굴림" charset="-127"/>
              </a:defRPr>
            </a:lvl3pPr>
            <a:lvl4pPr marL="1600200" indent="-228600">
              <a:defRPr sz="2300" b="1">
                <a:latin typeface="굴림" charset="-127"/>
                <a:ea typeface="굴림" charset="-127"/>
              </a:defRPr>
            </a:lvl4pPr>
            <a:lvl5pPr marL="2057400" indent="-228600">
              <a:defRPr sz="2300" b="1"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9pPr>
          </a:lstStyle>
          <a:p>
            <a:pPr>
              <a:lnSpc>
                <a:spcPts val="800"/>
              </a:lnSpc>
            </a:pPr>
            <a:r>
              <a:rPr lang="ko-KR" altLang="en-US" dirty="0" smtClean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  <a:t>백업장치</a:t>
            </a:r>
            <a:endParaRPr lang="ko-KR" altLang="en-US" dirty="0">
              <a:ln>
                <a:solidFill>
                  <a:srgbClr val="D1EBFF">
                    <a:alpha val="0"/>
                  </a:srgbClr>
                </a:solidFill>
              </a:ln>
              <a:latin typeface="+mn-ea"/>
              <a:ea typeface="+mn-ea"/>
            </a:endParaRPr>
          </a:p>
        </p:txBody>
      </p:sp>
      <p:sp>
        <p:nvSpPr>
          <p:cNvPr id="2004" name="TextBox 468"/>
          <p:cNvSpPr txBox="1">
            <a:spLocks noChangeArrowheads="1"/>
          </p:cNvSpPr>
          <p:nvPr/>
        </p:nvSpPr>
        <p:spPr bwMode="auto">
          <a:xfrm>
            <a:off x="10138741" y="7821877"/>
            <a:ext cx="695411" cy="103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defPPr>
              <a:defRPr lang="ko-KR"/>
            </a:defPPr>
            <a:lvl1pPr algn="ctr" eaLnBrk="1" hangingPunct="1">
              <a:defRPr sz="800" b="1">
                <a:solidFill>
                  <a:srgbClr val="0070C0"/>
                </a:solidFill>
                <a:latin typeface="Arial Narrow" panose="020B0606020202030204" pitchFamily="34" charset="0"/>
                <a:ea typeface="KoPub돋움체 Medium" panose="00000600000000000000" pitchFamily="2" charset="-127"/>
              </a:defRPr>
            </a:lvl1pPr>
            <a:lvl2pPr marL="742950" indent="-285750">
              <a:defRPr sz="2300" b="1">
                <a:latin typeface="굴림" charset="-127"/>
                <a:ea typeface="굴림" charset="-127"/>
              </a:defRPr>
            </a:lvl2pPr>
            <a:lvl3pPr marL="1143000" indent="-228600">
              <a:defRPr sz="2300" b="1">
                <a:latin typeface="굴림" charset="-127"/>
                <a:ea typeface="굴림" charset="-127"/>
              </a:defRPr>
            </a:lvl3pPr>
            <a:lvl4pPr marL="1600200" indent="-228600">
              <a:defRPr sz="2300" b="1">
                <a:latin typeface="굴림" charset="-127"/>
                <a:ea typeface="굴림" charset="-127"/>
              </a:defRPr>
            </a:lvl4pPr>
            <a:lvl5pPr marL="2057400" indent="-228600">
              <a:defRPr sz="2300" b="1"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9pPr>
          </a:lstStyle>
          <a:p>
            <a:pPr>
              <a:lnSpc>
                <a:spcPts val="800"/>
              </a:lnSpc>
            </a:pPr>
            <a:r>
              <a:rPr lang="ko-KR" altLang="en-US" dirty="0" smtClean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  <a:t>통합스토리지</a:t>
            </a:r>
            <a:endParaRPr lang="ko-KR" altLang="en-US" dirty="0">
              <a:ln>
                <a:solidFill>
                  <a:srgbClr val="D1EBFF">
                    <a:alpha val="0"/>
                  </a:srgbClr>
                </a:solidFill>
              </a:ln>
              <a:latin typeface="+mn-ea"/>
              <a:ea typeface="+mn-ea"/>
            </a:endParaRPr>
          </a:p>
        </p:txBody>
      </p:sp>
      <p:sp>
        <p:nvSpPr>
          <p:cNvPr id="2005" name="TextBox 468"/>
          <p:cNvSpPr txBox="1">
            <a:spLocks noChangeArrowheads="1"/>
          </p:cNvSpPr>
          <p:nvPr/>
        </p:nvSpPr>
        <p:spPr bwMode="auto">
          <a:xfrm>
            <a:off x="11079674" y="7821877"/>
            <a:ext cx="474975" cy="103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defPPr>
              <a:defRPr lang="ko-KR"/>
            </a:defPPr>
            <a:lvl1pPr algn="ctr" eaLnBrk="1" hangingPunct="1">
              <a:defRPr sz="800" b="1">
                <a:solidFill>
                  <a:srgbClr val="0070C0"/>
                </a:solidFill>
                <a:latin typeface="Arial Narrow" panose="020B0606020202030204" pitchFamily="34" charset="0"/>
                <a:ea typeface="KoPub돋움체 Medium" panose="00000600000000000000" pitchFamily="2" charset="-127"/>
              </a:defRPr>
            </a:lvl1pPr>
            <a:lvl2pPr marL="742950" indent="-285750">
              <a:defRPr sz="2300" b="1">
                <a:latin typeface="굴림" charset="-127"/>
                <a:ea typeface="굴림" charset="-127"/>
              </a:defRPr>
            </a:lvl2pPr>
            <a:lvl3pPr marL="1143000" indent="-228600">
              <a:defRPr sz="2300" b="1">
                <a:latin typeface="굴림" charset="-127"/>
                <a:ea typeface="굴림" charset="-127"/>
              </a:defRPr>
            </a:lvl3pPr>
            <a:lvl4pPr marL="1600200" indent="-228600">
              <a:defRPr sz="2300" b="1">
                <a:latin typeface="굴림" charset="-127"/>
                <a:ea typeface="굴림" charset="-127"/>
              </a:defRPr>
            </a:lvl4pPr>
            <a:lvl5pPr marL="2057400" indent="-228600">
              <a:defRPr sz="2300" b="1"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9pPr>
          </a:lstStyle>
          <a:p>
            <a:pPr>
              <a:lnSpc>
                <a:spcPts val="800"/>
              </a:lnSpc>
            </a:pPr>
            <a:r>
              <a:rPr lang="en-US" altLang="ko-KR" dirty="0" smtClean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  <a:t>VTL</a:t>
            </a:r>
            <a:endParaRPr lang="ko-KR" altLang="en-US" dirty="0">
              <a:ln>
                <a:solidFill>
                  <a:srgbClr val="D1EBFF">
                    <a:alpha val="0"/>
                  </a:srgbClr>
                </a:solidFill>
              </a:ln>
              <a:latin typeface="+mn-ea"/>
              <a:ea typeface="+mn-ea"/>
            </a:endParaRPr>
          </a:p>
        </p:txBody>
      </p:sp>
      <p:grpSp>
        <p:nvGrpSpPr>
          <p:cNvPr id="2006" name="그룹 2005"/>
          <p:cNvGrpSpPr/>
          <p:nvPr/>
        </p:nvGrpSpPr>
        <p:grpSpPr>
          <a:xfrm>
            <a:off x="10307609" y="9119481"/>
            <a:ext cx="293718" cy="144341"/>
            <a:chOff x="9681586" y="8911670"/>
            <a:chExt cx="293718" cy="145786"/>
          </a:xfrm>
        </p:grpSpPr>
        <p:pic>
          <p:nvPicPr>
            <p:cNvPr id="2007" name="Picture 241" descr="Untitled-1 copy"/>
            <p:cNvPicPr preferRelativeResize="0">
              <a:picLocks noChangeAspect="1" noChangeArrowheads="1"/>
            </p:cNvPicPr>
            <p:nvPr/>
          </p:nvPicPr>
          <p:blipFill>
            <a:blip r:embed="rId48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9681586" y="8964028"/>
              <a:ext cx="293718" cy="93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08" name="Picture 241" descr="Untitled-1 copy"/>
            <p:cNvPicPr preferRelativeResize="0">
              <a:picLocks noChangeAspect="1" noChangeArrowheads="1"/>
            </p:cNvPicPr>
            <p:nvPr/>
          </p:nvPicPr>
          <p:blipFill>
            <a:blip r:embed="rId48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9681586" y="8911670"/>
              <a:ext cx="293718" cy="93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009" name="TextBox 468"/>
          <p:cNvSpPr txBox="1">
            <a:spLocks noChangeArrowheads="1"/>
          </p:cNvSpPr>
          <p:nvPr/>
        </p:nvSpPr>
        <p:spPr bwMode="auto">
          <a:xfrm>
            <a:off x="10764655" y="9321492"/>
            <a:ext cx="695411" cy="205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defPPr>
              <a:defRPr lang="ko-KR"/>
            </a:defPPr>
            <a:lvl1pPr algn="ctr" eaLnBrk="1" hangingPunct="1">
              <a:defRPr sz="800" b="1">
                <a:solidFill>
                  <a:srgbClr val="0070C0"/>
                </a:solidFill>
                <a:latin typeface="Arial Narrow" panose="020B0606020202030204" pitchFamily="34" charset="0"/>
                <a:ea typeface="KoPub돋움체 Medium" panose="00000600000000000000" pitchFamily="2" charset="-127"/>
              </a:defRPr>
            </a:lvl1pPr>
            <a:lvl2pPr marL="742950" indent="-285750">
              <a:defRPr sz="2300" b="1">
                <a:latin typeface="굴림" charset="-127"/>
                <a:ea typeface="굴림" charset="-127"/>
              </a:defRPr>
            </a:lvl2pPr>
            <a:lvl3pPr marL="1143000" indent="-228600">
              <a:defRPr sz="2300" b="1">
                <a:latin typeface="굴림" charset="-127"/>
                <a:ea typeface="굴림" charset="-127"/>
              </a:defRPr>
            </a:lvl3pPr>
            <a:lvl4pPr marL="1600200" indent="-228600">
              <a:defRPr sz="2300" b="1">
                <a:latin typeface="굴림" charset="-127"/>
                <a:ea typeface="굴림" charset="-127"/>
              </a:defRPr>
            </a:lvl4pPr>
            <a:lvl5pPr marL="2057400" indent="-228600">
              <a:defRPr sz="2300" b="1"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9pPr>
          </a:lstStyle>
          <a:p>
            <a:pPr>
              <a:lnSpc>
                <a:spcPts val="800"/>
              </a:lnSpc>
            </a:pPr>
            <a:r>
              <a:rPr lang="en-US" altLang="ko-KR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accent3">
                    <a:lumMod val="50000"/>
                  </a:schemeClr>
                </a:solidFill>
                <a:latin typeface="+mn-ea"/>
                <a:ea typeface="+mn-ea"/>
              </a:rPr>
              <a:t>SAN Switching</a:t>
            </a:r>
            <a:endParaRPr lang="ko-KR" altLang="en-US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accent3">
                  <a:lumMod val="50000"/>
                </a:schemeClr>
              </a:solidFill>
              <a:latin typeface="+mn-ea"/>
              <a:ea typeface="+mn-ea"/>
            </a:endParaRPr>
          </a:p>
        </p:txBody>
      </p:sp>
      <p:grpSp>
        <p:nvGrpSpPr>
          <p:cNvPr id="2010" name="그룹 2009"/>
          <p:cNvGrpSpPr/>
          <p:nvPr/>
        </p:nvGrpSpPr>
        <p:grpSpPr>
          <a:xfrm>
            <a:off x="10740294" y="9119481"/>
            <a:ext cx="293718" cy="144341"/>
            <a:chOff x="9681586" y="8911670"/>
            <a:chExt cx="293718" cy="145786"/>
          </a:xfrm>
        </p:grpSpPr>
        <p:pic>
          <p:nvPicPr>
            <p:cNvPr id="2011" name="Picture 241" descr="Untitled-1 copy"/>
            <p:cNvPicPr preferRelativeResize="0">
              <a:picLocks noChangeAspect="1" noChangeArrowheads="1"/>
            </p:cNvPicPr>
            <p:nvPr/>
          </p:nvPicPr>
          <p:blipFill>
            <a:blip r:embed="rId48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9681586" y="8964028"/>
              <a:ext cx="293718" cy="93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12" name="Picture 241" descr="Untitled-1 copy"/>
            <p:cNvPicPr preferRelativeResize="0">
              <a:picLocks noChangeAspect="1" noChangeArrowheads="1"/>
            </p:cNvPicPr>
            <p:nvPr/>
          </p:nvPicPr>
          <p:blipFill>
            <a:blip r:embed="rId48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9681586" y="8911670"/>
              <a:ext cx="293718" cy="93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014" name="직사각형 2013"/>
          <p:cNvSpPr/>
          <p:nvPr/>
        </p:nvSpPr>
        <p:spPr>
          <a:xfrm>
            <a:off x="10793753" y="8945113"/>
            <a:ext cx="47769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0713">
              <a:lnSpc>
                <a:spcPts val="600"/>
              </a:lnSpc>
            </a:pPr>
            <a:r>
              <a:rPr kumimoji="1" lang="en-US" altLang="ko-KR" sz="60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휴먼새내기체" pitchFamily="18" charset="-127"/>
              </a:rPr>
              <a:t>Brocade 6520</a:t>
            </a:r>
          </a:p>
          <a:p>
            <a:pPr defTabSz="620713">
              <a:lnSpc>
                <a:spcPts val="600"/>
              </a:lnSpc>
            </a:pPr>
            <a:r>
              <a:rPr kumimoji="1" lang="en-US" altLang="ko-KR" sz="60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휴먼새내기체" pitchFamily="18" charset="-127"/>
              </a:rPr>
              <a:t>72 port(SAN)</a:t>
            </a:r>
            <a:endParaRPr kumimoji="1" lang="en-US" altLang="ko-KR" sz="60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휴먼새내기체" pitchFamily="18" charset="-127"/>
            </a:endParaRPr>
          </a:p>
        </p:txBody>
      </p:sp>
      <p:sp>
        <p:nvSpPr>
          <p:cNvPr id="2015" name="직사각형 2014"/>
          <p:cNvSpPr/>
          <p:nvPr/>
        </p:nvSpPr>
        <p:spPr>
          <a:xfrm>
            <a:off x="10284830" y="8945113"/>
            <a:ext cx="47769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0713">
              <a:lnSpc>
                <a:spcPts val="600"/>
              </a:lnSpc>
            </a:pPr>
            <a:r>
              <a:rPr kumimoji="1" lang="en-US" altLang="ko-KR" sz="6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휴먼새내기체" pitchFamily="18" charset="-127"/>
              </a:rPr>
              <a:t>Brocade 6520</a:t>
            </a:r>
          </a:p>
          <a:p>
            <a:pPr defTabSz="620713">
              <a:lnSpc>
                <a:spcPts val="600"/>
              </a:lnSpc>
            </a:pPr>
            <a:r>
              <a:rPr kumimoji="1" lang="en-US" altLang="ko-KR" sz="6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휴먼새내기체" pitchFamily="18" charset="-127"/>
              </a:rPr>
              <a:t>72 port(SAN)</a:t>
            </a:r>
          </a:p>
        </p:txBody>
      </p:sp>
      <p:pic>
        <p:nvPicPr>
          <p:cNvPr id="2016" name="Picture 703" descr="C:\Users\owner\Desktop\ibm v9000.JPG"/>
          <p:cNvPicPr>
            <a:picLocks noChangeAspect="1" noChangeArrowheads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9413" y="6532387"/>
            <a:ext cx="499343" cy="293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17" name="그룹 2016"/>
          <p:cNvGrpSpPr/>
          <p:nvPr/>
        </p:nvGrpSpPr>
        <p:grpSpPr>
          <a:xfrm>
            <a:off x="12603665" y="6634639"/>
            <a:ext cx="319845" cy="119360"/>
            <a:chOff x="9655459" y="8936902"/>
            <a:chExt cx="319845" cy="120554"/>
          </a:xfrm>
        </p:grpSpPr>
        <p:pic>
          <p:nvPicPr>
            <p:cNvPr id="2018" name="Picture 241" descr="Untitled-1 copy"/>
            <p:cNvPicPr preferRelativeResize="0">
              <a:picLocks noChangeAspect="1" noChangeArrowheads="1"/>
            </p:cNvPicPr>
            <p:nvPr/>
          </p:nvPicPr>
          <p:blipFill>
            <a:blip r:embed="rId48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9681586" y="8964028"/>
              <a:ext cx="293718" cy="93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19" name="Picture 241" descr="Untitled-1 copy"/>
            <p:cNvPicPr preferRelativeResize="0">
              <a:picLocks noChangeAspect="1" noChangeArrowheads="1"/>
            </p:cNvPicPr>
            <p:nvPr/>
          </p:nvPicPr>
          <p:blipFill>
            <a:blip r:embed="rId48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9655459" y="8936902"/>
              <a:ext cx="293718" cy="934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cxnSp>
        <p:nvCxnSpPr>
          <p:cNvPr id="2020" name="꺾인 연결선 2019"/>
          <p:cNvCxnSpPr>
            <a:stCxn id="2031" idx="2"/>
            <a:endCxn id="2016" idx="3"/>
          </p:cNvCxnSpPr>
          <p:nvPr/>
        </p:nvCxnSpPr>
        <p:spPr>
          <a:xfrm rot="5400000">
            <a:off x="13626327" y="6449127"/>
            <a:ext cx="292304" cy="167445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21" name="직선 연결선 2020"/>
          <p:cNvCxnSpPr>
            <a:stCxn id="2016" idx="1"/>
            <a:endCxn id="2019" idx="3"/>
          </p:cNvCxnSpPr>
          <p:nvPr/>
        </p:nvCxnSpPr>
        <p:spPr>
          <a:xfrm flipH="1">
            <a:off x="12897383" y="6679001"/>
            <a:ext cx="292030" cy="189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22" name="꺾인 연결선 2021"/>
          <p:cNvCxnSpPr/>
          <p:nvPr/>
        </p:nvCxnSpPr>
        <p:spPr>
          <a:xfrm rot="10800000" flipV="1">
            <a:off x="12207552" y="6680891"/>
            <a:ext cx="395470" cy="624844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35" name="AutoShape 839"/>
          <p:cNvSpPr>
            <a:spLocks noChangeArrowheads="1"/>
          </p:cNvSpPr>
          <p:nvPr/>
        </p:nvSpPr>
        <p:spPr bwMode="auto">
          <a:xfrm>
            <a:off x="12157788" y="5912544"/>
            <a:ext cx="1176969" cy="558888"/>
          </a:xfrm>
          <a:prstGeom prst="roundRect">
            <a:avLst>
              <a:gd name="adj" fmla="val 0"/>
            </a:avLst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9919" tIns="49960" rIns="99919" bIns="49960"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indent="4127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7575" indent="80963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4775" indent="122238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35150" indent="16192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eaLnBrk="1" latinLnBrk="1" hangingPunct="1"/>
            <a:endParaRPr lang="ko-KR" altLang="en-US" sz="50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2036" name="Text Box 453"/>
          <p:cNvSpPr txBox="1">
            <a:spLocks noChangeArrowheads="1"/>
          </p:cNvSpPr>
          <p:nvPr/>
        </p:nvSpPr>
        <p:spPr bwMode="auto">
          <a:xfrm>
            <a:off x="13018550" y="6354572"/>
            <a:ext cx="125615" cy="139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168" tIns="31084" rIns="62168" bIns="31084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indent="4127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7575" indent="80963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4775" indent="122238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35150" indent="16192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endParaRPr lang="en-US" altLang="ko-KR" sz="50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휴먼새내기체" pitchFamily="18" charset="-127"/>
            </a:endParaRPr>
          </a:p>
        </p:txBody>
      </p:sp>
      <p:sp>
        <p:nvSpPr>
          <p:cNvPr id="2037" name="Text Box 453"/>
          <p:cNvSpPr txBox="1">
            <a:spLocks noChangeArrowheads="1"/>
          </p:cNvSpPr>
          <p:nvPr/>
        </p:nvSpPr>
        <p:spPr bwMode="auto">
          <a:xfrm>
            <a:off x="13011612" y="6428085"/>
            <a:ext cx="125615" cy="139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168" tIns="31084" rIns="62168" bIns="31084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indent="4127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7575" indent="80963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4775" indent="122238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35150" indent="16192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endParaRPr lang="en-US" altLang="ko-KR" sz="50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휴먼새내기체" pitchFamily="18" charset="-127"/>
            </a:endParaRPr>
          </a:p>
        </p:txBody>
      </p:sp>
      <p:pic>
        <p:nvPicPr>
          <p:cNvPr id="2038" name="Picture 696" descr="DL380G5_LR"/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01"/>
          <a:stretch>
            <a:fillRect/>
          </a:stretch>
        </p:blipFill>
        <p:spPr bwMode="auto">
          <a:xfrm>
            <a:off x="12184860" y="5960290"/>
            <a:ext cx="543707" cy="131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39" name="Text Box 453"/>
          <p:cNvSpPr txBox="1">
            <a:spLocks noChangeArrowheads="1"/>
          </p:cNvSpPr>
          <p:nvPr/>
        </p:nvSpPr>
        <p:spPr bwMode="auto">
          <a:xfrm>
            <a:off x="12253266" y="6057157"/>
            <a:ext cx="428518" cy="13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168" tIns="31084" rIns="62168" bIns="31084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indent="4127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7575" indent="80963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4775" indent="122238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35150" indent="16192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5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휴먼새내기체" pitchFamily="18" charset="-127"/>
              </a:rPr>
              <a:t>HP </a:t>
            </a:r>
            <a:r>
              <a:rPr lang="en-US" altLang="ko-KR" sz="50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휴먼새내기체" pitchFamily="18" charset="-127"/>
              </a:rPr>
              <a:t>DL360</a:t>
            </a:r>
            <a:endParaRPr lang="en-US" altLang="ko-KR" sz="50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휴먼새내기체" pitchFamily="18" charset="-127"/>
            </a:endParaRPr>
          </a:p>
        </p:txBody>
      </p:sp>
      <p:sp>
        <p:nvSpPr>
          <p:cNvPr id="2040" name="직사각형 2039"/>
          <p:cNvSpPr/>
          <p:nvPr/>
        </p:nvSpPr>
        <p:spPr bwMode="auto">
          <a:xfrm>
            <a:off x="12259162" y="5987417"/>
            <a:ext cx="395102" cy="790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4127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7575" indent="80963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4775" indent="122238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35150" indent="16192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latinLnBrk="1" hangingPunct="1">
              <a:defRPr/>
            </a:pPr>
            <a:r>
              <a:rPr lang="ko-KR" altLang="en-US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내부</a:t>
            </a:r>
            <a:r>
              <a:rPr lang="en-US" altLang="ko-KR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APP</a:t>
            </a:r>
          </a:p>
        </p:txBody>
      </p:sp>
      <p:pic>
        <p:nvPicPr>
          <p:cNvPr id="2041" name="Picture 696" descr="DL380G5_LR"/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01"/>
          <a:stretch>
            <a:fillRect/>
          </a:stretch>
        </p:blipFill>
        <p:spPr bwMode="auto">
          <a:xfrm>
            <a:off x="12765103" y="5954444"/>
            <a:ext cx="569654" cy="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2" name="Text Box 453"/>
          <p:cNvSpPr txBox="1">
            <a:spLocks noChangeArrowheads="1"/>
          </p:cNvSpPr>
          <p:nvPr/>
        </p:nvSpPr>
        <p:spPr bwMode="auto">
          <a:xfrm>
            <a:off x="12846440" y="6065756"/>
            <a:ext cx="428518" cy="139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168" tIns="31084" rIns="62168" bIns="31084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indent="4127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7575" indent="80963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4775" indent="122238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35150" indent="16192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휴먼새내기체" pitchFamily="18" charset="-127"/>
              </a:rPr>
              <a:t>HP DL360</a:t>
            </a:r>
          </a:p>
        </p:txBody>
      </p:sp>
      <p:sp>
        <p:nvSpPr>
          <p:cNvPr id="2043" name="직사각형 2042"/>
          <p:cNvSpPr/>
          <p:nvPr/>
        </p:nvSpPr>
        <p:spPr bwMode="auto">
          <a:xfrm>
            <a:off x="12851199" y="5983929"/>
            <a:ext cx="397461" cy="790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4127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7575" indent="80963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4775" indent="122238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35150" indent="16192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latinLnBrk="1" hangingPunct="1">
              <a:defRPr/>
            </a:pPr>
            <a:r>
              <a:rPr lang="ko-KR" altLang="en-US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내부</a:t>
            </a:r>
            <a:r>
              <a:rPr lang="en-US" altLang="ko-KR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DB</a:t>
            </a:r>
          </a:p>
        </p:txBody>
      </p:sp>
      <p:sp>
        <p:nvSpPr>
          <p:cNvPr id="2044" name="Text Box 453"/>
          <p:cNvSpPr txBox="1">
            <a:spLocks noChangeArrowheads="1"/>
          </p:cNvSpPr>
          <p:nvPr/>
        </p:nvSpPr>
        <p:spPr bwMode="auto">
          <a:xfrm>
            <a:off x="12252676" y="6345962"/>
            <a:ext cx="428517" cy="13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168" tIns="31084" rIns="62168" bIns="31084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indent="4127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7575" indent="80963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4775" indent="122238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35150" indent="16192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휴먼새내기체" pitchFamily="18" charset="-127"/>
              </a:rPr>
              <a:t>HP DL360</a:t>
            </a:r>
          </a:p>
        </p:txBody>
      </p:sp>
      <p:pic>
        <p:nvPicPr>
          <p:cNvPr id="2045" name="Picture 696" descr="DL380G5_LR"/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01"/>
          <a:stretch>
            <a:fillRect/>
          </a:stretch>
        </p:blipFill>
        <p:spPr bwMode="auto">
          <a:xfrm>
            <a:off x="12184860" y="6208793"/>
            <a:ext cx="543707" cy="168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6" name="직사각형 2045"/>
          <p:cNvSpPr/>
          <p:nvPr/>
        </p:nvSpPr>
        <p:spPr bwMode="auto">
          <a:xfrm>
            <a:off x="12223780" y="6222946"/>
            <a:ext cx="465867" cy="1309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4127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7575" indent="80963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4775" indent="122238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35150" indent="16192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latinLnBrk="1" hangingPunct="1">
              <a:defRPr/>
            </a:pPr>
            <a:r>
              <a:rPr lang="en-US" altLang="ko-KR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DB </a:t>
            </a:r>
            <a:r>
              <a:rPr lang="ko-KR" altLang="en-US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암호화 </a:t>
            </a:r>
            <a:endParaRPr lang="en-US" altLang="ko-KR" sz="5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algn="ctr" eaLnBrk="1" latinLnBrk="1" hangingPunct="1">
              <a:defRPr/>
            </a:pPr>
            <a:r>
              <a:rPr lang="ko-KR" altLang="en-US" sz="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키관리</a:t>
            </a:r>
            <a:r>
              <a:rPr lang="ko-KR" altLang="en-US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서버</a:t>
            </a:r>
            <a:endParaRPr lang="en-US" altLang="ko-KR" sz="5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2047" name="Text Box 453"/>
          <p:cNvSpPr txBox="1">
            <a:spLocks noChangeArrowheads="1"/>
          </p:cNvSpPr>
          <p:nvPr/>
        </p:nvSpPr>
        <p:spPr bwMode="auto">
          <a:xfrm>
            <a:off x="12848012" y="6345962"/>
            <a:ext cx="428517" cy="139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168" tIns="31084" rIns="62168" bIns="31084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indent="4127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7575" indent="80963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4775" indent="122238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35150" indent="16192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휴먼새내기체" pitchFamily="18" charset="-127"/>
              </a:rPr>
              <a:t>HP DL360</a:t>
            </a:r>
          </a:p>
        </p:txBody>
      </p:sp>
      <p:pic>
        <p:nvPicPr>
          <p:cNvPr id="2048" name="Picture 696" descr="DL380G5_LR"/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01"/>
          <a:stretch>
            <a:fillRect/>
          </a:stretch>
        </p:blipFill>
        <p:spPr bwMode="auto">
          <a:xfrm>
            <a:off x="12780196" y="6208793"/>
            <a:ext cx="543707" cy="168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" name="직사각형 2048"/>
          <p:cNvSpPr/>
          <p:nvPr/>
        </p:nvSpPr>
        <p:spPr bwMode="auto">
          <a:xfrm>
            <a:off x="12819116" y="6228897"/>
            <a:ext cx="465867" cy="1190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4127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7575" indent="80963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4775" indent="122238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35150" indent="16192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24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latinLnBrk="1" hangingPunct="1">
              <a:defRPr/>
            </a:pPr>
            <a:r>
              <a:rPr lang="ko-KR" altLang="en-US" sz="5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비정형 </a:t>
            </a:r>
            <a:r>
              <a:rPr lang="ko-KR" altLang="en-US" sz="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키관리</a:t>
            </a:r>
            <a:endParaRPr lang="en-US" altLang="ko-KR" sz="5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cxnSp>
        <p:nvCxnSpPr>
          <p:cNvPr id="2050" name="직선 연결선 2049"/>
          <p:cNvCxnSpPr>
            <a:stCxn id="2035" idx="2"/>
            <a:endCxn id="2019" idx="0"/>
          </p:cNvCxnSpPr>
          <p:nvPr/>
        </p:nvCxnSpPr>
        <p:spPr>
          <a:xfrm>
            <a:off x="12746273" y="6471432"/>
            <a:ext cx="4251" cy="16320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51" name="Picture 721"/>
          <p:cNvPicPr>
            <a:picLocks noChangeAspect="1" noChangeArrowheads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3105" y="6719001"/>
            <a:ext cx="308316" cy="32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 Box 610"/>
          <p:cNvSpPr txBox="1">
            <a:spLocks noChangeArrowheads="1"/>
          </p:cNvSpPr>
          <p:nvPr/>
        </p:nvSpPr>
        <p:spPr bwMode="auto">
          <a:xfrm>
            <a:off x="12301231" y="6858209"/>
            <a:ext cx="669925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4759" tIns="37380" rIns="74759" bIns="37380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indent="4127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7575" indent="80963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4775" indent="122238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35150" indent="16192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eaLnBrk="1" latinLnBrk="1" hangingPunct="1">
              <a:spcBef>
                <a:spcPct val="15000"/>
              </a:spcBef>
            </a:pPr>
            <a:r>
              <a:rPr lang="en-US" altLang="ko-KR" sz="700">
                <a:solidFill>
                  <a:srgbClr val="000000"/>
                </a:solidFill>
                <a:latin typeface="+mn-ea"/>
                <a:ea typeface="+mn-ea"/>
              </a:rPr>
              <a:t>DWDM</a:t>
            </a:r>
          </a:p>
          <a:p>
            <a:pPr eaLnBrk="1" latinLnBrk="1" hangingPunct="1">
              <a:spcBef>
                <a:spcPct val="15000"/>
              </a:spcBef>
            </a:pPr>
            <a:r>
              <a:rPr lang="en-US" altLang="ko-KR" sz="700">
                <a:solidFill>
                  <a:srgbClr val="000000"/>
                </a:solidFill>
                <a:latin typeface="+mn-ea"/>
                <a:ea typeface="+mn-ea"/>
              </a:rPr>
              <a:t>Optera5200</a:t>
            </a:r>
          </a:p>
        </p:txBody>
      </p:sp>
      <p:sp>
        <p:nvSpPr>
          <p:cNvPr id="2054" name="Text Box 610"/>
          <p:cNvSpPr txBox="1">
            <a:spLocks noChangeArrowheads="1"/>
          </p:cNvSpPr>
          <p:nvPr/>
        </p:nvSpPr>
        <p:spPr bwMode="auto">
          <a:xfrm>
            <a:off x="4075556" y="6609184"/>
            <a:ext cx="669925" cy="297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4759" tIns="37380" rIns="74759" bIns="37380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indent="4127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7575" indent="80963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4775" indent="122238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35150" indent="161925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sz="2400" b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r" eaLnBrk="1" latinLnBrk="1" hangingPunct="1">
              <a:spcBef>
                <a:spcPct val="15000"/>
              </a:spcBef>
            </a:pPr>
            <a:r>
              <a:rPr lang="en-US" altLang="ko-KR" sz="700">
                <a:solidFill>
                  <a:srgbClr val="000000"/>
                </a:solidFill>
                <a:latin typeface="+mn-ea"/>
                <a:ea typeface="+mn-ea"/>
              </a:rPr>
              <a:t>DWDM</a:t>
            </a:r>
          </a:p>
          <a:p>
            <a:pPr algn="r" eaLnBrk="1" latinLnBrk="1" hangingPunct="1">
              <a:spcBef>
                <a:spcPct val="15000"/>
              </a:spcBef>
            </a:pPr>
            <a:r>
              <a:rPr lang="en-US" altLang="ko-KR" sz="700">
                <a:solidFill>
                  <a:srgbClr val="000000"/>
                </a:solidFill>
                <a:latin typeface="+mn-ea"/>
                <a:ea typeface="+mn-ea"/>
              </a:rPr>
              <a:t>Optera5200</a:t>
            </a:r>
          </a:p>
        </p:txBody>
      </p:sp>
      <p:sp>
        <p:nvSpPr>
          <p:cNvPr id="2055" name="모서리가 둥근 직사각형 2054"/>
          <p:cNvSpPr/>
          <p:nvPr/>
        </p:nvSpPr>
        <p:spPr>
          <a:xfrm>
            <a:off x="13134533" y="5568454"/>
            <a:ext cx="23265" cy="18357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219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1200" cap="none" spc="0" normalizeH="0" baseline="0" noProof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cxnSp>
        <p:nvCxnSpPr>
          <p:cNvPr id="2056" name="꺾인 연결선 2055"/>
          <p:cNvCxnSpPr>
            <a:stCxn id="2055" idx="3"/>
            <a:endCxn id="2035" idx="3"/>
          </p:cNvCxnSpPr>
          <p:nvPr/>
        </p:nvCxnSpPr>
        <p:spPr>
          <a:xfrm>
            <a:off x="13157798" y="5577633"/>
            <a:ext cx="176959" cy="614355"/>
          </a:xfrm>
          <a:prstGeom prst="bentConnector3">
            <a:avLst>
              <a:gd name="adj1" fmla="val 147593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58" name="직사각형 2057"/>
          <p:cNvSpPr/>
          <p:nvPr/>
        </p:nvSpPr>
        <p:spPr>
          <a:xfrm>
            <a:off x="8391128" y="6038179"/>
            <a:ext cx="773346" cy="456108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D1EBFF">
                    <a:alpha val="0"/>
                  </a:srgbClr>
                </a:solidFill>
              </a:ln>
              <a:latin typeface="+mn-ea"/>
            </a:endParaRPr>
          </a:p>
        </p:txBody>
      </p:sp>
      <p:grpSp>
        <p:nvGrpSpPr>
          <p:cNvPr id="2059" name="그룹 2058"/>
          <p:cNvGrpSpPr/>
          <p:nvPr/>
        </p:nvGrpSpPr>
        <p:grpSpPr>
          <a:xfrm>
            <a:off x="8415213" y="6073202"/>
            <a:ext cx="725176" cy="386062"/>
            <a:chOff x="11976216" y="8583339"/>
            <a:chExt cx="725176" cy="389927"/>
          </a:xfrm>
        </p:grpSpPr>
        <p:sp>
          <p:nvSpPr>
            <p:cNvPr id="2060" name="직사각형 2059"/>
            <p:cNvSpPr/>
            <p:nvPr/>
          </p:nvSpPr>
          <p:spPr bwMode="auto">
            <a:xfrm>
              <a:off x="11978513" y="8583339"/>
              <a:ext cx="720000" cy="108000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r>
                <a:rPr lang="ko-KR" altLang="en-US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외부개발</a:t>
              </a:r>
            </a:p>
          </p:txBody>
        </p:sp>
        <p:sp>
          <p:nvSpPr>
            <p:cNvPr id="2061" name="직사각형 2060"/>
            <p:cNvSpPr/>
            <p:nvPr/>
          </p:nvSpPr>
          <p:spPr bwMode="auto">
            <a:xfrm>
              <a:off x="11976216" y="8724303"/>
              <a:ext cx="720000" cy="108000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r>
                <a:rPr lang="ko-KR" altLang="en-US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외부테스트</a:t>
              </a:r>
              <a:endParaRPr lang="en-US" altLang="ko-KR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  <p:sp>
          <p:nvSpPr>
            <p:cNvPr id="2062" name="직사각형 2061"/>
            <p:cNvSpPr/>
            <p:nvPr/>
          </p:nvSpPr>
          <p:spPr bwMode="auto">
            <a:xfrm>
              <a:off x="11981392" y="8865266"/>
              <a:ext cx="720000" cy="108000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r>
                <a:rPr lang="ko-KR" altLang="en-US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대외연계테스트</a:t>
              </a:r>
            </a:p>
          </p:txBody>
        </p:sp>
      </p:grpSp>
      <p:sp>
        <p:nvSpPr>
          <p:cNvPr id="2063" name="TextBox 468"/>
          <p:cNvSpPr txBox="1">
            <a:spLocks noChangeArrowheads="1"/>
          </p:cNvSpPr>
          <p:nvPr/>
        </p:nvSpPr>
        <p:spPr bwMode="auto">
          <a:xfrm>
            <a:off x="8500372" y="5890256"/>
            <a:ext cx="53912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 eaLnBrk="1" hangingPunct="1">
              <a:defRPr sz="800" b="1">
                <a:solidFill>
                  <a:srgbClr val="0070C0"/>
                </a:solidFill>
                <a:latin typeface="Arial Narrow" panose="020B0606020202030204" pitchFamily="34" charset="0"/>
                <a:ea typeface="KoPub돋움체 Medium" panose="00000600000000000000" pitchFamily="2" charset="-127"/>
              </a:defRPr>
            </a:lvl1pPr>
            <a:lvl2pPr marL="742950" indent="-285750">
              <a:defRPr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>
              <a:defRPr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>
              <a:defRPr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>
              <a:defRPr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r>
              <a:rPr lang="en-US" altLang="ko-KR" dirty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  <a:t>HP DL380</a:t>
            </a:r>
            <a:endParaRPr lang="ko-KR" altLang="en-US" dirty="0">
              <a:ln>
                <a:solidFill>
                  <a:srgbClr val="D1EBFF">
                    <a:alpha val="0"/>
                  </a:srgbClr>
                </a:solidFill>
              </a:ln>
              <a:latin typeface="+mn-ea"/>
              <a:ea typeface="+mn-ea"/>
            </a:endParaRPr>
          </a:p>
        </p:txBody>
      </p:sp>
      <p:sp>
        <p:nvSpPr>
          <p:cNvPr id="2064" name="TextBox 468"/>
          <p:cNvSpPr txBox="1">
            <a:spLocks noChangeArrowheads="1"/>
          </p:cNvSpPr>
          <p:nvPr/>
        </p:nvSpPr>
        <p:spPr bwMode="auto">
          <a:xfrm>
            <a:off x="8766447" y="5000906"/>
            <a:ext cx="981356" cy="20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 eaLnBrk="1" hangingPunct="1">
              <a:defRPr sz="800" b="1">
                <a:solidFill>
                  <a:srgbClr val="0070C0"/>
                </a:solidFill>
                <a:latin typeface="Arial Narrow" panose="020B0606020202030204" pitchFamily="34" charset="0"/>
                <a:ea typeface="KoPub돋움체 Medium" panose="00000600000000000000" pitchFamily="2" charset="-127"/>
              </a:defRPr>
            </a:lvl1pPr>
            <a:lvl2pPr marL="742950" indent="-285750">
              <a:defRPr sz="2300" b="1">
                <a:latin typeface="굴림" charset="-127"/>
                <a:ea typeface="굴림" charset="-127"/>
              </a:defRPr>
            </a:lvl2pPr>
            <a:lvl3pPr marL="1143000" indent="-228600">
              <a:defRPr sz="2300" b="1">
                <a:latin typeface="굴림" charset="-127"/>
                <a:ea typeface="굴림" charset="-127"/>
              </a:defRPr>
            </a:lvl3pPr>
            <a:lvl4pPr marL="1600200" indent="-228600">
              <a:defRPr sz="2300" b="1">
                <a:latin typeface="굴림" charset="-127"/>
                <a:ea typeface="굴림" charset="-127"/>
              </a:defRPr>
            </a:lvl4pPr>
            <a:lvl5pPr marL="2057400" indent="-228600">
              <a:defRPr sz="2300" b="1"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9pPr>
          </a:lstStyle>
          <a:p>
            <a:pPr>
              <a:lnSpc>
                <a:spcPts val="800"/>
              </a:lnSpc>
            </a:pPr>
            <a:r>
              <a:rPr lang="ko-KR" altLang="en-US" dirty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  <a:t>통합서버 </a:t>
            </a:r>
            <a:r>
              <a:rPr lang="en-US" altLang="ko-KR" dirty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  <a:t>#1, #2</a:t>
            </a:r>
          </a:p>
          <a:p>
            <a:pPr>
              <a:lnSpc>
                <a:spcPts val="800"/>
              </a:lnSpc>
            </a:pPr>
            <a:r>
              <a:rPr lang="en-US" altLang="ko-KR" dirty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  <a:t>(HP </a:t>
            </a:r>
            <a:r>
              <a:rPr lang="en-US" altLang="ko-KR" dirty="0" smtClean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  <a:t>SDX </a:t>
            </a:r>
            <a:r>
              <a:rPr lang="ko-KR" altLang="en-US" dirty="0" smtClean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  <a:t>블레이드</a:t>
            </a:r>
            <a:r>
              <a:rPr lang="en-US" altLang="ko-KR" dirty="0" smtClean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rPr>
              <a:t>)</a:t>
            </a:r>
            <a:endParaRPr lang="en-US" altLang="ko-KR" dirty="0">
              <a:ln>
                <a:solidFill>
                  <a:srgbClr val="D1EBFF">
                    <a:alpha val="0"/>
                  </a:srgbClr>
                </a:solidFill>
              </a:ln>
              <a:latin typeface="+mn-ea"/>
              <a:ea typeface="+mn-ea"/>
            </a:endParaRPr>
          </a:p>
        </p:txBody>
      </p:sp>
      <p:grpSp>
        <p:nvGrpSpPr>
          <p:cNvPr id="2065" name="그룹 2064"/>
          <p:cNvGrpSpPr/>
          <p:nvPr/>
        </p:nvGrpSpPr>
        <p:grpSpPr>
          <a:xfrm>
            <a:off x="8391128" y="5327266"/>
            <a:ext cx="773346" cy="456108"/>
            <a:chOff x="11955379" y="8543321"/>
            <a:chExt cx="773346" cy="460674"/>
          </a:xfrm>
        </p:grpSpPr>
        <p:sp>
          <p:nvSpPr>
            <p:cNvPr id="2066" name="직사각형 2065"/>
            <p:cNvSpPr/>
            <p:nvPr/>
          </p:nvSpPr>
          <p:spPr>
            <a:xfrm>
              <a:off x="11955379" y="8543321"/>
              <a:ext cx="773346" cy="46067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</a:endParaRPr>
            </a:p>
          </p:txBody>
        </p:sp>
        <p:grpSp>
          <p:nvGrpSpPr>
            <p:cNvPr id="2067" name="그룹 2066"/>
            <p:cNvGrpSpPr/>
            <p:nvPr/>
          </p:nvGrpSpPr>
          <p:grpSpPr>
            <a:xfrm>
              <a:off x="11979464" y="8578695"/>
              <a:ext cx="725176" cy="389927"/>
              <a:chOff x="11976216" y="8583339"/>
              <a:chExt cx="725176" cy="389927"/>
            </a:xfrm>
          </p:grpSpPr>
          <p:sp>
            <p:nvSpPr>
              <p:cNvPr id="2068" name="직사각형 2067"/>
              <p:cNvSpPr/>
              <p:nvPr/>
            </p:nvSpPr>
            <p:spPr bwMode="auto">
              <a:xfrm>
                <a:off x="11978513" y="8583339"/>
                <a:ext cx="720000" cy="108000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ko-KR" altLang="en-US" sz="700" dirty="0">
                    <a:ln>
                      <a:solidFill>
                        <a:srgbClr val="D1EB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</a:rPr>
                  <a:t>외부</a:t>
                </a:r>
                <a:r>
                  <a:rPr lang="en-US" altLang="ko-KR" sz="700" dirty="0">
                    <a:ln>
                      <a:solidFill>
                        <a:srgbClr val="D1EB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</a:rPr>
                  <a:t>APP#1</a:t>
                </a:r>
              </a:p>
            </p:txBody>
          </p:sp>
          <p:sp>
            <p:nvSpPr>
              <p:cNvPr id="2069" name="직사각형 2068"/>
              <p:cNvSpPr/>
              <p:nvPr/>
            </p:nvSpPr>
            <p:spPr bwMode="auto">
              <a:xfrm>
                <a:off x="11976216" y="8724303"/>
                <a:ext cx="720000" cy="108000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ko-KR" altLang="en-US" sz="700" dirty="0">
                    <a:ln>
                      <a:solidFill>
                        <a:srgbClr val="D1EB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</a:rPr>
                  <a:t>대외연계</a:t>
                </a:r>
                <a:r>
                  <a:rPr lang="en-US" altLang="ko-KR" sz="700" dirty="0">
                    <a:ln>
                      <a:solidFill>
                        <a:srgbClr val="D1EB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</a:rPr>
                  <a:t>#1</a:t>
                </a:r>
              </a:p>
            </p:txBody>
          </p:sp>
          <p:sp>
            <p:nvSpPr>
              <p:cNvPr id="2070" name="직사각형 2069"/>
              <p:cNvSpPr/>
              <p:nvPr/>
            </p:nvSpPr>
            <p:spPr bwMode="auto">
              <a:xfrm>
                <a:off x="11981392" y="8865266"/>
                <a:ext cx="720000" cy="108000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ko-KR" sz="700" dirty="0">
                    <a:ln>
                      <a:solidFill>
                        <a:srgbClr val="D1EB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</a:rPr>
                  <a:t>DNS#1</a:t>
                </a:r>
              </a:p>
            </p:txBody>
          </p:sp>
        </p:grpSp>
      </p:grpSp>
      <p:grpSp>
        <p:nvGrpSpPr>
          <p:cNvPr id="2071" name="그룹 2070"/>
          <p:cNvGrpSpPr/>
          <p:nvPr/>
        </p:nvGrpSpPr>
        <p:grpSpPr>
          <a:xfrm>
            <a:off x="9311536" y="5327266"/>
            <a:ext cx="773346" cy="456108"/>
            <a:chOff x="11955379" y="8543321"/>
            <a:chExt cx="773346" cy="460674"/>
          </a:xfrm>
        </p:grpSpPr>
        <p:sp>
          <p:nvSpPr>
            <p:cNvPr id="2072" name="직사각형 2071"/>
            <p:cNvSpPr/>
            <p:nvPr/>
          </p:nvSpPr>
          <p:spPr>
            <a:xfrm>
              <a:off x="11955379" y="8543321"/>
              <a:ext cx="773346" cy="46067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</a:endParaRPr>
            </a:p>
          </p:txBody>
        </p:sp>
        <p:grpSp>
          <p:nvGrpSpPr>
            <p:cNvPr id="2073" name="그룹 2072"/>
            <p:cNvGrpSpPr/>
            <p:nvPr/>
          </p:nvGrpSpPr>
          <p:grpSpPr>
            <a:xfrm>
              <a:off x="11979464" y="8578695"/>
              <a:ext cx="725176" cy="389927"/>
              <a:chOff x="11976216" y="8583339"/>
              <a:chExt cx="725176" cy="389927"/>
            </a:xfrm>
          </p:grpSpPr>
          <p:sp>
            <p:nvSpPr>
              <p:cNvPr id="2074" name="직사각형 2073"/>
              <p:cNvSpPr/>
              <p:nvPr/>
            </p:nvSpPr>
            <p:spPr bwMode="auto">
              <a:xfrm>
                <a:off x="11978513" y="8583339"/>
                <a:ext cx="720000" cy="108000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ko-KR" altLang="en-US" sz="700" dirty="0">
                    <a:ln>
                      <a:solidFill>
                        <a:srgbClr val="D1EB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</a:rPr>
                  <a:t>외부</a:t>
                </a:r>
                <a:r>
                  <a:rPr lang="en-US" altLang="ko-KR" sz="700" dirty="0">
                    <a:ln>
                      <a:solidFill>
                        <a:srgbClr val="D1EB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</a:rPr>
                  <a:t>APP#2</a:t>
                </a:r>
              </a:p>
            </p:txBody>
          </p:sp>
          <p:sp>
            <p:nvSpPr>
              <p:cNvPr id="2075" name="직사각형 2074"/>
              <p:cNvSpPr/>
              <p:nvPr/>
            </p:nvSpPr>
            <p:spPr bwMode="auto">
              <a:xfrm>
                <a:off x="11976216" y="8724303"/>
                <a:ext cx="720000" cy="108000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ko-KR" altLang="en-US" sz="700" dirty="0">
                    <a:ln>
                      <a:solidFill>
                        <a:srgbClr val="D1EB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</a:rPr>
                  <a:t>대외연계</a:t>
                </a:r>
                <a:r>
                  <a:rPr lang="en-US" altLang="ko-KR" sz="700" dirty="0">
                    <a:ln>
                      <a:solidFill>
                        <a:srgbClr val="D1EB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</a:rPr>
                  <a:t>#2 </a:t>
                </a:r>
              </a:p>
            </p:txBody>
          </p:sp>
          <p:sp>
            <p:nvSpPr>
              <p:cNvPr id="2076" name="직사각형 2075"/>
              <p:cNvSpPr/>
              <p:nvPr/>
            </p:nvSpPr>
            <p:spPr bwMode="auto">
              <a:xfrm>
                <a:off x="11981392" y="8865266"/>
                <a:ext cx="720000" cy="108000"/>
              </a:xfrm>
              <a:prstGeom prst="rect">
                <a:avLst/>
              </a:prstGeom>
              <a:solidFill>
                <a:schemeClr val="bg1"/>
              </a:solidFill>
              <a:ln w="63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/>
                <a:r>
                  <a:rPr lang="en-US" altLang="ko-KR" sz="700" dirty="0">
                    <a:ln>
                      <a:solidFill>
                        <a:srgbClr val="D1EB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ea"/>
                  </a:rPr>
                  <a:t>DNS#2</a:t>
                </a:r>
              </a:p>
            </p:txBody>
          </p:sp>
        </p:grpSp>
      </p:grpSp>
      <p:grpSp>
        <p:nvGrpSpPr>
          <p:cNvPr id="2077" name="그룹 2076"/>
          <p:cNvGrpSpPr/>
          <p:nvPr/>
        </p:nvGrpSpPr>
        <p:grpSpPr>
          <a:xfrm>
            <a:off x="9275188" y="5944187"/>
            <a:ext cx="1007046" cy="107860"/>
            <a:chOff x="12847542" y="8566255"/>
            <a:chExt cx="1318512" cy="108939"/>
          </a:xfrm>
        </p:grpSpPr>
        <p:sp>
          <p:nvSpPr>
            <p:cNvPr id="2078" name="TextBox 468"/>
            <p:cNvSpPr txBox="1">
              <a:spLocks noChangeArrowheads="1"/>
            </p:cNvSpPr>
            <p:nvPr/>
          </p:nvSpPr>
          <p:spPr bwMode="auto">
            <a:xfrm>
              <a:off x="13635060" y="8566394"/>
              <a:ext cx="530994" cy="10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ko-KR"/>
              </a:defPPr>
              <a:lvl1pPr defTabSz="620713" eaLnBrk="1" hangingPunct="1">
                <a:spcBef>
                  <a:spcPct val="50000"/>
                </a:spcBef>
                <a:defRPr sz="700" b="0">
                  <a:solidFill>
                    <a:srgbClr val="000000"/>
                  </a:solidFill>
                  <a:latin typeface="Arial Narrow" panose="020B0606020202030204" pitchFamily="34" charset="0"/>
                  <a:ea typeface="KoPub돋움체 Medium" panose="00000600000000000000" pitchFamily="2" charset="-127"/>
                  <a:cs typeface="휴먼새내기체" pitchFamily="18" charset="-127"/>
                </a:defRPr>
              </a:lvl1pPr>
              <a:lvl2pPr marL="742950" indent="-285750" defTabSz="620713"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defTabSz="620713"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defTabSz="620713"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defTabSz="620713"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r>
                <a:rPr lang="en-US" altLang="ko-KR" dirty="0" smtClean="0">
                  <a:ln>
                    <a:solidFill>
                      <a:srgbClr val="D1EBFF">
                        <a:alpha val="0"/>
                      </a:srgbClr>
                    </a:solidFill>
                  </a:ln>
                  <a:latin typeface="+mn-ea"/>
                  <a:ea typeface="+mn-ea"/>
                </a:rPr>
                <a:t>HP </a:t>
              </a:r>
              <a:r>
                <a:rPr lang="en-US" altLang="ko-KR" dirty="0">
                  <a:ln>
                    <a:solidFill>
                      <a:srgbClr val="D1EBFF">
                        <a:alpha val="0"/>
                      </a:srgbClr>
                    </a:solidFill>
                  </a:ln>
                  <a:latin typeface="+mn-ea"/>
                  <a:ea typeface="+mn-ea"/>
                </a:rPr>
                <a:t>DL380</a:t>
              </a:r>
            </a:p>
          </p:txBody>
        </p:sp>
        <p:sp>
          <p:nvSpPr>
            <p:cNvPr id="2079" name="직사각형 2078"/>
            <p:cNvSpPr/>
            <p:nvPr/>
          </p:nvSpPr>
          <p:spPr bwMode="auto">
            <a:xfrm>
              <a:off x="12847542" y="8566255"/>
              <a:ext cx="720000" cy="10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r>
                <a:rPr lang="ko-KR" altLang="en-US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웹</a:t>
              </a:r>
              <a:r>
                <a:rPr lang="en-US" altLang="ko-KR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DB</a:t>
              </a:r>
            </a:p>
          </p:txBody>
        </p:sp>
      </p:grpSp>
      <p:grpSp>
        <p:nvGrpSpPr>
          <p:cNvPr id="2080" name="그룹 2079"/>
          <p:cNvGrpSpPr/>
          <p:nvPr/>
        </p:nvGrpSpPr>
        <p:grpSpPr>
          <a:xfrm>
            <a:off x="9275192" y="6085724"/>
            <a:ext cx="858473" cy="107860"/>
            <a:chOff x="12845245" y="8710462"/>
            <a:chExt cx="1123987" cy="108939"/>
          </a:xfrm>
        </p:grpSpPr>
        <p:sp>
          <p:nvSpPr>
            <p:cNvPr id="2081" name="Text Box 974"/>
            <p:cNvSpPr txBox="1">
              <a:spLocks noChangeArrowheads="1"/>
            </p:cNvSpPr>
            <p:nvPr/>
          </p:nvSpPr>
          <p:spPr bwMode="auto">
            <a:xfrm>
              <a:off x="13631326" y="8710601"/>
              <a:ext cx="337906" cy="10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ko-KR"/>
              </a:defPPr>
              <a:lvl1pPr defTabSz="620713" eaLnBrk="1" hangingPunct="1">
                <a:spcBef>
                  <a:spcPct val="50000"/>
                </a:spcBef>
                <a:defRPr sz="700" b="0">
                  <a:solidFill>
                    <a:srgbClr val="000000"/>
                  </a:solidFill>
                  <a:latin typeface="Arial Narrow" panose="020B0606020202030204" pitchFamily="34" charset="0"/>
                  <a:ea typeface="KoPub돋움체 Medium" panose="00000600000000000000" pitchFamily="2" charset="-127"/>
                  <a:cs typeface="휴먼새내기체" pitchFamily="18" charset="-127"/>
                </a:defRPr>
              </a:lvl1pPr>
              <a:lvl2pPr marL="742950" indent="-285750" defTabSz="620713"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defTabSz="620713"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defTabSz="620713"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defTabSz="620713"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r>
                <a:rPr lang="en-US" altLang="ko-KR" dirty="0" smtClean="0">
                  <a:ln>
                    <a:solidFill>
                      <a:srgbClr val="D1EBFF">
                        <a:alpha val="0"/>
                      </a:srgbClr>
                    </a:solidFill>
                  </a:ln>
                  <a:latin typeface="+mn-ea"/>
                  <a:ea typeface="+mn-ea"/>
                </a:rPr>
                <a:t>5000A</a:t>
              </a:r>
              <a:endParaRPr lang="en-US" altLang="ko-KR" dirty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endParaRPr>
            </a:p>
          </p:txBody>
        </p:sp>
        <p:sp>
          <p:nvSpPr>
            <p:cNvPr id="2082" name="직사각형 2081"/>
            <p:cNvSpPr/>
            <p:nvPr/>
          </p:nvSpPr>
          <p:spPr bwMode="auto">
            <a:xfrm>
              <a:off x="12845245" y="8710462"/>
              <a:ext cx="720000" cy="10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r>
                <a:rPr lang="en-US" altLang="ko-KR" sz="700" dirty="0" err="1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Spamsniper</a:t>
              </a:r>
              <a:endParaRPr lang="en-US" altLang="ko-KR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2083" name="그룹 2082"/>
          <p:cNvGrpSpPr/>
          <p:nvPr/>
        </p:nvGrpSpPr>
        <p:grpSpPr>
          <a:xfrm>
            <a:off x="9275187" y="6227263"/>
            <a:ext cx="883830" cy="107860"/>
            <a:chOff x="12850421" y="8861084"/>
            <a:chExt cx="1157187" cy="108939"/>
          </a:xfrm>
        </p:grpSpPr>
        <p:sp>
          <p:nvSpPr>
            <p:cNvPr id="2084" name="TextBox 468"/>
            <p:cNvSpPr txBox="1">
              <a:spLocks noChangeArrowheads="1"/>
            </p:cNvSpPr>
            <p:nvPr/>
          </p:nvSpPr>
          <p:spPr bwMode="auto">
            <a:xfrm>
              <a:off x="13634023" y="8861223"/>
              <a:ext cx="373585" cy="10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ko-KR"/>
              </a:defPPr>
              <a:lvl1pPr defTabSz="620713" eaLnBrk="1" hangingPunct="1">
                <a:spcBef>
                  <a:spcPct val="50000"/>
                </a:spcBef>
                <a:defRPr sz="700" b="0">
                  <a:solidFill>
                    <a:srgbClr val="000000"/>
                  </a:solidFill>
                  <a:latin typeface="Arial Narrow" panose="020B0606020202030204" pitchFamily="34" charset="0"/>
                  <a:ea typeface="KoPub돋움체 Medium" panose="00000600000000000000" pitchFamily="2" charset="-127"/>
                  <a:cs typeface="휴먼새내기체" pitchFamily="18" charset="-127"/>
                </a:defRPr>
              </a:lvl1pPr>
              <a:lvl2pPr marL="742950" indent="-285750" defTabSz="620713"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defTabSz="620713"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defTabSz="620713"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defTabSz="620713"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r>
                <a:rPr lang="en-US" altLang="ko-KR" dirty="0" smtClean="0">
                  <a:ln>
                    <a:solidFill>
                      <a:srgbClr val="D1EBFF">
                        <a:alpha val="0"/>
                      </a:srgbClr>
                    </a:solidFill>
                  </a:ln>
                  <a:latin typeface="+mn-ea"/>
                  <a:ea typeface="+mn-ea"/>
                </a:rPr>
                <a:t>rp4440</a:t>
              </a:r>
              <a:endParaRPr lang="en-US" altLang="ko-KR" dirty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endParaRPr>
            </a:p>
          </p:txBody>
        </p:sp>
        <p:sp>
          <p:nvSpPr>
            <p:cNvPr id="2085" name="직사각형 2084"/>
            <p:cNvSpPr/>
            <p:nvPr/>
          </p:nvSpPr>
          <p:spPr bwMode="auto">
            <a:xfrm>
              <a:off x="12850421" y="8861084"/>
              <a:ext cx="720000" cy="10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r>
                <a:rPr lang="ko-KR" altLang="en-US" sz="700" dirty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도서관리</a:t>
              </a:r>
            </a:p>
          </p:txBody>
        </p:sp>
      </p:grpSp>
      <p:grpSp>
        <p:nvGrpSpPr>
          <p:cNvPr id="2086" name="그룹 2085"/>
          <p:cNvGrpSpPr/>
          <p:nvPr/>
        </p:nvGrpSpPr>
        <p:grpSpPr>
          <a:xfrm>
            <a:off x="9275188" y="6386427"/>
            <a:ext cx="1004055" cy="107860"/>
            <a:chOff x="12850421" y="8861084"/>
            <a:chExt cx="1314596" cy="108939"/>
          </a:xfrm>
        </p:grpSpPr>
        <p:sp>
          <p:nvSpPr>
            <p:cNvPr id="2087" name="TextBox 468"/>
            <p:cNvSpPr txBox="1">
              <a:spLocks noChangeArrowheads="1"/>
            </p:cNvSpPr>
            <p:nvPr/>
          </p:nvSpPr>
          <p:spPr bwMode="auto">
            <a:xfrm>
              <a:off x="13634023" y="8861223"/>
              <a:ext cx="530994" cy="10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defPPr>
                <a:defRPr lang="ko-KR"/>
              </a:defPPr>
              <a:lvl1pPr defTabSz="620713" eaLnBrk="1" hangingPunct="1">
                <a:spcBef>
                  <a:spcPct val="50000"/>
                </a:spcBef>
                <a:defRPr sz="700" b="0">
                  <a:solidFill>
                    <a:srgbClr val="000000"/>
                  </a:solidFill>
                  <a:latin typeface="Arial Narrow" panose="020B0606020202030204" pitchFamily="34" charset="0"/>
                  <a:ea typeface="KoPub돋움체 Medium" panose="00000600000000000000" pitchFamily="2" charset="-127"/>
                  <a:cs typeface="휴먼새내기체" pitchFamily="18" charset="-127"/>
                </a:defRPr>
              </a:lvl1pPr>
              <a:lvl2pPr marL="742950" indent="-285750" defTabSz="620713"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defTabSz="620713"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defTabSz="620713"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defTabSz="620713"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defTabSz="620713" eaLnBrk="0" fontAlgn="base" hangingPunct="0">
                <a:spcBef>
                  <a:spcPct val="0"/>
                </a:spcBef>
                <a:spcAft>
                  <a:spcPct val="0"/>
                </a:spcAft>
                <a:defRPr sz="2300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r>
                <a:rPr lang="en-US" altLang="ko-KR" smtClean="0">
                  <a:ln>
                    <a:solidFill>
                      <a:srgbClr val="D1EBFF">
                        <a:alpha val="0"/>
                      </a:srgbClr>
                    </a:solidFill>
                  </a:ln>
                  <a:latin typeface="+mn-ea"/>
                  <a:ea typeface="+mn-ea"/>
                </a:rPr>
                <a:t>HP DL360</a:t>
              </a:r>
              <a:endParaRPr lang="en-US" altLang="ko-KR" dirty="0">
                <a:ln>
                  <a:solidFill>
                    <a:srgbClr val="D1EBFF">
                      <a:alpha val="0"/>
                    </a:srgbClr>
                  </a:solidFill>
                </a:ln>
                <a:latin typeface="+mn-ea"/>
                <a:ea typeface="+mn-ea"/>
              </a:endParaRPr>
            </a:p>
          </p:txBody>
        </p:sp>
        <p:sp>
          <p:nvSpPr>
            <p:cNvPr id="2088" name="직사각형 2087"/>
            <p:cNvSpPr/>
            <p:nvPr/>
          </p:nvSpPr>
          <p:spPr bwMode="auto">
            <a:xfrm>
              <a:off x="12850421" y="8861084"/>
              <a:ext cx="720000" cy="10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r>
                <a:rPr lang="ko-KR" altLang="en-US" sz="700" smtClean="0">
                  <a:ln>
                    <a:solidFill>
                      <a:srgbClr val="D1EB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인터넷 메일</a:t>
              </a:r>
              <a:endParaRPr lang="ko-KR" altLang="en-US" sz="70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</p:grpSp>
      <p:cxnSp>
        <p:nvCxnSpPr>
          <p:cNvPr id="2089" name="직선 연결선 2088"/>
          <p:cNvCxnSpPr/>
          <p:nvPr/>
        </p:nvCxnSpPr>
        <p:spPr>
          <a:xfrm flipH="1">
            <a:off x="1046312" y="7401272"/>
            <a:ext cx="227674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0" name="직사각형 2089">
            <a:extLst>
              <a:ext uri="{FF2B5EF4-FFF2-40B4-BE49-F238E27FC236}">
                <a16:creationId xmlns:a16="http://schemas.microsoft.com/office/drawing/2014/main" xmlns="" id="{54D454D9-5E0E-4E38-8FBE-71AA1C979B70}"/>
              </a:ext>
            </a:extLst>
          </p:cNvPr>
          <p:cNvSpPr/>
          <p:nvPr/>
        </p:nvSpPr>
        <p:spPr>
          <a:xfrm flipH="1">
            <a:off x="601751" y="7305735"/>
            <a:ext cx="480315" cy="153888"/>
          </a:xfrm>
          <a:prstGeom prst="rect">
            <a:avLst/>
          </a:prstGeom>
          <a:noFill/>
          <a:extLst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221913" rtl="0" eaLnBrk="0" fontAlgn="ctr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80000"/>
              <a:buFontTx/>
              <a:buNone/>
              <a:tabLst/>
              <a:defRPr/>
            </a:pPr>
            <a:r>
              <a:rPr lang="en-US" altLang="ko-KR" sz="1000" b="1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schemeClr val="bg1"/>
                </a:solidFill>
                <a:latin typeface="+mn-ea"/>
                <a:cs typeface="굴림" charset="-127"/>
              </a:rPr>
              <a:t>DWDM</a:t>
            </a:r>
            <a:endParaRPr kumimoji="0" lang="ko-KR" altLang="en-US" sz="1000" b="1" i="0" u="none" strike="noStrike" kern="1200" cap="none" spc="0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schemeClr val="bg1"/>
              </a:solidFill>
              <a:effectLst/>
              <a:uLnTx/>
              <a:uFillTx/>
              <a:latin typeface="+mn-ea"/>
              <a:cs typeface="굴림" charset="-127"/>
            </a:endParaRPr>
          </a:p>
        </p:txBody>
      </p:sp>
      <p:cxnSp>
        <p:nvCxnSpPr>
          <p:cNvPr id="19" name="꺾인 연결선 18"/>
          <p:cNvCxnSpPr>
            <a:stCxn id="1988" idx="2"/>
            <a:endCxn id="1868" idx="2"/>
          </p:cNvCxnSpPr>
          <p:nvPr/>
        </p:nvCxnSpPr>
        <p:spPr>
          <a:xfrm rot="5400000" flipH="1" flipV="1">
            <a:off x="5807711" y="4741656"/>
            <a:ext cx="8327" cy="9627354"/>
          </a:xfrm>
          <a:prstGeom prst="bentConnector3">
            <a:avLst>
              <a:gd name="adj1" fmla="val -1372643"/>
            </a:avLst>
          </a:prstGeom>
          <a:ln w="28575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꺾인 연결선 21"/>
          <p:cNvCxnSpPr>
            <a:stCxn id="1989" idx="2"/>
            <a:endCxn id="1868" idx="2"/>
          </p:cNvCxnSpPr>
          <p:nvPr/>
        </p:nvCxnSpPr>
        <p:spPr>
          <a:xfrm rot="5400000" flipH="1" flipV="1">
            <a:off x="6438715" y="5373614"/>
            <a:ext cx="9282" cy="8364391"/>
          </a:xfrm>
          <a:prstGeom prst="bentConnector3">
            <a:avLst>
              <a:gd name="adj1" fmla="val -1231416"/>
            </a:avLst>
          </a:prstGeom>
          <a:ln w="28575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꺾인 연결선 24"/>
          <p:cNvCxnSpPr>
            <a:stCxn id="1897" idx="2"/>
            <a:endCxn id="1868" idx="2"/>
          </p:cNvCxnSpPr>
          <p:nvPr/>
        </p:nvCxnSpPr>
        <p:spPr>
          <a:xfrm rot="5400000" flipH="1" flipV="1">
            <a:off x="8390922" y="7324867"/>
            <a:ext cx="8327" cy="4460931"/>
          </a:xfrm>
          <a:prstGeom prst="bentConnector3">
            <a:avLst>
              <a:gd name="adj1" fmla="val -1258256"/>
            </a:avLst>
          </a:prstGeom>
          <a:ln w="28575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꺾인 연결선 37"/>
          <p:cNvCxnSpPr>
            <a:stCxn id="1504" idx="0"/>
            <a:endCxn id="1868" idx="1"/>
          </p:cNvCxnSpPr>
          <p:nvPr/>
        </p:nvCxnSpPr>
        <p:spPr>
          <a:xfrm rot="16200000" flipH="1">
            <a:off x="6132202" y="5707718"/>
            <a:ext cx="2168911" cy="4805917"/>
          </a:xfrm>
          <a:prstGeom prst="bentConnector4">
            <a:avLst>
              <a:gd name="adj1" fmla="val 18393"/>
              <a:gd name="adj2" fmla="val 95973"/>
            </a:avLst>
          </a:prstGeom>
          <a:ln w="28575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/>
          <p:cNvCxnSpPr/>
          <p:nvPr/>
        </p:nvCxnSpPr>
        <p:spPr>
          <a:xfrm flipV="1">
            <a:off x="9420669" y="6861630"/>
            <a:ext cx="0" cy="784167"/>
          </a:xfrm>
          <a:prstGeom prst="line">
            <a:avLst/>
          </a:prstGeom>
          <a:ln w="28575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7" name="꺾인 연결선 696"/>
          <p:cNvCxnSpPr/>
          <p:nvPr/>
        </p:nvCxnSpPr>
        <p:spPr>
          <a:xfrm rot="5400000">
            <a:off x="1188503" y="5755942"/>
            <a:ext cx="2152924" cy="154983"/>
          </a:xfrm>
          <a:prstGeom prst="bentConnector3">
            <a:avLst>
              <a:gd name="adj1" fmla="val -800"/>
            </a:avLst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04" name="Picture 11" descr="C:\Users\ecoffey\AppData\Local\Temp\Rar$DRa0.694\30046_Device_modem_default_64.png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535" y="1418869"/>
            <a:ext cx="403041" cy="16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5" name="Picture 11" descr="C:\Users\ecoffey\AppData\Local\Temp\Rar$DRa0.694\30046_Device_modem_default_64.png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72" y="1338020"/>
            <a:ext cx="403041" cy="16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98" name="꺾인 연결선 697"/>
          <p:cNvCxnSpPr/>
          <p:nvPr/>
        </p:nvCxnSpPr>
        <p:spPr>
          <a:xfrm rot="10800000" flipV="1">
            <a:off x="4125226" y="4536353"/>
            <a:ext cx="70388" cy="667185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9" name="꺾인 연결선 698"/>
          <p:cNvCxnSpPr/>
          <p:nvPr/>
        </p:nvCxnSpPr>
        <p:spPr>
          <a:xfrm rot="5400000">
            <a:off x="3906816" y="4936261"/>
            <a:ext cx="488586" cy="168358"/>
          </a:xfrm>
          <a:prstGeom prst="bentConnector3">
            <a:avLst>
              <a:gd name="adj1" fmla="val 1912"/>
            </a:avLst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23" name="그림 1722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4202365" y="4719206"/>
            <a:ext cx="353254" cy="118992"/>
          </a:xfrm>
          <a:prstGeom prst="rect">
            <a:avLst/>
          </a:prstGeom>
        </p:spPr>
      </p:pic>
      <p:pic>
        <p:nvPicPr>
          <p:cNvPr id="709" name="Picture 75" descr="26"/>
          <p:cNvPicPr>
            <a:picLocks noChangeAspect="1" noChangeArrowheads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9400" y="2518431"/>
            <a:ext cx="410651" cy="44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2" name="Rectangle 95"/>
          <p:cNvSpPr>
            <a:spLocks noChangeArrowheads="1"/>
          </p:cNvSpPr>
          <p:nvPr/>
        </p:nvSpPr>
        <p:spPr bwMode="gray">
          <a:xfrm flipH="1">
            <a:off x="10640882" y="2981660"/>
            <a:ext cx="809132" cy="24622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</a:rPr>
              <a:t>금감원</a:t>
            </a:r>
            <a:r>
              <a:rPr kumimoji="0" lang="en-US" altLang="ko-KR" sz="800" b="0" i="0" u="none" strike="noStrike" kern="0" cap="none" spc="-42" normalizeH="0" baseline="0" noProof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</a:rPr>
              <a:t>, </a:t>
            </a:r>
            <a:r>
              <a:rPr kumimoji="0" lang="ko-KR" altLang="en-US" sz="800" b="0" i="0" u="none" strike="noStrike" kern="0" cap="none" spc="-42" normalizeH="0" baseline="0" noProof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</a:rPr>
              <a:t>조달청</a:t>
            </a:r>
            <a:endParaRPr kumimoji="0" lang="en-US" altLang="ko-KR" sz="800" b="0" i="0" u="none" strike="noStrike" kern="0" cap="none" spc="-42" normalizeH="0" baseline="0" noProof="0" smtClean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</a:endParaRPr>
          </a:p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800" kern="0" spc="-42" noProof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국토정보연구원 등</a:t>
            </a:r>
            <a:endParaRPr kumimoji="0" lang="ko-KR" altLang="en-US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</a:endParaRPr>
          </a:p>
        </p:txBody>
      </p:sp>
      <p:cxnSp>
        <p:nvCxnSpPr>
          <p:cNvPr id="713" name="직선 연결선 712"/>
          <p:cNvCxnSpPr>
            <a:endCxn id="709" idx="0"/>
          </p:cNvCxnSpPr>
          <p:nvPr/>
        </p:nvCxnSpPr>
        <p:spPr>
          <a:xfrm>
            <a:off x="11042074" y="1838273"/>
            <a:ext cx="2652" cy="69707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4" name="꺾인 연결선 713"/>
          <p:cNvCxnSpPr/>
          <p:nvPr/>
        </p:nvCxnSpPr>
        <p:spPr>
          <a:xfrm>
            <a:off x="6505180" y="4427925"/>
            <a:ext cx="142249" cy="755189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5" name="꺾인 연결선 714"/>
          <p:cNvCxnSpPr/>
          <p:nvPr/>
        </p:nvCxnSpPr>
        <p:spPr>
          <a:xfrm>
            <a:off x="6453262" y="4698876"/>
            <a:ext cx="242650" cy="555671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49" name="그림 1748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6158880" y="4634464"/>
            <a:ext cx="353254" cy="118992"/>
          </a:xfrm>
          <a:prstGeom prst="rect">
            <a:avLst/>
          </a:prstGeom>
        </p:spPr>
      </p:pic>
      <p:cxnSp>
        <p:nvCxnSpPr>
          <p:cNvPr id="716" name="직선 연결선 715"/>
          <p:cNvCxnSpPr/>
          <p:nvPr/>
        </p:nvCxnSpPr>
        <p:spPr>
          <a:xfrm flipH="1">
            <a:off x="1550368" y="7353566"/>
            <a:ext cx="11276972" cy="0"/>
          </a:xfrm>
          <a:prstGeom prst="line">
            <a:avLst/>
          </a:prstGeom>
          <a:noFill/>
          <a:ln w="15875" cap="flat" cmpd="sng" algn="ctr">
            <a:solidFill>
              <a:schemeClr val="accent6">
                <a:lumMod val="75000"/>
              </a:schemeClr>
            </a:solidFill>
            <a:prstDash val="sysDash"/>
            <a:miter lim="800000"/>
            <a:headEnd type="oval"/>
            <a:tailEnd type="oval"/>
          </a:ln>
          <a:effectLst/>
        </p:spPr>
      </p:cxnSp>
      <p:grpSp>
        <p:nvGrpSpPr>
          <p:cNvPr id="2023" name="그룹 2022"/>
          <p:cNvGrpSpPr/>
          <p:nvPr/>
        </p:nvGrpSpPr>
        <p:grpSpPr>
          <a:xfrm>
            <a:off x="13599289" y="5483756"/>
            <a:ext cx="680179" cy="902941"/>
            <a:chOff x="13418940" y="5368867"/>
            <a:chExt cx="1048633" cy="1392065"/>
          </a:xfrm>
        </p:grpSpPr>
        <p:pic>
          <p:nvPicPr>
            <p:cNvPr id="2024" name="Picture 696" descr="DL380G5_LR"/>
            <p:cNvPicPr>
              <a:picLocks noChangeAspect="1" noChangeArrowheads="1"/>
            </p:cNvPicPr>
            <p:nvPr/>
          </p:nvPicPr>
          <p:blipFill>
            <a:blip r:embed="rId5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201"/>
            <a:stretch>
              <a:fillRect/>
            </a:stretch>
          </p:blipFill>
          <p:spPr bwMode="auto">
            <a:xfrm>
              <a:off x="13480853" y="5368867"/>
              <a:ext cx="668337" cy="604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25" name="Text Box 453"/>
            <p:cNvSpPr txBox="1">
              <a:spLocks noChangeArrowheads="1"/>
            </p:cNvSpPr>
            <p:nvPr/>
          </p:nvSpPr>
          <p:spPr bwMode="auto">
            <a:xfrm>
              <a:off x="13441165" y="5957829"/>
              <a:ext cx="1026408" cy="239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2168" tIns="31084" rIns="62168" bIns="31084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indent="41275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7575" indent="80963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4775" indent="122238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35150" indent="161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2400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2400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2400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2400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pPr eaLnBrk="1" latinLnBrk="1" hangingPunct="1">
                <a:spcBef>
                  <a:spcPct val="50000"/>
                </a:spcBef>
              </a:pPr>
              <a:r>
                <a:rPr lang="en-US" altLang="ko-KR" sz="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휴먼새내기체" pitchFamily="18" charset="-127"/>
                </a:rPr>
                <a:t>HP DL380 G10</a:t>
              </a:r>
            </a:p>
          </p:txBody>
        </p:sp>
        <p:sp>
          <p:nvSpPr>
            <p:cNvPr id="2026" name="직사각형 2025"/>
            <p:cNvSpPr/>
            <p:nvPr/>
          </p:nvSpPr>
          <p:spPr bwMode="auto">
            <a:xfrm>
              <a:off x="13547528" y="5840353"/>
              <a:ext cx="534987" cy="1079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41275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7575" indent="80963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4775" indent="122238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35150" indent="161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latinLnBrk="1" hangingPunct="1">
                <a:defRPr/>
              </a:pPr>
              <a:r>
                <a:rPr lang="ko-KR" altLang="en-US" sz="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대외연계</a:t>
              </a:r>
              <a:endParaRPr lang="en-US" altLang="ko-KR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sp>
          <p:nvSpPr>
            <p:cNvPr id="2027" name="직사각형 2026"/>
            <p:cNvSpPr/>
            <p:nvPr/>
          </p:nvSpPr>
          <p:spPr bwMode="auto">
            <a:xfrm>
              <a:off x="13547528" y="5694304"/>
              <a:ext cx="534987" cy="1063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41275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7575" indent="80963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4775" indent="122238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35150" indent="161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latinLnBrk="1" hangingPunct="1">
                <a:defRPr/>
              </a:pPr>
              <a:r>
                <a:rPr lang="ko-KR" altLang="en-US" sz="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외부</a:t>
              </a:r>
              <a:r>
                <a:rPr lang="en-US" altLang="ko-KR" sz="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APP</a:t>
              </a:r>
            </a:p>
          </p:txBody>
        </p:sp>
        <p:grpSp>
          <p:nvGrpSpPr>
            <p:cNvPr id="2028" name="그룹 2027"/>
            <p:cNvGrpSpPr>
              <a:grpSpLocks/>
            </p:cNvGrpSpPr>
            <p:nvPr/>
          </p:nvGrpSpPr>
          <p:grpSpPr bwMode="auto">
            <a:xfrm>
              <a:off x="13418940" y="6197556"/>
              <a:ext cx="792163" cy="563376"/>
              <a:chOff x="13007975" y="6985854"/>
              <a:chExt cx="792163" cy="564590"/>
            </a:xfrm>
          </p:grpSpPr>
          <p:sp>
            <p:nvSpPr>
              <p:cNvPr id="2031" name="TextBox 468"/>
              <p:cNvSpPr txBox="1">
                <a:spLocks noChangeArrowheads="1"/>
              </p:cNvSpPr>
              <p:nvPr/>
            </p:nvSpPr>
            <p:spPr bwMode="auto">
              <a:xfrm>
                <a:off x="13007975" y="7122278"/>
                <a:ext cx="792163" cy="4281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1526" tIns="45783" rIns="91526" bIns="45783">
                <a:spAutoFit/>
              </a:bodyPr>
              <a:lstStyle>
                <a:defPPr>
                  <a:defRPr lang="ko-KR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1pPr>
                <a:lvl2pPr marL="457200" indent="4127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2pPr>
                <a:lvl3pPr marL="917575" indent="80963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3pPr>
                <a:lvl4pPr marL="1374775" indent="122238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4pPr>
                <a:lvl5pPr marL="1835150" indent="16192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2400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2400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2400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2400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9pPr>
              </a:lstStyle>
              <a:p>
                <a:pPr algn="ctr" eaLnBrk="1" latinLnBrk="1" hangingPunct="1"/>
                <a:r>
                  <a:rPr lang="en-US" altLang="ko-KR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ea"/>
                    <a:ea typeface="+mn-ea"/>
                  </a:rPr>
                  <a:t>HP DL380</a:t>
                </a:r>
              </a:p>
            </p:txBody>
          </p:sp>
          <p:pic>
            <p:nvPicPr>
              <p:cNvPr id="2032" name="Picture 696" descr="DL380G5_LR"/>
              <p:cNvPicPr>
                <a:picLocks noChangeAspect="1" noChangeArrowheads="1"/>
              </p:cNvPicPr>
              <p:nvPr/>
            </p:nvPicPr>
            <p:blipFill>
              <a:blip r:embed="rId5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-201"/>
              <a:stretch>
                <a:fillRect/>
              </a:stretch>
            </p:blipFill>
            <p:spPr bwMode="auto">
              <a:xfrm>
                <a:off x="13101086" y="6985854"/>
                <a:ext cx="604825" cy="1456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33" name="직사각형 2032"/>
              <p:cNvSpPr/>
              <p:nvPr/>
            </p:nvSpPr>
            <p:spPr bwMode="auto">
              <a:xfrm>
                <a:off x="13138150" y="7004945"/>
                <a:ext cx="533400" cy="9704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>
                <a:defPPr>
                  <a:defRPr lang="ko-KR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4127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7575" indent="80963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4775" indent="122238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35150" indent="161925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kumimoji="1" sz="24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kumimoji="1" sz="24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kumimoji="1" sz="24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kumimoji="1" sz="2400" b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latinLnBrk="1" hangingPunct="1">
                  <a:defRPr/>
                </a:pPr>
                <a:r>
                  <a:rPr lang="ko-KR" altLang="en-U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ea"/>
                  </a:rPr>
                  <a:t>웹</a:t>
                </a:r>
                <a:r>
                  <a:rPr lang="en-US" altLang="ko-KR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ea"/>
                  </a:rPr>
                  <a:t>DB</a:t>
                </a:r>
              </a:p>
            </p:txBody>
          </p:sp>
        </p:grpSp>
        <p:sp>
          <p:nvSpPr>
            <p:cNvPr id="2029" name="직사각형 2028"/>
            <p:cNvSpPr/>
            <p:nvPr/>
          </p:nvSpPr>
          <p:spPr bwMode="auto">
            <a:xfrm>
              <a:off x="13550703" y="5541903"/>
              <a:ext cx="534987" cy="1079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41275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7575" indent="80963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4775" indent="122238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35150" indent="161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latinLnBrk="1" hangingPunct="1">
                <a:defRPr/>
              </a:pPr>
              <a:r>
                <a:rPr lang="en-US" altLang="ko-KR" sz="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DNS</a:t>
              </a:r>
            </a:p>
          </p:txBody>
        </p:sp>
        <p:sp>
          <p:nvSpPr>
            <p:cNvPr id="2030" name="직사각형 2029"/>
            <p:cNvSpPr/>
            <p:nvPr/>
          </p:nvSpPr>
          <p:spPr bwMode="auto">
            <a:xfrm>
              <a:off x="13550703" y="5395854"/>
              <a:ext cx="534987" cy="1063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41275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7575" indent="80963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4775" indent="122238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35150" indent="161925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2400" b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latinLnBrk="1" hangingPunct="1">
                <a:defRPr/>
              </a:pPr>
              <a:r>
                <a:rPr lang="ko-KR" altLang="en-US" sz="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대량메일</a:t>
              </a:r>
              <a:endParaRPr lang="en-US" altLang="ko-KR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</p:grpSp>
      <p:sp>
        <p:nvSpPr>
          <p:cNvPr id="717" name="Rectangle 95"/>
          <p:cNvSpPr>
            <a:spLocks noChangeArrowheads="1"/>
          </p:cNvSpPr>
          <p:nvPr/>
        </p:nvSpPr>
        <p:spPr bwMode="gray">
          <a:xfrm flipH="1">
            <a:off x="8992010" y="4736976"/>
            <a:ext cx="26321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C4503</a:t>
            </a:r>
            <a:endParaRPr kumimoji="0" lang="en-US" altLang="ko-KR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718" name="Rectangle 95"/>
          <p:cNvSpPr>
            <a:spLocks noChangeArrowheads="1"/>
          </p:cNvSpPr>
          <p:nvPr/>
        </p:nvSpPr>
        <p:spPr bwMode="gray">
          <a:xfrm flipH="1">
            <a:off x="8831127" y="4150013"/>
            <a:ext cx="590996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800" kern="0" spc="-42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INSIGHT-1000</a:t>
            </a:r>
            <a:endParaRPr kumimoji="0" lang="en-US" altLang="ko-KR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719" name="Rectangle 95"/>
          <p:cNvSpPr>
            <a:spLocks noChangeArrowheads="1"/>
          </p:cNvSpPr>
          <p:nvPr/>
        </p:nvSpPr>
        <p:spPr bwMode="gray">
          <a:xfrm flipH="1">
            <a:off x="8888203" y="3904091"/>
            <a:ext cx="413768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l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800" kern="0" spc="-42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AAS-5224</a:t>
            </a:r>
            <a:endParaRPr kumimoji="0" lang="en-US" altLang="ko-KR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720" name="직사각형 719"/>
          <p:cNvSpPr/>
          <p:nvPr/>
        </p:nvSpPr>
        <p:spPr>
          <a:xfrm>
            <a:off x="12689647" y="6742913"/>
            <a:ext cx="477695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defTabSz="620713">
              <a:lnSpc>
                <a:spcPts val="600"/>
              </a:lnSpc>
            </a:pPr>
            <a:r>
              <a:rPr kumimoji="1" lang="en-US" altLang="ko-KR" sz="60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휴먼새내기체" pitchFamily="18" charset="-127"/>
              </a:rPr>
              <a:t>Brocade 6520</a:t>
            </a:r>
          </a:p>
          <a:p>
            <a:pPr defTabSz="620713">
              <a:lnSpc>
                <a:spcPts val="600"/>
              </a:lnSpc>
            </a:pPr>
            <a:r>
              <a:rPr kumimoji="1" lang="en-US" altLang="ko-KR" sz="60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휴먼새내기체" pitchFamily="18" charset="-127"/>
              </a:rPr>
              <a:t>72 port(SAN)</a:t>
            </a:r>
            <a:endParaRPr kumimoji="1" lang="en-US" altLang="ko-KR" sz="60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휴먼새내기체" pitchFamily="18" charset="-127"/>
            </a:endParaRPr>
          </a:p>
        </p:txBody>
      </p:sp>
      <p:cxnSp>
        <p:nvCxnSpPr>
          <p:cNvPr id="734" name="직선 연결선 733"/>
          <p:cNvCxnSpPr/>
          <p:nvPr/>
        </p:nvCxnSpPr>
        <p:spPr>
          <a:xfrm flipH="1" flipV="1">
            <a:off x="2118770" y="6989875"/>
            <a:ext cx="2576078" cy="523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7" name="직선 연결선 736"/>
          <p:cNvCxnSpPr/>
          <p:nvPr/>
        </p:nvCxnSpPr>
        <p:spPr>
          <a:xfrm flipH="1" flipV="1">
            <a:off x="2174536" y="6934896"/>
            <a:ext cx="2674252" cy="619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21" name="Picture 721"/>
          <p:cNvPicPr>
            <a:picLocks noChangeAspect="1" noChangeArrowheads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349" y="6825603"/>
            <a:ext cx="308316" cy="32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43" name="그룹 742"/>
          <p:cNvGrpSpPr/>
          <p:nvPr/>
        </p:nvGrpSpPr>
        <p:grpSpPr>
          <a:xfrm>
            <a:off x="3120555" y="1113034"/>
            <a:ext cx="257066" cy="143444"/>
            <a:chOff x="3387805" y="2036234"/>
            <a:chExt cx="202587" cy="159522"/>
          </a:xfrm>
        </p:grpSpPr>
        <p:pic>
          <p:nvPicPr>
            <p:cNvPr id="744" name="Picture 33" descr="C:\Users\son\Desktop\아이콘\Untitled-31.png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7805" y="2036234"/>
              <a:ext cx="152422" cy="1232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5" name="Picture 170" descr="C:\Users\An Mi-kyung\Desktop\아이콘모음\wifi.pn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486626" y="2091990"/>
              <a:ext cx="128645" cy="788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52" name="Rectangle 95"/>
          <p:cNvSpPr>
            <a:spLocks noChangeArrowheads="1"/>
          </p:cNvSpPr>
          <p:nvPr/>
        </p:nvSpPr>
        <p:spPr bwMode="gray">
          <a:xfrm flipH="1">
            <a:off x="4574704" y="1445513"/>
            <a:ext cx="583237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프리밴스위치</a:t>
            </a:r>
            <a:endParaRPr kumimoji="0" lang="en-US" altLang="ko-KR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pic>
        <p:nvPicPr>
          <p:cNvPr id="753" name="Picture 7" descr="C:\Users\ecoffey\AppData\Local\Temp\Rar$DRa0.295\30029_Device_firewall_critical_64.png"/>
          <p:cNvPicPr>
            <a:picLocks noChangeAspect="1" noChangeArrowheads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168" y="1194650"/>
            <a:ext cx="210440" cy="151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7" name="Rectangle 95"/>
          <p:cNvSpPr>
            <a:spLocks noChangeArrowheads="1"/>
          </p:cNvSpPr>
          <p:nvPr/>
        </p:nvSpPr>
        <p:spPr bwMode="gray">
          <a:xfrm flipH="1">
            <a:off x="4628027" y="918093"/>
            <a:ext cx="263214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C4507</a:t>
            </a:r>
            <a:endParaRPr kumimoji="0" lang="en-US" altLang="ko-KR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pic>
        <p:nvPicPr>
          <p:cNvPr id="758" name="그림 757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4080" y="982768"/>
            <a:ext cx="301098" cy="142025"/>
          </a:xfrm>
          <a:prstGeom prst="rect">
            <a:avLst/>
          </a:prstGeom>
        </p:spPr>
      </p:pic>
      <p:pic>
        <p:nvPicPr>
          <p:cNvPr id="751" name="그림 750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87655" y="1446571"/>
            <a:ext cx="284113" cy="97199"/>
          </a:xfrm>
          <a:prstGeom prst="rect">
            <a:avLst/>
          </a:prstGeom>
        </p:spPr>
      </p:pic>
      <p:pic>
        <p:nvPicPr>
          <p:cNvPr id="760" name="그림 759"/>
          <p:cNvPicPr>
            <a:picLocks noChangeAspect="1"/>
          </p:cNvPicPr>
          <p:nvPr/>
        </p:nvPicPr>
        <p:blipFill>
          <a:blip r:embed="rId54">
            <a:grayscl/>
          </a:blip>
          <a:stretch>
            <a:fillRect/>
          </a:stretch>
        </p:blipFill>
        <p:spPr>
          <a:xfrm>
            <a:off x="4935206" y="967879"/>
            <a:ext cx="143049" cy="173541"/>
          </a:xfrm>
          <a:prstGeom prst="rect">
            <a:avLst/>
          </a:prstGeom>
        </p:spPr>
      </p:pic>
      <p:sp>
        <p:nvSpPr>
          <p:cNvPr id="761" name="Rectangle 95"/>
          <p:cNvSpPr>
            <a:spLocks noChangeArrowheads="1"/>
          </p:cNvSpPr>
          <p:nvPr/>
        </p:nvSpPr>
        <p:spPr bwMode="gray">
          <a:xfrm flipH="1">
            <a:off x="5087729" y="975815"/>
            <a:ext cx="250967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800" kern="0" spc="-42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DHCP</a:t>
            </a:r>
            <a:endParaRPr kumimoji="0" lang="en-US" altLang="ko-KR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cxnSp>
        <p:nvCxnSpPr>
          <p:cNvPr id="762" name="직선 연결선 761"/>
          <p:cNvCxnSpPr>
            <a:stCxn id="758" idx="3"/>
            <a:endCxn id="760" idx="1"/>
          </p:cNvCxnSpPr>
          <p:nvPr/>
        </p:nvCxnSpPr>
        <p:spPr>
          <a:xfrm>
            <a:off x="4605178" y="1053781"/>
            <a:ext cx="330028" cy="86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65" name="그림 764"/>
          <p:cNvPicPr>
            <a:picLocks noChangeAspect="1"/>
          </p:cNvPicPr>
          <p:nvPr/>
        </p:nvPicPr>
        <p:blipFill>
          <a:blip r:embed="rId19">
            <a:grayscl/>
          </a:blip>
          <a:stretch>
            <a:fillRect/>
          </a:stretch>
        </p:blipFill>
        <p:spPr>
          <a:xfrm>
            <a:off x="4849412" y="1194585"/>
            <a:ext cx="291250" cy="106718"/>
          </a:xfrm>
          <a:prstGeom prst="rect">
            <a:avLst/>
          </a:prstGeom>
        </p:spPr>
      </p:pic>
      <p:cxnSp>
        <p:nvCxnSpPr>
          <p:cNvPr id="766" name="직선 연결선 765"/>
          <p:cNvCxnSpPr>
            <a:stCxn id="758" idx="3"/>
            <a:endCxn id="765" idx="1"/>
          </p:cNvCxnSpPr>
          <p:nvPr/>
        </p:nvCxnSpPr>
        <p:spPr>
          <a:xfrm>
            <a:off x="4605178" y="1053781"/>
            <a:ext cx="244234" cy="19416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9" name="TextBox 468"/>
          <p:cNvSpPr txBox="1">
            <a:spLocks noChangeArrowheads="1"/>
          </p:cNvSpPr>
          <p:nvPr/>
        </p:nvSpPr>
        <p:spPr bwMode="auto">
          <a:xfrm>
            <a:off x="13650987" y="6661372"/>
            <a:ext cx="572789" cy="170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62168" tIns="31084" rIns="62168" bIns="31084">
            <a:spAutoFit/>
          </a:bodyPr>
          <a:lstStyle>
            <a:defPPr>
              <a:defRPr lang="ko-KR"/>
            </a:defPPr>
            <a:lvl1pPr defTabSz="620713">
              <a:defRPr kumimoji="1" sz="700" b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  <a:cs typeface="휴먼새내기체" pitchFamily="18" charset="-127"/>
              </a:defRPr>
            </a:lvl1pPr>
            <a:lvl2pPr marL="742950" indent="-285750" defTabSz="620713">
              <a:defRPr kumimoji="1" sz="2300" b="1">
                <a:latin typeface="굴림" charset="-127"/>
                <a:ea typeface="굴림" charset="-127"/>
              </a:defRPr>
            </a:lvl2pPr>
            <a:lvl3pPr marL="1143000" indent="-228600" defTabSz="620713">
              <a:defRPr kumimoji="1" sz="2300" b="1">
                <a:latin typeface="굴림" charset="-127"/>
                <a:ea typeface="굴림" charset="-127"/>
              </a:defRPr>
            </a:lvl3pPr>
            <a:lvl4pPr marL="1600200" indent="-228600" defTabSz="620713">
              <a:defRPr kumimoji="1" sz="2300" b="1">
                <a:latin typeface="굴림" charset="-127"/>
                <a:ea typeface="굴림" charset="-127"/>
              </a:defRPr>
            </a:lvl4pPr>
            <a:lvl5pPr marL="2057400" indent="-228600" defTabSz="620713">
              <a:defRPr kumimoji="1" sz="2300" b="1">
                <a:latin typeface="굴림" charset="-127"/>
                <a:ea typeface="굴림" charset="-127"/>
              </a:defRPr>
            </a:lvl5pPr>
            <a:lvl6pPr marL="25146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latin typeface="굴림" charset="-127"/>
                <a:ea typeface="굴림" charset="-127"/>
              </a:defRPr>
            </a:lvl6pPr>
            <a:lvl7pPr marL="29718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latin typeface="굴림" charset="-127"/>
                <a:ea typeface="굴림" charset="-127"/>
              </a:defRPr>
            </a:lvl7pPr>
            <a:lvl8pPr marL="34290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latin typeface="굴림" charset="-127"/>
                <a:ea typeface="굴림" charset="-127"/>
              </a:defRPr>
            </a:lvl8pPr>
            <a:lvl9pPr marL="38862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latin typeface="굴림" charset="-127"/>
                <a:ea typeface="굴림" charset="-127"/>
              </a:defRPr>
            </a:lvl9pPr>
          </a:lstStyle>
          <a:p>
            <a:r>
              <a:rPr lang="en-US" altLang="ko-KR" dirty="0">
                <a:latin typeface="+mn-ea"/>
                <a:ea typeface="+mn-ea"/>
              </a:rPr>
              <a:t>IBM V9000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770" name="Rectangle 95"/>
          <p:cNvSpPr>
            <a:spLocks noChangeArrowheads="1"/>
          </p:cNvSpPr>
          <p:nvPr/>
        </p:nvSpPr>
        <p:spPr bwMode="gray">
          <a:xfrm flipH="1">
            <a:off x="4540787" y="1160334"/>
            <a:ext cx="185884" cy="24622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800" kern="0" spc="-42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MF2</a:t>
            </a:r>
          </a:p>
          <a:p>
            <a:pPr marL="0" marR="0" lvl="0" indent="0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-42" normalizeH="0" baseline="0" noProof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110</a:t>
            </a:r>
            <a:endParaRPr kumimoji="0" lang="en-US" altLang="ko-KR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771" name="Rectangle 95"/>
          <p:cNvSpPr>
            <a:spLocks noChangeArrowheads="1"/>
          </p:cNvSpPr>
          <p:nvPr/>
        </p:nvSpPr>
        <p:spPr bwMode="gray">
          <a:xfrm flipH="1">
            <a:off x="4892213" y="1301497"/>
            <a:ext cx="418128" cy="123111"/>
          </a:xfrm>
          <a:prstGeom prst="rect">
            <a:avLst/>
          </a:prstGeom>
          <a:noFill/>
          <a:ex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1410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-42" normalizeH="0" baseline="0" noProof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숙소동 </a:t>
            </a:r>
            <a:r>
              <a:rPr kumimoji="0" lang="en-US" altLang="ko-KR" sz="800" b="0" i="0" u="none" strike="noStrike" kern="0" cap="none" spc="-42" normalizeH="0" baseline="0" noProof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n-ea"/>
                <a:cs typeface="+mn-cs"/>
              </a:rPr>
              <a:t>L3</a:t>
            </a:r>
            <a:endParaRPr kumimoji="0" lang="en-US" altLang="ko-KR" sz="800" b="0" i="0" u="none" strike="noStrike" kern="0" cap="none" spc="-42" normalizeH="0" baseline="0" noProof="0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+mn-ea"/>
              <a:cs typeface="+mn-cs"/>
            </a:endParaRPr>
          </a:p>
        </p:txBody>
      </p:sp>
      <p:sp>
        <p:nvSpPr>
          <p:cNvPr id="727" name="직사각형 726"/>
          <p:cNvSpPr/>
          <p:nvPr/>
        </p:nvSpPr>
        <p:spPr>
          <a:xfrm>
            <a:off x="7002702" y="8362482"/>
            <a:ext cx="720000" cy="10472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r>
              <a:rPr lang="en-US" altLang="ko-KR" sz="700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IMON / XIMON</a:t>
            </a:r>
            <a:r>
              <a:rPr lang="ko-KR" altLang="en-US" sz="700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endParaRPr lang="ko-KR" altLang="en-US" sz="70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pic>
        <p:nvPicPr>
          <p:cNvPr id="723" name="그림 722"/>
          <p:cNvPicPr>
            <a:picLocks noChangeAspect="1"/>
          </p:cNvPicPr>
          <p:nvPr/>
        </p:nvPicPr>
        <p:blipFill>
          <a:blip r:embed="rId33">
            <a:extLst/>
          </a:blip>
          <a:stretch>
            <a:fillRect/>
          </a:stretch>
        </p:blipFill>
        <p:spPr>
          <a:xfrm>
            <a:off x="9583883" y="2740732"/>
            <a:ext cx="242153" cy="82306"/>
          </a:xfrm>
          <a:prstGeom prst="rect">
            <a:avLst/>
          </a:prstGeom>
        </p:spPr>
      </p:pic>
      <p:sp>
        <p:nvSpPr>
          <p:cNvPr id="724" name="Rectangle 95"/>
          <p:cNvSpPr>
            <a:spLocks noChangeArrowheads="1"/>
          </p:cNvSpPr>
          <p:nvPr/>
        </p:nvSpPr>
        <p:spPr bwMode="gray">
          <a:xfrm flipH="1">
            <a:off x="9543256" y="2828654"/>
            <a:ext cx="1115626" cy="123111"/>
          </a:xfrm>
          <a:prstGeom prst="rect">
            <a:avLst/>
          </a:prstGeom>
          <a:solidFill>
            <a:schemeClr val="bg1">
              <a:alpha val="80000"/>
            </a:schemeClr>
          </a:solidFill>
          <a:extLst/>
        </p:spPr>
        <p:txBody>
          <a:bodyPr wrap="none" lIns="0" tIns="0" rIns="0" bIns="0" rtlCol="0" anchor="ctr">
            <a:spAutoFit/>
          </a:bodyPr>
          <a:lstStyle/>
          <a:p>
            <a:pPr algn="ctr" defTabSz="1410262"/>
            <a:r>
              <a:rPr lang="ko-KR" altLang="en-US" sz="800" kern="0" spc="-42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신용정보원</a:t>
            </a:r>
            <a:r>
              <a:rPr lang="en-US" altLang="ko-KR" sz="800" kern="0" spc="-42" dirty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VPN(</a:t>
            </a:r>
            <a:r>
              <a:rPr lang="ko-KR" altLang="en-US" sz="800" kern="0" spc="-42" dirty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공제정보</a:t>
            </a:r>
            <a:r>
              <a:rPr lang="en-US" altLang="ko-KR" sz="800" kern="0" spc="-42" dirty="0" smtClean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+mn-ea"/>
              </a:rPr>
              <a:t>)</a:t>
            </a:r>
            <a:endParaRPr lang="en-US" altLang="ko-KR" sz="800" kern="0" spc="-42" dirty="0">
              <a:ln>
                <a:solidFill>
                  <a:prstClr val="white">
                    <a:lumMod val="50000"/>
                    <a:alpha val="0"/>
                  </a:prst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latin typeface="+mn-ea"/>
            </a:endParaRPr>
          </a:p>
        </p:txBody>
      </p:sp>
      <p:sp>
        <p:nvSpPr>
          <p:cNvPr id="725" name="직사각형 724"/>
          <p:cNvSpPr/>
          <p:nvPr/>
        </p:nvSpPr>
        <p:spPr>
          <a:xfrm>
            <a:off x="7840246" y="8995021"/>
            <a:ext cx="720000" cy="10472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en-US" altLang="ko-KR" sz="700" b="0" dirty="0" err="1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ShellCop</a:t>
            </a:r>
            <a:endParaRPr lang="ko-KR" altLang="en-US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726" name="Text Box 453"/>
          <p:cNvSpPr txBox="1">
            <a:spLocks noChangeArrowheads="1"/>
          </p:cNvSpPr>
          <p:nvPr/>
        </p:nvSpPr>
        <p:spPr bwMode="auto">
          <a:xfrm>
            <a:off x="8535144" y="8960108"/>
            <a:ext cx="726677" cy="17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168" tIns="31084" rIns="62168" bIns="31084">
            <a:spAutoFit/>
          </a:bodyPr>
          <a:lstStyle>
            <a:lvl1pPr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latinLnBrk="1" hangingPunct="1"/>
            <a:r>
              <a:rPr lang="en-US" altLang="ko-KR" sz="700" b="0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휴먼새내기체" pitchFamily="18" charset="-127"/>
              </a:rPr>
              <a:t>Fujitsu RX2540</a:t>
            </a:r>
            <a:endParaRPr lang="en-US" altLang="ko-KR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cs typeface="휴먼새내기체" pitchFamily="18" charset="-127"/>
            </a:endParaRPr>
          </a:p>
        </p:txBody>
      </p:sp>
      <p:sp>
        <p:nvSpPr>
          <p:cNvPr id="728" name="직사각형 727"/>
          <p:cNvSpPr/>
          <p:nvPr/>
        </p:nvSpPr>
        <p:spPr>
          <a:xfrm>
            <a:off x="7849771" y="9147421"/>
            <a:ext cx="720000" cy="10472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en-US" altLang="ko-KR" sz="700" b="0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RPA</a:t>
            </a:r>
            <a:endParaRPr lang="ko-KR" altLang="en-US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729" name="Text Box 453"/>
          <p:cNvSpPr txBox="1">
            <a:spLocks noChangeArrowheads="1"/>
          </p:cNvSpPr>
          <p:nvPr/>
        </p:nvSpPr>
        <p:spPr bwMode="auto">
          <a:xfrm>
            <a:off x="8544669" y="9112508"/>
            <a:ext cx="704235" cy="170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2168" tIns="31084" rIns="62168" bIns="31084">
            <a:spAutoFit/>
          </a:bodyPr>
          <a:lstStyle>
            <a:lvl1pPr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latinLnBrk="1" hangingPunct="1"/>
            <a:r>
              <a:rPr lang="en-US" altLang="ko-KR" sz="700" b="0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  <a:cs typeface="휴먼새내기체" pitchFamily="18" charset="-127"/>
              </a:rPr>
              <a:t>Lenovo SR250</a:t>
            </a:r>
            <a:endParaRPr lang="en-US" altLang="ko-KR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  <a:cs typeface="휴먼새내기체" pitchFamily="18" charset="-127"/>
            </a:endParaRPr>
          </a:p>
        </p:txBody>
      </p:sp>
      <p:sp>
        <p:nvSpPr>
          <p:cNvPr id="730" name="직사각형 729"/>
          <p:cNvSpPr/>
          <p:nvPr/>
        </p:nvSpPr>
        <p:spPr>
          <a:xfrm>
            <a:off x="4607065" y="9326261"/>
            <a:ext cx="720000" cy="1047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latinLnBrk="1" hangingPunct="1">
              <a:spcBef>
                <a:spcPts val="0"/>
              </a:spcBef>
            </a:pPr>
            <a:r>
              <a:rPr lang="en-US" altLang="ko-KR" sz="700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PMS</a:t>
            </a:r>
            <a:endParaRPr lang="ko-KR" altLang="en-US" sz="70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731" name="Text Box 453"/>
          <p:cNvSpPr txBox="1">
            <a:spLocks noChangeArrowheads="1"/>
          </p:cNvSpPr>
          <p:nvPr/>
        </p:nvSpPr>
        <p:spPr bwMode="auto">
          <a:xfrm>
            <a:off x="5363631" y="9325297"/>
            <a:ext cx="405560" cy="10772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xtLst/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defTabSz="620713" eaLnBrk="1" hangingPunct="1">
              <a:defRPr sz="700" b="0">
                <a:solidFill>
                  <a:srgbClr val="000000"/>
                </a:solidFill>
                <a:latin typeface="Arial Narrow" panose="020B0606020202030204" pitchFamily="34" charset="0"/>
                <a:ea typeface="KoPub돋움체 Medium" panose="00000600000000000000" pitchFamily="2" charset="-127"/>
                <a:cs typeface="휴먼새내기체" pitchFamily="18" charset="-127"/>
              </a:defRPr>
            </a:lvl1pPr>
            <a:lvl2pPr marL="742950" indent="-285750" defTabSz="620713">
              <a:defRPr sz="2300" b="1">
                <a:latin typeface="굴림" charset="-127"/>
                <a:ea typeface="굴림" charset="-127"/>
              </a:defRPr>
            </a:lvl2pPr>
            <a:lvl3pPr marL="1143000" indent="-228600" defTabSz="620713">
              <a:defRPr sz="2300" b="1">
                <a:latin typeface="굴림" charset="-127"/>
                <a:ea typeface="굴림" charset="-127"/>
              </a:defRPr>
            </a:lvl3pPr>
            <a:lvl4pPr marL="1600200" indent="-228600" defTabSz="620713">
              <a:defRPr sz="2300" b="1">
                <a:latin typeface="굴림" charset="-127"/>
                <a:ea typeface="굴림" charset="-127"/>
              </a:defRPr>
            </a:lvl4pPr>
            <a:lvl5pPr marL="2057400" indent="-228600" defTabSz="620713">
              <a:defRPr sz="2300" b="1">
                <a:latin typeface="굴림" charset="-127"/>
                <a:ea typeface="굴림" charset="-127"/>
              </a:defRPr>
            </a:lvl5pPr>
            <a:lvl6pPr marL="25146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6pPr>
            <a:lvl7pPr marL="29718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7pPr>
            <a:lvl8pPr marL="34290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8pPr>
            <a:lvl9pPr marL="38862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latin typeface="굴림" charset="-127"/>
                <a:ea typeface="굴림" charset="-127"/>
              </a:defRPr>
            </a:lvl9pPr>
          </a:lstStyle>
          <a:p>
            <a:r>
              <a:rPr lang="en-US" altLang="ko-KR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HP DL360</a:t>
            </a:r>
            <a:endParaRPr lang="en-US" altLang="ko-KR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733" name="모서리가 둥근 직사각형 732"/>
          <p:cNvSpPr/>
          <p:nvPr/>
        </p:nvSpPr>
        <p:spPr>
          <a:xfrm>
            <a:off x="4448473" y="7713893"/>
            <a:ext cx="103849" cy="45266"/>
          </a:xfrm>
          <a:prstGeom prst="roundRect">
            <a:avLst/>
          </a:prstGeom>
          <a:solidFill>
            <a:srgbClr val="97C7F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D1EBFF">
                    <a:alpha val="0"/>
                  </a:srgbClr>
                </a:solidFill>
              </a:ln>
              <a:latin typeface="+mn-ea"/>
            </a:endParaRPr>
          </a:p>
        </p:txBody>
      </p:sp>
      <p:sp>
        <p:nvSpPr>
          <p:cNvPr id="735" name="모서리가 둥근 직사각형 734"/>
          <p:cNvSpPr/>
          <p:nvPr/>
        </p:nvSpPr>
        <p:spPr>
          <a:xfrm>
            <a:off x="4591348" y="7716046"/>
            <a:ext cx="103849" cy="45266"/>
          </a:xfrm>
          <a:prstGeom prst="roundRect">
            <a:avLst/>
          </a:prstGeom>
          <a:solidFill>
            <a:srgbClr val="97C7F3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>
                <a:solidFill>
                  <a:srgbClr val="D1EBFF">
                    <a:alpha val="0"/>
                  </a:srgbClr>
                </a:solidFill>
              </a:ln>
              <a:latin typeface="+mn-ea"/>
            </a:endParaRPr>
          </a:p>
        </p:txBody>
      </p:sp>
      <p:sp>
        <p:nvSpPr>
          <p:cNvPr id="732" name="Text Box 453"/>
          <p:cNvSpPr txBox="1">
            <a:spLocks noChangeArrowheads="1"/>
          </p:cNvSpPr>
          <p:nvPr/>
        </p:nvSpPr>
        <p:spPr bwMode="auto">
          <a:xfrm>
            <a:off x="3957232" y="9322114"/>
            <a:ext cx="415178" cy="10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defTabSz="620713"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defTabSz="620713" eaLnBrk="0" fontAlgn="base" hangingPunct="0">
              <a:spcBef>
                <a:spcPct val="0"/>
              </a:spcBef>
              <a:spcAft>
                <a:spcPct val="0"/>
              </a:spcAft>
              <a:defRPr kumimoji="1" sz="2300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700" b="0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rgbClr val="000000"/>
                </a:solidFill>
                <a:latin typeface="+mn-ea"/>
                <a:ea typeface="+mn-ea"/>
                <a:cs typeface="휴먼새내기체" pitchFamily="18" charset="-127"/>
              </a:rPr>
              <a:t>F4000-8W</a:t>
            </a:r>
            <a:endParaRPr lang="en-US" altLang="ko-KR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rgbClr val="000000"/>
              </a:solidFill>
              <a:latin typeface="+mn-ea"/>
              <a:ea typeface="+mn-ea"/>
              <a:cs typeface="휴먼새내기체" pitchFamily="18" charset="-127"/>
            </a:endParaRPr>
          </a:p>
        </p:txBody>
      </p:sp>
      <p:sp>
        <p:nvSpPr>
          <p:cNvPr id="736" name="직사각형 735"/>
          <p:cNvSpPr/>
          <p:nvPr/>
        </p:nvSpPr>
        <p:spPr bwMode="auto">
          <a:xfrm>
            <a:off x="3152638" y="9330340"/>
            <a:ext cx="720000" cy="10693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latinLnBrk="1" hangingPunct="1">
              <a:defRPr/>
            </a:pPr>
            <a:r>
              <a:rPr lang="ko-KR" altLang="en-US" sz="700" b="0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통합로</a:t>
            </a:r>
            <a:r>
              <a:rPr lang="ko-KR" altLang="en-US" sz="700" b="0" dirty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그</a:t>
            </a:r>
            <a:r>
              <a:rPr lang="en-US" altLang="ko-KR" sz="700" b="0" dirty="0" smtClean="0">
                <a:ln>
                  <a:solidFill>
                    <a:srgbClr val="D1EB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Storage</a:t>
            </a:r>
            <a:endParaRPr lang="ko-KR" altLang="en-US" sz="700" b="0" dirty="0">
              <a:ln>
                <a:solidFill>
                  <a:srgbClr val="D1EB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8310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/>
      </a:spPr>
      <a:bodyPr lIns="0" tIns="0" rIns="0" bIns="0" anchor="ctr"/>
      <a:lstStyle>
        <a:defPPr algn="ctr" eaLnBrk="1" latinLnBrk="1" hangingPunct="1">
          <a:defRPr sz="700" b="0" dirty="0">
            <a:ln>
              <a:solidFill>
                <a:srgbClr val="D1EBFF">
                  <a:alpha val="0"/>
                </a:srgbClr>
              </a:solidFill>
            </a:ln>
            <a:solidFill>
              <a:schemeClr val="tx1">
                <a:lumMod val="75000"/>
                <a:lumOff val="25000"/>
              </a:schemeClr>
            </a:solidFill>
            <a:latin typeface="+mn-ea"/>
            <a:ea typeface="+mn-ea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8D151F5EC7D5F5488C2D2DADDD25AABE" ma:contentTypeVersion="10" ma:contentTypeDescription="새 문서를 만듭니다." ma:contentTypeScope="" ma:versionID="741fe2797b5e1bc92712e331f6d424f5">
  <xsd:schema xmlns:xsd="http://www.w3.org/2001/XMLSchema" xmlns:xs="http://www.w3.org/2001/XMLSchema" xmlns:p="http://schemas.microsoft.com/office/2006/metadata/properties" xmlns:ns2="c3b764ad-fc4d-4b1e-8c57-56438e39c46a" targetNamespace="http://schemas.microsoft.com/office/2006/metadata/properties" ma:root="true" ma:fieldsID="85becf13c5de9149150e28529e87f40c" ns2:_="">
    <xsd:import namespace="c3b764ad-fc4d-4b1e-8c57-56438e39c4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b764ad-fc4d-4b1e-8c57-56438e39c4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EF8EFEE-9B2B-433B-81F9-15C247ABE7E4}"/>
</file>

<file path=customXml/itemProps2.xml><?xml version="1.0" encoding="utf-8"?>
<ds:datastoreItem xmlns:ds="http://schemas.openxmlformats.org/officeDocument/2006/customXml" ds:itemID="{E349DC37-7578-4A14-B92D-A1295B6EADFF}"/>
</file>

<file path=customXml/itemProps3.xml><?xml version="1.0" encoding="utf-8"?>
<ds:datastoreItem xmlns:ds="http://schemas.openxmlformats.org/officeDocument/2006/customXml" ds:itemID="{7131F83B-9ED2-4277-8DE1-4C4ADB1A452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161368</TotalTime>
  <Words>528</Words>
  <Application>Microsoft Office PowerPoint</Application>
  <PresentationFormat>사용자 지정</PresentationFormat>
  <Paragraphs>278</Paragraphs>
  <Slides>1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Registered User</dc:creator>
  <cp:lastModifiedBy>Owner</cp:lastModifiedBy>
  <cp:revision>2588</cp:revision>
  <cp:lastPrinted>2021-02-23T06:39:38Z</cp:lastPrinted>
  <dcterms:created xsi:type="dcterms:W3CDTF">2014-06-11T05:35:45Z</dcterms:created>
  <dcterms:modified xsi:type="dcterms:W3CDTF">2021-02-24T04:23:26Z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0x0101008D151F5EC7D5F5488C2D2DADDD25AABE</vt:lpwstr>
  </property>
</Properties>
</file>