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7"/>
  </p:notesMasterIdLst>
  <p:sldIdLst>
    <p:sldId id="363" r:id="rId2"/>
    <p:sldId id="368" r:id="rId3"/>
    <p:sldId id="365" r:id="rId4"/>
    <p:sldId id="366" r:id="rId5"/>
    <p:sldId id="367" r:id="rId6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7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536AE-8C16-40F4-B065-94D487087285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0A176-CE0B-4DC1-B562-E557E7CE21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460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760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84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068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DAE3A0D-0162-B858-5536-DD33234CD802}"/>
              </a:ext>
            </a:extLst>
          </p:cNvPr>
          <p:cNvCxnSpPr/>
          <p:nvPr userDrawn="1"/>
        </p:nvCxnSpPr>
        <p:spPr bwMode="auto">
          <a:xfrm>
            <a:off x="381795" y="527050"/>
            <a:ext cx="914241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42225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952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066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8991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18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838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149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48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78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4BD03-D2CA-4034-81BB-269EA929F42E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8C1D4-CB0E-4CC2-AED5-D5981AD2F0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089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D113DFD-F89A-42BA-8706-D064E07416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28953" y="6435277"/>
            <a:ext cx="400182" cy="365125"/>
          </a:xfrm>
        </p:spPr>
        <p:txBody>
          <a:bodyPr/>
          <a:lstStyle/>
          <a:p>
            <a:fld id="{E428C2E1-E767-4538-9C81-27927BCEED05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3AABE7F-958A-44A4-A080-B751908D43FA}"/>
              </a:ext>
            </a:extLst>
          </p:cNvPr>
          <p:cNvGrpSpPr/>
          <p:nvPr/>
        </p:nvGrpSpPr>
        <p:grpSpPr>
          <a:xfrm>
            <a:off x="1100022" y="859501"/>
            <a:ext cx="297600" cy="394362"/>
            <a:chOff x="6320358" y="5165818"/>
            <a:chExt cx="432048" cy="616884"/>
          </a:xfrm>
        </p:grpSpPr>
        <p:sp>
          <p:nvSpPr>
            <p:cNvPr id="4" name="양쪽 모서리가 둥근 사각형 15">
              <a:extLst>
                <a:ext uri="{FF2B5EF4-FFF2-40B4-BE49-F238E27FC236}">
                  <a16:creationId xmlns:a16="http://schemas.microsoft.com/office/drawing/2014/main" id="{2C1C7193-4510-4EA5-BB69-73CB653549FB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2CFE02BC-8237-4336-8C35-B97F4CB7D6C4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CBAAEEF-BC7D-4E81-8FD6-3E959112640C}"/>
              </a:ext>
            </a:extLst>
          </p:cNvPr>
          <p:cNvSpPr txBox="1"/>
          <p:nvPr/>
        </p:nvSpPr>
        <p:spPr>
          <a:xfrm>
            <a:off x="500518" y="5195593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7" name="모서리가 둥근 직사각형 28">
            <a:extLst>
              <a:ext uri="{FF2B5EF4-FFF2-40B4-BE49-F238E27FC236}">
                <a16:creationId xmlns:a16="http://schemas.microsoft.com/office/drawing/2014/main" id="{3885DD54-122D-4814-B259-0F4F339960FE}"/>
              </a:ext>
            </a:extLst>
          </p:cNvPr>
          <p:cNvSpPr/>
          <p:nvPr/>
        </p:nvSpPr>
        <p:spPr>
          <a:xfrm>
            <a:off x="2181170" y="1143099"/>
            <a:ext cx="6401686" cy="5022569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8" name="꺾인 연결선 35">
            <a:extLst>
              <a:ext uri="{FF2B5EF4-FFF2-40B4-BE49-F238E27FC236}">
                <a16:creationId xmlns:a16="http://schemas.microsoft.com/office/drawing/2014/main" id="{52C487C3-D840-4283-B588-68D23F57EB23}"/>
              </a:ext>
            </a:extLst>
          </p:cNvPr>
          <p:cNvCxnSpPr>
            <a:cxnSpLocks/>
            <a:stCxn id="4" idx="0"/>
            <a:endCxn id="28" idx="0"/>
          </p:cNvCxnSpPr>
          <p:nvPr/>
        </p:nvCxnSpPr>
        <p:spPr>
          <a:xfrm>
            <a:off x="1397622" y="1115763"/>
            <a:ext cx="3212003" cy="337737"/>
          </a:xfrm>
          <a:prstGeom prst="bentConnector2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37033C0-D3CC-4411-A659-39F18E3C4AF0}"/>
              </a:ext>
            </a:extLst>
          </p:cNvPr>
          <p:cNvSpPr txBox="1"/>
          <p:nvPr/>
        </p:nvSpPr>
        <p:spPr>
          <a:xfrm>
            <a:off x="1474266" y="850685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CD6BFCA-284F-4464-8669-A2A74B26CD4A}"/>
              </a:ext>
            </a:extLst>
          </p:cNvPr>
          <p:cNvSpPr/>
          <p:nvPr/>
        </p:nvSpPr>
        <p:spPr>
          <a:xfrm>
            <a:off x="3266330" y="1850587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9804563-A0B8-491F-AC63-2C231066F67A}"/>
              </a:ext>
            </a:extLst>
          </p:cNvPr>
          <p:cNvSpPr/>
          <p:nvPr/>
        </p:nvSpPr>
        <p:spPr>
          <a:xfrm>
            <a:off x="3599638" y="1846574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C986D08-169D-41E6-BC34-7EE655A3241E}"/>
              </a:ext>
            </a:extLst>
          </p:cNvPr>
          <p:cNvSpPr/>
          <p:nvPr/>
        </p:nvSpPr>
        <p:spPr>
          <a:xfrm>
            <a:off x="3375582" y="142881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4250CD-A685-487C-9C74-C89539C7AA1F}"/>
              </a:ext>
            </a:extLst>
          </p:cNvPr>
          <p:cNvSpPr txBox="1"/>
          <p:nvPr/>
        </p:nvSpPr>
        <p:spPr>
          <a:xfrm>
            <a:off x="4049399" y="2306235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SNS </a:t>
            </a:r>
            <a:r>
              <a:rPr lang="ko-KR" altLang="en-US" sz="1000" b="1" dirty="0">
                <a:latin typeface="+mn-ea"/>
              </a:rPr>
              <a:t>상담 </a:t>
            </a:r>
            <a:r>
              <a:rPr lang="en-US" altLang="ko-KR" sz="1000" b="1" dirty="0">
                <a:latin typeface="+mn-ea"/>
              </a:rPr>
              <a:t>WAS</a:t>
            </a:r>
            <a:endParaRPr lang="en-US" altLang="ko-KR" sz="1000" b="1" dirty="0">
              <a:latin typeface="+mn-ea"/>
              <a:ea typeface="+mn-ea"/>
            </a:endParaRPr>
          </a:p>
          <a:p>
            <a:pPr algn="ctr"/>
            <a:r>
              <a:rPr lang="en-US" altLang="ko-KR" sz="1000" b="1" dirty="0">
                <a:latin typeface="+mn-ea"/>
              </a:rPr>
              <a:t>192.168.90.56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14" name="그림 13" descr="데이터베이스서버.gif">
            <a:extLst>
              <a:ext uri="{FF2B5EF4-FFF2-40B4-BE49-F238E27FC236}">
                <a16:creationId xmlns:a16="http://schemas.microsoft.com/office/drawing/2014/main" id="{936A3AC8-825B-4519-8671-19358DB956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185" y="1707035"/>
            <a:ext cx="414078" cy="5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F0EDA4-C0F9-4831-8DC0-D59D78694EDE}"/>
              </a:ext>
            </a:extLst>
          </p:cNvPr>
          <p:cNvSpPr txBox="1"/>
          <p:nvPr/>
        </p:nvSpPr>
        <p:spPr>
          <a:xfrm>
            <a:off x="6176908" y="1809688"/>
            <a:ext cx="194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전광판 </a:t>
            </a:r>
            <a:r>
              <a:rPr lang="en-US" altLang="ko-KR" sz="1000" b="1" dirty="0">
                <a:latin typeface="+mn-ea"/>
              </a:rPr>
              <a:t>/ SNS </a:t>
            </a:r>
            <a:r>
              <a:rPr lang="ko-KR" altLang="en-US" sz="1000" b="1" dirty="0">
                <a:latin typeface="+mn-ea"/>
              </a:rPr>
              <a:t>서버 </a:t>
            </a:r>
            <a:r>
              <a:rPr lang="en-US" altLang="ko-KR" sz="1000" b="1" dirty="0">
                <a:latin typeface="+mn-ea"/>
              </a:rPr>
              <a:t>DBMS</a:t>
            </a:r>
          </a:p>
          <a:p>
            <a:pPr algn="ctr"/>
            <a:r>
              <a:rPr lang="en-US" altLang="ko-KR" sz="1000" b="1" dirty="0">
                <a:latin typeface="+mn-ea"/>
              </a:rPr>
              <a:t>192.168.85.43</a:t>
            </a:r>
            <a:endParaRPr lang="ko-KR" altLang="en-US" sz="1000" b="1" dirty="0">
              <a:latin typeface="+mn-ea"/>
            </a:endParaRP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6F4CA2FB-B315-443D-A3CE-60B13C308D8C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2299767" y="1952404"/>
            <a:ext cx="245928" cy="60364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4" descr="Web Server Icon #387920 - Free Icons Library">
            <a:extLst>
              <a:ext uri="{FF2B5EF4-FFF2-40B4-BE49-F238E27FC236}">
                <a16:creationId xmlns:a16="http://schemas.microsoft.com/office/drawing/2014/main" id="{C54C5997-7F52-47B0-AB44-A34D123AA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695" y="1636639"/>
            <a:ext cx="505224" cy="63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그림 17" descr="일반서버.gif">
            <a:extLst>
              <a:ext uri="{FF2B5EF4-FFF2-40B4-BE49-F238E27FC236}">
                <a16:creationId xmlns:a16="http://schemas.microsoft.com/office/drawing/2014/main" id="{B6EEFDA5-EA77-4B6A-BCFA-473F815A7AB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9908" y="1671202"/>
            <a:ext cx="440286" cy="6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A911050-744C-4B82-89C4-77351D116914}"/>
              </a:ext>
            </a:extLst>
          </p:cNvPr>
          <p:cNvSpPr txBox="1"/>
          <p:nvPr/>
        </p:nvSpPr>
        <p:spPr>
          <a:xfrm>
            <a:off x="2355719" y="2286317"/>
            <a:ext cx="105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SNS </a:t>
            </a:r>
            <a:r>
              <a:rPr lang="ko-KR" altLang="en-US" sz="1000" b="1" dirty="0">
                <a:latin typeface="+mn-ea"/>
              </a:rPr>
              <a:t>상담 </a:t>
            </a:r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192.168.80.42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5133F496-B2DD-4CDB-9D94-5289904DBC0E}"/>
              </a:ext>
            </a:extLst>
          </p:cNvPr>
          <p:cNvSpPr/>
          <p:nvPr/>
        </p:nvSpPr>
        <p:spPr>
          <a:xfrm>
            <a:off x="2260301" y="1972207"/>
            <a:ext cx="81121" cy="811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28">
            <a:extLst>
              <a:ext uri="{FF2B5EF4-FFF2-40B4-BE49-F238E27FC236}">
                <a16:creationId xmlns:a16="http://schemas.microsoft.com/office/drawing/2014/main" id="{F2F9AD35-632F-4A39-98BE-6B626C7DD219}"/>
              </a:ext>
            </a:extLst>
          </p:cNvPr>
          <p:cNvSpPr/>
          <p:nvPr/>
        </p:nvSpPr>
        <p:spPr>
          <a:xfrm>
            <a:off x="2299767" y="1453500"/>
            <a:ext cx="1436930" cy="1232928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84A7C0C6-2E77-49EA-BAEF-A2479BE1A8AF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 flipV="1">
            <a:off x="3050919" y="1952404"/>
            <a:ext cx="1348989" cy="25555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dash"/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꺾인 연결선 35">
            <a:extLst>
              <a:ext uri="{FF2B5EF4-FFF2-40B4-BE49-F238E27FC236}">
                <a16:creationId xmlns:a16="http://schemas.microsoft.com/office/drawing/2014/main" id="{5551516F-F4E0-49B8-AA1E-3EEC31331EC6}"/>
              </a:ext>
            </a:extLst>
          </p:cNvPr>
          <p:cNvCxnSpPr>
            <a:cxnSpLocks/>
            <a:stCxn id="18" idx="3"/>
            <a:endCxn id="14" idx="1"/>
          </p:cNvCxnSpPr>
          <p:nvPr/>
        </p:nvCxnSpPr>
        <p:spPr>
          <a:xfrm>
            <a:off x="4840194" y="1977959"/>
            <a:ext cx="1064991" cy="17289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모서리가 둥근 직사각형 28">
            <a:extLst>
              <a:ext uri="{FF2B5EF4-FFF2-40B4-BE49-F238E27FC236}">
                <a16:creationId xmlns:a16="http://schemas.microsoft.com/office/drawing/2014/main" id="{DA2B394A-1144-4F95-8EEC-2189908AAFEB}"/>
              </a:ext>
            </a:extLst>
          </p:cNvPr>
          <p:cNvSpPr/>
          <p:nvPr/>
        </p:nvSpPr>
        <p:spPr>
          <a:xfrm>
            <a:off x="5554562" y="1453500"/>
            <a:ext cx="2504664" cy="884421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B14A9E-90B9-49A3-882E-8B22927BA3A3}"/>
              </a:ext>
            </a:extLst>
          </p:cNvPr>
          <p:cNvSpPr txBox="1"/>
          <p:nvPr/>
        </p:nvSpPr>
        <p:spPr>
          <a:xfrm>
            <a:off x="4018671" y="1463472"/>
            <a:ext cx="135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Application Zone</a:t>
            </a:r>
            <a:endParaRPr lang="ko-KR" altLang="en-US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BA5700-5C96-4851-812B-4438B0BC8569}"/>
              </a:ext>
            </a:extLst>
          </p:cNvPr>
          <p:cNvSpPr txBox="1"/>
          <p:nvPr/>
        </p:nvSpPr>
        <p:spPr>
          <a:xfrm>
            <a:off x="6765115" y="1463472"/>
            <a:ext cx="135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Private Zone</a:t>
            </a:r>
            <a:endParaRPr lang="ko-KR" altLang="en-US" sz="11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8C5103-545E-485F-B52E-B2D1E838ADA4}"/>
              </a:ext>
            </a:extLst>
          </p:cNvPr>
          <p:cNvSpPr txBox="1"/>
          <p:nvPr/>
        </p:nvSpPr>
        <p:spPr>
          <a:xfrm>
            <a:off x="7055165" y="1166330"/>
            <a:ext cx="135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100" dirty="0" err="1"/>
              <a:t>통합콜센터</a:t>
            </a:r>
            <a:r>
              <a:rPr lang="ko-KR" altLang="en-US" sz="1100" dirty="0"/>
              <a:t> </a:t>
            </a:r>
            <a:r>
              <a:rPr lang="en-US" altLang="ko-KR" sz="1100" dirty="0"/>
              <a:t>Cloud</a:t>
            </a:r>
            <a:r>
              <a:rPr lang="ko-KR" altLang="en-US" sz="1100" dirty="0"/>
              <a:t> </a:t>
            </a:r>
          </a:p>
        </p:txBody>
      </p:sp>
      <p:sp>
        <p:nvSpPr>
          <p:cNvPr id="28" name="모서리가 둥근 직사각형 28">
            <a:extLst>
              <a:ext uri="{FF2B5EF4-FFF2-40B4-BE49-F238E27FC236}">
                <a16:creationId xmlns:a16="http://schemas.microsoft.com/office/drawing/2014/main" id="{7BD7BE18-1F2F-42C1-B78D-AD37494D0188}"/>
              </a:ext>
            </a:extLst>
          </p:cNvPr>
          <p:cNvSpPr/>
          <p:nvPr/>
        </p:nvSpPr>
        <p:spPr>
          <a:xfrm>
            <a:off x="3842657" y="1453500"/>
            <a:ext cx="1533935" cy="1232928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E1FA78-EAE6-4044-8EF9-CDCDAA8DE7D0}"/>
              </a:ext>
            </a:extLst>
          </p:cNvPr>
          <p:cNvSpPr txBox="1"/>
          <p:nvPr/>
        </p:nvSpPr>
        <p:spPr>
          <a:xfrm>
            <a:off x="2455914" y="1463472"/>
            <a:ext cx="135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DMZ Zone</a:t>
            </a:r>
            <a:endParaRPr lang="ko-KR" altLang="en-US" sz="11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CF9F1B-3F15-47FF-85F9-5AA3B3358C31}"/>
              </a:ext>
            </a:extLst>
          </p:cNvPr>
          <p:cNvSpPr txBox="1"/>
          <p:nvPr/>
        </p:nvSpPr>
        <p:spPr>
          <a:xfrm>
            <a:off x="817283" y="1681142"/>
            <a:ext cx="1313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+mn-ea"/>
              </a:rPr>
              <a:t>NAT</a:t>
            </a: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IP</a:t>
            </a:r>
          </a:p>
          <a:p>
            <a:r>
              <a:rPr lang="en-US" altLang="ko-KR" sz="1000" b="1" dirty="0">
                <a:latin typeface="+mn-ea"/>
              </a:rPr>
              <a:t>123.41.8.92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AC479E88-811B-45CB-90B2-0C33448BEE2C}"/>
              </a:ext>
            </a:extLst>
          </p:cNvPr>
          <p:cNvGrpSpPr/>
          <p:nvPr/>
        </p:nvGrpSpPr>
        <p:grpSpPr>
          <a:xfrm>
            <a:off x="584715" y="2161959"/>
            <a:ext cx="1224136" cy="639541"/>
            <a:chOff x="308134" y="2384256"/>
            <a:chExt cx="1224136" cy="639541"/>
          </a:xfrm>
        </p:grpSpPr>
        <p:pic>
          <p:nvPicPr>
            <p:cNvPr id="32" name="Picture 2" descr="img1.daumcdn.net/thumb/R800x0/?scode=mtistory2&amp;...">
              <a:extLst>
                <a:ext uri="{FF2B5EF4-FFF2-40B4-BE49-F238E27FC236}">
                  <a16:creationId xmlns:a16="http://schemas.microsoft.com/office/drawing/2014/main" id="{22EE5570-B92E-429E-8138-7D74DCFD94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664" y="2410620"/>
              <a:ext cx="390185" cy="341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5AD049-1B5F-4D9E-BBF5-23318699D89D}"/>
                </a:ext>
              </a:extLst>
            </p:cNvPr>
            <p:cNvSpPr txBox="1"/>
            <p:nvPr/>
          </p:nvSpPr>
          <p:spPr>
            <a:xfrm>
              <a:off x="308134" y="2777576"/>
              <a:ext cx="12241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latin typeface="+mn-ea"/>
                </a:rPr>
                <a:t>SNS</a:t>
              </a:r>
              <a:r>
                <a:rPr lang="ko-KR" altLang="en-US" sz="1000" dirty="0">
                  <a:latin typeface="+mn-ea"/>
                </a:rPr>
                <a:t> 채널</a:t>
              </a:r>
              <a:endParaRPr lang="ko-KR" altLang="en-US" sz="1000" dirty="0">
                <a:latin typeface="+mn-ea"/>
                <a:ea typeface="+mn-ea"/>
              </a:endParaRPr>
            </a:p>
          </p:txBody>
        </p:sp>
        <p:pic>
          <p:nvPicPr>
            <p:cNvPr id="34" name="Picture 4" descr="Facebook 아이콘 에 SuperTiny">
              <a:extLst>
                <a:ext uri="{FF2B5EF4-FFF2-40B4-BE49-F238E27FC236}">
                  <a16:creationId xmlns:a16="http://schemas.microsoft.com/office/drawing/2014/main" id="{5C664702-D78F-479B-93EB-E1C26CAF2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878" y="2384256"/>
              <a:ext cx="362571" cy="362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5" name="꺾인 연결선 35">
            <a:extLst>
              <a:ext uri="{FF2B5EF4-FFF2-40B4-BE49-F238E27FC236}">
                <a16:creationId xmlns:a16="http://schemas.microsoft.com/office/drawing/2014/main" id="{2918E578-3268-4DA2-89DE-CE5E2DB4D9AF}"/>
              </a:ext>
            </a:extLst>
          </p:cNvPr>
          <p:cNvCxnSpPr>
            <a:cxnSpLocks/>
            <a:stCxn id="53" idx="3"/>
            <a:endCxn id="40" idx="1"/>
          </p:cNvCxnSpPr>
          <p:nvPr/>
        </p:nvCxnSpPr>
        <p:spPr>
          <a:xfrm>
            <a:off x="1682215" y="3403307"/>
            <a:ext cx="2663864" cy="4006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1BC76FD-B4CD-4371-88A3-33E84AFDF2CA}"/>
              </a:ext>
            </a:extLst>
          </p:cNvPr>
          <p:cNvSpPr txBox="1"/>
          <p:nvPr/>
        </p:nvSpPr>
        <p:spPr>
          <a:xfrm>
            <a:off x="1594687" y="3156803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  <a:ea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pic>
        <p:nvPicPr>
          <p:cNvPr id="40" name="Picture 4" descr="Web Server Icon #387920 - Free Icons Library">
            <a:extLst>
              <a:ext uri="{FF2B5EF4-FFF2-40B4-BE49-F238E27FC236}">
                <a16:creationId xmlns:a16="http://schemas.microsoft.com/office/drawing/2014/main" id="{CBF11DDA-4C98-42F3-91A5-AE29CECD9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079" y="3129365"/>
            <a:ext cx="502414" cy="62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60FA13D-4181-4B16-B210-98A2941AF0CB}"/>
              </a:ext>
            </a:extLst>
          </p:cNvPr>
          <p:cNvSpPr txBox="1"/>
          <p:nvPr/>
        </p:nvSpPr>
        <p:spPr>
          <a:xfrm>
            <a:off x="4018671" y="2887217"/>
            <a:ext cx="135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Application Zone</a:t>
            </a:r>
            <a:endParaRPr lang="ko-KR" altLang="en-US" sz="1100" dirty="0"/>
          </a:p>
        </p:txBody>
      </p:sp>
      <p:sp>
        <p:nvSpPr>
          <p:cNvPr id="44" name="모서리가 둥근 직사각형 28">
            <a:extLst>
              <a:ext uri="{FF2B5EF4-FFF2-40B4-BE49-F238E27FC236}">
                <a16:creationId xmlns:a16="http://schemas.microsoft.com/office/drawing/2014/main" id="{5C16B8D0-A6B9-4203-AB92-D19DFF44CC13}"/>
              </a:ext>
            </a:extLst>
          </p:cNvPr>
          <p:cNvSpPr/>
          <p:nvPr/>
        </p:nvSpPr>
        <p:spPr>
          <a:xfrm>
            <a:off x="2297203" y="2877245"/>
            <a:ext cx="3079389" cy="1232928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1CFEF7-895A-4754-BA9A-0722706E93D7}"/>
              </a:ext>
            </a:extLst>
          </p:cNvPr>
          <p:cNvSpPr txBox="1"/>
          <p:nvPr/>
        </p:nvSpPr>
        <p:spPr>
          <a:xfrm>
            <a:off x="3830318" y="3712063"/>
            <a:ext cx="1533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전광판 </a:t>
            </a:r>
            <a:r>
              <a:rPr lang="en-US" altLang="ko-KR" sz="1000" b="1" dirty="0">
                <a:latin typeface="+mn-ea"/>
              </a:rPr>
              <a:t>WAS </a:t>
            </a:r>
            <a:r>
              <a:rPr lang="ko-KR" altLang="en-US" sz="1000" b="1" dirty="0">
                <a:latin typeface="+mn-ea"/>
              </a:rPr>
              <a:t>서버</a:t>
            </a:r>
            <a:endParaRPr lang="en-US" altLang="ko-KR" sz="1000" b="1" dirty="0">
              <a:latin typeface="+mn-ea"/>
            </a:endParaRPr>
          </a:p>
          <a:p>
            <a:pPr algn="ctr"/>
            <a:r>
              <a:rPr lang="en-US" altLang="ko-KR" sz="1000" b="1" dirty="0">
                <a:latin typeface="+mn-ea"/>
              </a:rPr>
              <a:t>192.168.90.55</a:t>
            </a:r>
            <a:endParaRPr lang="ko-KR" altLang="en-US" sz="1000" b="1" dirty="0">
              <a:latin typeface="+mn-ea"/>
              <a:ea typeface="+mn-ea"/>
            </a:endParaRPr>
          </a:p>
        </p:txBody>
      </p:sp>
      <p:cxnSp>
        <p:nvCxnSpPr>
          <p:cNvPr id="50" name="꺾인 연결선 35">
            <a:extLst>
              <a:ext uri="{FF2B5EF4-FFF2-40B4-BE49-F238E27FC236}">
                <a16:creationId xmlns:a16="http://schemas.microsoft.com/office/drawing/2014/main" id="{557572A8-11AB-4BEF-8BFE-BD4493551F1E}"/>
              </a:ext>
            </a:extLst>
          </p:cNvPr>
          <p:cNvCxnSpPr>
            <a:cxnSpLocks/>
            <a:stCxn id="40" idx="3"/>
            <a:endCxn id="14" idx="1"/>
          </p:cNvCxnSpPr>
          <p:nvPr/>
        </p:nvCxnSpPr>
        <p:spPr>
          <a:xfrm flipV="1">
            <a:off x="4848493" y="1995248"/>
            <a:ext cx="1056692" cy="1448126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2">
            <a:extLst>
              <a:ext uri="{FF2B5EF4-FFF2-40B4-BE49-F238E27FC236}">
                <a16:creationId xmlns:a16="http://schemas.microsoft.com/office/drawing/2014/main" id="{FCFBD474-FF29-43C4-848E-00D2BF398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0" y="2827044"/>
            <a:ext cx="962025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4FC6E5A-8233-4735-9A80-41DF1B700043}"/>
              </a:ext>
            </a:extLst>
          </p:cNvPr>
          <p:cNvSpPr txBox="1"/>
          <p:nvPr/>
        </p:nvSpPr>
        <p:spPr>
          <a:xfrm>
            <a:off x="574112" y="3896778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전광판 플레이어</a:t>
            </a:r>
          </a:p>
        </p:txBody>
      </p:sp>
      <p:cxnSp>
        <p:nvCxnSpPr>
          <p:cNvPr id="56" name="꺾인 연결선 35">
            <a:extLst>
              <a:ext uri="{FF2B5EF4-FFF2-40B4-BE49-F238E27FC236}">
                <a16:creationId xmlns:a16="http://schemas.microsoft.com/office/drawing/2014/main" id="{8DC00720-8F9F-4CF9-8BDC-A9ED1997E4E7}"/>
              </a:ext>
            </a:extLst>
          </p:cNvPr>
          <p:cNvCxnSpPr>
            <a:cxnSpLocks/>
          </p:cNvCxnSpPr>
          <p:nvPr/>
        </p:nvCxnSpPr>
        <p:spPr>
          <a:xfrm flipV="1">
            <a:off x="1611300" y="2007444"/>
            <a:ext cx="700271" cy="330477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A8CEA0F-A863-4282-9B96-864DEE13B787}"/>
              </a:ext>
            </a:extLst>
          </p:cNvPr>
          <p:cNvSpPr txBox="1"/>
          <p:nvPr/>
        </p:nvSpPr>
        <p:spPr>
          <a:xfrm>
            <a:off x="1565249" y="2069074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API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73" name="모서리가 둥근 직사각형 18">
            <a:extLst>
              <a:ext uri="{FF2B5EF4-FFF2-40B4-BE49-F238E27FC236}">
                <a16:creationId xmlns:a16="http://schemas.microsoft.com/office/drawing/2014/main" id="{A4E1C849-06B6-4EE8-9F2C-221A8660EB92}"/>
              </a:ext>
            </a:extLst>
          </p:cNvPr>
          <p:cNvSpPr/>
          <p:nvPr/>
        </p:nvSpPr>
        <p:spPr>
          <a:xfrm>
            <a:off x="6117530" y="564327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Etc..</a:t>
            </a:r>
          </a:p>
        </p:txBody>
      </p:sp>
      <p:sp>
        <p:nvSpPr>
          <p:cNvPr id="74" name="모서리가 둥근 직사각형 22">
            <a:extLst>
              <a:ext uri="{FF2B5EF4-FFF2-40B4-BE49-F238E27FC236}">
                <a16:creationId xmlns:a16="http://schemas.microsoft.com/office/drawing/2014/main" id="{D77813A3-E8B8-4C42-ADB9-5662E276780B}"/>
              </a:ext>
            </a:extLst>
          </p:cNvPr>
          <p:cNvSpPr/>
          <p:nvPr/>
        </p:nvSpPr>
        <p:spPr>
          <a:xfrm>
            <a:off x="3258486" y="564327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IVR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D16437BF-E36A-404E-AFC9-5867EEB215C4}"/>
              </a:ext>
            </a:extLst>
          </p:cNvPr>
          <p:cNvSpPr/>
          <p:nvPr/>
        </p:nvSpPr>
        <p:spPr>
          <a:xfrm>
            <a:off x="9706453" y="433287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86801709-422A-4422-936A-66ED190315AE}"/>
              </a:ext>
            </a:extLst>
          </p:cNvPr>
          <p:cNvSpPr/>
          <p:nvPr/>
        </p:nvSpPr>
        <p:spPr>
          <a:xfrm>
            <a:off x="9715882" y="4588581"/>
            <a:ext cx="214568" cy="21602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7" name="모서리가 둥근 직사각형 25">
            <a:extLst>
              <a:ext uri="{FF2B5EF4-FFF2-40B4-BE49-F238E27FC236}">
                <a16:creationId xmlns:a16="http://schemas.microsoft.com/office/drawing/2014/main" id="{290AC0F9-720E-4FF2-BB69-6FAEFF07444A}"/>
              </a:ext>
            </a:extLst>
          </p:cNvPr>
          <p:cNvSpPr/>
          <p:nvPr/>
        </p:nvSpPr>
        <p:spPr>
          <a:xfrm>
            <a:off x="4213371" y="564327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PBX</a:t>
            </a:r>
          </a:p>
        </p:txBody>
      </p:sp>
      <p:sp>
        <p:nvSpPr>
          <p:cNvPr id="78" name="모서리가 둥근 직사각형 22">
            <a:extLst>
              <a:ext uri="{FF2B5EF4-FFF2-40B4-BE49-F238E27FC236}">
                <a16:creationId xmlns:a16="http://schemas.microsoft.com/office/drawing/2014/main" id="{A5790D48-B71C-45F8-9F01-9F8F33E23B2B}"/>
              </a:ext>
            </a:extLst>
          </p:cNvPr>
          <p:cNvSpPr/>
          <p:nvPr/>
        </p:nvSpPr>
        <p:spPr>
          <a:xfrm>
            <a:off x="2316957" y="564327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CTI</a:t>
            </a:r>
          </a:p>
        </p:txBody>
      </p:sp>
      <p:sp>
        <p:nvSpPr>
          <p:cNvPr id="79" name="모서리가 둥근 직사각형 25">
            <a:extLst>
              <a:ext uri="{FF2B5EF4-FFF2-40B4-BE49-F238E27FC236}">
                <a16:creationId xmlns:a16="http://schemas.microsoft.com/office/drawing/2014/main" id="{59FCB30C-D9C8-4841-9523-5D13C9D93431}"/>
              </a:ext>
            </a:extLst>
          </p:cNvPr>
          <p:cNvSpPr/>
          <p:nvPr/>
        </p:nvSpPr>
        <p:spPr>
          <a:xfrm>
            <a:off x="5142028" y="5643272"/>
            <a:ext cx="891609" cy="432048"/>
          </a:xfrm>
          <a:prstGeom prst="roundRect">
            <a:avLst>
              <a:gd name="adj" fmla="val 13061"/>
            </a:avLst>
          </a:prstGeom>
          <a:solidFill>
            <a:schemeClr val="bg1">
              <a:lumMod val="95000"/>
            </a:schemeClr>
          </a:solidFill>
          <a:ln w="889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상담</a:t>
            </a:r>
            <a:r>
              <a:rPr lang="en-US" altLang="ko-KR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AP</a:t>
            </a:r>
          </a:p>
        </p:txBody>
      </p:sp>
      <p:pic>
        <p:nvPicPr>
          <p:cNvPr id="83" name="Picture 4" descr="Web Server Icon #387920 - Free Icons Library">
            <a:extLst>
              <a:ext uri="{FF2B5EF4-FFF2-40B4-BE49-F238E27FC236}">
                <a16:creationId xmlns:a16="http://schemas.microsoft.com/office/drawing/2014/main" id="{22472FFE-29EA-4414-ACA5-06955A38D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34" y="4531669"/>
            <a:ext cx="505224" cy="63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그림 83" descr="일반서버.gif">
            <a:extLst>
              <a:ext uri="{FF2B5EF4-FFF2-40B4-BE49-F238E27FC236}">
                <a16:creationId xmlns:a16="http://schemas.microsoft.com/office/drawing/2014/main" id="{0E5E4817-6D7F-4476-8E7F-1ACE81A74C6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9908" y="4519340"/>
            <a:ext cx="440286" cy="6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EAA637C1-B28B-45BE-99F5-3F6B01DFFDD6}"/>
              </a:ext>
            </a:extLst>
          </p:cNvPr>
          <p:cNvSpPr txBox="1"/>
          <p:nvPr/>
        </p:nvSpPr>
        <p:spPr>
          <a:xfrm>
            <a:off x="3929685" y="4311610"/>
            <a:ext cx="135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Application Zone</a:t>
            </a:r>
            <a:endParaRPr lang="ko-KR" altLang="en-US" sz="1100" dirty="0"/>
          </a:p>
        </p:txBody>
      </p:sp>
      <p:sp>
        <p:nvSpPr>
          <p:cNvPr id="88" name="모서리가 둥근 직사각형 28">
            <a:extLst>
              <a:ext uri="{FF2B5EF4-FFF2-40B4-BE49-F238E27FC236}">
                <a16:creationId xmlns:a16="http://schemas.microsoft.com/office/drawing/2014/main" id="{2D9D0B2E-D3C0-4B1E-8AB7-93A2841EDC83}"/>
              </a:ext>
            </a:extLst>
          </p:cNvPr>
          <p:cNvSpPr/>
          <p:nvPr/>
        </p:nvSpPr>
        <p:spPr>
          <a:xfrm>
            <a:off x="2260846" y="4301638"/>
            <a:ext cx="3115746" cy="1232928"/>
          </a:xfrm>
          <a:prstGeom prst="roundRect">
            <a:avLst>
              <a:gd name="adj" fmla="val 3799"/>
            </a:avLst>
          </a:prstGeom>
          <a:noFill/>
          <a:ln w="2540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FD9C7C3-6AD2-467E-B9F0-518306629F1E}"/>
              </a:ext>
            </a:extLst>
          </p:cNvPr>
          <p:cNvSpPr txBox="1"/>
          <p:nvPr/>
        </p:nvSpPr>
        <p:spPr>
          <a:xfrm>
            <a:off x="2341422" y="5150264"/>
            <a:ext cx="1533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</a:rPr>
              <a:t>운영 </a:t>
            </a:r>
            <a:r>
              <a:rPr lang="en-US" altLang="ko-KR" sz="1000" b="1" dirty="0">
                <a:latin typeface="+mn-ea"/>
              </a:rPr>
              <a:t>WEB</a:t>
            </a:r>
          </a:p>
          <a:p>
            <a:pPr algn="ctr"/>
            <a:r>
              <a:rPr lang="en-US" altLang="ko-KR" sz="1000" b="1" dirty="0">
                <a:latin typeface="+mn-ea"/>
              </a:rPr>
              <a:t>192.168.90.57</a:t>
            </a:r>
            <a:endParaRPr lang="ko-KR" altLang="en-US" sz="1000" b="1" dirty="0">
              <a:latin typeface="+mn-ea"/>
              <a:ea typeface="+mn-ea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FAE3BF9-E1E8-4148-BCB3-E17E84AA138B}"/>
              </a:ext>
            </a:extLst>
          </p:cNvPr>
          <p:cNvSpPr txBox="1"/>
          <p:nvPr/>
        </p:nvSpPr>
        <p:spPr>
          <a:xfrm>
            <a:off x="3787377" y="5150264"/>
            <a:ext cx="1533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</a:rPr>
              <a:t>운영 </a:t>
            </a:r>
            <a:r>
              <a:rPr lang="en-US" altLang="ko-KR" sz="1000" b="1" dirty="0">
                <a:latin typeface="+mn-ea"/>
              </a:rPr>
              <a:t>WAS</a:t>
            </a:r>
          </a:p>
          <a:p>
            <a:pPr algn="ctr"/>
            <a:r>
              <a:rPr lang="en-US" altLang="ko-KR" sz="1000" b="1" dirty="0">
                <a:latin typeface="+mn-ea"/>
              </a:rPr>
              <a:t>192.168.90.58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93" name="그림 92" descr="데이터베이스서버.gif">
            <a:extLst>
              <a:ext uri="{FF2B5EF4-FFF2-40B4-BE49-F238E27FC236}">
                <a16:creationId xmlns:a16="http://schemas.microsoft.com/office/drawing/2014/main" id="{D5869315-F1F5-4F95-A292-E504EEB7E2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4521" y="4556560"/>
            <a:ext cx="414078" cy="5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19BBF003-7F0F-417B-BAFF-5BA9EFC61623}"/>
              </a:ext>
            </a:extLst>
          </p:cNvPr>
          <p:cNvSpPr txBox="1"/>
          <p:nvPr/>
        </p:nvSpPr>
        <p:spPr>
          <a:xfrm>
            <a:off x="6112224" y="4666578"/>
            <a:ext cx="194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latin typeface="+mn-ea"/>
              </a:rPr>
              <a:t>IPCC</a:t>
            </a:r>
            <a:r>
              <a:rPr lang="ko-KR" altLang="en-US" sz="1000" b="1" dirty="0">
                <a:latin typeface="+mn-ea"/>
              </a:rPr>
              <a:t> 운영 서버 </a:t>
            </a:r>
            <a:r>
              <a:rPr lang="en-US" altLang="ko-KR" sz="1000" b="1" dirty="0">
                <a:latin typeface="+mn-ea"/>
              </a:rPr>
              <a:t>DBMS</a:t>
            </a:r>
          </a:p>
          <a:p>
            <a:pPr algn="ctr"/>
            <a:r>
              <a:rPr lang="en-US" altLang="ko-KR" sz="1000" b="1" dirty="0">
                <a:latin typeface="+mn-ea"/>
              </a:rPr>
              <a:t>192.168.85.45</a:t>
            </a:r>
            <a:endParaRPr lang="ko-KR" altLang="en-US" sz="1000" b="1" dirty="0">
              <a:latin typeface="+mn-ea"/>
            </a:endParaRPr>
          </a:p>
        </p:txBody>
      </p:sp>
      <p:sp>
        <p:nvSpPr>
          <p:cNvPr id="95" name="모서리가 둥근 직사각형 28">
            <a:extLst>
              <a:ext uri="{FF2B5EF4-FFF2-40B4-BE49-F238E27FC236}">
                <a16:creationId xmlns:a16="http://schemas.microsoft.com/office/drawing/2014/main" id="{E00E5B8D-E812-49FE-A5D7-75A92645C01E}"/>
              </a:ext>
            </a:extLst>
          </p:cNvPr>
          <p:cNvSpPr/>
          <p:nvPr/>
        </p:nvSpPr>
        <p:spPr>
          <a:xfrm>
            <a:off x="5554562" y="4284978"/>
            <a:ext cx="2504664" cy="974999"/>
          </a:xfrm>
          <a:prstGeom prst="roundRect">
            <a:avLst>
              <a:gd name="adj" fmla="val 3799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2D4049F-508E-4CFE-BA58-BDA542D35E59}"/>
              </a:ext>
            </a:extLst>
          </p:cNvPr>
          <p:cNvSpPr txBox="1"/>
          <p:nvPr/>
        </p:nvSpPr>
        <p:spPr>
          <a:xfrm>
            <a:off x="6765115" y="4294950"/>
            <a:ext cx="13598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Private Zone</a:t>
            </a:r>
            <a:endParaRPr lang="ko-KR" altLang="en-US" sz="1100" dirty="0"/>
          </a:p>
        </p:txBody>
      </p:sp>
      <p:cxnSp>
        <p:nvCxnSpPr>
          <p:cNvPr id="97" name="꺾인 연결선 35">
            <a:extLst>
              <a:ext uri="{FF2B5EF4-FFF2-40B4-BE49-F238E27FC236}">
                <a16:creationId xmlns:a16="http://schemas.microsoft.com/office/drawing/2014/main" id="{C5E75E75-5F65-40AC-8DB4-A7E5F3B0E280}"/>
              </a:ext>
            </a:extLst>
          </p:cNvPr>
          <p:cNvCxnSpPr>
            <a:cxnSpLocks/>
            <a:stCxn id="84" idx="3"/>
            <a:endCxn id="93" idx="1"/>
          </p:cNvCxnSpPr>
          <p:nvPr/>
        </p:nvCxnSpPr>
        <p:spPr>
          <a:xfrm>
            <a:off x="4840194" y="4826097"/>
            <a:ext cx="1014327" cy="18676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꺾인 연결선 35">
            <a:extLst>
              <a:ext uri="{FF2B5EF4-FFF2-40B4-BE49-F238E27FC236}">
                <a16:creationId xmlns:a16="http://schemas.microsoft.com/office/drawing/2014/main" id="{C44757B4-EBEE-492B-BC31-8751CF33C9E6}"/>
              </a:ext>
            </a:extLst>
          </p:cNvPr>
          <p:cNvCxnSpPr>
            <a:cxnSpLocks/>
            <a:stCxn id="83" idx="3"/>
            <a:endCxn id="84" idx="1"/>
          </p:cNvCxnSpPr>
          <p:nvPr/>
        </p:nvCxnSpPr>
        <p:spPr>
          <a:xfrm flipV="1">
            <a:off x="3415058" y="4826097"/>
            <a:ext cx="984850" cy="21337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65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EFBCB409-92A5-445B-B6E0-CDBFD7F90DDE}"/>
              </a:ext>
            </a:extLst>
          </p:cNvPr>
          <p:cNvGrpSpPr/>
          <p:nvPr/>
        </p:nvGrpSpPr>
        <p:grpSpPr>
          <a:xfrm>
            <a:off x="954133" y="4726056"/>
            <a:ext cx="297600" cy="394362"/>
            <a:chOff x="6320358" y="5165818"/>
            <a:chExt cx="432048" cy="616884"/>
          </a:xfrm>
        </p:grpSpPr>
        <p:sp>
          <p:nvSpPr>
            <p:cNvPr id="104" name="양쪽 모서리가 둥근 사각형 15">
              <a:extLst>
                <a:ext uri="{FF2B5EF4-FFF2-40B4-BE49-F238E27FC236}">
                  <a16:creationId xmlns:a16="http://schemas.microsoft.com/office/drawing/2014/main" id="{AD1B92FB-647E-474F-8DED-6599FCC50325}"/>
                </a:ext>
              </a:extLst>
            </p:cNvPr>
            <p:cNvSpPr/>
            <p:nvPr/>
          </p:nvSpPr>
          <p:spPr>
            <a:xfrm>
              <a:off x="6320358" y="5350654"/>
              <a:ext cx="432048" cy="43204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5" name="타원 104">
              <a:extLst>
                <a:ext uri="{FF2B5EF4-FFF2-40B4-BE49-F238E27FC236}">
                  <a16:creationId xmlns:a16="http://schemas.microsoft.com/office/drawing/2014/main" id="{26D3E33F-311D-4326-9CCB-E8E06CD1A13E}"/>
                </a:ext>
              </a:extLst>
            </p:cNvPr>
            <p:cNvSpPr/>
            <p:nvPr/>
          </p:nvSpPr>
          <p:spPr>
            <a:xfrm>
              <a:off x="6392366" y="5165818"/>
              <a:ext cx="288032" cy="28803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106" name="꺾인 연결선 35">
            <a:extLst>
              <a:ext uri="{FF2B5EF4-FFF2-40B4-BE49-F238E27FC236}">
                <a16:creationId xmlns:a16="http://schemas.microsoft.com/office/drawing/2014/main" id="{6E4C12BA-7DB0-4C25-9C64-DD3D0FC3AAD6}"/>
              </a:ext>
            </a:extLst>
          </p:cNvPr>
          <p:cNvCxnSpPr>
            <a:cxnSpLocks/>
            <a:stCxn id="104" idx="0"/>
            <a:endCxn id="83" idx="1"/>
          </p:cNvCxnSpPr>
          <p:nvPr/>
        </p:nvCxnSpPr>
        <p:spPr>
          <a:xfrm flipV="1">
            <a:off x="1251733" y="4847434"/>
            <a:ext cx="1658101" cy="13488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>
                <a:lumMod val="60000"/>
                <a:lumOff val="40000"/>
              </a:schemeClr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A7ADC431-C963-477E-918C-EDF697F95F52}"/>
              </a:ext>
            </a:extLst>
          </p:cNvPr>
          <p:cNvSpPr txBox="1"/>
          <p:nvPr/>
        </p:nvSpPr>
        <p:spPr>
          <a:xfrm>
            <a:off x="1306263" y="4735999"/>
            <a:ext cx="5232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i="1" dirty="0">
                <a:latin typeface="+mn-ea"/>
              </a:rPr>
              <a:t>https</a:t>
            </a:r>
            <a:endParaRPr lang="ko-KR" altLang="en-US" sz="1000" i="1" dirty="0">
              <a:latin typeface="+mn-ea"/>
              <a:ea typeface="+mn-ea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44C3371-9623-4C32-A2DD-DECCBD34D3F3}"/>
              </a:ext>
            </a:extLst>
          </p:cNvPr>
          <p:cNvSpPr txBox="1"/>
          <p:nvPr/>
        </p:nvSpPr>
        <p:spPr>
          <a:xfrm>
            <a:off x="604326" y="1249530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latin typeface="+mn-ea"/>
                <a:ea typeface="+mn-ea"/>
              </a:rPr>
              <a:t>관리자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581D8A3-2AC0-4DFD-A3C8-4F849A3946C6}"/>
              </a:ext>
            </a:extLst>
          </p:cNvPr>
          <p:cNvSpPr/>
          <p:nvPr/>
        </p:nvSpPr>
        <p:spPr>
          <a:xfrm>
            <a:off x="4049399" y="1677923"/>
            <a:ext cx="1134057" cy="6125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미사용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23BCEB-3F36-459E-8D77-387E5414F899}"/>
              </a:ext>
            </a:extLst>
          </p:cNvPr>
          <p:cNvSpPr txBox="1"/>
          <p:nvPr/>
        </p:nvSpPr>
        <p:spPr>
          <a:xfrm>
            <a:off x="2228257" y="3712063"/>
            <a:ext cx="1533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전광판 </a:t>
            </a:r>
            <a:r>
              <a:rPr lang="en-US" altLang="ko-KR" sz="1000" b="1" dirty="0">
                <a:latin typeface="+mn-ea"/>
              </a:rPr>
              <a:t>WEB </a:t>
            </a:r>
            <a:r>
              <a:rPr lang="ko-KR" altLang="en-US" sz="1000" b="1" dirty="0">
                <a:latin typeface="+mn-ea"/>
              </a:rPr>
              <a:t>서버</a:t>
            </a:r>
            <a:endParaRPr lang="en-US" altLang="ko-KR" sz="1000" b="1" dirty="0">
              <a:latin typeface="+mn-ea"/>
            </a:endParaRPr>
          </a:p>
          <a:p>
            <a:pPr algn="ctr"/>
            <a:r>
              <a:rPr lang="en-US" altLang="ko-KR" sz="1000" b="1" dirty="0">
                <a:latin typeface="+mn-ea"/>
              </a:rPr>
              <a:t>192.168.90.54</a:t>
            </a:r>
            <a:endParaRPr lang="ko-KR" altLang="en-US" sz="1000" b="1" dirty="0">
              <a:latin typeface="+mn-ea"/>
              <a:ea typeface="+mn-ea"/>
            </a:endParaRPr>
          </a:p>
        </p:txBody>
      </p:sp>
      <p:pic>
        <p:nvPicPr>
          <p:cNvPr id="82" name="그림 81" descr="일반서버.gif">
            <a:extLst>
              <a:ext uri="{FF2B5EF4-FFF2-40B4-BE49-F238E27FC236}">
                <a16:creationId xmlns:a16="http://schemas.microsoft.com/office/drawing/2014/main" id="{BD270B50-4B4F-4434-A4C5-2D1EB1F490F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3270" y="3075251"/>
            <a:ext cx="440286" cy="6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직사각형 84">
            <a:extLst>
              <a:ext uri="{FF2B5EF4-FFF2-40B4-BE49-F238E27FC236}">
                <a16:creationId xmlns:a16="http://schemas.microsoft.com/office/drawing/2014/main" id="{7EA2652B-1496-4CD6-91BD-540F61BF4A77}"/>
              </a:ext>
            </a:extLst>
          </p:cNvPr>
          <p:cNvSpPr/>
          <p:nvPr/>
        </p:nvSpPr>
        <p:spPr>
          <a:xfrm>
            <a:off x="2454339" y="2978413"/>
            <a:ext cx="1164785" cy="7339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미사용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86872A-F6D2-4CC0-A473-FA1AE7E1BC2F}"/>
              </a:ext>
            </a:extLst>
          </p:cNvPr>
          <p:cNvSpPr txBox="1"/>
          <p:nvPr/>
        </p:nvSpPr>
        <p:spPr>
          <a:xfrm>
            <a:off x="2295989" y="1646029"/>
            <a:ext cx="16113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Apache </a:t>
            </a:r>
            <a:r>
              <a:rPr lang="en-US" altLang="ko-KR" sz="1000" b="1" dirty="0">
                <a:solidFill>
                  <a:srgbClr val="FF0000"/>
                </a:solidFill>
                <a:latin typeface="맑은 고딕" panose="020B0503020000020004" pitchFamily="50" charset="-127"/>
                <a:cs typeface="굴림" panose="020B0600000101010101" pitchFamily="50" charset="-127"/>
              </a:rPr>
              <a:t>tomcat</a:t>
            </a:r>
            <a:r>
              <a:rPr lang="ko-KR" altLang="en-US" sz="1000" b="1" dirty="0">
                <a:solidFill>
                  <a:srgbClr val="FF0000"/>
                </a:solidFill>
                <a:latin typeface="맑은 고딕" panose="020B0503020000020004" pitchFamily="50" charset="-127"/>
                <a:cs typeface="굴림" panose="020B0600000101010101" pitchFamily="50" charset="-127"/>
              </a:rPr>
              <a:t> </a:t>
            </a:r>
            <a:r>
              <a:rPr lang="en-US" altLang="ko-KR" sz="1000" b="1" dirty="0">
                <a:solidFill>
                  <a:srgbClr val="FF0000"/>
                </a:solidFill>
                <a:latin typeface="맑은 고딕" panose="020B0503020000020004" pitchFamily="50" charset="-127"/>
                <a:cs typeface="굴림" panose="020B0600000101010101" pitchFamily="50" charset="-127"/>
              </a:rPr>
              <a:t>9.0.64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6E66D0F-C506-45B9-A7F7-1C49B1F857F1}"/>
              </a:ext>
            </a:extLst>
          </p:cNvPr>
          <p:cNvSpPr txBox="1"/>
          <p:nvPr/>
        </p:nvSpPr>
        <p:spPr>
          <a:xfrm>
            <a:off x="2591964" y="4554764"/>
            <a:ext cx="1248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err="1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ngnix</a:t>
            </a:r>
            <a:r>
              <a:rPr lang="en-US" altLang="ko-KR" sz="1000" b="1" dirty="0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 1.25.2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5076B23-398E-4DB4-B9CE-7FFF7685D293}"/>
              </a:ext>
            </a:extLst>
          </p:cNvPr>
          <p:cNvSpPr txBox="1"/>
          <p:nvPr/>
        </p:nvSpPr>
        <p:spPr>
          <a:xfrm>
            <a:off x="4141201" y="4498395"/>
            <a:ext cx="1248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Tomcat 9.0.64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E9C574C-8270-4101-8766-05202938A2AF}"/>
              </a:ext>
            </a:extLst>
          </p:cNvPr>
          <p:cNvSpPr txBox="1"/>
          <p:nvPr/>
        </p:nvSpPr>
        <p:spPr>
          <a:xfrm>
            <a:off x="5576816" y="1493312"/>
            <a:ext cx="1712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MySQL 8.0.34 Community Server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97C4156-3CF3-48F2-A9FE-23D48F3B5AE9}"/>
              </a:ext>
            </a:extLst>
          </p:cNvPr>
          <p:cNvSpPr txBox="1"/>
          <p:nvPr/>
        </p:nvSpPr>
        <p:spPr>
          <a:xfrm>
            <a:off x="5576816" y="4307185"/>
            <a:ext cx="1712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MySQL 8.0.34 Community Server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08F4AFB-551E-4253-A783-9EFE455F147E}"/>
              </a:ext>
            </a:extLst>
          </p:cNvPr>
          <p:cNvSpPr txBox="1"/>
          <p:nvPr/>
        </p:nvSpPr>
        <p:spPr>
          <a:xfrm>
            <a:off x="3823823" y="3110637"/>
            <a:ext cx="1707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FF0000"/>
                </a:solidFill>
                <a:effectLst/>
                <a:latin typeface="맑은 고딕" panose="020B0503020000020004" pitchFamily="50" charset="-127"/>
                <a:cs typeface="굴림" panose="020B0600000101010101" pitchFamily="50" charset="-127"/>
              </a:rPr>
              <a:t>Apache </a:t>
            </a:r>
            <a:r>
              <a:rPr lang="en-US" altLang="ko-KR" sz="1000" b="1" dirty="0">
                <a:solidFill>
                  <a:srgbClr val="FF0000"/>
                </a:solidFill>
                <a:latin typeface="맑은 고딕" panose="020B0503020000020004" pitchFamily="50" charset="-127"/>
                <a:cs typeface="굴림" panose="020B0600000101010101" pitchFamily="50" charset="-127"/>
              </a:rPr>
              <a:t>tomcat</a:t>
            </a:r>
            <a:r>
              <a:rPr lang="ko-KR" altLang="en-US" sz="1000" b="1" dirty="0">
                <a:solidFill>
                  <a:srgbClr val="FF0000"/>
                </a:solidFill>
                <a:latin typeface="맑은 고딕" panose="020B0503020000020004" pitchFamily="50" charset="-127"/>
                <a:cs typeface="굴림" panose="020B0600000101010101" pitchFamily="50" charset="-127"/>
              </a:rPr>
              <a:t> </a:t>
            </a:r>
            <a:r>
              <a:rPr lang="en-US" altLang="ko-KR" sz="1000" b="1" dirty="0">
                <a:solidFill>
                  <a:srgbClr val="FF0000"/>
                </a:solidFill>
                <a:latin typeface="맑은 고딕" panose="020B0503020000020004" pitchFamily="50" charset="-127"/>
                <a:cs typeface="굴림" panose="020B0600000101010101" pitchFamily="50" charset="-127"/>
              </a:rPr>
              <a:t>9.0.64</a:t>
            </a:r>
            <a:endParaRPr lang="ko-KR" altLang="en-US" sz="1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06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3E90F0D4-C752-8A9B-C1E8-6B57F29F05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93177"/>
              </p:ext>
            </p:extLst>
          </p:nvPr>
        </p:nvGraphicFramePr>
        <p:xfrm>
          <a:off x="681037" y="1534079"/>
          <a:ext cx="8543928" cy="4123043"/>
        </p:xfrm>
        <a:graphic>
          <a:graphicData uri="http://schemas.openxmlformats.org/drawingml/2006/table">
            <a:tbl>
              <a:tblPr/>
              <a:tblGrid>
                <a:gridCol w="735708">
                  <a:extLst>
                    <a:ext uri="{9D8B030D-6E8A-4147-A177-3AD203B41FA5}">
                      <a16:colId xmlns:a16="http://schemas.microsoft.com/office/drawing/2014/main" val="3569789859"/>
                    </a:ext>
                  </a:extLst>
                </a:gridCol>
                <a:gridCol w="735708">
                  <a:extLst>
                    <a:ext uri="{9D8B030D-6E8A-4147-A177-3AD203B41FA5}">
                      <a16:colId xmlns:a16="http://schemas.microsoft.com/office/drawing/2014/main" val="2247333152"/>
                    </a:ext>
                  </a:extLst>
                </a:gridCol>
                <a:gridCol w="381735">
                  <a:extLst>
                    <a:ext uri="{9D8B030D-6E8A-4147-A177-3AD203B41FA5}">
                      <a16:colId xmlns:a16="http://schemas.microsoft.com/office/drawing/2014/main" val="1697005070"/>
                    </a:ext>
                  </a:extLst>
                </a:gridCol>
                <a:gridCol w="735708">
                  <a:extLst>
                    <a:ext uri="{9D8B030D-6E8A-4147-A177-3AD203B41FA5}">
                      <a16:colId xmlns:a16="http://schemas.microsoft.com/office/drawing/2014/main" val="633452661"/>
                    </a:ext>
                  </a:extLst>
                </a:gridCol>
                <a:gridCol w="812055">
                  <a:extLst>
                    <a:ext uri="{9D8B030D-6E8A-4147-A177-3AD203B41FA5}">
                      <a16:colId xmlns:a16="http://schemas.microsoft.com/office/drawing/2014/main" val="2091912956"/>
                    </a:ext>
                  </a:extLst>
                </a:gridCol>
                <a:gridCol w="1138265">
                  <a:extLst>
                    <a:ext uri="{9D8B030D-6E8A-4147-A177-3AD203B41FA5}">
                      <a16:colId xmlns:a16="http://schemas.microsoft.com/office/drawing/2014/main" val="2236470439"/>
                    </a:ext>
                  </a:extLst>
                </a:gridCol>
                <a:gridCol w="478904">
                  <a:extLst>
                    <a:ext uri="{9D8B030D-6E8A-4147-A177-3AD203B41FA5}">
                      <a16:colId xmlns:a16="http://schemas.microsoft.com/office/drawing/2014/main" val="414768114"/>
                    </a:ext>
                  </a:extLst>
                </a:gridCol>
                <a:gridCol w="1138265">
                  <a:extLst>
                    <a:ext uri="{9D8B030D-6E8A-4147-A177-3AD203B41FA5}">
                      <a16:colId xmlns:a16="http://schemas.microsoft.com/office/drawing/2014/main" val="929298768"/>
                    </a:ext>
                  </a:extLst>
                </a:gridCol>
                <a:gridCol w="1193790">
                  <a:extLst>
                    <a:ext uri="{9D8B030D-6E8A-4147-A177-3AD203B41FA5}">
                      <a16:colId xmlns:a16="http://schemas.microsoft.com/office/drawing/2014/main" val="2111110302"/>
                    </a:ext>
                  </a:extLst>
                </a:gridCol>
                <a:gridCol w="1193790">
                  <a:extLst>
                    <a:ext uri="{9D8B030D-6E8A-4147-A177-3AD203B41FA5}">
                      <a16:colId xmlns:a16="http://schemas.microsoft.com/office/drawing/2014/main" val="3808122210"/>
                    </a:ext>
                  </a:extLst>
                </a:gridCol>
              </a:tblGrid>
              <a:tr h="429847"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분류</a:t>
                      </a:r>
                      <a:endParaRPr lang="ko-KR" alt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VM</a:t>
                      </a:r>
                      <a:r>
                        <a:rPr lang="ko-KR" alt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용도</a:t>
                      </a:r>
                      <a:endParaRPr lang="ko-KR" alt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Subnet</a:t>
                      </a:r>
                      <a:endParaRPr 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이름</a:t>
                      </a:r>
                      <a:endParaRPr lang="ko-KR" alt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VM</a:t>
                      </a:r>
                      <a:r>
                        <a:rPr lang="ko-KR" alt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계정 </a:t>
                      </a:r>
                      <a:r>
                        <a:rPr lang="en-US" altLang="ko-KR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PW</a:t>
                      </a:r>
                      <a:endParaRPr 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일반 계정  </a:t>
                      </a:r>
                      <a:r>
                        <a:rPr lang="en-US" altLang="ko-KR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11/03</a:t>
                      </a:r>
                      <a:endParaRPr lang="ko-KR" alt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Static NAT IP</a:t>
                      </a:r>
                      <a:endParaRPr 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Inter IP</a:t>
                      </a:r>
                      <a:endParaRPr 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Application</a:t>
                      </a:r>
                      <a:endParaRPr 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비고</a:t>
                      </a:r>
                      <a:endParaRPr lang="ko-KR" altLang="en-US" sz="700">
                        <a:effectLst/>
                        <a:highlight>
                          <a:srgbClr val="D9D9D9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72927"/>
                  </a:ext>
                </a:extLst>
              </a:tr>
              <a:tr h="189132">
                <a:tc rowSpan="11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BF1DE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전광판 </a:t>
                      </a:r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highlight>
                            <a:srgbClr val="EBF1DE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BF1DE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SNS</a:t>
                      </a:r>
                      <a:endParaRPr lang="en-US" sz="700">
                        <a:effectLst/>
                        <a:highlight>
                          <a:srgbClr val="EBF1DE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전광판 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WEB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4DFEC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Application</a:t>
                      </a:r>
                      <a:endParaRPr lang="en-US" sz="700">
                        <a:effectLst/>
                        <a:highlight>
                          <a:srgbClr val="E4DFEC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pdsiwb01r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 dirty="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192.168.90.54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DEEBF7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미사용</a:t>
                      </a:r>
                      <a:endParaRPr lang="ko-KR" altLang="en-US" sz="700">
                        <a:effectLst/>
                        <a:highlight>
                          <a:srgbClr val="DEEBF7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닷넷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1265062"/>
                  </a:ext>
                </a:extLst>
              </a:tr>
              <a:tr h="2656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boardweb / 1q2w3e4r!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boardweb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Call110.go.kr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216702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전광판 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WAS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4DFEC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Application</a:t>
                      </a:r>
                      <a:endParaRPr lang="en-US" sz="700">
                        <a:effectLst/>
                        <a:highlight>
                          <a:srgbClr val="E4DFEC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pdsiap01r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 dirty="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192.168.90.55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apache-tomcat-9.0.64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닷넷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195500"/>
                  </a:ext>
                </a:extLst>
              </a:tr>
              <a:tr h="2656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boardwas / 1q2w3e4r!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boardwas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Acrc110.go.kr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Tomcat: /usr/local/Tomcat 9.0.64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7048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SNS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 WEB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DAEEF3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DMZ</a:t>
                      </a:r>
                      <a:endParaRPr lang="en-US" sz="700">
                        <a:effectLst/>
                        <a:highlight>
                          <a:srgbClr val="DAEEF3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psnswb01r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123.41.8.92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192.168.80.42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apache-tomcat-9.0.64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닷넷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146628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snsweb/1q2w3e4r!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snsweb  / Call110.go.kr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504202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LGU+ SMS Agent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설치  * 설치 위치 </a:t>
                      </a:r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:  /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opt/lguplus  *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설치 매뉴얼 </a:t>
                      </a:r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: /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opt/lguplus/manual/  *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사용자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ID "lgu_sms" /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비번 </a:t>
                      </a:r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"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LGu+sms!23“ /DB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명 </a:t>
                      </a:r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lgu_sms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925170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SNS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 WAS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4DFEC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Application</a:t>
                      </a:r>
                      <a:endParaRPr lang="en-US" sz="700">
                        <a:effectLst/>
                        <a:highlight>
                          <a:srgbClr val="E4DFEC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psnsap01r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192.168.90.56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DEEBF7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미사용</a:t>
                      </a:r>
                      <a:endParaRPr lang="ko-KR" altLang="en-US" sz="700">
                        <a:effectLst/>
                        <a:highlight>
                          <a:srgbClr val="DEEBF7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닷넷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055574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snswas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1q2w3e4r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!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snswas /  Call110.go.kr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860615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전광판</a:t>
                      </a:r>
                      <a:r>
                        <a:rPr lang="en-US" altLang="ko-KR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SNS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 DB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FCD5B4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Private</a:t>
                      </a:r>
                      <a:endParaRPr lang="en-US" sz="700">
                        <a:effectLst/>
                        <a:highlight>
                          <a:srgbClr val="FCD5B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pdsidb01r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192.168.85.43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MySQL 8.0.34 rpm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파일 설치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mysql root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패스워드</a:t>
                      </a:r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Qwer1234!@#$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9813039"/>
                  </a:ext>
                </a:extLst>
              </a:tr>
              <a:tr h="2656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boardsns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1q2w3e4r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!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boardsns /  Call110.go.kr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82127"/>
                  </a:ext>
                </a:extLst>
              </a:tr>
              <a:tr h="189132">
                <a:tc rowSpan="6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BF1DE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IPCC</a:t>
                      </a:r>
                      <a:endParaRPr lang="en-US" sz="700">
                        <a:effectLst/>
                        <a:highlight>
                          <a:srgbClr val="EBF1DE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운영관리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4DFEC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Application</a:t>
                      </a:r>
                      <a:endParaRPr lang="en-US" sz="700">
                        <a:effectLst/>
                        <a:highlight>
                          <a:srgbClr val="E4DFEC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picmwb01r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192.168.90.57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ngnix 1.25.2Nginx: /usr/local/nginx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429591"/>
                  </a:ext>
                </a:extLst>
              </a:tr>
              <a:tr h="2656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관리자 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WEB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ipccweb/1q2w3e4r!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ipccweb /  Call110.go.kr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59199"/>
                  </a:ext>
                </a:extLst>
              </a:tr>
              <a:tr h="275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운영관리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E4DFEC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Application</a:t>
                      </a:r>
                      <a:endParaRPr lang="en-US" sz="700">
                        <a:effectLst/>
                        <a:highlight>
                          <a:srgbClr val="E4DFEC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picmap01r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192.168.90.58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Tomcat: /usr/local/Tomcat 9.0.64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닷넷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641115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관리자 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WAS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ipccwas/1q2w3e4r!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ipccwas /  Call110.go.kr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529193"/>
                  </a:ext>
                </a:extLst>
              </a:tr>
              <a:tr h="2751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운영관리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highlight>
                            <a:srgbClr val="FCD5B4"/>
                          </a:highlight>
                          <a:latin typeface="inherit"/>
                          <a:ea typeface="맑은 고딕" panose="020B0503020000020004" pitchFamily="50" charset="-127"/>
                        </a:rPr>
                        <a:t>Private</a:t>
                      </a:r>
                      <a:endParaRPr lang="en-US" sz="700">
                        <a:effectLst/>
                        <a:highlight>
                          <a:srgbClr val="FCD5B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picmdb01r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root / Master!23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300"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192.168.85.45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MySQL 8.0.34 rpm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파일 설치</a:t>
                      </a:r>
                      <a:endParaRPr lang="ko-KR" alt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0"/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mysql root </a:t>
                      </a:r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패스워드</a:t>
                      </a:r>
                      <a:r>
                        <a:rPr lang="en-US" altLang="ko-KR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Qwer1234!@#$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9893506"/>
                  </a:ext>
                </a:extLst>
              </a:tr>
              <a:tr h="1891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관리자 </a:t>
                      </a: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DB</a:t>
                      </a:r>
                      <a:endParaRPr lang="en-US" sz="7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ipccdb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1q2w3e4r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!</a:t>
                      </a:r>
                      <a:endParaRPr 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ko-KR" altLang="en-US" sz="700" dirty="0">
                          <a:solidFill>
                            <a:srgbClr val="000000"/>
                          </a:solidFill>
                          <a:effectLst/>
                          <a:latin typeface="inherit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7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574" marR="45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504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432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05A9DC-1D3F-4C48-96CD-4DED79C9D37E}"/>
              </a:ext>
            </a:extLst>
          </p:cNvPr>
          <p:cNvSpPr txBox="1"/>
          <p:nvPr/>
        </p:nvSpPr>
        <p:spPr>
          <a:xfrm>
            <a:off x="377505" y="226502"/>
            <a:ext cx="5058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+mn-ea"/>
              </a:rPr>
              <a:t>사용자</a:t>
            </a:r>
            <a:r>
              <a:rPr lang="en-US" altLang="ko-KR" sz="1400" b="1" dirty="0">
                <a:latin typeface="+mn-ea"/>
              </a:rPr>
              <a:t> </a:t>
            </a:r>
            <a:r>
              <a:rPr lang="ko-KR" altLang="en-US" sz="1400" b="1" dirty="0">
                <a:latin typeface="+mn-ea"/>
              </a:rPr>
              <a:t>추가 및 신청 프로세스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44A44E-13E8-4A05-9094-F3AFBE609092}"/>
              </a:ext>
            </a:extLst>
          </p:cNvPr>
          <p:cNvSpPr txBox="1"/>
          <p:nvPr/>
        </p:nvSpPr>
        <p:spPr>
          <a:xfrm>
            <a:off x="377505" y="654341"/>
            <a:ext cx="8724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RFP</a:t>
            </a:r>
            <a:r>
              <a:rPr lang="ko-KR" altLang="en-US" sz="1200" dirty="0"/>
              <a:t>상의 사용자 추가 프로세스는 별도의 요청이 없었으나</a:t>
            </a:r>
            <a:r>
              <a:rPr lang="en-US" altLang="ko-KR" sz="1200" dirty="0"/>
              <a:t>. </a:t>
            </a:r>
            <a:r>
              <a:rPr lang="ko-KR" altLang="en-US" sz="1200" dirty="0"/>
              <a:t> 최초 전광판</a:t>
            </a:r>
            <a:r>
              <a:rPr lang="en-US" altLang="ko-KR" sz="1200" dirty="0"/>
              <a:t>/IPCC</a:t>
            </a:r>
            <a:r>
              <a:rPr lang="ko-KR" altLang="en-US" sz="1200" dirty="0"/>
              <a:t> 화면 리뷰 </a:t>
            </a:r>
            <a:r>
              <a:rPr lang="ko-KR" altLang="en-US" sz="1200" dirty="0" err="1"/>
              <a:t>진행시</a:t>
            </a:r>
            <a:r>
              <a:rPr lang="ko-KR" altLang="en-US" sz="1200" dirty="0"/>
              <a:t> </a:t>
            </a:r>
            <a:r>
              <a:rPr lang="ko-KR" altLang="en-US" sz="1200" dirty="0" err="1"/>
              <a:t>권익위</a:t>
            </a:r>
            <a:r>
              <a:rPr lang="ko-KR" altLang="en-US" sz="1200" dirty="0"/>
              <a:t> 요청으로 사용자가 신청하는 프로세스가 추가됨</a:t>
            </a:r>
            <a:r>
              <a:rPr lang="en-US" altLang="ko-KR" sz="1200" dirty="0"/>
              <a:t>.</a:t>
            </a:r>
            <a:r>
              <a:rPr lang="ko-KR" altLang="en-US" sz="1200" dirty="0"/>
              <a:t> </a:t>
            </a:r>
            <a:r>
              <a:rPr lang="en-US" altLang="ko-KR" sz="1200" dirty="0"/>
              <a:t>(2023.07.25)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사용자의 </a:t>
            </a:r>
            <a:r>
              <a:rPr lang="en-US" altLang="ko-KR" sz="1200" dirty="0"/>
              <a:t>SSO</a:t>
            </a:r>
            <a:r>
              <a:rPr lang="ko-KR" altLang="en-US" sz="1200" dirty="0"/>
              <a:t> 인증을 위한 공통 로그인 과</a:t>
            </a:r>
            <a:r>
              <a:rPr lang="en-US" altLang="ko-KR" sz="1200" dirty="0"/>
              <a:t>, </a:t>
            </a:r>
            <a:r>
              <a:rPr lang="ko-KR" altLang="en-US" sz="1200" dirty="0"/>
              <a:t>로그인 이후의  통합시스템 로그인 페이지를 제공함</a:t>
            </a:r>
            <a:r>
              <a:rPr lang="en-US" altLang="ko-KR" sz="1200" dirty="0"/>
              <a:t>. </a:t>
            </a:r>
            <a:endParaRPr lang="ko-KR" altLang="en-US" sz="1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C305078-CCA4-4CD3-ADF8-AC5FCE5A8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41" y="1764586"/>
            <a:ext cx="9140505" cy="452684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4E2C630-5721-4177-BFCE-ECFA5C08F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17" y="3607266"/>
            <a:ext cx="1030540" cy="12043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E62EAB-BE56-47C9-83B8-57CD51DDA3C4}"/>
              </a:ext>
            </a:extLst>
          </p:cNvPr>
          <p:cNvSpPr txBox="1"/>
          <p:nvPr/>
        </p:nvSpPr>
        <p:spPr>
          <a:xfrm>
            <a:off x="629174" y="1822961"/>
            <a:ext cx="194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SSO</a:t>
            </a:r>
            <a:r>
              <a:rPr lang="ko-KR" altLang="en-US" dirty="0"/>
              <a:t> 업체 제공 </a:t>
            </a:r>
          </a:p>
        </p:txBody>
      </p:sp>
    </p:spTree>
    <p:extLst>
      <p:ext uri="{BB962C8B-B14F-4D97-AF65-F5344CB8AC3E}">
        <p14:creationId xmlns:p14="http://schemas.microsoft.com/office/powerpoint/2010/main" val="3458077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74650C-1F23-44C2-8B9E-B6349F9D0A51}"/>
              </a:ext>
            </a:extLst>
          </p:cNvPr>
          <p:cNvSpPr txBox="1"/>
          <p:nvPr/>
        </p:nvSpPr>
        <p:spPr>
          <a:xfrm>
            <a:off x="377505" y="226502"/>
            <a:ext cx="5058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+mn-ea"/>
              </a:rPr>
              <a:t>통합 로그인 및 업무 </a:t>
            </a:r>
            <a:r>
              <a:rPr lang="en-US" altLang="ko-KR" sz="1400" b="1" dirty="0">
                <a:latin typeface="+mn-ea"/>
              </a:rPr>
              <a:t>R&amp;R </a:t>
            </a:r>
            <a:r>
              <a:rPr lang="ko-KR" altLang="en-US" sz="1400" b="1" dirty="0">
                <a:latin typeface="+mn-ea"/>
              </a:rPr>
              <a:t>  프로세스 </a:t>
            </a: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5D77DEA8-7C41-462F-B5D1-DAE943C75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243464"/>
              </p:ext>
            </p:extLst>
          </p:nvPr>
        </p:nvGraphicFramePr>
        <p:xfrm>
          <a:off x="382369" y="5032487"/>
          <a:ext cx="913597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2136">
                  <a:extLst>
                    <a:ext uri="{9D8B030D-6E8A-4147-A177-3AD203B41FA5}">
                      <a16:colId xmlns:a16="http://schemas.microsoft.com/office/drawing/2014/main" val="950928624"/>
                    </a:ext>
                  </a:extLst>
                </a:gridCol>
                <a:gridCol w="3853715">
                  <a:extLst>
                    <a:ext uri="{9D8B030D-6E8A-4147-A177-3AD203B41FA5}">
                      <a16:colId xmlns:a16="http://schemas.microsoft.com/office/drawing/2014/main" val="1937169919"/>
                    </a:ext>
                  </a:extLst>
                </a:gridCol>
                <a:gridCol w="4710128">
                  <a:extLst>
                    <a:ext uri="{9D8B030D-6E8A-4147-A177-3AD203B41FA5}">
                      <a16:colId xmlns:a16="http://schemas.microsoft.com/office/drawing/2014/main" val="874915795"/>
                    </a:ext>
                  </a:extLst>
                </a:gridCol>
              </a:tblGrid>
              <a:tr h="2402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순서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내용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R&amp;R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68446"/>
                  </a:ext>
                </a:extLst>
              </a:tr>
              <a:tr h="24026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1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통합로그인</a:t>
                      </a:r>
                      <a:r>
                        <a:rPr lang="en-US" altLang="ko-KR" sz="1200" dirty="0"/>
                        <a:t> </a:t>
                      </a:r>
                      <a:r>
                        <a:rPr lang="ko-KR" altLang="en-US" sz="1200" dirty="0"/>
                        <a:t>요청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SSO / </a:t>
                      </a:r>
                      <a:r>
                        <a:rPr lang="ko-KR" altLang="en-US" sz="1200" dirty="0" err="1"/>
                        <a:t>로그인화면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/ </a:t>
                      </a:r>
                      <a:r>
                        <a:rPr lang="ko-KR" altLang="en-US" sz="1200" dirty="0"/>
                        <a:t>비밀번호관리 방안 </a:t>
                      </a:r>
                      <a:r>
                        <a:rPr lang="en-US" altLang="ko-KR" sz="1200" dirty="0"/>
                        <a:t>/ </a:t>
                      </a:r>
                      <a:r>
                        <a:rPr lang="en-US" altLang="ko-KR" sz="1200" dirty="0" err="1"/>
                        <a:t>Gpki</a:t>
                      </a:r>
                      <a:r>
                        <a:rPr lang="en-US" altLang="ko-KR" sz="1200" dirty="0"/>
                        <a:t>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242202"/>
                  </a:ext>
                </a:extLst>
              </a:tr>
              <a:tr h="24026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2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로그인 완료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인증 토큰 발급</a:t>
                      </a:r>
                      <a:r>
                        <a:rPr lang="en-US" altLang="ko-KR" sz="1200" dirty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연동 가이드 </a:t>
                      </a:r>
                      <a:r>
                        <a:rPr lang="en-US" altLang="ko-KR" sz="1200" dirty="0"/>
                        <a:t>Agent / </a:t>
                      </a:r>
                      <a:r>
                        <a:rPr lang="en-US" altLang="ko-KR" sz="1200" dirty="0" err="1"/>
                        <a:t>Oauth</a:t>
                      </a:r>
                      <a:r>
                        <a:rPr lang="en-US" altLang="ko-KR" sz="1200" dirty="0"/>
                        <a:t> / API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800325"/>
                  </a:ext>
                </a:extLst>
              </a:tr>
              <a:tr h="24026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3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시스템 이용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IPCC </a:t>
                      </a:r>
                      <a:r>
                        <a:rPr lang="ko-KR" altLang="en-US" sz="1200" dirty="0"/>
                        <a:t>접근관리 권한 부여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904107"/>
                  </a:ext>
                </a:extLst>
              </a:tr>
              <a:tr h="1567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4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로그인 정책 확인 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접근 가능한 시스템에 대한 정보</a:t>
                      </a:r>
                      <a:r>
                        <a:rPr lang="en-US" altLang="ko-KR" sz="1200" dirty="0"/>
                        <a:t>) 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콜센터 운영시스템 메뉴 </a:t>
                      </a:r>
                      <a:r>
                        <a:rPr lang="en-US" altLang="ko-KR" sz="1200" dirty="0"/>
                        <a:t>/ </a:t>
                      </a:r>
                      <a:r>
                        <a:rPr lang="ko-KR" altLang="en-US" sz="1200" dirty="0"/>
                        <a:t>화면 </a:t>
                      </a:r>
                      <a:r>
                        <a:rPr lang="ko-KR" altLang="en-US" sz="1200" dirty="0" err="1"/>
                        <a:t>퍼블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/ </a:t>
                      </a:r>
                      <a:r>
                        <a:rPr lang="ko-KR" altLang="en-US" sz="1200" dirty="0"/>
                        <a:t>디자인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894010"/>
                  </a:ext>
                </a:extLst>
              </a:tr>
            </a:tbl>
          </a:graphicData>
        </a:graphic>
      </p:graphicFrame>
      <p:sp>
        <p:nvSpPr>
          <p:cNvPr id="5" name="Display">
            <a:extLst>
              <a:ext uri="{FF2B5EF4-FFF2-40B4-BE49-F238E27FC236}">
                <a16:creationId xmlns:a16="http://schemas.microsoft.com/office/drawing/2014/main" id="{00B3D0A8-53C1-4A33-868B-9AB9A178705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80491" y="1227440"/>
            <a:ext cx="569437" cy="547323"/>
          </a:xfrm>
          <a:custGeom>
            <a:avLst/>
            <a:gdLst>
              <a:gd name="T0" fmla="*/ 27 w 667"/>
              <a:gd name="T1" fmla="*/ 0 h 640"/>
              <a:gd name="T2" fmla="*/ 0 w 667"/>
              <a:gd name="T3" fmla="*/ 26 h 640"/>
              <a:gd name="T4" fmla="*/ 0 w 667"/>
              <a:gd name="T5" fmla="*/ 506 h 640"/>
              <a:gd name="T6" fmla="*/ 27 w 667"/>
              <a:gd name="T7" fmla="*/ 533 h 640"/>
              <a:gd name="T8" fmla="*/ 253 w 667"/>
              <a:gd name="T9" fmla="*/ 533 h 640"/>
              <a:gd name="T10" fmla="*/ 253 w 667"/>
              <a:gd name="T11" fmla="*/ 560 h 640"/>
              <a:gd name="T12" fmla="*/ 198 w 667"/>
              <a:gd name="T13" fmla="*/ 560 h 640"/>
              <a:gd name="T14" fmla="*/ 160 w 667"/>
              <a:gd name="T15" fmla="*/ 600 h 640"/>
              <a:gd name="T16" fmla="*/ 160 w 667"/>
              <a:gd name="T17" fmla="*/ 640 h 640"/>
              <a:gd name="T18" fmla="*/ 507 w 667"/>
              <a:gd name="T19" fmla="*/ 640 h 640"/>
              <a:gd name="T20" fmla="*/ 507 w 667"/>
              <a:gd name="T21" fmla="*/ 600 h 640"/>
              <a:gd name="T22" fmla="*/ 468 w 667"/>
              <a:gd name="T23" fmla="*/ 560 h 640"/>
              <a:gd name="T24" fmla="*/ 413 w 667"/>
              <a:gd name="T25" fmla="*/ 560 h 640"/>
              <a:gd name="T26" fmla="*/ 413 w 667"/>
              <a:gd name="T27" fmla="*/ 533 h 640"/>
              <a:gd name="T28" fmla="*/ 640 w 667"/>
              <a:gd name="T29" fmla="*/ 533 h 640"/>
              <a:gd name="T30" fmla="*/ 667 w 667"/>
              <a:gd name="T31" fmla="*/ 506 h 640"/>
              <a:gd name="T32" fmla="*/ 667 w 667"/>
              <a:gd name="T33" fmla="*/ 26 h 640"/>
              <a:gd name="T34" fmla="*/ 640 w 667"/>
              <a:gd name="T35" fmla="*/ 0 h 640"/>
              <a:gd name="T36" fmla="*/ 27 w 667"/>
              <a:gd name="T37" fmla="*/ 0 h 640"/>
              <a:gd name="T38" fmla="*/ 27 w 667"/>
              <a:gd name="T39" fmla="*/ 26 h 640"/>
              <a:gd name="T40" fmla="*/ 640 w 667"/>
              <a:gd name="T41" fmla="*/ 26 h 640"/>
              <a:gd name="T42" fmla="*/ 640 w 667"/>
              <a:gd name="T43" fmla="*/ 506 h 640"/>
              <a:gd name="T44" fmla="*/ 27 w 667"/>
              <a:gd name="T45" fmla="*/ 506 h 640"/>
              <a:gd name="T46" fmla="*/ 27 w 667"/>
              <a:gd name="T47" fmla="*/ 26 h 640"/>
              <a:gd name="T48" fmla="*/ 80 w 667"/>
              <a:gd name="T49" fmla="*/ 53 h 640"/>
              <a:gd name="T50" fmla="*/ 53 w 667"/>
              <a:gd name="T51" fmla="*/ 80 h 640"/>
              <a:gd name="T52" fmla="*/ 53 w 667"/>
              <a:gd name="T53" fmla="*/ 400 h 640"/>
              <a:gd name="T54" fmla="*/ 80 w 667"/>
              <a:gd name="T55" fmla="*/ 426 h 640"/>
              <a:gd name="T56" fmla="*/ 587 w 667"/>
              <a:gd name="T57" fmla="*/ 426 h 640"/>
              <a:gd name="T58" fmla="*/ 613 w 667"/>
              <a:gd name="T59" fmla="*/ 400 h 640"/>
              <a:gd name="T60" fmla="*/ 613 w 667"/>
              <a:gd name="T61" fmla="*/ 80 h 640"/>
              <a:gd name="T62" fmla="*/ 587 w 667"/>
              <a:gd name="T63" fmla="*/ 53 h 640"/>
              <a:gd name="T64" fmla="*/ 80 w 667"/>
              <a:gd name="T65" fmla="*/ 53 h 640"/>
              <a:gd name="T66" fmla="*/ 80 w 667"/>
              <a:gd name="T67" fmla="*/ 80 h 640"/>
              <a:gd name="T68" fmla="*/ 587 w 667"/>
              <a:gd name="T69" fmla="*/ 80 h 640"/>
              <a:gd name="T70" fmla="*/ 587 w 667"/>
              <a:gd name="T71" fmla="*/ 400 h 640"/>
              <a:gd name="T72" fmla="*/ 80 w 667"/>
              <a:gd name="T73" fmla="*/ 400 h 640"/>
              <a:gd name="T74" fmla="*/ 80 w 667"/>
              <a:gd name="T75" fmla="*/ 80 h 640"/>
              <a:gd name="T76" fmla="*/ 573 w 667"/>
              <a:gd name="T77" fmla="*/ 440 h 640"/>
              <a:gd name="T78" fmla="*/ 547 w 667"/>
              <a:gd name="T79" fmla="*/ 466 h 640"/>
              <a:gd name="T80" fmla="*/ 573 w 667"/>
              <a:gd name="T81" fmla="*/ 493 h 640"/>
              <a:gd name="T82" fmla="*/ 600 w 667"/>
              <a:gd name="T83" fmla="*/ 466 h 640"/>
              <a:gd name="T84" fmla="*/ 573 w 667"/>
              <a:gd name="T85" fmla="*/ 440 h 640"/>
              <a:gd name="T86" fmla="*/ 280 w 667"/>
              <a:gd name="T87" fmla="*/ 533 h 640"/>
              <a:gd name="T88" fmla="*/ 387 w 667"/>
              <a:gd name="T89" fmla="*/ 533 h 640"/>
              <a:gd name="T90" fmla="*/ 387 w 667"/>
              <a:gd name="T91" fmla="*/ 560 h 640"/>
              <a:gd name="T92" fmla="*/ 280 w 667"/>
              <a:gd name="T93" fmla="*/ 560 h 640"/>
              <a:gd name="T94" fmla="*/ 280 w 667"/>
              <a:gd name="T95" fmla="*/ 533 h 640"/>
              <a:gd name="T96" fmla="*/ 198 w 667"/>
              <a:gd name="T97" fmla="*/ 586 h 640"/>
              <a:gd name="T98" fmla="*/ 468 w 667"/>
              <a:gd name="T99" fmla="*/ 586 h 640"/>
              <a:gd name="T100" fmla="*/ 480 w 667"/>
              <a:gd name="T101" fmla="*/ 600 h 640"/>
              <a:gd name="T102" fmla="*/ 480 w 667"/>
              <a:gd name="T103" fmla="*/ 613 h 640"/>
              <a:gd name="T104" fmla="*/ 187 w 667"/>
              <a:gd name="T105" fmla="*/ 613 h 640"/>
              <a:gd name="T106" fmla="*/ 187 w 667"/>
              <a:gd name="T107" fmla="*/ 600 h 640"/>
              <a:gd name="T108" fmla="*/ 198 w 667"/>
              <a:gd name="T109" fmla="*/ 586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67" h="640">
                <a:moveTo>
                  <a:pt x="27" y="0"/>
                </a:moveTo>
                <a:cubicBezTo>
                  <a:pt x="12" y="0"/>
                  <a:pt x="0" y="12"/>
                  <a:pt x="0" y="26"/>
                </a:cubicBezTo>
                <a:lnTo>
                  <a:pt x="0" y="506"/>
                </a:lnTo>
                <a:cubicBezTo>
                  <a:pt x="0" y="521"/>
                  <a:pt x="12" y="533"/>
                  <a:pt x="27" y="533"/>
                </a:cubicBezTo>
                <a:lnTo>
                  <a:pt x="253" y="533"/>
                </a:lnTo>
                <a:lnTo>
                  <a:pt x="253" y="560"/>
                </a:lnTo>
                <a:lnTo>
                  <a:pt x="198" y="560"/>
                </a:lnTo>
                <a:cubicBezTo>
                  <a:pt x="177" y="560"/>
                  <a:pt x="160" y="578"/>
                  <a:pt x="160" y="600"/>
                </a:cubicBezTo>
                <a:lnTo>
                  <a:pt x="160" y="640"/>
                </a:lnTo>
                <a:lnTo>
                  <a:pt x="507" y="640"/>
                </a:lnTo>
                <a:lnTo>
                  <a:pt x="507" y="600"/>
                </a:lnTo>
                <a:cubicBezTo>
                  <a:pt x="507" y="578"/>
                  <a:pt x="490" y="560"/>
                  <a:pt x="468" y="560"/>
                </a:cubicBezTo>
                <a:lnTo>
                  <a:pt x="413" y="560"/>
                </a:lnTo>
                <a:lnTo>
                  <a:pt x="413" y="533"/>
                </a:lnTo>
                <a:lnTo>
                  <a:pt x="640" y="533"/>
                </a:lnTo>
                <a:cubicBezTo>
                  <a:pt x="654" y="533"/>
                  <a:pt x="667" y="521"/>
                  <a:pt x="667" y="506"/>
                </a:cubicBezTo>
                <a:lnTo>
                  <a:pt x="667" y="26"/>
                </a:lnTo>
                <a:cubicBezTo>
                  <a:pt x="667" y="12"/>
                  <a:pt x="654" y="0"/>
                  <a:pt x="640" y="0"/>
                </a:cubicBezTo>
                <a:lnTo>
                  <a:pt x="27" y="0"/>
                </a:lnTo>
                <a:close/>
                <a:moveTo>
                  <a:pt x="27" y="26"/>
                </a:moveTo>
                <a:lnTo>
                  <a:pt x="640" y="26"/>
                </a:lnTo>
                <a:lnTo>
                  <a:pt x="640" y="506"/>
                </a:lnTo>
                <a:cubicBezTo>
                  <a:pt x="435" y="506"/>
                  <a:pt x="231" y="506"/>
                  <a:pt x="27" y="506"/>
                </a:cubicBezTo>
                <a:lnTo>
                  <a:pt x="27" y="26"/>
                </a:lnTo>
                <a:close/>
                <a:moveTo>
                  <a:pt x="80" y="53"/>
                </a:moveTo>
                <a:cubicBezTo>
                  <a:pt x="65" y="53"/>
                  <a:pt x="53" y="65"/>
                  <a:pt x="53" y="80"/>
                </a:cubicBezTo>
                <a:lnTo>
                  <a:pt x="53" y="400"/>
                </a:lnTo>
                <a:cubicBezTo>
                  <a:pt x="53" y="414"/>
                  <a:pt x="65" y="426"/>
                  <a:pt x="80" y="426"/>
                </a:cubicBezTo>
                <a:lnTo>
                  <a:pt x="587" y="426"/>
                </a:lnTo>
                <a:cubicBezTo>
                  <a:pt x="601" y="426"/>
                  <a:pt x="613" y="414"/>
                  <a:pt x="613" y="400"/>
                </a:cubicBezTo>
                <a:lnTo>
                  <a:pt x="613" y="80"/>
                </a:lnTo>
                <a:cubicBezTo>
                  <a:pt x="613" y="65"/>
                  <a:pt x="601" y="53"/>
                  <a:pt x="587" y="53"/>
                </a:cubicBezTo>
                <a:lnTo>
                  <a:pt x="80" y="53"/>
                </a:lnTo>
                <a:close/>
                <a:moveTo>
                  <a:pt x="80" y="80"/>
                </a:moveTo>
                <a:lnTo>
                  <a:pt x="587" y="80"/>
                </a:lnTo>
                <a:lnTo>
                  <a:pt x="587" y="400"/>
                </a:lnTo>
                <a:lnTo>
                  <a:pt x="80" y="400"/>
                </a:lnTo>
                <a:lnTo>
                  <a:pt x="80" y="80"/>
                </a:lnTo>
                <a:close/>
                <a:moveTo>
                  <a:pt x="573" y="440"/>
                </a:moveTo>
                <a:cubicBezTo>
                  <a:pt x="558" y="440"/>
                  <a:pt x="547" y="452"/>
                  <a:pt x="547" y="466"/>
                </a:cubicBezTo>
                <a:cubicBezTo>
                  <a:pt x="547" y="481"/>
                  <a:pt x="558" y="493"/>
                  <a:pt x="573" y="493"/>
                </a:cubicBezTo>
                <a:cubicBezTo>
                  <a:pt x="588" y="493"/>
                  <a:pt x="600" y="481"/>
                  <a:pt x="600" y="466"/>
                </a:cubicBezTo>
                <a:cubicBezTo>
                  <a:pt x="600" y="452"/>
                  <a:pt x="588" y="440"/>
                  <a:pt x="573" y="440"/>
                </a:cubicBezTo>
                <a:close/>
                <a:moveTo>
                  <a:pt x="280" y="533"/>
                </a:moveTo>
                <a:lnTo>
                  <a:pt x="387" y="533"/>
                </a:lnTo>
                <a:lnTo>
                  <a:pt x="387" y="560"/>
                </a:lnTo>
                <a:lnTo>
                  <a:pt x="280" y="560"/>
                </a:lnTo>
                <a:lnTo>
                  <a:pt x="280" y="533"/>
                </a:lnTo>
                <a:close/>
                <a:moveTo>
                  <a:pt x="198" y="586"/>
                </a:moveTo>
                <a:cubicBezTo>
                  <a:pt x="288" y="587"/>
                  <a:pt x="378" y="586"/>
                  <a:pt x="468" y="586"/>
                </a:cubicBezTo>
                <a:cubicBezTo>
                  <a:pt x="474" y="586"/>
                  <a:pt x="480" y="592"/>
                  <a:pt x="480" y="600"/>
                </a:cubicBezTo>
                <a:lnTo>
                  <a:pt x="480" y="613"/>
                </a:lnTo>
                <a:lnTo>
                  <a:pt x="187" y="613"/>
                </a:lnTo>
                <a:lnTo>
                  <a:pt x="187" y="600"/>
                </a:lnTo>
                <a:cubicBezTo>
                  <a:pt x="187" y="592"/>
                  <a:pt x="192" y="586"/>
                  <a:pt x="198" y="586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2EA223-5047-424C-BC2A-8BF1C6C23270}"/>
              </a:ext>
            </a:extLst>
          </p:cNvPr>
          <p:cNvSpPr txBox="1"/>
          <p:nvPr/>
        </p:nvSpPr>
        <p:spPr>
          <a:xfrm>
            <a:off x="480291" y="1782618"/>
            <a:ext cx="775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사용자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AC967F10-14A2-42C2-BA3D-99108CD1DDE8}"/>
              </a:ext>
            </a:extLst>
          </p:cNvPr>
          <p:cNvSpPr/>
          <p:nvPr/>
        </p:nvSpPr>
        <p:spPr>
          <a:xfrm>
            <a:off x="1030624" y="1406236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Client</a:t>
            </a:r>
            <a:endParaRPr lang="ko-KR" altLang="en-US" sz="700" b="1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0722FC2-AAE6-48E4-B57E-145FB0475638}"/>
              </a:ext>
            </a:extLst>
          </p:cNvPr>
          <p:cNvSpPr/>
          <p:nvPr/>
        </p:nvSpPr>
        <p:spPr>
          <a:xfrm>
            <a:off x="2819400" y="863600"/>
            <a:ext cx="2015067" cy="17864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D02199CC-9DDB-4E19-88C9-39583A5CD12A}"/>
              </a:ext>
            </a:extLst>
          </p:cNvPr>
          <p:cNvSpPr/>
          <p:nvPr/>
        </p:nvSpPr>
        <p:spPr>
          <a:xfrm>
            <a:off x="2895599" y="1972733"/>
            <a:ext cx="546514" cy="253086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accent1"/>
                </a:solidFill>
              </a:rPr>
              <a:t>Auth</a:t>
            </a:r>
            <a:endParaRPr lang="ko-KR" altLang="en-US" sz="800" b="1" dirty="0">
              <a:solidFill>
                <a:schemeClr val="accent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787CA9DF-1E73-4D06-BB71-3B69EDF031F6}"/>
              </a:ext>
            </a:extLst>
          </p:cNvPr>
          <p:cNvSpPr/>
          <p:nvPr/>
        </p:nvSpPr>
        <p:spPr>
          <a:xfrm>
            <a:off x="2895599" y="2294466"/>
            <a:ext cx="567268" cy="237067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accent1"/>
                </a:solidFill>
              </a:rPr>
              <a:t>Crypto</a:t>
            </a:r>
            <a:endParaRPr lang="ko-KR" altLang="en-US" sz="800" b="1" dirty="0">
              <a:solidFill>
                <a:schemeClr val="accent1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2B0964D-DEB7-457B-9B14-87069A129BD9}"/>
              </a:ext>
            </a:extLst>
          </p:cNvPr>
          <p:cNvSpPr/>
          <p:nvPr/>
        </p:nvSpPr>
        <p:spPr>
          <a:xfrm>
            <a:off x="3522133" y="1972733"/>
            <a:ext cx="546514" cy="253086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accent1"/>
                </a:solidFill>
              </a:rPr>
              <a:t>Policy</a:t>
            </a:r>
            <a:endParaRPr lang="ko-KR" altLang="en-US" sz="800" b="1" dirty="0">
              <a:solidFill>
                <a:schemeClr val="accent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5DD57CA-4FA8-42BD-A159-8C54FF553D60}"/>
              </a:ext>
            </a:extLst>
          </p:cNvPr>
          <p:cNvSpPr/>
          <p:nvPr/>
        </p:nvSpPr>
        <p:spPr>
          <a:xfrm>
            <a:off x="3522133" y="2294466"/>
            <a:ext cx="567268" cy="237067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accent1"/>
                </a:solidFill>
              </a:rPr>
              <a:t>Audit</a:t>
            </a:r>
            <a:endParaRPr lang="ko-KR" altLang="en-US" sz="800" b="1" dirty="0">
              <a:solidFill>
                <a:schemeClr val="accent1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B89BC65-C10B-44CB-B627-30D5ABB15E4B}"/>
              </a:ext>
            </a:extLst>
          </p:cNvPr>
          <p:cNvSpPr/>
          <p:nvPr/>
        </p:nvSpPr>
        <p:spPr>
          <a:xfrm>
            <a:off x="4131733" y="1972733"/>
            <a:ext cx="635000" cy="558800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accent1"/>
                </a:solidFill>
              </a:rPr>
              <a:t>Admin</a:t>
            </a:r>
          </a:p>
          <a:p>
            <a:pPr algn="ctr"/>
            <a:r>
              <a:rPr lang="en-US" altLang="ko-KR" sz="800" b="1" dirty="0">
                <a:solidFill>
                  <a:schemeClr val="accent1"/>
                </a:solidFill>
              </a:rPr>
              <a:t>Tool</a:t>
            </a:r>
            <a:endParaRPr lang="ko-KR" altLang="en-US" sz="800" b="1" dirty="0">
              <a:solidFill>
                <a:schemeClr val="accent1"/>
              </a:solidFill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35828660-A60C-4FAA-AE27-CB5E0762F2E3}"/>
              </a:ext>
            </a:extLst>
          </p:cNvPr>
          <p:cNvCxnSpPr/>
          <p:nvPr/>
        </p:nvCxnSpPr>
        <p:spPr>
          <a:xfrm>
            <a:off x="1355558" y="1315453"/>
            <a:ext cx="1371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E7C062-F5E9-4B44-A9FB-4FFBDFFCC8DC}"/>
              </a:ext>
            </a:extLst>
          </p:cNvPr>
          <p:cNvSpPr txBox="1"/>
          <p:nvPr/>
        </p:nvSpPr>
        <p:spPr>
          <a:xfrm>
            <a:off x="1331495" y="954505"/>
            <a:ext cx="14277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/>
              <a:t>① 통합로그인 요청</a:t>
            </a:r>
            <a:endParaRPr lang="en-US" altLang="ko-KR" sz="1050" b="1" dirty="0"/>
          </a:p>
          <a:p>
            <a:r>
              <a:rPr lang="en-US" altLang="ko-KR" sz="1050" b="1" dirty="0"/>
              <a:t> (ID/PW &amp; GPKI)</a:t>
            </a:r>
            <a:r>
              <a:rPr lang="ko-KR" altLang="en-US" sz="1050" b="1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139F42-A703-42E0-9F4B-7531FF0BBFC2}"/>
              </a:ext>
            </a:extLst>
          </p:cNvPr>
          <p:cNvSpPr txBox="1"/>
          <p:nvPr/>
        </p:nvSpPr>
        <p:spPr>
          <a:xfrm>
            <a:off x="1323474" y="1860884"/>
            <a:ext cx="14277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/>
              <a:t>② 로그인 완료 </a:t>
            </a:r>
            <a:endParaRPr lang="en-US" altLang="ko-KR" sz="1050" b="1" dirty="0"/>
          </a:p>
          <a:p>
            <a:r>
              <a:rPr lang="en-US" altLang="ko-KR" sz="1050" b="1" dirty="0"/>
              <a:t>(</a:t>
            </a:r>
            <a:r>
              <a:rPr lang="ko-KR" altLang="en-US" sz="1050" b="1" dirty="0" err="1"/>
              <a:t>인증토큰</a:t>
            </a:r>
            <a:r>
              <a:rPr lang="ko-KR" altLang="en-US" sz="1050" b="1" dirty="0"/>
              <a:t> 발급</a:t>
            </a:r>
            <a:r>
              <a:rPr lang="en-US" altLang="ko-KR" sz="1050" b="1" dirty="0"/>
              <a:t>)</a:t>
            </a:r>
            <a:r>
              <a:rPr lang="ko-KR" altLang="en-US" sz="1050" b="1" dirty="0"/>
              <a:t> </a:t>
            </a: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66647A0B-19D6-4130-B7B3-3B7579C2BA08}"/>
              </a:ext>
            </a:extLst>
          </p:cNvPr>
          <p:cNvCxnSpPr/>
          <p:nvPr/>
        </p:nvCxnSpPr>
        <p:spPr>
          <a:xfrm>
            <a:off x="1355558" y="1820779"/>
            <a:ext cx="1371600" cy="0"/>
          </a:xfrm>
          <a:prstGeom prst="straightConnector1">
            <a:avLst/>
          </a:prstGeom>
          <a:ln w="38100"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9536D702-DAEB-492C-A159-0D073BF7D62E}"/>
              </a:ext>
            </a:extLst>
          </p:cNvPr>
          <p:cNvSpPr/>
          <p:nvPr/>
        </p:nvSpPr>
        <p:spPr>
          <a:xfrm>
            <a:off x="2835441" y="871621"/>
            <a:ext cx="2001253" cy="363621"/>
          </a:xfrm>
          <a:custGeom>
            <a:avLst/>
            <a:gdLst>
              <a:gd name="connsiteX0" fmla="*/ 297750 w 2001253"/>
              <a:gd name="connsiteY0" fmla="*/ 0 h 467895"/>
              <a:gd name="connsiteX1" fmla="*/ 1717317 w 2001253"/>
              <a:gd name="connsiteY1" fmla="*/ 0 h 467895"/>
              <a:gd name="connsiteX2" fmla="*/ 1991669 w 2001253"/>
              <a:gd name="connsiteY2" fmla="*/ 181852 h 467895"/>
              <a:gd name="connsiteX3" fmla="*/ 2001253 w 2001253"/>
              <a:gd name="connsiteY3" fmla="*/ 212729 h 467895"/>
              <a:gd name="connsiteX4" fmla="*/ 2001253 w 2001253"/>
              <a:gd name="connsiteY4" fmla="*/ 467895 h 467895"/>
              <a:gd name="connsiteX5" fmla="*/ 0 w 2001253"/>
              <a:gd name="connsiteY5" fmla="*/ 467895 h 467895"/>
              <a:gd name="connsiteX6" fmla="*/ 0 w 2001253"/>
              <a:gd name="connsiteY6" fmla="*/ 297750 h 467895"/>
              <a:gd name="connsiteX7" fmla="*/ 297750 w 2001253"/>
              <a:gd name="connsiteY7" fmla="*/ 0 h 46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1253" h="467895">
                <a:moveTo>
                  <a:pt x="297750" y="0"/>
                </a:moveTo>
                <a:lnTo>
                  <a:pt x="1717317" y="0"/>
                </a:lnTo>
                <a:cubicBezTo>
                  <a:pt x="1840650" y="0"/>
                  <a:pt x="1946468" y="74985"/>
                  <a:pt x="1991669" y="181852"/>
                </a:cubicBezTo>
                <a:lnTo>
                  <a:pt x="2001253" y="212729"/>
                </a:lnTo>
                <a:lnTo>
                  <a:pt x="2001253" y="467895"/>
                </a:lnTo>
                <a:lnTo>
                  <a:pt x="0" y="467895"/>
                </a:lnTo>
                <a:lnTo>
                  <a:pt x="0" y="297750"/>
                </a:lnTo>
                <a:cubicBezTo>
                  <a:pt x="0" y="133307"/>
                  <a:pt x="133307" y="0"/>
                  <a:pt x="297750" y="0"/>
                </a:cubicBezTo>
                <a:close/>
              </a:path>
            </a:pathLst>
          </a:custGeom>
          <a:solidFill>
            <a:srgbClr val="008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SSO Server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5EDAB41-E8E3-437C-8BF3-495ED1AE63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7789" y="1291389"/>
            <a:ext cx="593558" cy="6096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5D52E25-0515-40EC-8A68-0AB4F9EE4F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0210" y="1315453"/>
            <a:ext cx="559183" cy="489284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07C81ED-95FA-47FD-A164-C931F2A38766}"/>
              </a:ext>
            </a:extLst>
          </p:cNvPr>
          <p:cNvSpPr/>
          <p:nvPr/>
        </p:nvSpPr>
        <p:spPr>
          <a:xfrm>
            <a:off x="5987716" y="863600"/>
            <a:ext cx="2015067" cy="1786467"/>
          </a:xfrm>
          <a:prstGeom prst="roundRect">
            <a:avLst/>
          </a:prstGeom>
          <a:solidFill>
            <a:schemeClr val="bg1"/>
          </a:solidFill>
          <a:ln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58BEF444-FE9A-48FA-8771-6520D43A5B1B}"/>
              </a:ext>
            </a:extLst>
          </p:cNvPr>
          <p:cNvSpPr/>
          <p:nvPr/>
        </p:nvSpPr>
        <p:spPr>
          <a:xfrm>
            <a:off x="6003757" y="871621"/>
            <a:ext cx="2001253" cy="363621"/>
          </a:xfrm>
          <a:custGeom>
            <a:avLst/>
            <a:gdLst>
              <a:gd name="connsiteX0" fmla="*/ 297750 w 2001253"/>
              <a:gd name="connsiteY0" fmla="*/ 0 h 467895"/>
              <a:gd name="connsiteX1" fmla="*/ 1717317 w 2001253"/>
              <a:gd name="connsiteY1" fmla="*/ 0 h 467895"/>
              <a:gd name="connsiteX2" fmla="*/ 1991669 w 2001253"/>
              <a:gd name="connsiteY2" fmla="*/ 181852 h 467895"/>
              <a:gd name="connsiteX3" fmla="*/ 2001253 w 2001253"/>
              <a:gd name="connsiteY3" fmla="*/ 212729 h 467895"/>
              <a:gd name="connsiteX4" fmla="*/ 2001253 w 2001253"/>
              <a:gd name="connsiteY4" fmla="*/ 467895 h 467895"/>
              <a:gd name="connsiteX5" fmla="*/ 0 w 2001253"/>
              <a:gd name="connsiteY5" fmla="*/ 467895 h 467895"/>
              <a:gd name="connsiteX6" fmla="*/ 0 w 2001253"/>
              <a:gd name="connsiteY6" fmla="*/ 297750 h 467895"/>
              <a:gd name="connsiteX7" fmla="*/ 297750 w 2001253"/>
              <a:gd name="connsiteY7" fmla="*/ 0 h 467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1253" h="467895">
                <a:moveTo>
                  <a:pt x="297750" y="0"/>
                </a:moveTo>
                <a:lnTo>
                  <a:pt x="1717317" y="0"/>
                </a:lnTo>
                <a:cubicBezTo>
                  <a:pt x="1840650" y="0"/>
                  <a:pt x="1946468" y="74985"/>
                  <a:pt x="1991669" y="181852"/>
                </a:cubicBezTo>
                <a:lnTo>
                  <a:pt x="2001253" y="212729"/>
                </a:lnTo>
                <a:lnTo>
                  <a:pt x="2001253" y="467895"/>
                </a:lnTo>
                <a:lnTo>
                  <a:pt x="0" y="467895"/>
                </a:lnTo>
                <a:lnTo>
                  <a:pt x="0" y="297750"/>
                </a:lnTo>
                <a:cubicBezTo>
                  <a:pt x="0" y="133307"/>
                  <a:pt x="133307" y="0"/>
                  <a:pt x="297750" y="0"/>
                </a:cubicBezTo>
                <a:close/>
              </a:path>
            </a:pathLst>
          </a:custGeom>
          <a:solidFill>
            <a:srgbClr val="FFB600"/>
          </a:solidFill>
          <a:ln>
            <a:solidFill>
              <a:srgbClr val="FFB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IPCC</a:t>
            </a:r>
            <a:r>
              <a:rPr lang="ko-KR" altLang="en-US" sz="1200" b="1" dirty="0">
                <a:solidFill>
                  <a:schemeClr val="bg1"/>
                </a:solidFill>
              </a:rPr>
              <a:t> 운영서버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7FA77F-DA0C-433C-9170-AD347626F1B8}"/>
              </a:ext>
            </a:extLst>
          </p:cNvPr>
          <p:cNvSpPr txBox="1"/>
          <p:nvPr/>
        </p:nvSpPr>
        <p:spPr>
          <a:xfrm>
            <a:off x="6051884" y="1898923"/>
            <a:ext cx="2032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조직</a:t>
            </a:r>
            <a:r>
              <a:rPr lang="en-US" altLang="ko-KR" sz="1200" b="1" dirty="0"/>
              <a:t>/</a:t>
            </a:r>
            <a:r>
              <a:rPr lang="ko-KR" altLang="en-US" sz="1200" b="1" dirty="0"/>
              <a:t>사용자 정보</a:t>
            </a:r>
            <a:endParaRPr lang="en-US" altLang="ko-KR" sz="1200" b="1" dirty="0"/>
          </a:p>
          <a:p>
            <a:pPr algn="ctr"/>
            <a:r>
              <a:rPr lang="ko-KR" altLang="en-US" sz="1200" b="1" dirty="0"/>
              <a:t>접근 가능 시스템 정보</a:t>
            </a:r>
            <a:endParaRPr lang="en-US" altLang="ko-KR" sz="1200" b="1" dirty="0"/>
          </a:p>
          <a:p>
            <a:pPr algn="ctr"/>
            <a:r>
              <a:rPr lang="ko-KR" altLang="en-US" sz="1200" b="1" dirty="0"/>
              <a:t>비밀번호 관리 정책  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A6823F96-B794-4AC9-AF92-8C10A67BB6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0786" y="3839397"/>
            <a:ext cx="593558" cy="6096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936F7C7-1C5D-4BEB-BCFD-1874C679F721}"/>
              </a:ext>
            </a:extLst>
          </p:cNvPr>
          <p:cNvSpPr txBox="1"/>
          <p:nvPr/>
        </p:nvSpPr>
        <p:spPr>
          <a:xfrm>
            <a:off x="363864" y="4187717"/>
            <a:ext cx="10799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/>
              <a:t>③ 시스템 이용</a:t>
            </a:r>
            <a:endParaRPr lang="en-US" altLang="ko-KR" sz="1050" b="1" dirty="0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01F2192D-14AE-4909-B648-CAE65C5D9A93}"/>
              </a:ext>
            </a:extLst>
          </p:cNvPr>
          <p:cNvSpPr/>
          <p:nvPr/>
        </p:nvSpPr>
        <p:spPr>
          <a:xfrm>
            <a:off x="2111279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A653757-BFC7-4C6B-9C6C-11880DFE349A}"/>
              </a:ext>
            </a:extLst>
          </p:cNvPr>
          <p:cNvGrpSpPr/>
          <p:nvPr/>
        </p:nvGrpSpPr>
        <p:grpSpPr>
          <a:xfrm>
            <a:off x="1534160" y="3179332"/>
            <a:ext cx="7938703" cy="1633300"/>
            <a:chOff x="1534160" y="3179332"/>
            <a:chExt cx="7938703" cy="1633300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2E7D6DAE-CDA4-4D9A-AC2B-83EAB6643045}"/>
                </a:ext>
              </a:extLst>
            </p:cNvPr>
            <p:cNvSpPr/>
            <p:nvPr/>
          </p:nvSpPr>
          <p:spPr>
            <a:xfrm>
              <a:off x="1535645" y="3195373"/>
              <a:ext cx="7937218" cy="16172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FB7D065-8C0A-4238-B4EE-AC89FD5A1DD4}"/>
                </a:ext>
              </a:extLst>
            </p:cNvPr>
            <p:cNvSpPr/>
            <p:nvPr/>
          </p:nvSpPr>
          <p:spPr>
            <a:xfrm>
              <a:off x="1534160" y="3179332"/>
              <a:ext cx="7934961" cy="370787"/>
            </a:xfrm>
            <a:custGeom>
              <a:avLst/>
              <a:gdLst>
                <a:gd name="connsiteX0" fmla="*/ 297750 w 6720998"/>
                <a:gd name="connsiteY0" fmla="*/ 0 h 370787"/>
                <a:gd name="connsiteX1" fmla="*/ 6423248 w 6720998"/>
                <a:gd name="connsiteY1" fmla="*/ 0 h 370787"/>
                <a:gd name="connsiteX2" fmla="*/ 6720998 w 6720998"/>
                <a:gd name="connsiteY2" fmla="*/ 297750 h 370787"/>
                <a:gd name="connsiteX3" fmla="*/ 6720998 w 6720998"/>
                <a:gd name="connsiteY3" fmla="*/ 370787 h 370787"/>
                <a:gd name="connsiteX4" fmla="*/ 0 w 6720998"/>
                <a:gd name="connsiteY4" fmla="*/ 370787 h 370787"/>
                <a:gd name="connsiteX5" fmla="*/ 0 w 6720998"/>
                <a:gd name="connsiteY5" fmla="*/ 297750 h 370787"/>
                <a:gd name="connsiteX6" fmla="*/ 297750 w 6720998"/>
                <a:gd name="connsiteY6" fmla="*/ 0 h 370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0998" h="370787">
                  <a:moveTo>
                    <a:pt x="297750" y="0"/>
                  </a:moveTo>
                  <a:lnTo>
                    <a:pt x="6423248" y="0"/>
                  </a:lnTo>
                  <a:cubicBezTo>
                    <a:pt x="6587691" y="0"/>
                    <a:pt x="6720998" y="133307"/>
                    <a:pt x="6720998" y="297750"/>
                  </a:cubicBezTo>
                  <a:lnTo>
                    <a:pt x="6720998" y="370787"/>
                  </a:lnTo>
                  <a:lnTo>
                    <a:pt x="0" y="370787"/>
                  </a:lnTo>
                  <a:lnTo>
                    <a:pt x="0" y="297750"/>
                  </a:lnTo>
                  <a:cubicBezTo>
                    <a:pt x="0" y="133307"/>
                    <a:pt x="133307" y="0"/>
                    <a:pt x="297750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ko-KR" altLang="en-US" sz="1200" b="1" dirty="0"/>
                <a:t>콜 인프라 운영시스템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9E315B2-65A3-4986-840A-35BA403CB56E}"/>
              </a:ext>
            </a:extLst>
          </p:cNvPr>
          <p:cNvSpPr txBox="1"/>
          <p:nvPr/>
        </p:nvSpPr>
        <p:spPr>
          <a:xfrm>
            <a:off x="1552632" y="4475942"/>
            <a:ext cx="9578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dirty="0"/>
              <a:t>상담</a:t>
            </a:r>
            <a:r>
              <a:rPr lang="en-US" altLang="ko-KR" sz="1100" b="1" dirty="0"/>
              <a:t>APP</a:t>
            </a:r>
            <a:endParaRPr lang="ko-KR" altLang="en-US" sz="11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B385014-6914-4007-A2CC-40BB2BFA3D70}"/>
              </a:ext>
            </a:extLst>
          </p:cNvPr>
          <p:cNvSpPr txBox="1"/>
          <p:nvPr/>
        </p:nvSpPr>
        <p:spPr>
          <a:xfrm>
            <a:off x="1680920" y="2775282"/>
            <a:ext cx="17688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/>
              <a:t> ④ 인증정보 요청 </a:t>
            </a:r>
            <a:r>
              <a:rPr lang="en-US" altLang="ko-KR" sz="1050" b="1" dirty="0"/>
              <a:t>(API)</a:t>
            </a: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356CBB5F-E406-4778-8F6A-6924CDB09DD6}"/>
              </a:ext>
            </a:extLst>
          </p:cNvPr>
          <p:cNvCxnSpPr>
            <a:cxnSpLocks/>
          </p:cNvCxnSpPr>
          <p:nvPr/>
        </p:nvCxnSpPr>
        <p:spPr>
          <a:xfrm flipV="1">
            <a:off x="3416531" y="2751514"/>
            <a:ext cx="0" cy="365759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C6FD53BB-73CF-4593-BA02-3BC77EA4D107}"/>
              </a:ext>
            </a:extLst>
          </p:cNvPr>
          <p:cNvCxnSpPr>
            <a:cxnSpLocks/>
          </p:cNvCxnSpPr>
          <p:nvPr/>
        </p:nvCxnSpPr>
        <p:spPr>
          <a:xfrm>
            <a:off x="4181302" y="2751514"/>
            <a:ext cx="0" cy="365759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D743389-CEB7-487F-BC60-A07DB8FF79FE}"/>
              </a:ext>
            </a:extLst>
          </p:cNvPr>
          <p:cNvSpPr txBox="1"/>
          <p:nvPr/>
        </p:nvSpPr>
        <p:spPr>
          <a:xfrm>
            <a:off x="4499664" y="2606841"/>
            <a:ext cx="176886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b="1" dirty="0"/>
              <a:t>로그인</a:t>
            </a:r>
            <a:r>
              <a:rPr lang="en-US" altLang="ko-KR" sz="1050" b="1" dirty="0"/>
              <a:t> </a:t>
            </a:r>
            <a:r>
              <a:rPr lang="ko-KR" altLang="en-US" sz="1050" b="1" dirty="0"/>
              <a:t>정책조회</a:t>
            </a:r>
            <a:endParaRPr lang="en-US" altLang="ko-KR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b="1" dirty="0"/>
              <a:t>로그인 여부 체크 </a:t>
            </a:r>
            <a:endParaRPr lang="en-US" altLang="ko-KR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050" b="1" dirty="0"/>
              <a:t>중복 로그인 제한  </a:t>
            </a:r>
            <a:endParaRPr lang="en-US" altLang="ko-KR" sz="1050" b="1" dirty="0"/>
          </a:p>
        </p:txBody>
      </p: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6FC39832-35D6-4E9E-86E0-61C4F2D1CF94}"/>
              </a:ext>
            </a:extLst>
          </p:cNvPr>
          <p:cNvCxnSpPr>
            <a:cxnSpLocks/>
            <a:stCxn id="6" idx="2"/>
            <a:endCxn id="28" idx="1"/>
          </p:cNvCxnSpPr>
          <p:nvPr/>
        </p:nvCxnSpPr>
        <p:spPr>
          <a:xfrm rot="16200000" flipH="1">
            <a:off x="229739" y="2698097"/>
            <a:ext cx="1944386" cy="667426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1A3ADFC-CBDD-466E-9BAF-CF0332691E2E}"/>
              </a:ext>
            </a:extLst>
          </p:cNvPr>
          <p:cNvGrpSpPr/>
          <p:nvPr/>
        </p:nvGrpSpPr>
        <p:grpSpPr>
          <a:xfrm>
            <a:off x="5061284" y="1451810"/>
            <a:ext cx="744064" cy="728021"/>
            <a:chOff x="8125326" y="770021"/>
            <a:chExt cx="744064" cy="728021"/>
          </a:xfrm>
        </p:grpSpPr>
        <p:sp>
          <p:nvSpPr>
            <p:cNvPr id="37" name="원호 36">
              <a:extLst>
                <a:ext uri="{FF2B5EF4-FFF2-40B4-BE49-F238E27FC236}">
                  <a16:creationId xmlns:a16="http://schemas.microsoft.com/office/drawing/2014/main" id="{E9773FAD-CF6E-44C1-8348-E5B0875DE44D}"/>
                </a:ext>
              </a:extLst>
            </p:cNvPr>
            <p:cNvSpPr/>
            <p:nvPr/>
          </p:nvSpPr>
          <p:spPr>
            <a:xfrm>
              <a:off x="8125326" y="778042"/>
              <a:ext cx="720000" cy="720000"/>
            </a:xfrm>
            <a:prstGeom prst="arc">
              <a:avLst/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원호 37">
              <a:extLst>
                <a:ext uri="{FF2B5EF4-FFF2-40B4-BE49-F238E27FC236}">
                  <a16:creationId xmlns:a16="http://schemas.microsoft.com/office/drawing/2014/main" id="{B80FE41C-9ADE-4B17-ADCA-4CF035829E68}"/>
                </a:ext>
              </a:extLst>
            </p:cNvPr>
            <p:cNvSpPr/>
            <p:nvPr/>
          </p:nvSpPr>
          <p:spPr>
            <a:xfrm rot="15015973">
              <a:off x="8125326" y="770021"/>
              <a:ext cx="720000" cy="720000"/>
            </a:xfrm>
            <a:prstGeom prst="arc">
              <a:avLst/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원호 38">
              <a:extLst>
                <a:ext uri="{FF2B5EF4-FFF2-40B4-BE49-F238E27FC236}">
                  <a16:creationId xmlns:a16="http://schemas.microsoft.com/office/drawing/2014/main" id="{C36EEB8A-CC1A-4FDC-83B6-CC002FC68D84}"/>
                </a:ext>
              </a:extLst>
            </p:cNvPr>
            <p:cNvSpPr/>
            <p:nvPr/>
          </p:nvSpPr>
          <p:spPr>
            <a:xfrm rot="7517374">
              <a:off x="8149390" y="770021"/>
              <a:ext cx="720000" cy="720000"/>
            </a:xfrm>
            <a:prstGeom prst="arc">
              <a:avLst/>
            </a:prstGeom>
            <a:ln w="571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1" name="그림 40">
            <a:extLst>
              <a:ext uri="{FF2B5EF4-FFF2-40B4-BE49-F238E27FC236}">
                <a16:creationId xmlns:a16="http://schemas.microsoft.com/office/drawing/2014/main" id="{53FF3406-54B4-41C7-9B1C-D89B11885D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1544" y="3839397"/>
            <a:ext cx="593558" cy="609600"/>
          </a:xfrm>
          <a:prstGeom prst="rect">
            <a:avLst/>
          </a:prstGeom>
        </p:spPr>
      </p:pic>
      <p:sp>
        <p:nvSpPr>
          <p:cNvPr id="42" name="타원 41">
            <a:extLst>
              <a:ext uri="{FF2B5EF4-FFF2-40B4-BE49-F238E27FC236}">
                <a16:creationId xmlns:a16="http://schemas.microsoft.com/office/drawing/2014/main" id="{23080605-C383-42DB-B41B-BA641520D7B4}"/>
              </a:ext>
            </a:extLst>
          </p:cNvPr>
          <p:cNvSpPr/>
          <p:nvPr/>
        </p:nvSpPr>
        <p:spPr>
          <a:xfrm>
            <a:off x="3162037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719B681-F294-49C2-93D2-A97C10E74D3B}"/>
              </a:ext>
            </a:extLst>
          </p:cNvPr>
          <p:cNvSpPr txBox="1"/>
          <p:nvPr/>
        </p:nvSpPr>
        <p:spPr>
          <a:xfrm>
            <a:off x="2603390" y="4475942"/>
            <a:ext cx="9578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KMS</a:t>
            </a:r>
            <a:r>
              <a:rPr lang="ko-KR" altLang="en-US" sz="1100" b="1" dirty="0"/>
              <a:t>관리</a:t>
            </a: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BFA4F4BD-335E-4D1E-BB61-1CC9DE7525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28133" y="3839397"/>
            <a:ext cx="593558" cy="609600"/>
          </a:xfrm>
          <a:prstGeom prst="rect">
            <a:avLst/>
          </a:prstGeom>
        </p:spPr>
      </p:pic>
      <p:sp>
        <p:nvSpPr>
          <p:cNvPr id="45" name="타원 44">
            <a:extLst>
              <a:ext uri="{FF2B5EF4-FFF2-40B4-BE49-F238E27FC236}">
                <a16:creationId xmlns:a16="http://schemas.microsoft.com/office/drawing/2014/main" id="{5744BDEB-CA20-474D-9293-2B5DA41BCAC6}"/>
              </a:ext>
            </a:extLst>
          </p:cNvPr>
          <p:cNvSpPr/>
          <p:nvPr/>
        </p:nvSpPr>
        <p:spPr>
          <a:xfrm>
            <a:off x="4148626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263DC5A-0076-4E13-A695-138F938CD062}"/>
              </a:ext>
            </a:extLst>
          </p:cNvPr>
          <p:cNvSpPr txBox="1"/>
          <p:nvPr/>
        </p:nvSpPr>
        <p:spPr>
          <a:xfrm>
            <a:off x="3589979" y="4475942"/>
            <a:ext cx="9578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dirty="0"/>
              <a:t>통합통계</a:t>
            </a: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3E171AD4-1BFD-4E8F-82D7-7FBEF1C0CD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66596" y="3839397"/>
            <a:ext cx="593558" cy="609600"/>
          </a:xfrm>
          <a:prstGeom prst="rect">
            <a:avLst/>
          </a:prstGeom>
        </p:spPr>
      </p:pic>
      <p:sp>
        <p:nvSpPr>
          <p:cNvPr id="48" name="타원 47">
            <a:extLst>
              <a:ext uri="{FF2B5EF4-FFF2-40B4-BE49-F238E27FC236}">
                <a16:creationId xmlns:a16="http://schemas.microsoft.com/office/drawing/2014/main" id="{33628303-1E01-495B-B6C4-E4412FB19229}"/>
              </a:ext>
            </a:extLst>
          </p:cNvPr>
          <p:cNvSpPr/>
          <p:nvPr/>
        </p:nvSpPr>
        <p:spPr>
          <a:xfrm>
            <a:off x="5087089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2626EF-6CCA-435E-8EE9-737BA5187FA4}"/>
              </a:ext>
            </a:extLst>
          </p:cNvPr>
          <p:cNvSpPr txBox="1"/>
          <p:nvPr/>
        </p:nvSpPr>
        <p:spPr>
          <a:xfrm>
            <a:off x="4528442" y="4475942"/>
            <a:ext cx="9578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STT</a:t>
            </a:r>
            <a:endParaRPr lang="ko-KR" altLang="en-US" sz="1100" b="1" dirty="0"/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A806B757-EFBF-4961-AFC3-CE7B6A1BE0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2975" y="3839397"/>
            <a:ext cx="593558" cy="609600"/>
          </a:xfrm>
          <a:prstGeom prst="rect">
            <a:avLst/>
          </a:prstGeom>
        </p:spPr>
      </p:pic>
      <p:sp>
        <p:nvSpPr>
          <p:cNvPr id="51" name="타원 50">
            <a:extLst>
              <a:ext uri="{FF2B5EF4-FFF2-40B4-BE49-F238E27FC236}">
                <a16:creationId xmlns:a16="http://schemas.microsoft.com/office/drawing/2014/main" id="{8AB65677-E715-4724-A233-BFA697981AC5}"/>
              </a:ext>
            </a:extLst>
          </p:cNvPr>
          <p:cNvSpPr/>
          <p:nvPr/>
        </p:nvSpPr>
        <p:spPr>
          <a:xfrm>
            <a:off x="5993468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7F8DEDD-F782-478A-ABEC-2C4756CF9650}"/>
              </a:ext>
            </a:extLst>
          </p:cNvPr>
          <p:cNvSpPr txBox="1"/>
          <p:nvPr/>
        </p:nvSpPr>
        <p:spPr>
          <a:xfrm>
            <a:off x="5434821" y="4475942"/>
            <a:ext cx="9578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TA</a:t>
            </a:r>
            <a:endParaRPr lang="ko-KR" altLang="en-US" sz="1100" b="1" dirty="0"/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78032E79-231F-4EF3-9C2A-74747FFABC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3522" y="3839397"/>
            <a:ext cx="593558" cy="609600"/>
          </a:xfrm>
          <a:prstGeom prst="rect">
            <a:avLst/>
          </a:prstGeom>
        </p:spPr>
      </p:pic>
      <p:sp>
        <p:nvSpPr>
          <p:cNvPr id="54" name="타원 53">
            <a:extLst>
              <a:ext uri="{FF2B5EF4-FFF2-40B4-BE49-F238E27FC236}">
                <a16:creationId xmlns:a16="http://schemas.microsoft.com/office/drawing/2014/main" id="{6932BED0-E7DF-403A-902C-97A369B5713D}"/>
              </a:ext>
            </a:extLst>
          </p:cNvPr>
          <p:cNvSpPr/>
          <p:nvPr/>
        </p:nvSpPr>
        <p:spPr>
          <a:xfrm>
            <a:off x="6964015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755E7E8-6905-42A8-89C2-52C7ECEE2329}"/>
              </a:ext>
            </a:extLst>
          </p:cNvPr>
          <p:cNvSpPr txBox="1"/>
          <p:nvPr/>
        </p:nvSpPr>
        <p:spPr>
          <a:xfrm>
            <a:off x="6405368" y="4475942"/>
            <a:ext cx="9578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dirty="0"/>
              <a:t>전광판</a:t>
            </a: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2B7DC0B4-A576-42CD-A447-54481799E6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7922" y="3839397"/>
            <a:ext cx="593558" cy="609600"/>
          </a:xfrm>
          <a:prstGeom prst="rect">
            <a:avLst/>
          </a:prstGeom>
        </p:spPr>
      </p:pic>
      <p:sp>
        <p:nvSpPr>
          <p:cNvPr id="57" name="타원 56">
            <a:extLst>
              <a:ext uri="{FF2B5EF4-FFF2-40B4-BE49-F238E27FC236}">
                <a16:creationId xmlns:a16="http://schemas.microsoft.com/office/drawing/2014/main" id="{5EB9D663-A79B-4FCB-A3BD-5000A8AA2455}"/>
              </a:ext>
            </a:extLst>
          </p:cNvPr>
          <p:cNvSpPr/>
          <p:nvPr/>
        </p:nvSpPr>
        <p:spPr>
          <a:xfrm>
            <a:off x="7878415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C4F144C-62A0-4CBB-90AE-967F5D445BDD}"/>
              </a:ext>
            </a:extLst>
          </p:cNvPr>
          <p:cNvSpPr txBox="1"/>
          <p:nvPr/>
        </p:nvSpPr>
        <p:spPr>
          <a:xfrm>
            <a:off x="7226968" y="4475942"/>
            <a:ext cx="1163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/>
              <a:t>IPCC</a:t>
            </a:r>
            <a:r>
              <a:rPr lang="ko-KR" altLang="en-US" sz="1100" b="1" dirty="0"/>
              <a:t>운영관리</a:t>
            </a: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5BB34652-74CD-4C31-8EEE-B49AD8C9FF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4827" y="3839397"/>
            <a:ext cx="593558" cy="609600"/>
          </a:xfrm>
          <a:prstGeom prst="rect">
            <a:avLst/>
          </a:prstGeom>
        </p:spPr>
      </p:pic>
      <p:sp>
        <p:nvSpPr>
          <p:cNvPr id="60" name="타원 59">
            <a:extLst>
              <a:ext uri="{FF2B5EF4-FFF2-40B4-BE49-F238E27FC236}">
                <a16:creationId xmlns:a16="http://schemas.microsoft.com/office/drawing/2014/main" id="{7A82364F-2E34-44C2-ABE0-67C02D542F3F}"/>
              </a:ext>
            </a:extLst>
          </p:cNvPr>
          <p:cNvSpPr/>
          <p:nvPr/>
        </p:nvSpPr>
        <p:spPr>
          <a:xfrm>
            <a:off x="8985320" y="4107872"/>
            <a:ext cx="374842" cy="35483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" tIns="3600" rIns="3600" bIns="3600" rtlCol="0" anchor="ctr"/>
          <a:lstStyle/>
          <a:p>
            <a:pPr algn="ctr"/>
            <a:r>
              <a:rPr lang="en-US" altLang="ko-KR" sz="700" b="1" dirty="0"/>
              <a:t>SSO</a:t>
            </a:r>
          </a:p>
          <a:p>
            <a:pPr algn="ctr"/>
            <a:r>
              <a:rPr lang="en-US" altLang="ko-KR" sz="700" b="1" dirty="0"/>
              <a:t>Agent</a:t>
            </a:r>
            <a:endParaRPr lang="ko-KR" altLang="en-US" sz="700" b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946A5E-693D-4C8B-96B8-6A6DEA16ACAB}"/>
              </a:ext>
            </a:extLst>
          </p:cNvPr>
          <p:cNvSpPr txBox="1"/>
          <p:nvPr/>
        </p:nvSpPr>
        <p:spPr>
          <a:xfrm>
            <a:off x="8333873" y="4475942"/>
            <a:ext cx="11630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SNS</a:t>
            </a:r>
            <a:r>
              <a:rPr lang="ko-KR" altLang="en-US" sz="1100" b="1" dirty="0"/>
              <a:t>관리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D12FDA9F-34E1-4F8B-A930-A0237FD4EE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4370" y="1315453"/>
            <a:ext cx="559183" cy="489284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86AD2792-522B-4989-8BDE-4530E2F040D1}"/>
              </a:ext>
            </a:extLst>
          </p:cNvPr>
          <p:cNvSpPr txBox="1"/>
          <p:nvPr/>
        </p:nvSpPr>
        <p:spPr>
          <a:xfrm>
            <a:off x="6019800" y="2758440"/>
            <a:ext cx="3657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>
                <a:solidFill>
                  <a:srgbClr val="FF0000"/>
                </a:solidFill>
                <a:latin typeface="+mn-ea"/>
              </a:rPr>
              <a:t>비밀번호 관리  </a:t>
            </a:r>
            <a:r>
              <a:rPr lang="en-US" altLang="ko-KR" sz="1050" b="1" dirty="0">
                <a:solidFill>
                  <a:srgbClr val="FF0000"/>
                </a:solidFill>
                <a:latin typeface="+mn-ea"/>
              </a:rPr>
              <a:t>/ </a:t>
            </a:r>
            <a:r>
              <a:rPr lang="ko-KR" altLang="en-US" sz="1050" b="1" dirty="0">
                <a:solidFill>
                  <a:srgbClr val="FF0000"/>
                </a:solidFill>
                <a:latin typeface="+mn-ea"/>
              </a:rPr>
              <a:t>계정 관리 </a:t>
            </a:r>
            <a:r>
              <a:rPr lang="en-US" altLang="ko-KR" sz="105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050" b="1" dirty="0">
                <a:solidFill>
                  <a:srgbClr val="FF0000"/>
                </a:solidFill>
                <a:latin typeface="+mn-ea"/>
              </a:rPr>
              <a:t>개인정보 보호 컨설팅 기준</a:t>
            </a:r>
            <a:r>
              <a:rPr lang="en-US" altLang="ko-KR" sz="1050" b="1" dirty="0">
                <a:solidFill>
                  <a:srgbClr val="FF0000"/>
                </a:solidFill>
                <a:latin typeface="+mn-ea"/>
              </a:rPr>
              <a:t>)</a:t>
            </a:r>
          </a:p>
          <a:p>
            <a:r>
              <a:rPr lang="ko-KR" altLang="en-US" sz="1050" b="1" dirty="0" err="1">
                <a:solidFill>
                  <a:srgbClr val="FF0000"/>
                </a:solidFill>
                <a:latin typeface="+mn-ea"/>
              </a:rPr>
              <a:t>증적</a:t>
            </a:r>
            <a:r>
              <a:rPr lang="ko-KR" altLang="en-US" sz="1050" b="1" dirty="0">
                <a:solidFill>
                  <a:srgbClr val="FF0000"/>
                </a:solidFill>
                <a:latin typeface="+mn-ea"/>
              </a:rPr>
              <a:t> 필요  </a:t>
            </a:r>
          </a:p>
        </p:txBody>
      </p:sp>
    </p:spTree>
    <p:extLst>
      <p:ext uri="{BB962C8B-B14F-4D97-AF65-F5344CB8AC3E}">
        <p14:creationId xmlns:p14="http://schemas.microsoft.com/office/powerpoint/2010/main" val="5327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2C82BB-084C-4560-92C7-7844660DEC19}"/>
              </a:ext>
            </a:extLst>
          </p:cNvPr>
          <p:cNvSpPr txBox="1"/>
          <p:nvPr/>
        </p:nvSpPr>
        <p:spPr>
          <a:xfrm>
            <a:off x="377505" y="226502"/>
            <a:ext cx="50585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latin typeface="+mn-ea"/>
              </a:rPr>
              <a:t>사용자 정보 관련 권고 사항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D20790-E719-4FDB-BA33-74B48229862C}"/>
              </a:ext>
            </a:extLst>
          </p:cNvPr>
          <p:cNvSpPr txBox="1"/>
          <p:nvPr/>
        </p:nvSpPr>
        <p:spPr>
          <a:xfrm>
            <a:off x="377505" y="654341"/>
            <a:ext cx="8724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200" dirty="0"/>
              <a:t>권익위의 공문으로 직무 및 입력 받는 사용자 정보에 대한 내용을 기술함</a:t>
            </a:r>
            <a:r>
              <a:rPr lang="en-US" altLang="ko-KR" sz="1200" dirty="0"/>
              <a:t>.  (20230906 </a:t>
            </a:r>
            <a:r>
              <a:rPr lang="ko-KR" altLang="en-US" sz="1200" dirty="0"/>
              <a:t>공통부분 관리자 등</a:t>
            </a:r>
            <a:r>
              <a:rPr lang="en-US" altLang="ko-KR" sz="1200" dirty="0"/>
              <a:t>_v1.0)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BFEAD014-D850-42A0-B114-082B819AB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212073"/>
              </p:ext>
            </p:extLst>
          </p:nvPr>
        </p:nvGraphicFramePr>
        <p:xfrm>
          <a:off x="377505" y="4454996"/>
          <a:ext cx="3733693" cy="2091563"/>
        </p:xfrm>
        <a:graphic>
          <a:graphicData uri="http://schemas.openxmlformats.org/drawingml/2006/table">
            <a:tbl>
              <a:tblPr/>
              <a:tblGrid>
                <a:gridCol w="3733693">
                  <a:extLst>
                    <a:ext uri="{9D8B030D-6E8A-4147-A177-3AD203B41FA5}">
                      <a16:colId xmlns:a16="http://schemas.microsoft.com/office/drawing/2014/main" val="3066535895"/>
                    </a:ext>
                  </a:extLst>
                </a:gridCol>
              </a:tblGrid>
              <a:tr h="886714">
                <a:tc>
                  <a:txBody>
                    <a:bodyPr/>
                    <a:lstStyle/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▶ 기관 사용자 구분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271780" marR="0" indent="-27178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기관관리자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기관운영관리자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기관사용자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기관상담관리자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기관상담사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휴먼명조"/>
                        </a:rPr>
                        <a:t> 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기관평가자</a:t>
                      </a:r>
                      <a:r>
                        <a:rPr lang="en-US" altLang="ko-KR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기관지식관리자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569465"/>
                  </a:ext>
                </a:extLst>
              </a:tr>
              <a:tr h="937514">
                <a:tc>
                  <a:txBody>
                    <a:bodyPr/>
                    <a:lstStyle/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▶ 통합 사용자 구분</a:t>
                      </a:r>
                      <a:r>
                        <a:rPr lang="en-US" altLang="ko-KR" sz="1100" b="1" u="sng" kern="0" spc="-2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휴먼명조"/>
                          <a:ea typeface="휴먼명조"/>
                        </a:rPr>
                        <a:t>(</a:t>
                      </a:r>
                      <a:r>
                        <a:rPr lang="ko-KR" altLang="en-US" sz="1100" b="1" u="sng" kern="0" spc="-2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휴먼명조"/>
                          <a:ea typeface="휴먼명조"/>
                        </a:rPr>
                        <a:t>국민권익위원회 </a:t>
                      </a:r>
                      <a:r>
                        <a:rPr lang="ko-KR" altLang="en-US" sz="1100" b="1" u="sng" kern="0" spc="-20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휴먼명조"/>
                          <a:ea typeface="휴먼명조"/>
                        </a:rPr>
                        <a:t>선택시</a:t>
                      </a:r>
                      <a:r>
                        <a:rPr lang="ko-KR" altLang="en-US" sz="1100" b="1" u="sng" kern="0" spc="-2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휴먼명조"/>
                          <a:ea typeface="휴먼명조"/>
                        </a:rPr>
                        <a:t> 지정 가능</a:t>
                      </a:r>
                      <a:r>
                        <a:rPr lang="en-US" altLang="ko-KR" sz="1100" b="1" u="sng" kern="0" spc="-2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휴먼명조"/>
                          <a:ea typeface="휴먼명조"/>
                        </a:rPr>
                        <a:t>)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273050" marR="0" indent="-27305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통합관리자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통합운영관리자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통합사용자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통합상담관리자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통합상담사</a:t>
                      </a:r>
                      <a:r>
                        <a:rPr lang="en-US" altLang="ko-KR" sz="1100" kern="0" spc="-9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</a:t>
                      </a:r>
                      <a:r>
                        <a:rPr lang="ko-KR" altLang="en-US" sz="1100" kern="0" spc="-60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휴먼명조"/>
                        </a:rPr>
                        <a:t> 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통합평가자</a:t>
                      </a:r>
                      <a:r>
                        <a:rPr lang="en-US" altLang="ko-KR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통합지식관리자</a:t>
                      </a:r>
                      <a:r>
                        <a:rPr lang="en-US" altLang="ko-KR" sz="1100" kern="0" spc="-3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2527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▷ 공통기능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, 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특화기능 </a:t>
                      </a:r>
                      <a:r>
                        <a:rPr lang="en-US" altLang="ko-KR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: </a:t>
                      </a:r>
                      <a:r>
                        <a:rPr lang="ko-KR" altLang="en-US" sz="1100" kern="0" spc="-20" dirty="0">
                          <a:solidFill>
                            <a:srgbClr val="000000"/>
                          </a:solidFill>
                          <a:effectLst/>
                          <a:latin typeface="휴먼명조"/>
                          <a:ea typeface="휴먼명조"/>
                        </a:rPr>
                        <a:t>사용자 신청 및 권한에서 활용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3362297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48FA1BC-513D-45C8-A2EB-DCD4802266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443814"/>
              </p:ext>
            </p:extLst>
          </p:nvPr>
        </p:nvGraphicFramePr>
        <p:xfrm>
          <a:off x="4514850" y="993304"/>
          <a:ext cx="5219700" cy="5864696"/>
        </p:xfrm>
        <a:graphic>
          <a:graphicData uri="http://schemas.openxmlformats.org/drawingml/2006/table">
            <a:tbl>
              <a:tblPr/>
              <a:tblGrid>
                <a:gridCol w="5219700">
                  <a:extLst>
                    <a:ext uri="{9D8B030D-6E8A-4147-A177-3AD203B41FA5}">
                      <a16:colId xmlns:a16="http://schemas.microsoft.com/office/drawing/2014/main" val="2545469048"/>
                    </a:ext>
                  </a:extLst>
                </a:gridCol>
              </a:tblGrid>
              <a:tr h="217900">
                <a:tc>
                  <a:txBody>
                    <a:bodyPr/>
                    <a:lstStyle/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① 신청구분 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 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등록 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 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9096" marR="29096" marT="8044" marB="80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528730"/>
                  </a:ext>
                </a:extLst>
              </a:tr>
              <a:tr h="1302105">
                <a:tc>
                  <a:txBody>
                    <a:bodyPr/>
                    <a:lstStyle/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② 신청정보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계정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성명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전화번호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휴대전화번호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이메일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기관명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부서명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직급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직위</a:t>
                      </a:r>
                      <a:r>
                        <a:rPr lang="en-US" altLang="ko-KR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사용자구분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73050" marR="0" indent="-27305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8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○기관상담사 ○ 기관지식관리자 ○ 기관평가자 </a:t>
                      </a:r>
                      <a:r>
                        <a:rPr lang="ko-KR" altLang="en-US" sz="1000" kern="0" spc="-11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○ 기관운영관리자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○ 기관사용자 ○ 기관상담관리자 </a:t>
                      </a:r>
                      <a:r>
                        <a:rPr lang="ko-KR" altLang="en-US" sz="10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⊙ 기관관리자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9096" marR="29096" marT="8044" marB="80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711629"/>
                  </a:ext>
                </a:extLst>
              </a:tr>
              <a:tr h="2200725">
                <a:tc>
                  <a:txBody>
                    <a:bodyPr/>
                    <a:lstStyle/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③ 사용자 권한 통합신청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【②</a:t>
                      </a:r>
                      <a:r>
                        <a:rPr lang="ko-KR" altLang="en-US" sz="1000" kern="0" spc="-3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신청정보에따라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차별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】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기관관리자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해당 기관 시스템 기본정보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공통기능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특화기능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공문첨부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기타사용자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기관리자 설정한 범위 내에서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공통 및 특성 중 선택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]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9096" marR="29096" marT="8044" marB="80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057414"/>
                  </a:ext>
                </a:extLst>
              </a:tr>
              <a:tr h="1917464">
                <a:tc>
                  <a:txBody>
                    <a:bodyPr/>
                    <a:lstStyle/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④ 기관리자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기관정보 신청 및 수정 관리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시스템 </a:t>
                      </a:r>
                      <a:r>
                        <a:rPr lang="ko-KR" altLang="en-US" sz="1000" kern="0" spc="-3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파트별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개별관리자 영역까지 통합 관리가능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사용자 신청 및 권한 승인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불승인 관리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이러한 관리 이력 기록 및 조회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기관관리자 고유 기능 외에 권한 추가하여 스스로 승인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402590" marR="0" indent="-402590" algn="just" fontAlgn="base" latinLnBrk="1">
                        <a:lnSpc>
                          <a:spcPct val="16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모든 사용자 추가 권한 신청 가능</a:t>
                      </a:r>
                      <a:r>
                        <a:rPr lang="en-US" altLang="ko-KR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관리자 </a:t>
                      </a:r>
                      <a:r>
                        <a:rPr lang="ko-KR" altLang="en-US" sz="1000" kern="0" spc="-3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승인시</a:t>
                      </a:r>
                      <a:r>
                        <a:rPr lang="ko-KR" altLang="en-US" sz="1000" kern="0" spc="-3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활성화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9096" marR="29096" marT="8044" marB="804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018098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F304589D-4226-439D-A4A7-7C3C07B16C4E}"/>
              </a:ext>
            </a:extLst>
          </p:cNvPr>
          <p:cNvSpPr/>
          <p:nvPr/>
        </p:nvSpPr>
        <p:spPr>
          <a:xfrm>
            <a:off x="377505" y="1940420"/>
            <a:ext cx="3733692" cy="925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사용자 권한에 따른 접근 시스템 표출 </a:t>
            </a:r>
            <a:endParaRPr lang="en-US" altLang="ko-KR" sz="1200" dirty="0"/>
          </a:p>
          <a:p>
            <a:r>
              <a:rPr lang="ko-KR" altLang="en-US" sz="1200" dirty="0"/>
              <a:t>상담사 </a:t>
            </a:r>
            <a:r>
              <a:rPr lang="en-US" altLang="ko-KR" sz="1200" dirty="0"/>
              <a:t>: </a:t>
            </a:r>
            <a:r>
              <a:rPr lang="ko-KR" altLang="en-US" sz="1200" dirty="0"/>
              <a:t>상담</a:t>
            </a:r>
            <a:r>
              <a:rPr lang="en-US" altLang="ko-KR" sz="1200" dirty="0"/>
              <a:t>APP</a:t>
            </a:r>
          </a:p>
          <a:p>
            <a:r>
              <a:rPr lang="ko-KR" altLang="en-US" sz="1200" dirty="0"/>
              <a:t>평가자 </a:t>
            </a:r>
            <a:r>
              <a:rPr lang="en-US" altLang="ko-KR" sz="1200" dirty="0"/>
              <a:t>:  </a:t>
            </a:r>
            <a:r>
              <a:rPr lang="ko-KR" altLang="en-US" sz="1200" dirty="0"/>
              <a:t>상담</a:t>
            </a:r>
            <a:r>
              <a:rPr lang="en-US" altLang="ko-KR" sz="1200" dirty="0"/>
              <a:t>APP / KMS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89E68C7-5E43-4AAC-919B-36A947B5C205}"/>
              </a:ext>
            </a:extLst>
          </p:cNvPr>
          <p:cNvSpPr/>
          <p:nvPr/>
        </p:nvSpPr>
        <p:spPr>
          <a:xfrm>
            <a:off x="377505" y="1243082"/>
            <a:ext cx="3733692" cy="421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사용자 신청 정보 </a:t>
            </a:r>
            <a:r>
              <a:rPr lang="en-US" altLang="ko-KR" sz="1200" dirty="0"/>
              <a:t>+</a:t>
            </a:r>
            <a:r>
              <a:rPr lang="ko-KR" altLang="en-US" sz="1200" dirty="0"/>
              <a:t> 사용자 구분 선택하여 입력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047367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829</TotalTime>
  <Words>859</Words>
  <Application>Microsoft Office PowerPoint</Application>
  <PresentationFormat>A4 용지(210x297mm)</PresentationFormat>
  <Paragraphs>253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4" baseType="lpstr">
      <vt:lpstr>inherit</vt:lpstr>
      <vt:lpstr>맑은 고딕</vt:lpstr>
      <vt:lpstr>함초롬바탕</vt:lpstr>
      <vt:lpstr>휴먼명조</vt:lpstr>
      <vt:lpstr>Arial</vt:lpstr>
      <vt:lpstr>Calibri</vt:lpstr>
      <vt:lpstr>Calibri Light</vt:lpstr>
      <vt:lpstr>Segoe UI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민수 김</dc:creator>
  <cp:lastModifiedBy>성일 홍</cp:lastModifiedBy>
  <cp:revision>51</cp:revision>
  <cp:lastPrinted>2023-09-22T05:58:18Z</cp:lastPrinted>
  <dcterms:created xsi:type="dcterms:W3CDTF">2023-07-28T09:40:34Z</dcterms:created>
  <dcterms:modified xsi:type="dcterms:W3CDTF">2024-04-24T06:51:14Z</dcterms:modified>
</cp:coreProperties>
</file>