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1"/>
  </p:notesMasterIdLst>
  <p:handoutMasterIdLst>
    <p:handoutMasterId r:id="rId62"/>
  </p:handoutMasterIdLst>
  <p:sldIdLst>
    <p:sldId id="349" r:id="rId2"/>
    <p:sldId id="367" r:id="rId3"/>
    <p:sldId id="389" r:id="rId4"/>
    <p:sldId id="410" r:id="rId5"/>
    <p:sldId id="405" r:id="rId6"/>
    <p:sldId id="401" r:id="rId7"/>
    <p:sldId id="403" r:id="rId8"/>
    <p:sldId id="404" r:id="rId9"/>
    <p:sldId id="406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55" r:id="rId31"/>
    <p:sldId id="456" r:id="rId32"/>
    <p:sldId id="457" r:id="rId33"/>
    <p:sldId id="458" r:id="rId34"/>
    <p:sldId id="459" r:id="rId35"/>
    <p:sldId id="460" r:id="rId36"/>
    <p:sldId id="461" r:id="rId37"/>
    <p:sldId id="411" r:id="rId38"/>
    <p:sldId id="413" r:id="rId39"/>
    <p:sldId id="412" r:id="rId40"/>
    <p:sldId id="415" r:id="rId41"/>
    <p:sldId id="416" r:id="rId42"/>
    <p:sldId id="464" r:id="rId43"/>
    <p:sldId id="462" r:id="rId44"/>
    <p:sldId id="420" r:id="rId45"/>
    <p:sldId id="463" r:id="rId46"/>
    <p:sldId id="421" r:id="rId47"/>
    <p:sldId id="423" r:id="rId48"/>
    <p:sldId id="433" r:id="rId49"/>
    <p:sldId id="434" r:id="rId50"/>
    <p:sldId id="424" r:id="rId51"/>
    <p:sldId id="425" r:id="rId52"/>
    <p:sldId id="426" r:id="rId53"/>
    <p:sldId id="427" r:id="rId54"/>
    <p:sldId id="428" r:id="rId55"/>
    <p:sldId id="429" r:id="rId56"/>
    <p:sldId id="430" r:id="rId57"/>
    <p:sldId id="431" r:id="rId58"/>
    <p:sldId id="432" r:id="rId59"/>
    <p:sldId id="366" r:id="rId60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7" autoAdjust="0"/>
  </p:normalViewPr>
  <p:slideViewPr>
    <p:cSldViewPr snapToGrid="0" showGuides="1">
      <p:cViewPr varScale="1">
        <p:scale>
          <a:sx n="161" d="100"/>
          <a:sy n="161" d="100"/>
        </p:scale>
        <p:origin x="114" y="150"/>
      </p:cViewPr>
      <p:guideLst>
        <p:guide pos="6023"/>
        <p:guide pos="262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84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852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12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14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015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057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843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289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94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59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5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9652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887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870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1349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3920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955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829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283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596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9729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098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1022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4485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588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3306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5892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3868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5680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5606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160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805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134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0465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2761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86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962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6703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4956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7129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298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968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890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953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739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7400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6659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2831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6863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74060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67319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87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47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259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9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209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510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support.nges.high1.com/gitlab/nges-erp/douzone-comet-webapp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06. 24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ERP10 </a:t>
            </a:r>
            <a:r>
              <a:rPr lang="ko-KR" altLang="en-US" dirty="0" smtClean="0"/>
              <a:t>개발환경 가이드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AA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DE22-1_</a:t>
            </a:r>
            <a:r>
              <a:rPr lang="ko-KR" altLang="en-US" sz="1400" b="1" dirty="0" err="1" smtClean="0">
                <a:latin typeface="+mn-ea"/>
              </a:rPr>
              <a:t>업무코드</a:t>
            </a:r>
            <a:endParaRPr lang="en-US" altLang="ko-KR" sz="1400" b="1" dirty="0" smtClean="0">
              <a:latin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Ver</a:t>
            </a:r>
            <a:r>
              <a:rPr lang="en-US" altLang="ko-KR" sz="1400" b="1" dirty="0">
                <a:latin typeface="+mn-ea"/>
                <a:ea typeface="+mn-ea"/>
              </a:rPr>
              <a:t>. </a:t>
            </a:r>
            <a:r>
              <a:rPr lang="en-US" altLang="ko-KR" sz="1400" b="1" dirty="0" smtClean="0">
                <a:latin typeface="+mn-ea"/>
                <a:ea typeface="+mn-ea"/>
              </a:rPr>
              <a:t>0.1</a:t>
            </a:r>
            <a:endParaRPr lang="en-US" altLang="ko-KR" sz="1400" b="1" dirty="0">
              <a:latin typeface="+mn-ea"/>
              <a:ea typeface="+mn-ea"/>
            </a:endParaRP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2</a:t>
            </a:r>
            <a:r>
              <a:rPr lang="en-US" altLang="ko-KR" sz="2800" dirty="0" smtClean="0"/>
              <a:t>. </a:t>
            </a:r>
            <a:r>
              <a:rPr lang="en-US" altLang="ko-KR" sz="2800" dirty="0" err="1"/>
              <a:t>GitBash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024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en-US" altLang="ko-KR" dirty="0" err="1"/>
              <a:t>GitBash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7235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\4. ETC\Git-2.46.0-64-bit.exe</a:t>
            </a:r>
            <a:endParaRPr lang="en-US" altLang="ko-KR" sz="12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426" y="1978380"/>
            <a:ext cx="4838700" cy="3857625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5638800" y="5376333"/>
            <a:ext cx="762000" cy="287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06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en-US" altLang="ko-KR" dirty="0" err="1"/>
              <a:t>GitBash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251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따로 설정을 변경하지 않고 </a:t>
            </a:r>
            <a:r>
              <a:rPr lang="en-US" altLang="ko-KR" sz="1200" dirty="0" smtClean="0"/>
              <a:t>Next</a:t>
            </a:r>
            <a:r>
              <a:rPr lang="ko-KR" altLang="en-US" sz="1200" dirty="0" smtClean="0"/>
              <a:t>를 눌러 설치를 완료한다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851" y="2107160"/>
            <a:ext cx="489585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en-US" altLang="ko-KR" dirty="0" err="1"/>
              <a:t>GitBash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344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따로 설정을 변경하지 않고 </a:t>
            </a:r>
            <a:r>
              <a:rPr lang="en-US" altLang="ko-KR" sz="1200" dirty="0" smtClean="0"/>
              <a:t>Finish</a:t>
            </a:r>
            <a:r>
              <a:rPr lang="ko-KR" altLang="en-US" sz="1200" dirty="0" smtClean="0"/>
              <a:t>를 눌러 설치를 완료한다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426" y="2060045"/>
            <a:ext cx="48387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 smtClean="0"/>
              <a:t>3. </a:t>
            </a:r>
            <a:r>
              <a:rPr lang="en-US" altLang="ko-KR" sz="2800" dirty="0"/>
              <a:t>Fork </a:t>
            </a:r>
            <a:endParaRPr lang="ko-KR" altLang="en-US" sz="28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1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17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913" y="2187930"/>
            <a:ext cx="6181725" cy="364807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783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\4. ETC\Fork-1.85.exe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6620933" y="5300133"/>
            <a:ext cx="524934" cy="287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05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73" y="1615520"/>
            <a:ext cx="8246005" cy="465193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569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File – Clone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817773" y="1648504"/>
            <a:ext cx="241830" cy="1007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38688" y="1973927"/>
            <a:ext cx="1652112" cy="142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2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909" y="1698873"/>
            <a:ext cx="7729734" cy="362214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337773" cy="773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http://</a:t>
            </a:r>
            <a:r>
              <a:rPr lang="en-US" altLang="ko-KR" sz="1200" dirty="0" smtClean="0"/>
              <a:t>support.nges.high1.com/gitlab/ </a:t>
            </a:r>
            <a:r>
              <a:rPr lang="ko-KR" altLang="en-US" sz="1200" dirty="0" smtClean="0"/>
              <a:t>로그인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Id/</a:t>
            </a:r>
            <a:r>
              <a:rPr lang="en-US" altLang="ko-KR" sz="1200" dirty="0" err="1" smtClean="0"/>
              <a:t>pwd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입력 후 </a:t>
            </a:r>
            <a:r>
              <a:rPr lang="en-US" altLang="ko-KR" sz="1200" dirty="0" err="1" smtClean="0"/>
              <a:t>Sigin</a:t>
            </a:r>
            <a:r>
              <a:rPr lang="en-US" altLang="ko-KR" sz="1200" dirty="0" smtClean="0"/>
              <a:t> in </a:t>
            </a:r>
            <a:r>
              <a:rPr lang="ko-KR" altLang="en-US" sz="1200" dirty="0" smtClean="0"/>
              <a:t>으로 로그인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5660706" y="3257169"/>
            <a:ext cx="2645094" cy="341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660706" y="3809842"/>
            <a:ext cx="2645094" cy="3811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660706" y="4521199"/>
            <a:ext cx="2645094" cy="320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3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67" y="1958404"/>
            <a:ext cx="7990417" cy="370287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14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좌측 상단 </a:t>
            </a:r>
            <a:r>
              <a:rPr lang="en-US" altLang="ko-KR" sz="1200" dirty="0" smtClean="0"/>
              <a:t>Groups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Explore groups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2295681" y="1938974"/>
            <a:ext cx="515252" cy="2877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346507" y="2523067"/>
            <a:ext cx="760759" cy="253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4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40" y="1691662"/>
            <a:ext cx="8432271" cy="413423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675459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사용할 패키지 클릭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857068" y="5308601"/>
            <a:ext cx="1070229" cy="338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44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151501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2024-06-24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2025-01-24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설치 순서 변경</a:t>
                      </a:r>
                      <a:r>
                        <a:rPr lang="ko-KR" altLang="en-US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및 가이드 일부 수정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197" y="1610666"/>
            <a:ext cx="6643158" cy="471869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7675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자신에게 맞는 업무 파트 선택 </a:t>
            </a:r>
            <a:r>
              <a:rPr lang="en-US" altLang="ko-KR" sz="1200" dirty="0" smtClean="0"/>
              <a:t>( </a:t>
            </a:r>
            <a:r>
              <a:rPr lang="ko-KR" altLang="en-US" sz="1200" dirty="0" smtClean="0"/>
              <a:t>예제는 </a:t>
            </a:r>
            <a:r>
              <a:rPr lang="en-US" altLang="ko-KR" sz="1200" dirty="0" smtClean="0"/>
              <a:t>PU </a:t>
            </a:r>
            <a:r>
              <a:rPr lang="ko-KR" altLang="en-US" sz="1200" dirty="0" err="1" smtClean="0"/>
              <a:t>구매관리를</a:t>
            </a:r>
            <a:r>
              <a:rPr lang="ko-KR" altLang="en-US" sz="1200" dirty="0" smtClean="0"/>
              <a:t> 선택했으나 각기 업무에 맞는 </a:t>
            </a:r>
            <a:r>
              <a:rPr lang="ko-KR" altLang="en-US" sz="1200" smtClean="0"/>
              <a:t>파트를 선택해 </a:t>
            </a:r>
            <a:r>
              <a:rPr lang="ko-KR" altLang="en-US" sz="1200" dirty="0" smtClean="0"/>
              <a:t>주세요</a:t>
            </a:r>
            <a:r>
              <a:rPr lang="en-US" altLang="ko-KR" sz="1200" dirty="0" smtClean="0"/>
              <a:t>.)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651709" y="4876801"/>
            <a:ext cx="1070229" cy="338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65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49" y="1487363"/>
            <a:ext cx="7119712" cy="491204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 </a:t>
            </a:r>
            <a:r>
              <a:rPr lang="ko-KR" altLang="en-US" sz="1200" dirty="0" smtClean="0"/>
              <a:t>할 프로젝트 선택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299818" y="3843867"/>
            <a:ext cx="6303249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509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30" y="1531317"/>
            <a:ext cx="8615892" cy="425380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 </a:t>
            </a:r>
            <a:r>
              <a:rPr lang="ko-KR" altLang="en-US" sz="1200" dirty="0" smtClean="0"/>
              <a:t>할 </a:t>
            </a:r>
            <a:r>
              <a:rPr lang="en-US" altLang="ko-KR" sz="1200" dirty="0" err="1" smtClean="0"/>
              <a:t>url</a:t>
            </a:r>
            <a:r>
              <a:rPr lang="ko-KR" altLang="en-US" sz="1200" dirty="0" smtClean="0"/>
              <a:t>복사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8348133" y="2099732"/>
            <a:ext cx="668867" cy="262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441266" y="3268132"/>
            <a:ext cx="389467" cy="262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26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487364"/>
            <a:ext cx="8554166" cy="484417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333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URL </a:t>
            </a:r>
            <a:r>
              <a:rPr lang="ko-KR" altLang="en-US" sz="1200" dirty="0" smtClean="0"/>
              <a:t>입력 및 </a:t>
            </a:r>
            <a:r>
              <a:rPr lang="en-US" altLang="ko-KR" sz="1200" dirty="0" smtClean="0"/>
              <a:t>workspace </a:t>
            </a:r>
            <a:r>
              <a:rPr lang="ko-KR" altLang="en-US" sz="1200" dirty="0" smtClean="0"/>
              <a:t>확인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233478" y="3479800"/>
            <a:ext cx="2607589" cy="182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233478" y="3855611"/>
            <a:ext cx="2607589" cy="194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401089" y="2516264"/>
            <a:ext cx="2820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Service – C:\dews\dews-bd\workspace</a:t>
            </a:r>
          </a:p>
          <a:p>
            <a:r>
              <a:rPr lang="en-US" altLang="ko-KR" sz="1200" dirty="0" err="1" smtClean="0"/>
              <a:t>Ui</a:t>
            </a:r>
            <a:r>
              <a:rPr lang="en-US" altLang="ko-KR" sz="1200" dirty="0" smtClean="0"/>
              <a:t> – C:\dews\dews-fd\workspace</a:t>
            </a:r>
          </a:p>
        </p:txBody>
      </p:sp>
    </p:spTree>
    <p:extLst>
      <p:ext uri="{BB962C8B-B14F-4D97-AF65-F5344CB8AC3E}">
        <p14:creationId xmlns:p14="http://schemas.microsoft.com/office/powerpoint/2010/main" val="87904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892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GitLab</a:t>
            </a:r>
            <a:r>
              <a:rPr lang="en-US" altLang="ko-KR" sz="1200" dirty="0" smtClean="0"/>
              <a:t> Username </a:t>
            </a:r>
            <a:r>
              <a:rPr lang="ko-KR" altLang="en-US" sz="1200" dirty="0"/>
              <a:t>후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Password </a:t>
            </a:r>
            <a:r>
              <a:rPr lang="ko-KR" altLang="en-US" sz="1200" dirty="0" smtClean="0"/>
              <a:t>입력하여 </a:t>
            </a:r>
            <a:r>
              <a:rPr lang="en-US" altLang="ko-KR" sz="1200" dirty="0" smtClean="0"/>
              <a:t>clone </a:t>
            </a:r>
            <a:r>
              <a:rPr lang="ko-KR" altLang="en-US" sz="1200" dirty="0" smtClean="0"/>
              <a:t>진행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233478" y="3479800"/>
            <a:ext cx="2607589" cy="182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233478" y="3855611"/>
            <a:ext cx="2607589" cy="194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167" y="2137131"/>
            <a:ext cx="4914900" cy="18288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70" y="3479800"/>
            <a:ext cx="49530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766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</a:t>
            </a:r>
            <a:r>
              <a:rPr lang="ko-KR" altLang="en-US" sz="1200" dirty="0" smtClean="0"/>
              <a:t>이 완료된 모습</a:t>
            </a:r>
            <a:endParaRPr lang="en-US" altLang="ko-KR" sz="1200" dirty="0" smtClean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487363"/>
            <a:ext cx="8526536" cy="481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86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프로젝트에 변화가 생긴 경우 아래와 같이 </a:t>
            </a:r>
            <a:r>
              <a:rPr lang="en-US" altLang="ko-KR" sz="1200" dirty="0" smtClean="0"/>
              <a:t>“Local Changes“</a:t>
            </a:r>
            <a:r>
              <a:rPr lang="ko-KR" altLang="en-US" sz="1200" dirty="0" smtClean="0"/>
              <a:t>가 발생</a:t>
            </a:r>
            <a:endParaRPr lang="en-US" altLang="ko-KR" sz="1200" dirty="0" smtClean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2"/>
            <a:ext cx="8526538" cy="4102842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694557" y="2535919"/>
            <a:ext cx="2057190" cy="1474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35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068" y="2085841"/>
            <a:ext cx="1895740" cy="3762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121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반영할 파일에 대해 선택 후 </a:t>
            </a:r>
            <a:r>
              <a:rPr lang="en-US" altLang="ko-KR" sz="1200" dirty="0" smtClean="0"/>
              <a:t>“Stage”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12" name="직사각형 11"/>
          <p:cNvSpPr/>
          <p:nvPr/>
        </p:nvSpPr>
        <p:spPr>
          <a:xfrm>
            <a:off x="3125670" y="2204965"/>
            <a:ext cx="412289" cy="1707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796" y="2085842"/>
            <a:ext cx="1837007" cy="3762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오른쪽 화살표 8"/>
          <p:cNvSpPr/>
          <p:nvPr/>
        </p:nvSpPr>
        <p:spPr>
          <a:xfrm>
            <a:off x="4787583" y="3516405"/>
            <a:ext cx="586596" cy="29055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61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51" y="1429783"/>
            <a:ext cx="6440637" cy="495576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618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변경 내역 확인 및 </a:t>
            </a:r>
            <a:r>
              <a:rPr lang="en-US" altLang="ko-KR" sz="1200" dirty="0" smtClean="0"/>
              <a:t>commit </a:t>
            </a:r>
            <a:r>
              <a:rPr lang="ko-KR" altLang="en-US" sz="1200" dirty="0" smtClean="0"/>
              <a:t>메시지를 작성합니다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873650" y="1649338"/>
            <a:ext cx="6440637" cy="3708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7699683" y="944179"/>
            <a:ext cx="1853392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해당 파일에 대한 </a:t>
            </a:r>
            <a:r>
              <a:rPr lang="ko-KR" altLang="en-US" sz="1200" dirty="0" err="1" smtClean="0"/>
              <a:t>변경점</a:t>
            </a:r>
            <a:endParaRPr lang="en-US" altLang="ko-KR" sz="1200" dirty="0" smtClean="0"/>
          </a:p>
        </p:txBody>
      </p:sp>
      <p:cxnSp>
        <p:nvCxnSpPr>
          <p:cNvPr id="20" name="직선 화살표 연결선 19"/>
          <p:cNvCxnSpPr>
            <a:stCxn id="14" idx="0"/>
            <a:endCxn id="13" idx="1"/>
          </p:cNvCxnSpPr>
          <p:nvPr/>
        </p:nvCxnSpPr>
        <p:spPr>
          <a:xfrm flipV="1">
            <a:off x="5093969" y="1082679"/>
            <a:ext cx="2605714" cy="5666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4325970" y="6087310"/>
            <a:ext cx="1689886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commit</a:t>
            </a:r>
            <a:r>
              <a:rPr lang="ko-KR" altLang="en-US" sz="1200" dirty="0" smtClean="0"/>
              <a:t>에 대한 </a:t>
            </a:r>
            <a:r>
              <a:rPr lang="ko-KR" altLang="en-US" sz="1200" dirty="0" err="1" smtClean="0"/>
              <a:t>메세지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 flipV="1">
            <a:off x="1999716" y="5503492"/>
            <a:ext cx="6178609" cy="427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4" idx="0"/>
            <a:endCxn id="22" idx="0"/>
          </p:cNvCxnSpPr>
          <p:nvPr/>
        </p:nvCxnSpPr>
        <p:spPr>
          <a:xfrm>
            <a:off x="5089021" y="5930781"/>
            <a:ext cx="81892" cy="156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7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9574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197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Commit</a:t>
            </a:r>
            <a:r>
              <a:rPr lang="ko-KR" altLang="en-US" sz="1200" dirty="0" smtClean="0"/>
              <a:t>을 진행한 </a:t>
            </a:r>
            <a:r>
              <a:rPr lang="en-US" altLang="ko-KR" sz="1200" dirty="0" smtClean="0"/>
              <a:t>branch </a:t>
            </a:r>
            <a:r>
              <a:rPr lang="ko-KR" altLang="en-US" sz="1200" dirty="0" smtClean="0"/>
              <a:t>에서 아직 </a:t>
            </a:r>
            <a:r>
              <a:rPr lang="en-US" altLang="ko-KR" sz="1200" dirty="0" smtClean="0"/>
              <a:t>push</a:t>
            </a:r>
            <a:r>
              <a:rPr lang="ko-KR" altLang="en-US" sz="1200" dirty="0" smtClean="0"/>
              <a:t>되지 않은 </a:t>
            </a:r>
            <a:r>
              <a:rPr lang="en-US" altLang="ko-KR" sz="1200" dirty="0" smtClean="0"/>
              <a:t>commit </a:t>
            </a:r>
            <a:r>
              <a:rPr lang="ko-KR" altLang="en-US" sz="1200" dirty="0" smtClean="0"/>
              <a:t>내역을 확인할 수 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 flipH="1" flipV="1">
            <a:off x="2734653" y="2392821"/>
            <a:ext cx="6486440" cy="1430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 flipH="1" flipV="1">
            <a:off x="2529555" y="3409771"/>
            <a:ext cx="205098" cy="1747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3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1583133"/>
            <a:ext cx="335658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l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AutoNum type="arabicPeriod"/>
            </a:pPr>
            <a:endParaRPr lang="en-US" altLang="ko-KR" sz="1400" b="1" dirty="0" smtClean="0">
              <a:latin typeface="+mn-ea"/>
              <a:ea typeface="+mn-ea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플랫폼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GitBash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Fork</a:t>
            </a: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BD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개발환경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FD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개발환경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186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9574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024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Push</a:t>
            </a:r>
            <a:r>
              <a:rPr lang="ko-KR" altLang="en-US" sz="1200" dirty="0" smtClean="0"/>
              <a:t>를 눌러 진행합니다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948441" y="1931349"/>
            <a:ext cx="282011" cy="307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232" y="3094889"/>
            <a:ext cx="4667901" cy="225774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0" name="직선 화살표 연결선 9"/>
          <p:cNvCxnSpPr/>
          <p:nvPr/>
        </p:nvCxnSpPr>
        <p:spPr>
          <a:xfrm>
            <a:off x="2230452" y="2238998"/>
            <a:ext cx="422780" cy="855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5964965" y="4930923"/>
            <a:ext cx="470018" cy="2221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101982" y="3854153"/>
            <a:ext cx="2991027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101982" y="4143445"/>
            <a:ext cx="2991027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7481764" y="3577154"/>
            <a:ext cx="2073003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현 로컬에서 </a:t>
            </a:r>
            <a:endParaRPr lang="en-US" altLang="ko-KR" sz="1200" dirty="0" smtClean="0"/>
          </a:p>
          <a:p>
            <a:r>
              <a:rPr lang="en-US" altLang="ko-KR" sz="1200" dirty="0" smtClean="0"/>
              <a:t>Push</a:t>
            </a:r>
            <a:r>
              <a:rPr lang="ko-KR" altLang="en-US" sz="1200" dirty="0" smtClean="0"/>
              <a:t>를 하고자 하는 </a:t>
            </a:r>
            <a:r>
              <a:rPr lang="en-US" altLang="ko-KR" sz="1200" dirty="0" smtClean="0"/>
              <a:t>Branch</a:t>
            </a:r>
          </a:p>
        </p:txBody>
      </p:sp>
      <p:cxnSp>
        <p:nvCxnSpPr>
          <p:cNvPr id="25" name="직선 화살표 연결선 24"/>
          <p:cNvCxnSpPr>
            <a:stCxn id="20" idx="3"/>
            <a:endCxn id="22" idx="1"/>
          </p:cNvCxnSpPr>
          <p:nvPr/>
        </p:nvCxnSpPr>
        <p:spPr>
          <a:xfrm flipV="1">
            <a:off x="7093009" y="3807987"/>
            <a:ext cx="388755" cy="1540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7481764" y="4269652"/>
            <a:ext cx="1962397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Push</a:t>
            </a:r>
            <a:r>
              <a:rPr lang="ko-KR" altLang="en-US" sz="1200" dirty="0" smtClean="0"/>
              <a:t>의 목적지 및 </a:t>
            </a:r>
            <a:r>
              <a:rPr lang="en-US" altLang="ko-KR" sz="1200" dirty="0" smtClean="0"/>
              <a:t>Branch</a:t>
            </a: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r>
              <a:rPr lang="en-US" altLang="ko-KR" sz="1200" dirty="0" smtClean="0"/>
              <a:t>(</a:t>
            </a:r>
            <a:r>
              <a:rPr lang="en-US" altLang="ko-KR" sz="1200" dirty="0" err="1" smtClean="0"/>
              <a:t>GitLab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Repostiroy</a:t>
            </a:r>
            <a:r>
              <a:rPr lang="en-US" altLang="ko-KR" sz="1200" dirty="0" smtClean="0"/>
              <a:t>)</a:t>
            </a:r>
          </a:p>
        </p:txBody>
      </p:sp>
      <p:cxnSp>
        <p:nvCxnSpPr>
          <p:cNvPr id="29" name="직선 화살표 연결선 28"/>
          <p:cNvCxnSpPr>
            <a:stCxn id="21" idx="3"/>
            <a:endCxn id="28" idx="1"/>
          </p:cNvCxnSpPr>
          <p:nvPr/>
        </p:nvCxnSpPr>
        <p:spPr>
          <a:xfrm>
            <a:off x="7093009" y="4251336"/>
            <a:ext cx="388755" cy="2491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7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5405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144865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Push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완료 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3905428" y="1878484"/>
            <a:ext cx="2059536" cy="2665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888479" y="2350093"/>
            <a:ext cx="153824" cy="1367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79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323" y="1749242"/>
            <a:ext cx="7497745" cy="455099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5262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GitLab</a:t>
            </a:r>
            <a:r>
              <a:rPr lang="ko-KR" altLang="en-US" sz="1200" dirty="0" smtClean="0"/>
              <a:t>에서 선택한 </a:t>
            </a:r>
            <a:r>
              <a:rPr lang="en-US" altLang="ko-KR" sz="1200" dirty="0" smtClean="0"/>
              <a:t>master branch</a:t>
            </a:r>
            <a:r>
              <a:rPr lang="ko-KR" altLang="en-US" sz="1200" dirty="0" smtClean="0"/>
              <a:t>에 정상적으로 </a:t>
            </a:r>
            <a:r>
              <a:rPr lang="en-US" altLang="ko-KR" sz="1200" dirty="0" smtClean="0"/>
              <a:t>push</a:t>
            </a:r>
            <a:r>
              <a:rPr lang="ko-KR" altLang="en-US" sz="1200" dirty="0" smtClean="0"/>
              <a:t>가 진행되었습니다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186322" y="5245526"/>
            <a:ext cx="7385109" cy="984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7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3"/>
            <a:ext cx="7989512" cy="380239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752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Fetch</a:t>
            </a:r>
            <a:r>
              <a:rPr lang="ko-KR" altLang="en-US" sz="1200" dirty="0" smtClean="0"/>
              <a:t>를 진행합니다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299819" y="1912667"/>
            <a:ext cx="289700" cy="2648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678" y="2649383"/>
            <a:ext cx="4639322" cy="1781424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직선 화살표 연결선 11"/>
          <p:cNvCxnSpPr/>
          <p:nvPr/>
        </p:nvCxnSpPr>
        <p:spPr>
          <a:xfrm>
            <a:off x="1589519" y="2177513"/>
            <a:ext cx="814159" cy="4718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5673841" y="4007978"/>
            <a:ext cx="513314" cy="2105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6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749242"/>
            <a:ext cx="7989512" cy="38246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882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최신 변경 사항을 확인할 수 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2384277" y="3281585"/>
            <a:ext cx="207532" cy="152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2591809" y="2324455"/>
            <a:ext cx="6092260" cy="118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647567" y="1156637"/>
            <a:ext cx="2007281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아직 로컬에 반영되지 않은</a:t>
            </a:r>
            <a:endParaRPr lang="en-US" altLang="ko-KR" sz="1200" dirty="0" smtClean="0"/>
          </a:p>
          <a:p>
            <a:r>
              <a:rPr lang="ko-KR" altLang="en-US" sz="1200" dirty="0" smtClean="0"/>
              <a:t>변경 내역</a:t>
            </a:r>
            <a:endParaRPr lang="en-US" altLang="ko-KR" sz="1200" dirty="0" smtClean="0"/>
          </a:p>
        </p:txBody>
      </p:sp>
      <p:sp>
        <p:nvSpPr>
          <p:cNvPr id="15" name="직사각형 14"/>
          <p:cNvSpPr/>
          <p:nvPr/>
        </p:nvSpPr>
        <p:spPr>
          <a:xfrm>
            <a:off x="8684069" y="2585492"/>
            <a:ext cx="1237839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현재 로컬 내역</a:t>
            </a:r>
            <a:endParaRPr lang="en-US" altLang="ko-KR" sz="1200" dirty="0" smtClean="0"/>
          </a:p>
        </p:txBody>
      </p:sp>
      <p:cxnSp>
        <p:nvCxnSpPr>
          <p:cNvPr id="17" name="직선 화살표 연결선 16"/>
          <p:cNvCxnSpPr>
            <a:endCxn id="15" idx="1"/>
          </p:cNvCxnSpPr>
          <p:nvPr/>
        </p:nvCxnSpPr>
        <p:spPr>
          <a:xfrm>
            <a:off x="5862415" y="2585492"/>
            <a:ext cx="2821654" cy="1385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>
            <a:stCxn id="16" idx="0"/>
            <a:endCxn id="14" idx="1"/>
          </p:cNvCxnSpPr>
          <p:nvPr/>
        </p:nvCxnSpPr>
        <p:spPr>
          <a:xfrm flipV="1">
            <a:off x="5637939" y="1387470"/>
            <a:ext cx="2009628" cy="9369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5913691" y="2588489"/>
            <a:ext cx="2770378" cy="1355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5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749242"/>
            <a:ext cx="7989512" cy="38246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3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Pull</a:t>
            </a:r>
            <a:r>
              <a:rPr lang="ko-KR" altLang="en-US" sz="1200" dirty="0" smtClean="0"/>
              <a:t>을 눌러 진행합니다</a:t>
            </a:r>
            <a:endParaRPr lang="en-US" altLang="ko-KR" sz="12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496" y="2214393"/>
            <a:ext cx="4887007" cy="242921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9" name="직사각형 18"/>
          <p:cNvSpPr/>
          <p:nvPr/>
        </p:nvSpPr>
        <p:spPr>
          <a:xfrm>
            <a:off x="1573285" y="1912667"/>
            <a:ext cx="289700" cy="2648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1862985" y="2177513"/>
            <a:ext cx="646511" cy="368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3965250" y="2948298"/>
            <a:ext cx="3247400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3965250" y="3237590"/>
            <a:ext cx="3247400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7480072" y="2967335"/>
            <a:ext cx="1497526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변경사항을 가져올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Remote Repository</a:t>
            </a:r>
          </a:p>
        </p:txBody>
      </p:sp>
      <p:cxnSp>
        <p:nvCxnSpPr>
          <p:cNvPr id="27" name="직선 화살표 연결선 26"/>
          <p:cNvCxnSpPr>
            <a:stCxn id="23" idx="3"/>
            <a:endCxn id="26" idx="1"/>
          </p:cNvCxnSpPr>
          <p:nvPr/>
        </p:nvCxnSpPr>
        <p:spPr>
          <a:xfrm>
            <a:off x="7212650" y="3056189"/>
            <a:ext cx="267422" cy="1419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7480072" y="3567493"/>
            <a:ext cx="1988045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변경사항을 가져올 </a:t>
            </a:r>
            <a:r>
              <a:rPr lang="en-US" altLang="ko-KR" sz="1200" dirty="0" smtClean="0"/>
              <a:t>Branch</a:t>
            </a:r>
          </a:p>
        </p:txBody>
      </p:sp>
      <p:cxnSp>
        <p:nvCxnSpPr>
          <p:cNvPr id="29" name="직선 화살표 연결선 28"/>
          <p:cNvCxnSpPr>
            <a:stCxn id="25" idx="3"/>
            <a:endCxn id="28" idx="1"/>
          </p:cNvCxnSpPr>
          <p:nvPr/>
        </p:nvCxnSpPr>
        <p:spPr>
          <a:xfrm>
            <a:off x="7212650" y="3345481"/>
            <a:ext cx="267422" cy="3605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6153829" y="4272897"/>
            <a:ext cx="392249" cy="2045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00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Pull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완료 </a:t>
            </a:r>
            <a:endParaRPr lang="en-US" altLang="ko-KR" sz="1200" dirty="0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2"/>
            <a:ext cx="7989513" cy="38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3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10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4</a:t>
            </a:r>
            <a:r>
              <a:rPr lang="en-US" altLang="ko-KR" sz="2800" dirty="0" smtClean="0"/>
              <a:t>. DEWS BD </a:t>
            </a:r>
            <a:r>
              <a:rPr lang="ko-KR" altLang="en-US" sz="2800" dirty="0" smtClean="0"/>
              <a:t>개발환경</a:t>
            </a:r>
            <a:endParaRPr lang="ko-KR" altLang="en-US" sz="28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1861014"/>
            <a:ext cx="3808812" cy="292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 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설정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3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747" y="2746631"/>
            <a:ext cx="2133898" cy="283884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94556" y="1025698"/>
            <a:ext cx="5801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\1. </a:t>
            </a:r>
            <a:r>
              <a:rPr lang="en-US" altLang="ko-KR" sz="1200" dirty="0" smtClean="0"/>
              <a:t>ERP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dews_idx.exe </a:t>
            </a:r>
            <a:r>
              <a:rPr lang="ko-KR" altLang="en-US" sz="1200" dirty="0" smtClean="0"/>
              <a:t>를 실행하여 압축을 해제합니다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</a:t>
            </a:r>
            <a:endParaRPr lang="en-US" altLang="ko-KR" sz="1200" dirty="0"/>
          </a:p>
        </p:txBody>
      </p:sp>
      <p:sp>
        <p:nvSpPr>
          <p:cNvPr id="20" name="오른쪽 화살표 19"/>
          <p:cNvSpPr/>
          <p:nvPr/>
        </p:nvSpPr>
        <p:spPr>
          <a:xfrm>
            <a:off x="4562233" y="3777719"/>
            <a:ext cx="406400" cy="23716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6641891" y="5032933"/>
            <a:ext cx="261045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BD </a:t>
            </a:r>
            <a:r>
              <a:rPr lang="ko-KR" altLang="en-US" sz="1200" dirty="0" smtClean="0">
                <a:solidFill>
                  <a:srgbClr val="FF0000"/>
                </a:solidFill>
              </a:rPr>
              <a:t>설정 파일 및 </a:t>
            </a:r>
            <a:r>
              <a:rPr lang="en-US" altLang="ko-KR" sz="1200" dirty="0" smtClean="0">
                <a:solidFill>
                  <a:srgbClr val="FF0000"/>
                </a:solidFill>
              </a:rPr>
              <a:t>Workspace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658983" y="3919940"/>
            <a:ext cx="165622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각종 필요 소프트웨어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645898" y="4640313"/>
            <a:ext cx="26024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FD </a:t>
            </a:r>
            <a:r>
              <a:rPr lang="ko-KR" altLang="en-US" sz="1200" dirty="0" smtClean="0">
                <a:solidFill>
                  <a:srgbClr val="FF0000"/>
                </a:solidFill>
              </a:rPr>
              <a:t>설정 파일 및 </a:t>
            </a:r>
            <a:r>
              <a:rPr lang="en-US" altLang="ko-KR" sz="1200" dirty="0" smtClean="0">
                <a:solidFill>
                  <a:srgbClr val="FF0000"/>
                </a:solidFill>
              </a:rPr>
              <a:t>Workspace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658983" y="4268606"/>
            <a:ext cx="25106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Maven </a:t>
            </a:r>
            <a:r>
              <a:rPr lang="ko-KR" altLang="en-US" sz="1200" dirty="0" smtClean="0">
                <a:solidFill>
                  <a:srgbClr val="FF0000"/>
                </a:solidFill>
              </a:rPr>
              <a:t>라이브러리 파일 저장 위치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935" y="3618240"/>
            <a:ext cx="1477214" cy="69429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837" y="2030217"/>
            <a:ext cx="7713877" cy="64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5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94556" y="1025698"/>
            <a:ext cx="324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STS</a:t>
            </a:r>
            <a:r>
              <a:rPr lang="ko-KR" altLang="en-US" sz="1200" dirty="0" smtClean="0"/>
              <a:t>를 실행합니다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Workspace</a:t>
            </a:r>
            <a:r>
              <a:rPr lang="ko-KR" altLang="en-US" sz="1200" dirty="0"/>
              <a:t> </a:t>
            </a:r>
            <a:r>
              <a:rPr lang="en-US" altLang="ko-KR" sz="1200" dirty="0" smtClean="0"/>
              <a:t>: C:\dews\dews-bd\workspace 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521" y="2101888"/>
            <a:ext cx="7248861" cy="32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2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ERP10 Backend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구조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 절차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 smtClean="0"/>
              <a:t>1. DEWS </a:t>
            </a:r>
            <a:r>
              <a:rPr lang="ko-KR" altLang="en-US" sz="2800" dirty="0" smtClean="0"/>
              <a:t>플랫폼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584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4610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 BD </a:t>
            </a:r>
            <a:r>
              <a:rPr lang="ko-KR" altLang="en-US" sz="1200" dirty="0" err="1" smtClean="0"/>
              <a:t>플러그인을</a:t>
            </a:r>
            <a:r>
              <a:rPr lang="ko-KR" altLang="en-US" sz="1200" dirty="0" smtClean="0"/>
              <a:t> 통해 서비스 개발을 진행할 수 있습니다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554" y="1896079"/>
            <a:ext cx="6095072" cy="393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DEWS 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설정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6848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-comet-</a:t>
            </a:r>
            <a:r>
              <a:rPr lang="en-US" altLang="ko-KR" sz="1200" dirty="0" err="1" smtClean="0"/>
              <a:t>webapp</a:t>
            </a:r>
            <a:r>
              <a:rPr lang="en-US" altLang="ko-KR" sz="1200" dirty="0" smtClean="0"/>
              <a:t>-boot/</a:t>
            </a:r>
            <a:r>
              <a:rPr lang="en-US" altLang="ko-KR" sz="1200" dirty="0" err="1" smtClean="0"/>
              <a:t>src</a:t>
            </a:r>
            <a:r>
              <a:rPr lang="en-US" altLang="ko-KR" sz="1200" dirty="0" smtClean="0"/>
              <a:t>/main/resources/dews/property/</a:t>
            </a:r>
            <a:r>
              <a:rPr lang="en-US" altLang="ko-KR" sz="1200" dirty="0" err="1" smtClean="0"/>
              <a:t>global.properties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파일로부터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/>
              <a:t>dews-web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디렉토리의 위치가 맞게 지정되어 있는지 확인합니다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881" y="2360106"/>
            <a:ext cx="4455727" cy="260151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1" y="2445507"/>
            <a:ext cx="4618384" cy="148503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61" y="3930543"/>
            <a:ext cx="4432299" cy="1031079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651760" y="4315968"/>
            <a:ext cx="2212848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373624" y="2360106"/>
            <a:ext cx="3971544" cy="300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/>
          <p:nvPr/>
        </p:nvCxnSpPr>
        <p:spPr>
          <a:xfrm flipV="1">
            <a:off x="4864608" y="2660904"/>
            <a:ext cx="509016" cy="16550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15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DEWS 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설정 확인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94556" y="1025698"/>
            <a:ext cx="7958076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 smtClean="0"/>
              <a:t>Webapp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프로젝트 내 </a:t>
            </a:r>
            <a:r>
              <a:rPr lang="en-US" altLang="ko-KR" sz="1200" dirty="0" smtClean="0"/>
              <a:t>support </a:t>
            </a:r>
            <a:r>
              <a:rPr lang="ko-KR" altLang="en-US" sz="1200" dirty="0" smtClean="0"/>
              <a:t>디렉토리에 </a:t>
            </a:r>
            <a:r>
              <a:rPr lang="en-US" altLang="ko-KR" sz="1200" dirty="0" smtClean="0"/>
              <a:t>parrot.exe</a:t>
            </a:r>
            <a:r>
              <a:rPr lang="ko-KR" altLang="en-US" sz="1200" dirty="0" smtClean="0"/>
              <a:t>를 통해 </a:t>
            </a:r>
            <a:r>
              <a:rPr lang="en-US" altLang="ko-KR" sz="1200" dirty="0" smtClean="0"/>
              <a:t>dews-web</a:t>
            </a:r>
            <a:r>
              <a:rPr lang="ko-KR" altLang="en-US" sz="1200" dirty="0" smtClean="0"/>
              <a:t>의 </a:t>
            </a:r>
            <a:r>
              <a:rPr lang="en-US" altLang="ko-KR" sz="1200" dirty="0" err="1" smtClean="0"/>
              <a:t>config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및 </a:t>
            </a:r>
            <a:r>
              <a:rPr lang="en-US" altLang="ko-KR" sz="1200" dirty="0" smtClean="0"/>
              <a:t>repository </a:t>
            </a:r>
            <a:r>
              <a:rPr lang="ko-KR" altLang="en-US" sz="1200" dirty="0" smtClean="0"/>
              <a:t>파일을 가져옵니다</a:t>
            </a:r>
            <a:endParaRPr lang="en-US" altLang="ko-KR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parrot.exe </a:t>
            </a:r>
            <a:r>
              <a:rPr lang="ko-KR" altLang="en-US" sz="1200" dirty="0" smtClean="0"/>
              <a:t>실행 </a:t>
            </a:r>
            <a:r>
              <a:rPr lang="en-US" altLang="ko-KR" sz="1200" dirty="0" smtClean="0"/>
              <a:t>– I </a:t>
            </a:r>
            <a:r>
              <a:rPr lang="ko-KR" altLang="en-US" sz="1200" dirty="0" smtClean="0"/>
              <a:t>입력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400" b="1" dirty="0" smtClean="0">
                <a:solidFill>
                  <a:srgbClr val="FF0000"/>
                </a:solidFill>
              </a:rPr>
              <a:t>parrot.exe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는 </a:t>
            </a:r>
            <a:r>
              <a:rPr lang="en-US" altLang="ko-KR" sz="1400" b="1" dirty="0" err="1" smtClean="0">
                <a:solidFill>
                  <a:srgbClr val="FF0000"/>
                </a:solidFill>
              </a:rPr>
              <a:t>git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이 설치되지 않으면 동작하지 않습니다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반드시 </a:t>
            </a:r>
            <a:r>
              <a:rPr lang="en-US" altLang="ko-KR" sz="1400" b="1" dirty="0" err="1" smtClean="0">
                <a:solidFill>
                  <a:srgbClr val="FF0000"/>
                </a:solidFill>
              </a:rPr>
              <a:t>git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을 설치해주세요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3366254"/>
            <a:ext cx="3229426" cy="138131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594" y="2866122"/>
            <a:ext cx="4772691" cy="2381582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109184" y="4570770"/>
            <a:ext cx="745253" cy="1806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0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94556" y="1025698"/>
            <a:ext cx="52709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hlinkClick r:id="rId3"/>
              </a:rPr>
              <a:t>http://</a:t>
            </a:r>
            <a:r>
              <a:rPr lang="en-US" altLang="ko-KR" sz="1200" dirty="0" smtClean="0">
                <a:hlinkClick r:id="rId3"/>
              </a:rPr>
              <a:t>support.nges.high1.com/gitlab/nges-erp/douzone-comet-webapp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 smtClean="0"/>
              <a:t>GitBash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혹은 </a:t>
            </a:r>
            <a:r>
              <a:rPr lang="en-US" altLang="ko-KR" sz="1200" dirty="0" smtClean="0"/>
              <a:t>Fork</a:t>
            </a:r>
            <a:r>
              <a:rPr lang="ko-KR" altLang="en-US" sz="1200" dirty="0" smtClean="0"/>
              <a:t>를 통해 </a:t>
            </a:r>
            <a:r>
              <a:rPr lang="en-US" altLang="ko-KR" sz="1200" dirty="0" err="1" smtClean="0"/>
              <a:t>webapp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프로젝트를 </a:t>
            </a:r>
            <a:r>
              <a:rPr lang="en-US" altLang="ko-KR" sz="1200" dirty="0" smtClean="0"/>
              <a:t>clone</a:t>
            </a:r>
            <a:r>
              <a:rPr lang="ko-KR" altLang="en-US" sz="1200" dirty="0" smtClean="0"/>
              <a:t>을 진행합니다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33" y="2534091"/>
            <a:ext cx="8028486" cy="224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94556" y="1025698"/>
            <a:ext cx="54681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Clone </a:t>
            </a:r>
            <a:r>
              <a:rPr lang="ko-KR" altLang="en-US" sz="1200" dirty="0" smtClean="0"/>
              <a:t>진행 및 프로젝트 </a:t>
            </a:r>
            <a:r>
              <a:rPr lang="en-US" altLang="ko-KR" sz="1200" dirty="0" smtClean="0"/>
              <a:t>import</a:t>
            </a:r>
            <a:r>
              <a:rPr lang="ko-KR" altLang="en-US" sz="1200" dirty="0" smtClean="0"/>
              <a:t>를 마친 후 </a:t>
            </a:r>
            <a:r>
              <a:rPr lang="en-US" altLang="ko-KR" sz="1200" dirty="0" smtClean="0"/>
              <a:t>maven update</a:t>
            </a:r>
            <a:r>
              <a:rPr lang="ko-KR" altLang="en-US" sz="1200" dirty="0" smtClean="0"/>
              <a:t>를 모두 진행합니다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(</a:t>
            </a:r>
            <a:r>
              <a:rPr lang="en-US" altLang="ko-KR" sz="1200" dirty="0" err="1" smtClean="0"/>
              <a:t>Webapp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프로젝트에 </a:t>
            </a:r>
            <a:r>
              <a:rPr lang="ko-KR" altLang="en-US" sz="1200" dirty="0" err="1" smtClean="0"/>
              <a:t>우클릭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– Maven – Update Project) / (</a:t>
            </a:r>
            <a:r>
              <a:rPr lang="ko-KR" altLang="en-US" sz="1200" dirty="0" smtClean="0"/>
              <a:t>또는 </a:t>
            </a:r>
            <a:r>
              <a:rPr lang="en-US" altLang="ko-KR" sz="1200" dirty="0" smtClean="0"/>
              <a:t>Alt + F5)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Force Update of Snapshots/Releases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를 반드시 체크한 후 진행합니다</a:t>
            </a:r>
            <a:endParaRPr lang="en-US" altLang="ko-KR" sz="12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0" y="2138711"/>
            <a:ext cx="4193329" cy="25414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713" y="2460709"/>
            <a:ext cx="4287642" cy="333911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2009" y="3407331"/>
            <a:ext cx="4131066" cy="1445873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741714" y="5562082"/>
            <a:ext cx="1864754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2606467" y="4674550"/>
            <a:ext cx="2422887" cy="2442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520584" y="3760149"/>
            <a:ext cx="1768980" cy="1794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7973227" y="4554910"/>
            <a:ext cx="700754" cy="196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4" name="직선 화살표 연결선 23"/>
          <p:cNvCxnSpPr>
            <a:stCxn id="14" idx="0"/>
          </p:cNvCxnSpPr>
          <p:nvPr/>
        </p:nvCxnSpPr>
        <p:spPr>
          <a:xfrm flipV="1">
            <a:off x="1674091" y="4918802"/>
            <a:ext cx="932376" cy="6432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 flipV="1">
            <a:off x="5029354" y="3939610"/>
            <a:ext cx="491230" cy="7349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/>
          <p:nvPr/>
        </p:nvCxnSpPr>
        <p:spPr>
          <a:xfrm>
            <a:off x="7289564" y="3954565"/>
            <a:ext cx="683663" cy="6003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15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02" y="2450864"/>
            <a:ext cx="6870460" cy="250569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94556" y="1025698"/>
            <a:ext cx="7318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하단</a:t>
            </a:r>
            <a:r>
              <a:rPr lang="en-US" altLang="ko-KR" sz="1200" dirty="0" smtClean="0"/>
              <a:t> “Boot Dashboard” 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local – </a:t>
            </a: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-comet-</a:t>
            </a:r>
            <a:r>
              <a:rPr lang="en-US" altLang="ko-KR" sz="1200" dirty="0" err="1" smtClean="0"/>
              <a:t>webapp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를 선택한 후 상단의 실행 버튼을 누릅니다</a:t>
            </a:r>
            <a:endParaRPr lang="en-US" altLang="ko-KR" sz="1200" dirty="0"/>
          </a:p>
        </p:txBody>
      </p:sp>
      <p:sp>
        <p:nvSpPr>
          <p:cNvPr id="18" name="직사각형 17"/>
          <p:cNvSpPr/>
          <p:nvPr/>
        </p:nvSpPr>
        <p:spPr>
          <a:xfrm>
            <a:off x="2148523" y="3849497"/>
            <a:ext cx="2567319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6906719" y="2652663"/>
            <a:ext cx="297386" cy="3127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>
            <a:stCxn id="18" idx="0"/>
          </p:cNvCxnSpPr>
          <p:nvPr/>
        </p:nvCxnSpPr>
        <p:spPr>
          <a:xfrm flipV="1">
            <a:off x="3432183" y="2965391"/>
            <a:ext cx="3474536" cy="8841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75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5408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가동이 완료되면 </a:t>
            </a:r>
            <a:r>
              <a:rPr lang="en-US" altLang="ko-KR" sz="1200" dirty="0" smtClean="0"/>
              <a:t>localhost:8080 </a:t>
            </a:r>
            <a:r>
              <a:rPr lang="ko-KR" altLang="en-US" sz="1200" dirty="0" smtClean="0"/>
              <a:t>으로 접속 시 </a:t>
            </a:r>
            <a:r>
              <a:rPr lang="en-US" altLang="ko-KR" sz="1200" dirty="0" smtClean="0"/>
              <a:t>ERP10</a:t>
            </a:r>
            <a:r>
              <a:rPr lang="ko-KR" altLang="en-US" sz="1200" dirty="0" smtClean="0"/>
              <a:t>에 접속할 수 있습니다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973" y="1531051"/>
            <a:ext cx="6618234" cy="454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8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5</a:t>
            </a:r>
            <a:r>
              <a:rPr lang="en-US" altLang="ko-KR" sz="2800" dirty="0" smtClean="0"/>
              <a:t>. DEWS FD </a:t>
            </a:r>
            <a:r>
              <a:rPr lang="ko-KR" altLang="en-US" sz="2800" dirty="0" smtClean="0"/>
              <a:t>개발환경</a:t>
            </a:r>
            <a:endParaRPr lang="ko-KR" altLang="en-US" sz="28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실행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74221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6" y="3035178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7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3586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C:\dews\tools\VC_redist.x64.exe</a:t>
            </a:r>
            <a:r>
              <a:rPr lang="ko-KR" altLang="en-US" sz="1200" dirty="0" smtClean="0"/>
              <a:t>를 설치합니다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583" y="2134167"/>
            <a:ext cx="4572000" cy="28670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1" y="2270753"/>
            <a:ext cx="4067743" cy="2619741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55742" y="4538292"/>
            <a:ext cx="3817462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42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591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C:\dews\tools\DEWS Front Designer\DEWSFrontDesigner.exe</a:t>
            </a:r>
            <a:r>
              <a:rPr lang="ko-KR" altLang="en-US" sz="1200" dirty="0" smtClean="0"/>
              <a:t>를 통해 실행합니다</a:t>
            </a:r>
            <a:endParaRPr lang="en-US" altLang="ko-KR" sz="1200" dirty="0" smtClean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180" y="2671657"/>
            <a:ext cx="6201640" cy="151468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234164" y="3846083"/>
            <a:ext cx="5679242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9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8169672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 (</a:t>
            </a: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 Enterprise Web Standard) : </a:t>
            </a:r>
            <a:r>
              <a:rPr lang="ko-KR" altLang="en-US" sz="1200" dirty="0" smtClean="0"/>
              <a:t>개발 생산성에 초점을 맞추어 개발한 </a:t>
            </a:r>
            <a:r>
              <a:rPr lang="ko-KR" altLang="en-US" sz="1200" dirty="0" err="1" smtClean="0"/>
              <a:t>더존</a:t>
            </a:r>
            <a:r>
              <a:rPr lang="ko-KR" altLang="en-US" sz="1200" dirty="0" smtClean="0"/>
              <a:t> 차세대 프레임워크 입니다</a:t>
            </a:r>
            <a:r>
              <a:rPr lang="en-US" altLang="ko-KR" sz="1200" dirty="0" smtClean="0"/>
              <a:t>.</a:t>
            </a:r>
          </a:p>
        </p:txBody>
      </p:sp>
      <p:grpSp>
        <p:nvGrpSpPr>
          <p:cNvPr id="8" name="그룹 56"/>
          <p:cNvGrpSpPr/>
          <p:nvPr/>
        </p:nvGrpSpPr>
        <p:grpSpPr>
          <a:xfrm>
            <a:off x="571500" y="1896079"/>
            <a:ext cx="8608012" cy="3864711"/>
            <a:chOff x="571499" y="2238375"/>
            <a:chExt cx="9527259" cy="4277422"/>
          </a:xfrm>
        </p:grpSpPr>
        <p:grpSp>
          <p:nvGrpSpPr>
            <p:cNvPr id="9" name="그룹 57"/>
            <p:cNvGrpSpPr/>
            <p:nvPr/>
          </p:nvGrpSpPr>
          <p:grpSpPr>
            <a:xfrm>
              <a:off x="571499" y="2467574"/>
              <a:ext cx="2340000" cy="780015"/>
              <a:chOff x="485774" y="2810474"/>
              <a:chExt cx="2179576" cy="780015"/>
            </a:xfrm>
          </p:grpSpPr>
          <p:sp>
            <p:nvSpPr>
              <p:cNvPr id="47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표준화된 개발 방법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8" name="Rectangle 94"/>
              <p:cNvSpPr/>
              <p:nvPr/>
            </p:nvSpPr>
            <p:spPr>
              <a:xfrm>
                <a:off x="505350" y="3142674"/>
                <a:ext cx="2160000" cy="447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개발 방식의 표준화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ALM(Application Lifecycle)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통합 관리 </a:t>
                </a:r>
              </a:p>
            </p:txBody>
          </p:sp>
        </p:grpSp>
        <p:grpSp>
          <p:nvGrpSpPr>
            <p:cNvPr id="10" name="그룹 58"/>
            <p:cNvGrpSpPr/>
            <p:nvPr/>
          </p:nvGrpSpPr>
          <p:grpSpPr>
            <a:xfrm>
              <a:off x="571499" y="3977310"/>
              <a:ext cx="2340000" cy="973914"/>
              <a:chOff x="485774" y="2810474"/>
              <a:chExt cx="2179576" cy="973914"/>
            </a:xfrm>
          </p:grpSpPr>
          <p:sp>
            <p:nvSpPr>
              <p:cNvPr id="45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사용자경험 기반 </a:t>
                </a:r>
                <a:r>
                  <a:rPr kumimoji="0" lang="en-US" altLang="ko-K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UX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6" name="Rectangle 94"/>
              <p:cNvSpPr/>
              <p:nvPr/>
            </p:nvSpPr>
            <p:spPr>
              <a:xfrm>
                <a:off x="505350" y="3142674"/>
                <a:ext cx="2160000" cy="641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HTML5 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기반 </a:t>
                </a: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유형별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UI Layout </a:t>
                </a: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재사용 가능한 컴포넌트</a:t>
                </a:r>
              </a:p>
            </p:txBody>
          </p:sp>
        </p:grpSp>
        <p:grpSp>
          <p:nvGrpSpPr>
            <p:cNvPr id="11" name="그룹 59"/>
            <p:cNvGrpSpPr/>
            <p:nvPr/>
          </p:nvGrpSpPr>
          <p:grpSpPr>
            <a:xfrm>
              <a:off x="571499" y="5293146"/>
              <a:ext cx="2340000" cy="780015"/>
              <a:chOff x="485774" y="2810474"/>
              <a:chExt cx="2179576" cy="780015"/>
            </a:xfrm>
          </p:grpSpPr>
          <p:sp>
            <p:nvSpPr>
              <p:cNvPr id="43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유연한 시스템 </a:t>
                </a:r>
                <a:r>
                  <a:rPr lang="ko-KR" altLang="en-US" sz="1600" kern="0" dirty="0" smtClean="0">
                    <a:solidFill>
                      <a:prstClr val="black"/>
                    </a:solidFill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통합</a:t>
                </a:r>
                <a:endParaRPr kumimoji="0" lang="ko-KR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4" name="Rectangle 94"/>
              <p:cNvSpPr/>
              <p:nvPr/>
            </p:nvSpPr>
            <p:spPr>
              <a:xfrm>
                <a:off x="505350" y="3142674"/>
                <a:ext cx="2160000" cy="447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시스템 연계 표준  가이드  제공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연계 정보 및 상태 관리</a:t>
                </a:r>
              </a:p>
            </p:txBody>
          </p:sp>
        </p:grpSp>
        <p:grpSp>
          <p:nvGrpSpPr>
            <p:cNvPr id="12" name="그룹 60"/>
            <p:cNvGrpSpPr/>
            <p:nvPr/>
          </p:nvGrpSpPr>
          <p:grpSpPr>
            <a:xfrm>
              <a:off x="7758757" y="2467574"/>
              <a:ext cx="2340000" cy="973914"/>
              <a:chOff x="485774" y="2810474"/>
              <a:chExt cx="2179576" cy="973914"/>
            </a:xfrm>
          </p:grpSpPr>
          <p:sp>
            <p:nvSpPr>
              <p:cNvPr id="41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개발자 생산성 제고</a:t>
                </a:r>
              </a:p>
            </p:txBody>
          </p:sp>
          <p:sp>
            <p:nvSpPr>
              <p:cNvPr id="42" name="Rectangle 94"/>
              <p:cNvSpPr/>
              <p:nvPr/>
            </p:nvSpPr>
            <p:spPr>
              <a:xfrm>
                <a:off x="505350" y="3142674"/>
                <a:ext cx="2160000" cy="641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온라인 </a:t>
                </a:r>
                <a:r>
                  <a:rPr lang="ko-KR" altLang="en-US" sz="1050" kern="0" spc="-8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 </a:t>
                </a:r>
                <a:r>
                  <a:rPr lang="ko-KR" altLang="en-US" sz="1050" kern="0" spc="-8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프로그램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프레임워크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배치 프로그램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프레임워크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연계 프로그램 프레임워크</a:t>
                </a:r>
              </a:p>
            </p:txBody>
          </p:sp>
        </p:grpSp>
        <p:grpSp>
          <p:nvGrpSpPr>
            <p:cNvPr id="13" name="그룹 61"/>
            <p:cNvGrpSpPr/>
            <p:nvPr/>
          </p:nvGrpSpPr>
          <p:grpSpPr>
            <a:xfrm>
              <a:off x="7758757" y="4138892"/>
              <a:ext cx="2340000" cy="941598"/>
              <a:chOff x="485774" y="2810474"/>
              <a:chExt cx="2179576" cy="941598"/>
            </a:xfrm>
          </p:grpSpPr>
          <p:sp>
            <p:nvSpPr>
              <p:cNvPr id="39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다양한 </a:t>
                </a:r>
                <a:r>
                  <a:rPr kumimoji="0" lang="en-US" altLang="ko-K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Database </a:t>
                </a: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지원</a:t>
                </a:r>
              </a:p>
            </p:txBody>
          </p:sp>
          <p:sp>
            <p:nvSpPr>
              <p:cNvPr id="40" name="Rectangle 94"/>
              <p:cNvSpPr/>
              <p:nvPr/>
            </p:nvSpPr>
            <p:spPr>
              <a:xfrm>
                <a:off x="505350" y="3142674"/>
                <a:ext cx="2160000" cy="609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다양한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DBMS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지원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(Oracle, </a:t>
                </a:r>
                <a:r>
                  <a:rPr kumimoji="0" lang="en-US" altLang="ko-KR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MariaDB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</a:t>
                </a:r>
                <a:r>
                  <a:rPr kumimoji="0" lang="en-US" altLang="ko-KR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Tibero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표준화된 데이터  아키텍처 </a:t>
                </a:r>
              </a:p>
            </p:txBody>
          </p:sp>
        </p:grpSp>
        <p:grpSp>
          <p:nvGrpSpPr>
            <p:cNvPr id="14" name="그룹 62"/>
            <p:cNvGrpSpPr/>
            <p:nvPr/>
          </p:nvGrpSpPr>
          <p:grpSpPr>
            <a:xfrm>
              <a:off x="7439026" y="5293146"/>
              <a:ext cx="2659732" cy="1103180"/>
              <a:chOff x="187963" y="2810474"/>
              <a:chExt cx="2477388" cy="1103180"/>
            </a:xfrm>
          </p:grpSpPr>
          <p:sp>
            <p:nvSpPr>
              <p:cNvPr id="37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보안 이슈 해결</a:t>
                </a:r>
              </a:p>
            </p:txBody>
          </p:sp>
          <p:sp>
            <p:nvSpPr>
              <p:cNvPr id="38" name="Rectangle 94"/>
              <p:cNvSpPr/>
              <p:nvPr/>
            </p:nvSpPr>
            <p:spPr>
              <a:xfrm>
                <a:off x="187963" y="3142674"/>
                <a:ext cx="2477388" cy="770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웹 취약점 공격 해결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보안 코딩 준수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SSL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적용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인증 </a:t>
                </a:r>
                <a:r>
                  <a:rPr kumimoji="0" lang="ko-KR" altLang="en-US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토큰값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사용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중요 정보 보호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개인정보 암호화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SHA-256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알고리즘 적용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</p:txBody>
          </p:sp>
        </p:grpSp>
        <p:grpSp>
          <p:nvGrpSpPr>
            <p:cNvPr id="15" name="그룹 63"/>
            <p:cNvGrpSpPr/>
            <p:nvPr/>
          </p:nvGrpSpPr>
          <p:grpSpPr>
            <a:xfrm>
              <a:off x="3203729" y="2238375"/>
              <a:ext cx="4340448" cy="4277422"/>
              <a:chOff x="3203729" y="2238375"/>
              <a:chExt cx="4340448" cy="4277422"/>
            </a:xfrm>
          </p:grpSpPr>
          <p:grpSp>
            <p:nvGrpSpPr>
              <p:cNvPr id="22" name="그룹 70"/>
              <p:cNvGrpSpPr/>
              <p:nvPr/>
            </p:nvGrpSpPr>
            <p:grpSpPr>
              <a:xfrm>
                <a:off x="3203729" y="2238375"/>
                <a:ext cx="4284354" cy="4277422"/>
                <a:chOff x="3808138" y="2844714"/>
                <a:chExt cx="3600037" cy="3594212"/>
              </a:xfrm>
            </p:grpSpPr>
            <p:sp>
              <p:nvSpPr>
                <p:cNvPr id="30" name="AutoShape 6"/>
                <p:cNvSpPr>
                  <a:spLocks/>
                </p:cNvSpPr>
                <p:nvPr/>
              </p:nvSpPr>
              <p:spPr bwMode="auto">
                <a:xfrm>
                  <a:off x="4073918" y="2844714"/>
                  <a:ext cx="1469433" cy="125535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9600" y="21599"/>
                      </a:moveTo>
                      <a:cubicBezTo>
                        <a:pt x="0" y="14674"/>
                        <a:pt x="0" y="14674"/>
                        <a:pt x="0" y="14674"/>
                      </a:cubicBezTo>
                      <a:cubicBezTo>
                        <a:pt x="4517" y="6100"/>
                        <a:pt x="12282" y="577"/>
                        <a:pt x="20894" y="0"/>
                      </a:cubicBezTo>
                      <a:cubicBezTo>
                        <a:pt x="21599" y="13190"/>
                        <a:pt x="21599" y="13190"/>
                        <a:pt x="21599" y="13190"/>
                      </a:cubicBezTo>
                      <a:cubicBezTo>
                        <a:pt x="16517" y="13520"/>
                        <a:pt x="12141" y="16818"/>
                        <a:pt x="9600" y="21599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1" name="AutoShape 7"/>
                <p:cNvSpPr>
                  <a:spLocks/>
                </p:cNvSpPr>
                <p:nvPr/>
              </p:nvSpPr>
              <p:spPr bwMode="auto">
                <a:xfrm>
                  <a:off x="6522001" y="3809530"/>
                  <a:ext cx="886174" cy="1658755"/>
                </a:xfrm>
                <a:custGeom>
                  <a:avLst/>
                  <a:gdLst>
                    <a:gd name="T0" fmla="*/ 10026 w 20053"/>
                    <a:gd name="T1" fmla="*/ 10800 h 21600"/>
                    <a:gd name="T2" fmla="*/ 10026 w 20053"/>
                    <a:gd name="T3" fmla="*/ 10800 h 21600"/>
                    <a:gd name="T4" fmla="*/ 10026 w 20053"/>
                    <a:gd name="T5" fmla="*/ 10800 h 21600"/>
                    <a:gd name="T6" fmla="*/ 10026 w 20053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53" h="21600">
                      <a:moveTo>
                        <a:pt x="0" y="4619"/>
                      </a:moveTo>
                      <a:cubicBezTo>
                        <a:pt x="15413" y="0"/>
                        <a:pt x="15413" y="0"/>
                        <a:pt x="15413" y="0"/>
                      </a:cubicBezTo>
                      <a:cubicBezTo>
                        <a:pt x="21599" y="6742"/>
                        <a:pt x="21599" y="14857"/>
                        <a:pt x="15413" y="21600"/>
                      </a:cubicBezTo>
                      <a:cubicBezTo>
                        <a:pt x="0" y="16980"/>
                        <a:pt x="0" y="16980"/>
                        <a:pt x="0" y="16980"/>
                      </a:cubicBezTo>
                      <a:cubicBezTo>
                        <a:pt x="1736" y="15169"/>
                        <a:pt x="2605" y="13047"/>
                        <a:pt x="2605" y="10800"/>
                      </a:cubicBezTo>
                      <a:cubicBezTo>
                        <a:pt x="2605" y="8552"/>
                        <a:pt x="1736" y="6492"/>
                        <a:pt x="0" y="4619"/>
                      </a:cubicBezTo>
                      <a:close/>
                    </a:path>
                  </a:pathLst>
                </a:custGeom>
                <a:solidFill>
                  <a:srgbClr val="BBC0C3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2" name="AutoShape 8"/>
                <p:cNvSpPr>
                  <a:spLocks/>
                </p:cNvSpPr>
                <p:nvPr/>
              </p:nvSpPr>
              <p:spPr bwMode="auto">
                <a:xfrm>
                  <a:off x="5672964" y="5175564"/>
                  <a:ext cx="1473073" cy="1257537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1960" y="0"/>
                      </a:moveTo>
                      <a:cubicBezTo>
                        <a:pt x="21599" y="6925"/>
                        <a:pt x="21599" y="6925"/>
                        <a:pt x="21599" y="6925"/>
                      </a:cubicBezTo>
                      <a:cubicBezTo>
                        <a:pt x="17097" y="15499"/>
                        <a:pt x="9287" y="21022"/>
                        <a:pt x="703" y="21600"/>
                      </a:cubicBezTo>
                      <a:cubicBezTo>
                        <a:pt x="0" y="8491"/>
                        <a:pt x="0" y="8491"/>
                        <a:pt x="0" y="8491"/>
                      </a:cubicBezTo>
                      <a:cubicBezTo>
                        <a:pt x="5065" y="8079"/>
                        <a:pt x="9498" y="4781"/>
                        <a:pt x="11960" y="0"/>
                      </a:cubicBezTo>
                      <a:close/>
                    </a:path>
                  </a:pathLst>
                </a:custGeom>
                <a:solidFill>
                  <a:srgbClr val="6B7278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3" name="AutoShape 10"/>
                <p:cNvSpPr>
                  <a:spLocks/>
                </p:cNvSpPr>
                <p:nvPr/>
              </p:nvSpPr>
              <p:spPr bwMode="auto">
                <a:xfrm>
                  <a:off x="5662769" y="2844714"/>
                  <a:ext cx="1473073" cy="124734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0" y="13292"/>
                      </a:moveTo>
                      <a:cubicBezTo>
                        <a:pt x="562" y="0"/>
                        <a:pt x="562" y="0"/>
                        <a:pt x="562" y="0"/>
                      </a:cubicBezTo>
                      <a:cubicBezTo>
                        <a:pt x="9216" y="498"/>
                        <a:pt x="17026" y="5981"/>
                        <a:pt x="21599" y="14538"/>
                      </a:cubicBezTo>
                      <a:cubicBezTo>
                        <a:pt x="12031" y="21599"/>
                        <a:pt x="12031" y="21599"/>
                        <a:pt x="12031" y="21599"/>
                      </a:cubicBezTo>
                      <a:cubicBezTo>
                        <a:pt x="9498" y="16864"/>
                        <a:pt x="5065" y="13624"/>
                        <a:pt x="0" y="13292"/>
                      </a:cubicBezTo>
                      <a:close/>
                    </a:path>
                  </a:pathLst>
                </a:custGeom>
                <a:solidFill>
                  <a:srgbClr val="00AAF0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4" name="AutoShape 11"/>
                <p:cNvSpPr>
                  <a:spLocks/>
                </p:cNvSpPr>
                <p:nvPr/>
              </p:nvSpPr>
              <p:spPr bwMode="auto">
                <a:xfrm>
                  <a:off x="4108870" y="5204690"/>
                  <a:ext cx="1472345" cy="1234236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8152"/>
                      </a:moveTo>
                      <a:cubicBezTo>
                        <a:pt x="21248" y="21599"/>
                        <a:pt x="21248" y="21599"/>
                        <a:pt x="21248" y="21599"/>
                      </a:cubicBezTo>
                      <a:cubicBezTo>
                        <a:pt x="12664" y="21347"/>
                        <a:pt x="4714" y="16052"/>
                        <a:pt x="0" y="7480"/>
                      </a:cubicBezTo>
                      <a:cubicBezTo>
                        <a:pt x="9357" y="0"/>
                        <a:pt x="9357" y="0"/>
                        <a:pt x="9357" y="0"/>
                      </a:cubicBezTo>
                      <a:cubicBezTo>
                        <a:pt x="12031" y="4790"/>
                        <a:pt x="16463" y="7984"/>
                        <a:pt x="21599" y="8152"/>
                      </a:cubicBezTo>
                      <a:close/>
                    </a:path>
                  </a:pathLst>
                </a:custGeom>
                <a:solidFill>
                  <a:srgbClr val="333A42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5" name="AutoShape 13"/>
                <p:cNvSpPr>
                  <a:spLocks/>
                </p:cNvSpPr>
                <p:nvPr/>
              </p:nvSpPr>
              <p:spPr bwMode="auto">
                <a:xfrm>
                  <a:off x="3808138" y="3828462"/>
                  <a:ext cx="889815" cy="1658755"/>
                </a:xfrm>
                <a:custGeom>
                  <a:avLst/>
                  <a:gdLst>
                    <a:gd name="T0" fmla="+- 0 11588 1577"/>
                    <a:gd name="T1" fmla="*/ T0 w 20023"/>
                    <a:gd name="T2" fmla="*/ 10800 h 21600"/>
                    <a:gd name="T3" fmla="+- 0 11588 1577"/>
                    <a:gd name="T4" fmla="*/ T3 w 20023"/>
                    <a:gd name="T5" fmla="*/ 10800 h 21600"/>
                    <a:gd name="T6" fmla="+- 0 11588 1577"/>
                    <a:gd name="T7" fmla="*/ T6 w 20023"/>
                    <a:gd name="T8" fmla="*/ 10800 h 21600"/>
                    <a:gd name="T9" fmla="+- 0 11588 1577"/>
                    <a:gd name="T10" fmla="*/ T9 w 20023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3" h="21600">
                      <a:moveTo>
                        <a:pt x="20022" y="16855"/>
                      </a:moveTo>
                      <a:cubicBezTo>
                        <a:pt x="4795" y="21600"/>
                        <a:pt x="4795" y="21600"/>
                        <a:pt x="4795" y="21600"/>
                      </a:cubicBezTo>
                      <a:cubicBezTo>
                        <a:pt x="-1469" y="14857"/>
                        <a:pt x="-1577" y="6804"/>
                        <a:pt x="4363" y="0"/>
                      </a:cubicBezTo>
                      <a:cubicBezTo>
                        <a:pt x="19807" y="4494"/>
                        <a:pt x="19807" y="4494"/>
                        <a:pt x="19807" y="4494"/>
                      </a:cubicBezTo>
                      <a:cubicBezTo>
                        <a:pt x="18187" y="6305"/>
                        <a:pt x="17323" y="8365"/>
                        <a:pt x="17323" y="10550"/>
                      </a:cubicBezTo>
                      <a:cubicBezTo>
                        <a:pt x="17323" y="12860"/>
                        <a:pt x="18295" y="14982"/>
                        <a:pt x="20022" y="16855"/>
                      </a:cubicBezTo>
                      <a:close/>
                    </a:path>
                  </a:pathLst>
                </a:custGeom>
                <a:solidFill>
                  <a:srgbClr val="1B1F23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6" name="AutoShape 14"/>
                <p:cNvSpPr>
                  <a:spLocks/>
                </p:cNvSpPr>
                <p:nvPr/>
              </p:nvSpPr>
              <p:spPr bwMode="auto">
                <a:xfrm>
                  <a:off x="4675380" y="3707587"/>
                  <a:ext cx="1865553" cy="186773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8"/>
                        <a:pt x="6724" y="20638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</a:ex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</p:grpSp>
          <p:sp>
            <p:nvSpPr>
              <p:cNvPr id="23" name="직사각형 22"/>
              <p:cNvSpPr/>
              <p:nvPr/>
            </p:nvSpPr>
            <p:spPr>
              <a:xfrm>
                <a:off x="4678036" y="3466170"/>
                <a:ext cx="1406754" cy="1851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D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OUZONE</a:t>
                </a:r>
                <a:endParaRPr kumimoji="0" lang="en-US" altLang="ko-KR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E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nterprise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W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eb 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S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tandard 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Platform</a:t>
                </a:r>
                <a:endParaRPr kumimoji="0" lang="en-US" altLang="ko-KR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38"/>
              <p:cNvSpPr/>
              <p:nvPr/>
            </p:nvSpPr>
            <p:spPr>
              <a:xfrm>
                <a:off x="3850023" y="2565276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6.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Standard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5" name="Oval 38"/>
              <p:cNvSpPr/>
              <p:nvPr/>
            </p:nvSpPr>
            <p:spPr>
              <a:xfrm>
                <a:off x="5321599" y="2325140"/>
                <a:ext cx="1457905" cy="1028144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   1.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Productivity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6" name="Oval 38"/>
              <p:cNvSpPr/>
              <p:nvPr/>
            </p:nvSpPr>
            <p:spPr>
              <a:xfrm>
                <a:off x="5444545" y="5176173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3.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Security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7" name="Oval 38"/>
              <p:cNvSpPr/>
              <p:nvPr/>
            </p:nvSpPr>
            <p:spPr>
              <a:xfrm>
                <a:off x="4040523" y="5176173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4.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System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Integration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8" name="Oval 38"/>
              <p:cNvSpPr/>
              <p:nvPr/>
            </p:nvSpPr>
            <p:spPr>
              <a:xfrm>
                <a:off x="3219537" y="3784999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5.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User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Experience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9" name="Oval 38"/>
              <p:cNvSpPr/>
              <p:nvPr/>
            </p:nvSpPr>
            <p:spPr>
              <a:xfrm>
                <a:off x="6326900" y="3784999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2.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Database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</p:grpSp>
        <p:sp>
          <p:nvSpPr>
            <p:cNvPr id="16" name="Shape 655"/>
            <p:cNvSpPr>
              <a:spLocks noChangeShapeType="1"/>
            </p:cNvSpPr>
            <p:nvPr/>
          </p:nvSpPr>
          <p:spPr bwMode="auto">
            <a:xfrm>
              <a:off x="665175" y="2471025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Shape 655"/>
            <p:cNvSpPr>
              <a:spLocks noChangeShapeType="1"/>
            </p:cNvSpPr>
            <p:nvPr/>
          </p:nvSpPr>
          <p:spPr bwMode="auto">
            <a:xfrm>
              <a:off x="665175" y="3961953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Shape 655"/>
            <p:cNvSpPr>
              <a:spLocks noChangeShapeType="1"/>
            </p:cNvSpPr>
            <p:nvPr/>
          </p:nvSpPr>
          <p:spPr bwMode="auto">
            <a:xfrm>
              <a:off x="665175" y="5285531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Shape 655"/>
            <p:cNvSpPr>
              <a:spLocks noChangeShapeType="1"/>
            </p:cNvSpPr>
            <p:nvPr/>
          </p:nvSpPr>
          <p:spPr bwMode="auto">
            <a:xfrm>
              <a:off x="9668024" y="2471025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Shape 655"/>
            <p:cNvSpPr>
              <a:spLocks noChangeShapeType="1"/>
            </p:cNvSpPr>
            <p:nvPr/>
          </p:nvSpPr>
          <p:spPr bwMode="auto">
            <a:xfrm>
              <a:off x="9668024" y="4123878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Shape 655"/>
            <p:cNvSpPr>
              <a:spLocks noChangeShapeType="1"/>
            </p:cNvSpPr>
            <p:nvPr/>
          </p:nvSpPr>
          <p:spPr bwMode="auto">
            <a:xfrm>
              <a:off x="9668024" y="5285531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실행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3163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Workspace : C:\dews\dews-fd\workspace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242" y="2196723"/>
            <a:ext cx="7495440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94556" y="1025698"/>
            <a:ext cx="3661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상단의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도구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옵션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으로 옵션 창에 진입합니다</a:t>
            </a:r>
            <a:endParaRPr lang="en-US" altLang="ko-KR" sz="1200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034" y="1536235"/>
            <a:ext cx="3990975" cy="23812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842" y="1536235"/>
            <a:ext cx="30099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896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워크스페이스 설정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서버 관리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DEWS FD</a:t>
            </a:r>
            <a:r>
              <a:rPr lang="ko-KR" altLang="en-US" sz="1200" dirty="0" smtClean="0"/>
              <a:t>에서 개발 시 사용할 서버를 선택할 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656909"/>
            <a:ext cx="6108334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211961" y="1936718"/>
            <a:ext cx="699306" cy="2667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007503" y="1764151"/>
            <a:ext cx="2555508" cy="611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+, - </a:t>
            </a:r>
            <a:r>
              <a:rPr lang="ko-KR" altLang="en-US" sz="1200" dirty="0" smtClean="0">
                <a:solidFill>
                  <a:srgbClr val="FF0000"/>
                </a:solidFill>
              </a:rPr>
              <a:t>버튼을 통해</a:t>
            </a:r>
            <a:r>
              <a:rPr lang="en-US" altLang="ko-KR" sz="1200" dirty="0" smtClean="0">
                <a:solidFill>
                  <a:srgbClr val="FF0000"/>
                </a:solidFill>
              </a:rPr>
              <a:t/>
            </a:r>
            <a:br>
              <a:rPr lang="en-US" altLang="ko-KR" sz="1200" dirty="0" smtClean="0">
                <a:solidFill>
                  <a:srgbClr val="FF0000"/>
                </a:solidFill>
              </a:rPr>
            </a:br>
            <a:r>
              <a:rPr lang="ko-KR" altLang="en-US" sz="1200" dirty="0" smtClean="0">
                <a:solidFill>
                  <a:srgbClr val="FF0000"/>
                </a:solidFill>
              </a:rPr>
              <a:t>서버를 추가 및 삭제할 수 있습니다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6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959738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접속하고자 하는 서버에서의 접속 정보를 입력합니다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656909"/>
            <a:ext cx="6108334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382633" y="5180245"/>
            <a:ext cx="1314450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283035" y="5180244"/>
            <a:ext cx="1171575" cy="2762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18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6314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BD</a:t>
            </a:r>
            <a:r>
              <a:rPr lang="ko-KR" altLang="en-US" sz="1200" dirty="0" smtClean="0"/>
              <a:t>에서 구동 시킨 서버에서 사용중인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는 </a:t>
            </a:r>
            <a:r>
              <a:rPr lang="en-US" altLang="ko-KR" sz="1200" dirty="0" smtClean="0"/>
              <a:t>15p </a:t>
            </a:r>
            <a:r>
              <a:rPr lang="ko-KR" altLang="en-US" sz="1200" dirty="0" smtClean="0"/>
              <a:t>에서 설정 파일이 있는 위치인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…\dews-web\</a:t>
            </a:r>
            <a:r>
              <a:rPr lang="en-US" altLang="ko-KR" sz="1200" dirty="0" err="1" smtClean="0"/>
              <a:t>config</a:t>
            </a:r>
            <a:r>
              <a:rPr lang="en-US" altLang="ko-KR" sz="1200" dirty="0" smtClean="0"/>
              <a:t>\</a:t>
            </a:r>
            <a:r>
              <a:rPr lang="en-US" altLang="ko-KR" sz="1200" dirty="0" err="1" smtClean="0"/>
              <a:t>db.properties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에 사용 중인 </a:t>
            </a:r>
            <a:r>
              <a:rPr lang="en-US" altLang="ko-KR" sz="1200" dirty="0" smtClean="0"/>
              <a:t>DB </a:t>
            </a:r>
            <a:r>
              <a:rPr lang="ko-KR" altLang="en-US" sz="1200" dirty="0" smtClean="0"/>
              <a:t>서버에 있는 계정 정보를 사용합니다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91" y="1933908"/>
            <a:ext cx="7878274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1328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 정보 입력 후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테스트</a:t>
            </a:r>
            <a:r>
              <a:rPr lang="en-US" altLang="ko-KR" sz="1200" dirty="0" smtClean="0"/>
              <a:t>”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를 통해 확인합니다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접속에 성공해야 개발 중 </a:t>
            </a:r>
            <a:r>
              <a:rPr lang="ko-KR" altLang="en-US" sz="1200" dirty="0" err="1" smtClean="0"/>
              <a:t>미리보기</a:t>
            </a:r>
            <a:r>
              <a:rPr lang="ko-KR" altLang="en-US" sz="1200" dirty="0" smtClean="0"/>
              <a:t> 등을 할 </a:t>
            </a:r>
            <a:r>
              <a:rPr lang="ko-KR" altLang="en-US" sz="1200" smtClean="0"/>
              <a:t>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1" y="3174384"/>
            <a:ext cx="4562475" cy="14001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199903" y="4174047"/>
            <a:ext cx="720232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795" y="1763053"/>
            <a:ext cx="3810000" cy="197167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745" y="3890199"/>
            <a:ext cx="3829050" cy="198120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5746874" y="3258466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실패 시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746874" y="5381709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성공 시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73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186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프로젝트 설정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프로젝트 명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에서 등록한 서버 중 사용할 서버를 선택할 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48" y="1656909"/>
            <a:ext cx="6162657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756393" y="2194267"/>
            <a:ext cx="3958732" cy="2142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9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48" y="1656909"/>
            <a:ext cx="6162657" cy="446666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756393" y="2815703"/>
            <a:ext cx="3946248" cy="14722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94556" y="1025698"/>
            <a:ext cx="6510115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출력 경로를 설정하여 빌드 시 만들어지는 </a:t>
            </a:r>
            <a:r>
              <a:rPr lang="en-US" altLang="ko-KR" sz="1200" dirty="0" smtClean="0"/>
              <a:t>html</a:t>
            </a:r>
            <a:r>
              <a:rPr lang="ko-KR" altLang="en-US" sz="1200" dirty="0" smtClean="0"/>
              <a:t>파일을 원하는 위치에 배포시킬 수 있습니다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70767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DEWS 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646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ERP10</a:t>
            </a:r>
            <a:r>
              <a:rPr lang="ko-KR" altLang="en-US" sz="1200" dirty="0" smtClean="0"/>
              <a:t>은 화면 파일을 </a:t>
            </a:r>
            <a:r>
              <a:rPr lang="en-US" altLang="ko-KR" sz="1200" dirty="0" smtClean="0"/>
              <a:t>…\dews-web\repository\view\html\(</a:t>
            </a:r>
            <a:r>
              <a:rPr lang="ko-KR" altLang="en-US" sz="1200" dirty="0" smtClean="0"/>
              <a:t>모듈</a:t>
            </a:r>
            <a:r>
              <a:rPr lang="en-US" altLang="ko-KR" sz="1200" dirty="0" smtClean="0"/>
              <a:t>)\(</a:t>
            </a:r>
            <a:r>
              <a:rPr lang="ko-KR" altLang="en-US" sz="1200" dirty="0" smtClean="0"/>
              <a:t>화면</a:t>
            </a:r>
            <a:r>
              <a:rPr lang="en-US" altLang="ko-KR" sz="1200" dirty="0" smtClean="0"/>
              <a:t>ID) </a:t>
            </a:r>
            <a:r>
              <a:rPr lang="ko-KR" altLang="en-US" sz="1200" dirty="0" smtClean="0"/>
              <a:t>에서 가져옵니다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이를 통해 개발한 화면의 파일을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FD</a:t>
            </a:r>
            <a:r>
              <a:rPr lang="ko-KR" altLang="en-US" sz="1200" dirty="0" smtClean="0"/>
              <a:t>에서의 </a:t>
            </a:r>
            <a:r>
              <a:rPr lang="ko-KR" altLang="en-US" sz="1200" dirty="0" err="1" smtClean="0"/>
              <a:t>미리보기가</a:t>
            </a:r>
            <a:r>
              <a:rPr lang="ko-KR" altLang="en-US" sz="1200" dirty="0" smtClean="0"/>
              <a:t> 아닌</a:t>
            </a:r>
            <a:r>
              <a:rPr lang="en-US" altLang="ko-KR" sz="1200" dirty="0" smtClean="0"/>
              <a:t>, ERP10</a:t>
            </a:r>
            <a:r>
              <a:rPr lang="ko-KR" altLang="en-US" sz="1200" dirty="0" smtClean="0"/>
              <a:t>으로 접근할 수 있습니다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6" y="2214335"/>
            <a:ext cx="4163006" cy="125747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6" y="4033663"/>
            <a:ext cx="7345953" cy="1706835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 flipV="1">
            <a:off x="2864399" y="2595638"/>
            <a:ext cx="215986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3161579" y="2595639"/>
            <a:ext cx="112848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2974019" y="2595638"/>
            <a:ext cx="4366908" cy="14184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7348899" y="4033663"/>
            <a:ext cx="426440" cy="4051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/>
          <p:cNvCxnSpPr>
            <a:endCxn id="15" idx="0"/>
          </p:cNvCxnSpPr>
          <p:nvPr/>
        </p:nvCxnSpPr>
        <p:spPr>
          <a:xfrm flipH="1">
            <a:off x="1177028" y="2595637"/>
            <a:ext cx="2542717" cy="29085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05155" y="5504155"/>
            <a:ext cx="1143746" cy="2363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504989" y="514821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단</a:t>
            </a:r>
            <a:r>
              <a:rPr lang="en-US" altLang="ko-KR" sz="1200" dirty="0" smtClean="0">
                <a:solidFill>
                  <a:srgbClr val="FF0000"/>
                </a:solidFill>
              </a:rPr>
              <a:t>, ERP10 DB</a:t>
            </a:r>
            <a:r>
              <a:rPr lang="ko-KR" altLang="en-US" sz="1200" dirty="0" smtClean="0">
                <a:solidFill>
                  <a:srgbClr val="FF0000"/>
                </a:solidFill>
              </a:rPr>
              <a:t>에 해당 메뉴가 추가가 되어 있어야 합니다</a:t>
            </a:r>
            <a:r>
              <a:rPr lang="en-US" altLang="ko-KR" sz="1200" dirty="0" smtClean="0">
                <a:solidFill>
                  <a:srgbClr val="FF0000"/>
                </a:solidFill>
              </a:rPr>
              <a:t>.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7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53030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DEWS/J : DB</a:t>
            </a:r>
            <a:r>
              <a:rPr lang="ko-KR" altLang="en-US" sz="1200" dirty="0" smtClean="0"/>
              <a:t>에 연결하여 서비스를 개발할 수 있는 </a:t>
            </a:r>
            <a:r>
              <a:rPr lang="en-US" altLang="ko-KR" sz="1200" dirty="0" smtClean="0"/>
              <a:t>Backend </a:t>
            </a:r>
            <a:r>
              <a:rPr lang="ko-KR" altLang="en-US" sz="1200" dirty="0" smtClean="0"/>
              <a:t>프레임워크 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DEWS/UI : </a:t>
            </a:r>
            <a:r>
              <a:rPr lang="ko-KR" altLang="en-US" sz="1200" dirty="0" smtClean="0"/>
              <a:t>서비스 결과를 화면에 표시하는 </a:t>
            </a:r>
            <a:r>
              <a:rPr lang="en-US" altLang="ko-KR" sz="1200" dirty="0" smtClean="0"/>
              <a:t>Frontend </a:t>
            </a:r>
            <a:r>
              <a:rPr lang="ko-KR" altLang="en-US" sz="1200" dirty="0" smtClean="0"/>
              <a:t>프레임워크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두 프레임워크를 이용하여 쉽게 개발을 돕는 </a:t>
            </a:r>
            <a:r>
              <a:rPr lang="en-US" altLang="ko-KR" sz="1200" dirty="0" smtClean="0"/>
              <a:t>DEWS Studio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818" y="2192784"/>
            <a:ext cx="7200139" cy="39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모서리가 둥근 직사각형 33">
            <a:extLst>
              <a:ext uri="{FF2B5EF4-FFF2-40B4-BE49-F238E27FC236}">
                <a16:creationId xmlns:a16="http://schemas.microsoft.com/office/drawing/2014/main" id="{DAC94D7D-814E-4E30-A238-ABCED18D1161}"/>
              </a:ext>
            </a:extLst>
          </p:cNvPr>
          <p:cNvSpPr/>
          <p:nvPr/>
        </p:nvSpPr>
        <p:spPr>
          <a:xfrm>
            <a:off x="902550" y="1469854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6" name="모서리가 둥근 직사각형 34">
            <a:extLst>
              <a:ext uri="{FF2B5EF4-FFF2-40B4-BE49-F238E27FC236}">
                <a16:creationId xmlns:a16="http://schemas.microsoft.com/office/drawing/2014/main" id="{BC32E3C2-9DBB-4814-932C-80E463DCBBCC}"/>
              </a:ext>
            </a:extLst>
          </p:cNvPr>
          <p:cNvSpPr/>
          <p:nvPr/>
        </p:nvSpPr>
        <p:spPr>
          <a:xfrm>
            <a:off x="902550" y="1469201"/>
            <a:ext cx="1350000" cy="135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M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AC4E8863-50B2-414F-94F2-3C64C29E229E}"/>
              </a:ext>
            </a:extLst>
          </p:cNvPr>
          <p:cNvSpPr txBox="1"/>
          <p:nvPr/>
        </p:nvSpPr>
        <p:spPr>
          <a:xfrm>
            <a:off x="2532312" y="1808849"/>
            <a:ext cx="4331955" cy="8963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비즈니스와 데이터에 대한 처리가 담긴 부분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DB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호출하여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CRUD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처리하거나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로 보내기 위한 데이터 가공 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Back-end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개발 영역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DzApiService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구현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,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프레임워크에서 제공하는 기능을 이용하여 데이터 처리</a:t>
            </a:r>
          </a:p>
        </p:txBody>
      </p:sp>
      <p:sp>
        <p:nvSpPr>
          <p:cNvPr id="8" name="모서리가 둥근 직사각형 36">
            <a:extLst>
              <a:ext uri="{FF2B5EF4-FFF2-40B4-BE49-F238E27FC236}">
                <a16:creationId xmlns:a16="http://schemas.microsoft.com/office/drawing/2014/main" id="{EF2B49E4-4161-4458-A44A-26F87253A147}"/>
              </a:ext>
            </a:extLst>
          </p:cNvPr>
          <p:cNvSpPr/>
          <p:nvPr/>
        </p:nvSpPr>
        <p:spPr>
          <a:xfrm>
            <a:off x="902550" y="3085863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9" name="모서리가 둥근 직사각형 37">
            <a:extLst>
              <a:ext uri="{FF2B5EF4-FFF2-40B4-BE49-F238E27FC236}">
                <a16:creationId xmlns:a16="http://schemas.microsoft.com/office/drawing/2014/main" id="{942725AB-712C-4775-8FC7-D9E0CC64F324}"/>
              </a:ext>
            </a:extLst>
          </p:cNvPr>
          <p:cNvSpPr/>
          <p:nvPr/>
        </p:nvSpPr>
        <p:spPr>
          <a:xfrm>
            <a:off x="902550" y="3085210"/>
            <a:ext cx="1350000" cy="1350000"/>
          </a:xfrm>
          <a:prstGeom prst="roundRect">
            <a:avLst>
              <a:gd name="adj" fmla="val 50000"/>
            </a:avLst>
          </a:prstGeom>
          <a:solidFill>
            <a:srgbClr val="002776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V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2EBC1739-E29F-4773-ADF3-E8A74B4629CE}"/>
              </a:ext>
            </a:extLst>
          </p:cNvPr>
          <p:cNvSpPr txBox="1"/>
          <p:nvPr/>
        </p:nvSpPr>
        <p:spPr>
          <a:xfrm>
            <a:off x="2532312" y="3415890"/>
            <a:ext cx="2923877" cy="7017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브라우저에 화면을 출력하기 위한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html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과 </a:t>
            </a:r>
            <a:r>
              <a:rPr lang="en-US" altLang="ko-KR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css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데이터 출력 및 동작을 위한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script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 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개발 영역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1" name="모서리가 둥근 직사각형 39">
            <a:extLst>
              <a:ext uri="{FF2B5EF4-FFF2-40B4-BE49-F238E27FC236}">
                <a16:creationId xmlns:a16="http://schemas.microsoft.com/office/drawing/2014/main" id="{BF96DC79-ED82-430E-A214-1DB2B10C5CF4}"/>
              </a:ext>
            </a:extLst>
          </p:cNvPr>
          <p:cNvSpPr/>
          <p:nvPr/>
        </p:nvSpPr>
        <p:spPr>
          <a:xfrm>
            <a:off x="902550" y="4701870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2" name="모서리가 둥근 직사각형 40">
            <a:extLst>
              <a:ext uri="{FF2B5EF4-FFF2-40B4-BE49-F238E27FC236}">
                <a16:creationId xmlns:a16="http://schemas.microsoft.com/office/drawing/2014/main" id="{487FF488-0F4A-4C04-9C91-8027D699790B}"/>
              </a:ext>
            </a:extLst>
          </p:cNvPr>
          <p:cNvSpPr/>
          <p:nvPr/>
        </p:nvSpPr>
        <p:spPr>
          <a:xfrm>
            <a:off x="902550" y="4701218"/>
            <a:ext cx="1350000" cy="1350000"/>
          </a:xfrm>
          <a:prstGeom prst="roundRect">
            <a:avLst>
              <a:gd name="adj" fmla="val 50000"/>
            </a:avLst>
          </a:prstGeom>
          <a:solidFill>
            <a:srgbClr val="002776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C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52F348E4-A39C-4252-A1E7-EB873745F0F1}"/>
              </a:ext>
            </a:extLst>
          </p:cNvPr>
          <p:cNvSpPr txBox="1"/>
          <p:nvPr/>
        </p:nvSpPr>
        <p:spPr>
          <a:xfrm>
            <a:off x="2532312" y="5121546"/>
            <a:ext cx="2601674" cy="69326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사용자의 입력 처리와 전체적인 흐름을 제어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와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Back-end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데이터 </a:t>
            </a:r>
            <a:r>
              <a:rPr lang="ko-KR" altLang="en-US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맵핑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기능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프레임워크에서 제공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A30B338-F2CA-4FE5-999A-1510068EFACA}"/>
              </a:ext>
            </a:extLst>
          </p:cNvPr>
          <p:cNvSpPr/>
          <p:nvPr/>
        </p:nvSpPr>
        <p:spPr>
          <a:xfrm>
            <a:off x="694556" y="1279184"/>
            <a:ext cx="8247530" cy="16973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C1BAB38-30B2-4DCB-AA2D-2B52BE55D3C0}"/>
              </a:ext>
            </a:extLst>
          </p:cNvPr>
          <p:cNvSpPr/>
          <p:nvPr/>
        </p:nvSpPr>
        <p:spPr>
          <a:xfrm>
            <a:off x="694556" y="2971256"/>
            <a:ext cx="8247530" cy="16973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957511" y="191336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/>
              <a:t>BD </a:t>
            </a:r>
            <a:r>
              <a:rPr lang="ko-KR" altLang="en-US" sz="1200" dirty="0" smtClean="0"/>
              <a:t>영역</a:t>
            </a:r>
            <a:endParaRPr lang="en-US" altLang="ko-KR" sz="1200" dirty="0" smtClean="0"/>
          </a:p>
        </p:txBody>
      </p:sp>
      <p:sp>
        <p:nvSpPr>
          <p:cNvPr id="17" name="직사각형 16"/>
          <p:cNvSpPr/>
          <p:nvPr/>
        </p:nvSpPr>
        <p:spPr>
          <a:xfrm>
            <a:off x="8983830" y="3529377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/>
              <a:t>FD </a:t>
            </a:r>
            <a:r>
              <a:rPr lang="ko-KR" altLang="en-US" sz="1200" dirty="0" smtClean="0"/>
              <a:t>영역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06269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372A64C-1148-4193-9D4A-7DA3CDF0E653}"/>
              </a:ext>
            </a:extLst>
          </p:cNvPr>
          <p:cNvGrpSpPr/>
          <p:nvPr/>
        </p:nvGrpSpPr>
        <p:grpSpPr>
          <a:xfrm>
            <a:off x="842821" y="1647559"/>
            <a:ext cx="1424700" cy="1424700"/>
            <a:chOff x="1013017" y="2687374"/>
            <a:chExt cx="1424700" cy="1424700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6264D87A-90B7-4FB8-AFB9-6873B75A1AE8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1CA3A80E-831C-49F6-91D8-ECE6AAD76C20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Model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0B8B821-1593-4379-A246-725A6ED4C7B8}"/>
              </a:ext>
            </a:extLst>
          </p:cNvPr>
          <p:cNvGrpSpPr/>
          <p:nvPr/>
        </p:nvGrpSpPr>
        <p:grpSpPr>
          <a:xfrm>
            <a:off x="3733996" y="1647559"/>
            <a:ext cx="1424700" cy="1424700"/>
            <a:chOff x="1013017" y="2687374"/>
            <a:chExt cx="1424700" cy="1424700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B958973-6419-414E-9056-78372CC7E8F6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EEF0794C-5DE2-4689-AFF3-B44FDF62D5FF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DAO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6082A64-786C-4203-BAB0-39A7A1E93749}"/>
              </a:ext>
            </a:extLst>
          </p:cNvPr>
          <p:cNvGrpSpPr/>
          <p:nvPr/>
        </p:nvGrpSpPr>
        <p:grpSpPr>
          <a:xfrm>
            <a:off x="6432853" y="1647559"/>
            <a:ext cx="1424700" cy="1424700"/>
            <a:chOff x="1013017" y="2687374"/>
            <a:chExt cx="1424700" cy="1424700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38B6539D-4518-4B7D-AD28-F53FE1C8C308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C8BC0AC2-2455-46E1-B363-4F9C82ED06A2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Service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6E6ACA-4BA1-4B26-A9C8-D29C3F69090A}"/>
              </a:ext>
            </a:extLst>
          </p:cNvPr>
          <p:cNvGrpSpPr/>
          <p:nvPr/>
        </p:nvGrpSpPr>
        <p:grpSpPr>
          <a:xfrm>
            <a:off x="2309296" y="3628759"/>
            <a:ext cx="1424700" cy="1424700"/>
            <a:chOff x="1013017" y="2687374"/>
            <a:chExt cx="1424700" cy="142470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DB9EC8DC-6208-4712-AEBE-3C82E970C933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2A29717E-5EE9-4CAB-8AD4-46AD0FBE36D1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 err="1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MyBatis</a:t>
              </a: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/>
              </a:r>
              <a:b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</a:b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Mapper</a:t>
              </a: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437C226-8264-42CF-A960-73B963200689}"/>
              </a:ext>
            </a:extLst>
          </p:cNvPr>
          <p:cNvSpPr/>
          <p:nvPr/>
        </p:nvSpPr>
        <p:spPr>
          <a:xfrm>
            <a:off x="728275" y="3095818"/>
            <a:ext cx="313402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DTO(Data</a:t>
            </a:r>
            <a:r>
              <a:rPr lang="ko-KR" altLang="en-US" sz="1000" dirty="0"/>
              <a:t> </a:t>
            </a:r>
            <a:r>
              <a:rPr lang="en-US" altLang="ko-KR" sz="1000" dirty="0"/>
              <a:t>Transfer</a:t>
            </a:r>
            <a:r>
              <a:rPr lang="ko-KR" altLang="en-US" sz="1000" dirty="0"/>
              <a:t> </a:t>
            </a:r>
            <a:r>
              <a:rPr lang="en-US" altLang="ko-KR" sz="1000" dirty="0"/>
              <a:t>Object)</a:t>
            </a:r>
            <a:br>
              <a:rPr lang="en-US" altLang="ko-KR" sz="1000" dirty="0"/>
            </a:br>
            <a:r>
              <a:rPr lang="en-US" altLang="ko-KR" sz="1000" dirty="0"/>
              <a:t>(</a:t>
            </a:r>
            <a:r>
              <a:rPr lang="ko-KR" altLang="en-US" sz="1000" dirty="0"/>
              <a:t>계층간 데이터 교환을 위한 </a:t>
            </a:r>
            <a:r>
              <a:rPr lang="en-US" altLang="ko-KR" sz="1000" dirty="0"/>
              <a:t>JavaBean)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 err="1"/>
              <a:t>데이터을</a:t>
            </a:r>
            <a:r>
              <a:rPr lang="ko-KR" altLang="en-US" sz="1000" dirty="0"/>
              <a:t> 주고 받을 포맷</a:t>
            </a:r>
            <a:endParaRPr lang="ko-KR" altLang="ko-KR" sz="10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90105A0-2ED5-4B33-85E5-7144B765DEB0}"/>
              </a:ext>
            </a:extLst>
          </p:cNvPr>
          <p:cNvSpPr/>
          <p:nvPr/>
        </p:nvSpPr>
        <p:spPr>
          <a:xfrm>
            <a:off x="3955800" y="3095818"/>
            <a:ext cx="324189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DAO(Data Access Object)</a:t>
            </a:r>
            <a:br>
              <a:rPr lang="en-US" altLang="ko-KR" sz="1000" dirty="0"/>
            </a:br>
            <a:r>
              <a:rPr lang="en-US" altLang="ko-KR" sz="1000" dirty="0"/>
              <a:t>(DB</a:t>
            </a:r>
            <a:r>
              <a:rPr lang="ko-KR" altLang="en-US" sz="1000" dirty="0"/>
              <a:t>에 연결하고 쿼리를 전송하는 클래스</a:t>
            </a:r>
            <a:r>
              <a:rPr lang="en-US" altLang="ko-KR" sz="1000" dirty="0"/>
              <a:t>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Model</a:t>
            </a:r>
            <a:r>
              <a:rPr lang="ko-KR" altLang="en-US" sz="1000" dirty="0"/>
              <a:t> 포맷으로 전송</a:t>
            </a:r>
            <a:endParaRPr lang="ko-KR" altLang="ko-KR" sz="10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9D45239-6868-470B-94B7-BB2CB424B27E}"/>
              </a:ext>
            </a:extLst>
          </p:cNvPr>
          <p:cNvSpPr/>
          <p:nvPr/>
        </p:nvSpPr>
        <p:spPr>
          <a:xfrm>
            <a:off x="3759823" y="3991203"/>
            <a:ext cx="351621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자바의 관계형 데이터베이스 프로그래밍을 좀 더 </a:t>
            </a:r>
            <a:r>
              <a:rPr lang="en-US" altLang="ko-KR" sz="1000" dirty="0"/>
              <a:t/>
            </a:r>
            <a:br>
              <a:rPr lang="en-US" altLang="ko-KR" sz="1000" dirty="0"/>
            </a:br>
            <a:r>
              <a:rPr lang="ko-KR" altLang="en-US" sz="1000" dirty="0"/>
              <a:t>쉽게 할 수 있게 도와주는 개발 프레임 워크</a:t>
            </a:r>
            <a:r>
              <a:rPr lang="en-US" altLang="ko-KR" sz="1000" dirty="0"/>
              <a:t>(</a:t>
            </a:r>
            <a:r>
              <a:rPr lang="en-US" altLang="ko-KR" sz="1000" dirty="0" err="1"/>
              <a:t>Mybatis</a:t>
            </a:r>
            <a:r>
              <a:rPr lang="en-US" altLang="ko-KR" sz="1000" dirty="0"/>
              <a:t>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 </a:t>
            </a:r>
            <a:r>
              <a:rPr lang="en-US" altLang="ko-KR" sz="1000" dirty="0"/>
              <a:t>SQL </a:t>
            </a:r>
            <a:r>
              <a:rPr lang="ko-KR" altLang="en-US" sz="1000" dirty="0"/>
              <a:t>쿼리문이</a:t>
            </a:r>
            <a:r>
              <a:rPr lang="en-US" altLang="ko-KR" sz="1000" dirty="0"/>
              <a:t> </a:t>
            </a:r>
            <a:r>
              <a:rPr lang="ko-KR" altLang="en-US" sz="1000" dirty="0"/>
              <a:t>있는 </a:t>
            </a:r>
            <a:r>
              <a:rPr lang="en-US" altLang="ko-KR" sz="1000" dirty="0"/>
              <a:t>xml </a:t>
            </a:r>
            <a:r>
              <a:rPr lang="ko-KR" altLang="en-US" sz="1000" dirty="0"/>
              <a:t>형식의 파일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DD8581E-32D2-4969-8307-07D5996805E5}"/>
              </a:ext>
            </a:extLst>
          </p:cNvPr>
          <p:cNvSpPr/>
          <p:nvPr/>
        </p:nvSpPr>
        <p:spPr>
          <a:xfrm>
            <a:off x="6930648" y="3095818"/>
            <a:ext cx="3241898" cy="27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비즈니스 로직 처리</a:t>
            </a:r>
            <a:endParaRPr lang="en-US" altLang="ko-KR" sz="1000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A09FCA1-D7D2-4E0D-A404-DB6AE00734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90" y="5355787"/>
            <a:ext cx="695097" cy="695097"/>
          </a:xfrm>
          <a:prstGeom prst="rect">
            <a:avLst/>
          </a:prstGeom>
          <a:solidFill>
            <a:srgbClr val="002776"/>
          </a:solidFill>
          <a:ln w="76200">
            <a:solidFill>
              <a:srgbClr val="002776"/>
            </a:solidFill>
          </a:ln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360FC8DD-F7ED-4DDE-B82E-D42FD3688595}"/>
              </a:ext>
            </a:extLst>
          </p:cNvPr>
          <p:cNvSpPr/>
          <p:nvPr/>
        </p:nvSpPr>
        <p:spPr>
          <a:xfrm>
            <a:off x="3038763" y="5556307"/>
            <a:ext cx="1351581" cy="34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SzPts val="1400"/>
            </a:pPr>
            <a:r>
              <a:rPr lang="ko-KR" altLang="en-US" sz="1400" dirty="0"/>
              <a:t>데이터베이스</a:t>
            </a:r>
            <a:endParaRPr lang="en-US" altLang="ko-KR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D8C078F-20A5-4D96-8B1E-45483F7AEB90}"/>
              </a:ext>
            </a:extLst>
          </p:cNvPr>
          <p:cNvSpPr/>
          <p:nvPr/>
        </p:nvSpPr>
        <p:spPr>
          <a:xfrm>
            <a:off x="505461" y="1314878"/>
            <a:ext cx="8122741" cy="391509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9E97EEC6-826E-4CB2-9CD0-C5961E3D4F96}"/>
              </a:ext>
            </a:extLst>
          </p:cNvPr>
          <p:cNvSpPr txBox="1"/>
          <p:nvPr/>
        </p:nvSpPr>
        <p:spPr>
          <a:xfrm>
            <a:off x="4090262" y="981744"/>
            <a:ext cx="2566152" cy="343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1400" dirty="0"/>
              <a:t>WAS(Web Application Server)</a:t>
            </a:r>
            <a:endParaRPr lang="ko-KR" altLang="en-US" sz="1400" dirty="0"/>
          </a:p>
        </p:txBody>
      </p:sp>
      <p:cxnSp>
        <p:nvCxnSpPr>
          <p:cNvPr id="25" name="연결선: 구부러짐 39">
            <a:extLst>
              <a:ext uri="{FF2B5EF4-FFF2-40B4-BE49-F238E27FC236}">
                <a16:creationId xmlns:a16="http://schemas.microsoft.com/office/drawing/2014/main" id="{FE5A6806-9B20-44C6-BC84-7492E5D0046F}"/>
              </a:ext>
            </a:extLst>
          </p:cNvPr>
          <p:cNvCxnSpPr>
            <a:cxnSpLocks/>
            <a:stCxn id="6" idx="7"/>
            <a:endCxn id="9" idx="2"/>
          </p:cNvCxnSpPr>
          <p:nvPr/>
        </p:nvCxnSpPr>
        <p:spPr>
          <a:xfrm rot="16200000" flipH="1">
            <a:off x="2644583" y="1270497"/>
            <a:ext cx="503708" cy="1675117"/>
          </a:xfrm>
          <a:prstGeom prst="curvedConnector4">
            <a:avLst>
              <a:gd name="adj1" fmla="val -45383"/>
              <a:gd name="adj2" fmla="val 56228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연결선: 구부러짐 42">
            <a:extLst>
              <a:ext uri="{FF2B5EF4-FFF2-40B4-BE49-F238E27FC236}">
                <a16:creationId xmlns:a16="http://schemas.microsoft.com/office/drawing/2014/main" id="{0A44FE62-7062-4828-BCEA-D2CCB16DAA88}"/>
              </a:ext>
            </a:extLst>
          </p:cNvPr>
          <p:cNvCxnSpPr>
            <a:stCxn id="9" idx="3"/>
          </p:cNvCxnSpPr>
          <p:nvPr/>
        </p:nvCxnSpPr>
        <p:spPr>
          <a:xfrm rot="5400000">
            <a:off x="3259838" y="3017149"/>
            <a:ext cx="836333" cy="529269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연결선: 꺾임 46">
            <a:extLst>
              <a:ext uri="{FF2B5EF4-FFF2-40B4-BE49-F238E27FC236}">
                <a16:creationId xmlns:a16="http://schemas.microsoft.com/office/drawing/2014/main" id="{86F04A9C-AF47-44C5-8CBA-7C1FE9A642B8}"/>
              </a:ext>
            </a:extLst>
          </p:cNvPr>
          <p:cNvCxnSpPr>
            <a:stCxn id="9" idx="6"/>
            <a:endCxn id="12" idx="2"/>
          </p:cNvCxnSpPr>
          <p:nvPr/>
        </p:nvCxnSpPr>
        <p:spPr>
          <a:xfrm>
            <a:off x="5158696" y="2359909"/>
            <a:ext cx="1274157" cy="12700"/>
          </a:xfrm>
          <a:prstGeom prst="bentConnector3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8" name="TextBox 2">
            <a:extLst>
              <a:ext uri="{FF2B5EF4-FFF2-40B4-BE49-F238E27FC236}">
                <a16:creationId xmlns:a16="http://schemas.microsoft.com/office/drawing/2014/main" id="{E54E2865-FD8B-4D93-8F3E-C406049D9594}"/>
              </a:ext>
            </a:extLst>
          </p:cNvPr>
          <p:cNvSpPr txBox="1"/>
          <p:nvPr/>
        </p:nvSpPr>
        <p:spPr>
          <a:xfrm>
            <a:off x="3427739" y="300852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3AB47337-E1E3-4E68-B60D-C05FE5322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398" y="3005420"/>
            <a:ext cx="533401" cy="551689"/>
          </a:xfrm>
          <a:prstGeom prst="rect">
            <a:avLst/>
          </a:prstGeom>
          <a:solidFill>
            <a:schemeClr val="tx2"/>
          </a:solidFill>
          <a:ln w="76200">
            <a:solidFill>
              <a:schemeClr val="tx2"/>
            </a:solidFill>
          </a:ln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id="{74330EE8-F2B8-47E0-B075-C0D2F97AB0C0}"/>
              </a:ext>
            </a:extLst>
          </p:cNvPr>
          <p:cNvSpPr/>
          <p:nvPr/>
        </p:nvSpPr>
        <p:spPr>
          <a:xfrm>
            <a:off x="9018107" y="3620674"/>
            <a:ext cx="849305" cy="34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SzPts val="1400"/>
            </a:pPr>
            <a:r>
              <a:rPr lang="ko-KR" altLang="en-US" sz="1400"/>
              <a:t>사용자</a:t>
            </a:r>
            <a:endParaRPr lang="en-US" altLang="ko-KR" sz="1400" dirty="0"/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0C826F3A-849F-446D-9DE8-BA87D8BD67F0}"/>
              </a:ext>
            </a:extLst>
          </p:cNvPr>
          <p:cNvSpPr txBox="1"/>
          <p:nvPr/>
        </p:nvSpPr>
        <p:spPr>
          <a:xfrm>
            <a:off x="8628202" y="2937094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요청</a:t>
            </a:r>
          </a:p>
        </p:txBody>
      </p:sp>
      <p:sp>
        <p:nvSpPr>
          <p:cNvPr id="32" name="TextBox 2">
            <a:extLst>
              <a:ext uri="{FF2B5EF4-FFF2-40B4-BE49-F238E27FC236}">
                <a16:creationId xmlns:a16="http://schemas.microsoft.com/office/drawing/2014/main" id="{EF6180DE-B917-44A7-B2A3-FA1CAF1A588D}"/>
              </a:ext>
            </a:extLst>
          </p:cNvPr>
          <p:cNvSpPr txBox="1"/>
          <p:nvPr/>
        </p:nvSpPr>
        <p:spPr>
          <a:xfrm>
            <a:off x="3050408" y="1914247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8712BADD-CCFB-4519-A99C-7DA434E7CAC6}"/>
              </a:ext>
            </a:extLst>
          </p:cNvPr>
          <p:cNvSpPr txBox="1"/>
          <p:nvPr/>
        </p:nvSpPr>
        <p:spPr>
          <a:xfrm>
            <a:off x="5662204" y="2013721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호출</a:t>
            </a:r>
          </a:p>
        </p:txBody>
      </p:sp>
      <p:cxnSp>
        <p:nvCxnSpPr>
          <p:cNvPr id="34" name="연결선: 구부러짐 4">
            <a:extLst>
              <a:ext uri="{FF2B5EF4-FFF2-40B4-BE49-F238E27FC236}">
                <a16:creationId xmlns:a16="http://schemas.microsoft.com/office/drawing/2014/main" id="{ED0E8475-51C8-42D7-8DF4-F599B31360EA}"/>
              </a:ext>
            </a:extLst>
          </p:cNvPr>
          <p:cNvCxnSpPr>
            <a:stCxn id="9" idx="5"/>
            <a:endCxn id="21" idx="3"/>
          </p:cNvCxnSpPr>
          <p:nvPr/>
        </p:nvCxnSpPr>
        <p:spPr>
          <a:xfrm rot="16200000" flipH="1">
            <a:off x="3570361" y="4243309"/>
            <a:ext cx="2839719" cy="80333"/>
          </a:xfrm>
          <a:prstGeom prst="curvedConnector4">
            <a:avLst>
              <a:gd name="adj1" fmla="val 40207"/>
              <a:gd name="adj2" fmla="val 54428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5" name="TextBox 2">
            <a:extLst>
              <a:ext uri="{FF2B5EF4-FFF2-40B4-BE49-F238E27FC236}">
                <a16:creationId xmlns:a16="http://schemas.microsoft.com/office/drawing/2014/main" id="{36E51136-24F5-43EE-B0FF-6D584A4E9E4E}"/>
              </a:ext>
            </a:extLst>
          </p:cNvPr>
          <p:cNvSpPr txBox="1"/>
          <p:nvPr/>
        </p:nvSpPr>
        <p:spPr>
          <a:xfrm>
            <a:off x="5262020" y="5319459"/>
            <a:ext cx="1763624" cy="2712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접근</a:t>
            </a:r>
            <a:r>
              <a:rPr lang="en-US" altLang="ko-KR" sz="1000" dirty="0"/>
              <a:t>(Model</a:t>
            </a:r>
            <a:r>
              <a:rPr lang="ko-KR" altLang="en-US" sz="1000" dirty="0"/>
              <a:t>과 </a:t>
            </a:r>
            <a:r>
              <a:rPr lang="en-US" altLang="ko-KR" sz="1000" dirty="0"/>
              <a:t>Mapper </a:t>
            </a:r>
            <a:r>
              <a:rPr lang="ko-KR" altLang="en-US" sz="1000" dirty="0"/>
              <a:t>이용</a:t>
            </a:r>
            <a:r>
              <a:rPr lang="en-US" altLang="ko-KR" sz="1000" dirty="0"/>
              <a:t>)</a:t>
            </a:r>
            <a:endParaRPr lang="ko-KR" altLang="en-US" sz="1000" dirty="0"/>
          </a:p>
        </p:txBody>
      </p:sp>
      <p:cxnSp>
        <p:nvCxnSpPr>
          <p:cNvPr id="36" name="연결선: 구부러짐 18">
            <a:extLst>
              <a:ext uri="{FF2B5EF4-FFF2-40B4-BE49-F238E27FC236}">
                <a16:creationId xmlns:a16="http://schemas.microsoft.com/office/drawing/2014/main" id="{681DD6AE-66AD-4B74-8C7D-63B06B3F792F}"/>
              </a:ext>
            </a:extLst>
          </p:cNvPr>
          <p:cNvCxnSpPr>
            <a:stCxn id="12" idx="0"/>
            <a:endCxn id="6" idx="0"/>
          </p:cNvCxnSpPr>
          <p:nvPr/>
        </p:nvCxnSpPr>
        <p:spPr>
          <a:xfrm rot="16200000" flipV="1">
            <a:off x="4350187" y="-1147457"/>
            <a:ext cx="12700" cy="5590032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7" name="TextBox 2">
            <a:extLst>
              <a:ext uri="{FF2B5EF4-FFF2-40B4-BE49-F238E27FC236}">
                <a16:creationId xmlns:a16="http://schemas.microsoft.com/office/drawing/2014/main" id="{EC29B974-05B4-49D4-9A44-A3283CD15135}"/>
              </a:ext>
            </a:extLst>
          </p:cNvPr>
          <p:cNvSpPr txBox="1"/>
          <p:nvPr/>
        </p:nvSpPr>
        <p:spPr>
          <a:xfrm>
            <a:off x="5105103" y="142499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cxnSp>
        <p:nvCxnSpPr>
          <p:cNvPr id="38" name="연결선: 꺾임 49">
            <a:extLst>
              <a:ext uri="{FF2B5EF4-FFF2-40B4-BE49-F238E27FC236}">
                <a16:creationId xmlns:a16="http://schemas.microsoft.com/office/drawing/2014/main" id="{CAE49F85-FE57-457C-8F91-1C70B58CE16B}"/>
              </a:ext>
            </a:extLst>
          </p:cNvPr>
          <p:cNvCxnSpPr>
            <a:cxnSpLocks/>
          </p:cNvCxnSpPr>
          <p:nvPr/>
        </p:nvCxnSpPr>
        <p:spPr>
          <a:xfrm>
            <a:off x="7857553" y="2535169"/>
            <a:ext cx="1280948" cy="895869"/>
          </a:xfrm>
          <a:prstGeom prst="bentConnector3">
            <a:avLst>
              <a:gd name="adj1" fmla="val 45241"/>
            </a:avLst>
          </a:prstGeom>
          <a:ln>
            <a:solidFill>
              <a:srgbClr val="72C7E7"/>
            </a:solidFill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연결선: 꺾임 50">
            <a:extLst>
              <a:ext uri="{FF2B5EF4-FFF2-40B4-BE49-F238E27FC236}">
                <a16:creationId xmlns:a16="http://schemas.microsoft.com/office/drawing/2014/main" id="{53EB1705-E659-46F8-8EBE-20305500118B}"/>
              </a:ext>
            </a:extLst>
          </p:cNvPr>
          <p:cNvCxnSpPr/>
          <p:nvPr/>
        </p:nvCxnSpPr>
        <p:spPr>
          <a:xfrm>
            <a:off x="5168435" y="2504619"/>
            <a:ext cx="1274157" cy="12700"/>
          </a:xfrm>
          <a:prstGeom prst="bentConnector3">
            <a:avLst/>
          </a:prstGeom>
          <a:ln>
            <a:solidFill>
              <a:srgbClr val="72C7E7"/>
            </a:solidFill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연결선: 꺾임 51">
            <a:extLst>
              <a:ext uri="{FF2B5EF4-FFF2-40B4-BE49-F238E27FC236}">
                <a16:creationId xmlns:a16="http://schemas.microsoft.com/office/drawing/2014/main" id="{D8AEC7FB-BAE4-4537-8468-F223AF00CADD}"/>
              </a:ext>
            </a:extLst>
          </p:cNvPr>
          <p:cNvCxnSpPr>
            <a:cxnSpLocks/>
          </p:cNvCxnSpPr>
          <p:nvPr/>
        </p:nvCxnSpPr>
        <p:spPr>
          <a:xfrm>
            <a:off x="7842110" y="2292270"/>
            <a:ext cx="1299339" cy="938713"/>
          </a:xfrm>
          <a:prstGeom prst="bentConnector3">
            <a:avLst>
              <a:gd name="adj1" fmla="val 5293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TextBox 2">
            <a:extLst>
              <a:ext uri="{FF2B5EF4-FFF2-40B4-BE49-F238E27FC236}">
                <a16:creationId xmlns:a16="http://schemas.microsoft.com/office/drawing/2014/main" id="{C0EEE8E7-D059-42B3-B96C-CF4C347AE7BB}"/>
              </a:ext>
            </a:extLst>
          </p:cNvPr>
          <p:cNvSpPr txBox="1"/>
          <p:nvPr/>
        </p:nvSpPr>
        <p:spPr>
          <a:xfrm>
            <a:off x="8660151" y="3458824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응답</a:t>
            </a:r>
          </a:p>
        </p:txBody>
      </p:sp>
      <p:sp>
        <p:nvSpPr>
          <p:cNvPr id="42" name="TextBox 2">
            <a:extLst>
              <a:ext uri="{FF2B5EF4-FFF2-40B4-BE49-F238E27FC236}">
                <a16:creationId xmlns:a16="http://schemas.microsoft.com/office/drawing/2014/main" id="{4656E2E5-0E80-4DB1-95C1-7BC915FA1018}"/>
              </a:ext>
            </a:extLst>
          </p:cNvPr>
          <p:cNvSpPr txBox="1"/>
          <p:nvPr/>
        </p:nvSpPr>
        <p:spPr>
          <a:xfrm>
            <a:off x="5706980" y="253392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리턴</a:t>
            </a:r>
          </a:p>
        </p:txBody>
      </p:sp>
    </p:spTree>
    <p:extLst>
      <p:ext uri="{BB962C8B-B14F-4D97-AF65-F5344CB8AC3E}">
        <p14:creationId xmlns:p14="http://schemas.microsoft.com/office/powerpoint/2010/main" val="27628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3040" y="1205931"/>
            <a:ext cx="1200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1.SQL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178" y="1205931"/>
            <a:ext cx="21349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2. Back-end </a:t>
            </a:r>
            <a:r>
              <a:rPr lang="en-US" altLang="ko-KR" sz="16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Api</a:t>
            </a:r>
            <a:r>
              <a:rPr lang="en-US" altLang="ko-KR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7379" y="1205932"/>
            <a:ext cx="2535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3. Front-end Source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pic>
        <p:nvPicPr>
          <p:cNvPr id="8" name="Picture 4" descr="Db 아이콘 무료 다운로드 도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86" y="3277739"/>
            <a:ext cx="1990725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ql 파일 기호 | 무료 아이콘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7" y="1872935"/>
            <a:ext cx="1404804" cy="14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2.bp.blogspot.com/-al7fanI05kk/U9DrnX5UwKI/AAAAAAA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08" y="2373155"/>
            <a:ext cx="2933418" cy="68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4108" y="3574722"/>
            <a:ext cx="3024017" cy="21989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388" y="2160620"/>
            <a:ext cx="1133475" cy="1114425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2523" y="3801395"/>
            <a:ext cx="2395207" cy="17455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오른쪽 화살표 13"/>
          <p:cNvSpPr/>
          <p:nvPr/>
        </p:nvSpPr>
        <p:spPr>
          <a:xfrm>
            <a:off x="2659645" y="3409304"/>
            <a:ext cx="383557" cy="57357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6789032" y="3413461"/>
            <a:ext cx="383557" cy="57357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57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13719</TotalTime>
  <Words>1400</Words>
  <Application>Microsoft Office PowerPoint</Application>
  <PresentationFormat>A4 용지(210x297mm)</PresentationFormat>
  <Paragraphs>422</Paragraphs>
  <Slides>59</Slides>
  <Notes>56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71" baseType="lpstr">
      <vt:lpstr>[더존] 본문체 30</vt:lpstr>
      <vt:lpstr>[더존] 본문체 50</vt:lpstr>
      <vt:lpstr>[더존] 제목체 50</vt:lpstr>
      <vt:lpstr>Helvetica Light</vt:lpstr>
      <vt:lpstr>Lato</vt:lpstr>
      <vt:lpstr>Monotype Sorts</vt:lpstr>
      <vt:lpstr>맑은 고딕</vt:lpstr>
      <vt:lpstr>Arial</vt:lpstr>
      <vt:lpstr>Calibri</vt:lpstr>
      <vt:lpstr>Times New Roman</vt:lpstr>
      <vt:lpstr>Wingdings</vt:lpstr>
      <vt:lpstr>19_Blank</vt:lpstr>
      <vt:lpstr>ERP10 개발환경 가이드 AA</vt:lpstr>
      <vt:lpstr>개정이력</vt:lpstr>
      <vt:lpstr>목차</vt:lpstr>
      <vt:lpstr> </vt:lpstr>
      <vt:lpstr>1. DEWS 플랫폼</vt:lpstr>
      <vt:lpstr>1. DEWS 플랫폼</vt:lpstr>
      <vt:lpstr>1. DEWS 플랫폼</vt:lpstr>
      <vt:lpstr>1. DEWS 플랫폼</vt:lpstr>
      <vt:lpstr>1. DEWS 플랫폼</vt:lpstr>
      <vt:lpstr> </vt:lpstr>
      <vt:lpstr>2. GitBash </vt:lpstr>
      <vt:lpstr>2. GitBash </vt:lpstr>
      <vt:lpstr>2. GitBash </vt:lpstr>
      <vt:lpstr>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3. Fork </vt:lpstr>
      <vt:lpstr> </vt:lpstr>
      <vt:lpstr>4. DEWS BD 개발환경</vt:lpstr>
      <vt:lpstr>4. DEWS BD 개발환경</vt:lpstr>
      <vt:lpstr>4. DEWS BD 개발환경</vt:lpstr>
      <vt:lpstr>4. DEWS BD 개발환경</vt:lpstr>
      <vt:lpstr>4. DEWS BD 개발환경</vt:lpstr>
      <vt:lpstr>4. DEWS BD 개발환경</vt:lpstr>
      <vt:lpstr>4. DEWS BD 개발환경</vt:lpstr>
      <vt:lpstr>4. DEWS BD 개발환경</vt:lpstr>
      <vt:lpstr>4. DEWS BD 개발환경</vt:lpstr>
      <vt:lpstr> 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5. DEWS FD 개발환경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이곤희(대보컨소시엄)</cp:lastModifiedBy>
  <cp:revision>453</cp:revision>
  <cp:lastPrinted>2024-06-12T23:51:48Z</cp:lastPrinted>
  <dcterms:created xsi:type="dcterms:W3CDTF">2010-01-13T15:51:22Z</dcterms:created>
  <dcterms:modified xsi:type="dcterms:W3CDTF">2025-06-10T09:20:19Z</dcterms:modified>
</cp:coreProperties>
</file>