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582" r:id="rId2"/>
    <p:sldId id="584" r:id="rId3"/>
    <p:sldId id="583" r:id="rId4"/>
    <p:sldId id="336" r:id="rId5"/>
    <p:sldId id="552" r:id="rId6"/>
    <p:sldId id="556" r:id="rId7"/>
    <p:sldId id="562" r:id="rId8"/>
    <p:sldId id="554" r:id="rId9"/>
    <p:sldId id="565" r:id="rId10"/>
    <p:sldId id="567" r:id="rId11"/>
    <p:sldId id="566" r:id="rId12"/>
    <p:sldId id="568" r:id="rId13"/>
    <p:sldId id="569" r:id="rId14"/>
    <p:sldId id="570" r:id="rId15"/>
    <p:sldId id="571" r:id="rId16"/>
    <p:sldId id="572" r:id="rId17"/>
    <p:sldId id="573" r:id="rId18"/>
    <p:sldId id="574" r:id="rId19"/>
    <p:sldId id="575" r:id="rId20"/>
    <p:sldId id="576" r:id="rId21"/>
    <p:sldId id="577" r:id="rId22"/>
    <p:sldId id="578" r:id="rId23"/>
    <p:sldId id="579" r:id="rId24"/>
    <p:sldId id="580" r:id="rId25"/>
    <p:sldId id="581" r:id="rId26"/>
  </p:sldIdLst>
  <p:sldSz cx="9906000" cy="6858000" type="A4"/>
  <p:notesSz cx="6802438" cy="9934575"/>
  <p:defaultTextStyle>
    <a:defPPr>
      <a:defRPr lang="ko-KR"/>
    </a:defPPr>
    <a:lvl1pPr algn="ctr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ctr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ctr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ctr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ctr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5" userDrawn="1">
          <p15:clr>
            <a:srgbClr val="A4A3A4"/>
          </p15:clr>
        </p15:guide>
        <p15:guide id="2" orient="horz" pos="845" userDrawn="1">
          <p15:clr>
            <a:srgbClr val="A4A3A4"/>
          </p15:clr>
        </p15:guide>
        <p15:guide id="3" orient="horz" pos="1207" userDrawn="1">
          <p15:clr>
            <a:srgbClr val="A4A3A4"/>
          </p15:clr>
        </p15:guide>
        <p15:guide id="4" orient="horz" pos="1525" userDrawn="1">
          <p15:clr>
            <a:srgbClr val="A4A3A4"/>
          </p15:clr>
        </p15:guide>
        <p15:guide id="5" pos="3120">
          <p15:clr>
            <a:srgbClr val="A4A3A4"/>
          </p15:clr>
        </p15:guide>
        <p15:guide id="6" pos="172" userDrawn="1">
          <p15:clr>
            <a:srgbClr val="A4A3A4"/>
          </p15:clr>
        </p15:guide>
        <p15:guide id="7" pos="6068" userDrawn="1">
          <p15:clr>
            <a:srgbClr val="A4A3A4"/>
          </p15:clr>
        </p15:guide>
        <p15:guide id="8" pos="1623">
          <p15:clr>
            <a:srgbClr val="A4A3A4"/>
          </p15:clr>
        </p15:guide>
        <p15:guide id="9" pos="4617">
          <p15:clr>
            <a:srgbClr val="A4A3A4"/>
          </p15:clr>
        </p15:guide>
        <p15:guide id="10" pos="30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C9FF"/>
    <a:srgbClr val="73B9FF"/>
    <a:srgbClr val="3399FF"/>
    <a:srgbClr val="FFCCCC"/>
    <a:srgbClr val="00BAFC"/>
    <a:srgbClr val="0066FF"/>
    <a:srgbClr val="178BFF"/>
    <a:srgbClr val="99FF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97" autoAdjust="0"/>
    <p:restoredTop sz="94660" autoAdjust="0"/>
  </p:normalViewPr>
  <p:slideViewPr>
    <p:cSldViewPr showGuides="1">
      <p:cViewPr varScale="1">
        <p:scale>
          <a:sx n="105" d="100"/>
          <a:sy n="105" d="100"/>
        </p:scale>
        <p:origin x="570" y="114"/>
      </p:cViewPr>
      <p:guideLst>
        <p:guide orient="horz" pos="4065"/>
        <p:guide orient="horz" pos="845"/>
        <p:guide orient="horz" pos="1207"/>
        <p:guide orient="horz" pos="1525"/>
        <p:guide pos="3120"/>
        <p:guide pos="172"/>
        <p:guide pos="6068"/>
        <p:guide pos="1623"/>
        <p:guide pos="4617"/>
        <p:guide pos="30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64" d="100"/>
          <a:sy n="64" d="100"/>
        </p:scale>
        <p:origin x="-2988" y="-108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4.xml"/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8641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5" rIns="91912" bIns="45955" numCol="1" anchor="t" anchorCtr="0" compatLnSpc="1">
            <a:prstTxWarp prst="textNoShape">
              <a:avLst/>
            </a:prstTxWarp>
          </a:bodyPr>
          <a:lstStyle>
            <a:lvl1pPr algn="l" defTabSz="918970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3797" y="0"/>
            <a:ext cx="2948641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5" rIns="91912" bIns="45955" numCol="1" anchor="t" anchorCtr="0" compatLnSpc="1">
            <a:prstTxWarp prst="textNoShape">
              <a:avLst/>
            </a:prstTxWarp>
          </a:bodyPr>
          <a:lstStyle>
            <a:lvl1pPr algn="r" defTabSz="918970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7290"/>
            <a:ext cx="2948641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5" rIns="91912" bIns="45955" numCol="1" anchor="b" anchorCtr="0" compatLnSpc="1">
            <a:prstTxWarp prst="textNoShape">
              <a:avLst/>
            </a:prstTxWarp>
          </a:bodyPr>
          <a:lstStyle>
            <a:lvl1pPr algn="l" defTabSz="918970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3797" y="9437290"/>
            <a:ext cx="2948641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5" rIns="91912" bIns="45955" numCol="1" anchor="b" anchorCtr="0" compatLnSpc="1">
            <a:prstTxWarp prst="textNoShape">
              <a:avLst/>
            </a:prstTxWarp>
          </a:bodyPr>
          <a:lstStyle>
            <a:lvl1pPr algn="r" defTabSz="918970">
              <a:defRPr sz="1200"/>
            </a:lvl1pPr>
          </a:lstStyle>
          <a:p>
            <a:pPr>
              <a:defRPr/>
            </a:pPr>
            <a:fld id="{530219CD-4BD7-4E04-97C2-24C57EE043C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77879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8641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5" rIns="91912" bIns="45955" numCol="1" anchor="t" anchorCtr="0" compatLnSpc="1">
            <a:prstTxWarp prst="textNoShape">
              <a:avLst/>
            </a:prstTxWarp>
          </a:bodyPr>
          <a:lstStyle>
            <a:lvl1pPr algn="l" defTabSz="918970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3797" y="0"/>
            <a:ext cx="2948641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5" rIns="91912" bIns="45955" numCol="1" anchor="t" anchorCtr="0" compatLnSpc="1">
            <a:prstTxWarp prst="textNoShape">
              <a:avLst/>
            </a:prstTxWarp>
          </a:bodyPr>
          <a:lstStyle>
            <a:lvl1pPr algn="r" defTabSz="918970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746125"/>
            <a:ext cx="5383213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776" y="4721823"/>
            <a:ext cx="4988886" cy="4467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5" rIns="91912" bIns="459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7290"/>
            <a:ext cx="2948641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5" rIns="91912" bIns="45955" numCol="1" anchor="b" anchorCtr="0" compatLnSpc="1">
            <a:prstTxWarp prst="textNoShape">
              <a:avLst/>
            </a:prstTxWarp>
          </a:bodyPr>
          <a:lstStyle>
            <a:lvl1pPr algn="l" defTabSz="918970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3797" y="9437290"/>
            <a:ext cx="2948641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5" rIns="91912" bIns="45955" numCol="1" anchor="b" anchorCtr="0" compatLnSpc="1">
            <a:prstTxWarp prst="textNoShape">
              <a:avLst/>
            </a:prstTxWarp>
          </a:bodyPr>
          <a:lstStyle>
            <a:lvl1pPr algn="r" defTabSz="918970">
              <a:defRPr sz="1200"/>
            </a:lvl1pPr>
          </a:lstStyle>
          <a:p>
            <a:pPr>
              <a:defRPr/>
            </a:pPr>
            <a:fld id="{EDA82AF1-D728-4502-A211-958FE573A39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688052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33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9562" indent="-288293" defTabSz="91933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53173" indent="-230635" defTabSz="91933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14442" indent="-230635" defTabSz="91933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75711" indent="-230635" defTabSz="91933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36980" indent="-230635" algn="ctr" defTabSz="91933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98249" indent="-230635" algn="ctr" defTabSz="91933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59518" indent="-230635" algn="ctr" defTabSz="91933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920787" indent="-230635" algn="ctr" defTabSz="91933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fld id="{A5F02A5D-1A27-4E10-917E-205C39889708}" type="slidenum">
              <a:rPr lang="en-US" altLang="ko-KR" sz="1200"/>
              <a:pPr eaLnBrk="1" hangingPunct="1"/>
              <a:t>1</a:t>
            </a:fld>
            <a:endParaRPr lang="en-US" altLang="ko-KR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2489981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897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9265" indent="-288179" defTabSz="91897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52716" indent="-230543" defTabSz="91897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13802" indent="-230543" defTabSz="91897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74888" indent="-230543" defTabSz="91897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35974" indent="-230543" algn="ctr" defTabSz="91897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97060" indent="-230543" algn="ctr" defTabSz="91897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58147" indent="-230543" algn="ctr" defTabSz="91897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919233" indent="-230543" algn="ctr" defTabSz="91897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fld id="{A5F02A5D-1A27-4E10-917E-205C39889708}" type="slidenum">
              <a:rPr lang="en-US" altLang="ko-KR" sz="1200"/>
              <a:pPr eaLnBrk="1" hangingPunct="1"/>
              <a:t>4</a:t>
            </a:fld>
            <a:endParaRPr lang="en-US" altLang="ko-KR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3979762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9381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6982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3995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5300" y="1340768"/>
            <a:ext cx="8915400" cy="4785395"/>
          </a:xfrm>
          <a:prstGeom prst="rect">
            <a:avLst/>
          </a:prstGeom>
        </p:spPr>
        <p:txBody>
          <a:bodyPr/>
          <a:lstStyle>
            <a:lvl1pPr marL="180975" indent="-180975">
              <a:defRPr sz="1400">
                <a:latin typeface="맑은 고딕" pitchFamily="50" charset="-127"/>
                <a:ea typeface="맑은 고딕" pitchFamily="50" charset="-127"/>
              </a:defRPr>
            </a:lvl1pPr>
            <a:lvl2pPr marL="361950" indent="-200025">
              <a:defRPr sz="1200">
                <a:latin typeface="맑은 고딕" pitchFamily="50" charset="-127"/>
                <a:ea typeface="맑은 고딕" pitchFamily="50" charset="-127"/>
              </a:defRPr>
            </a:lvl2pPr>
            <a:lvl3pPr marL="542925" indent="-228600">
              <a:defRPr sz="1100">
                <a:latin typeface="맑은 고딕" pitchFamily="50" charset="-127"/>
                <a:ea typeface="맑은 고딕" pitchFamily="50" charset="-127"/>
              </a:defRPr>
            </a:lvl3pPr>
            <a:lvl4pPr marL="628650" indent="-228600">
              <a:defRPr sz="1050">
                <a:latin typeface="맑은 고딕" pitchFamily="50" charset="-127"/>
                <a:ea typeface="맑은 고딕" pitchFamily="50" charset="-127"/>
              </a:defRPr>
            </a:lvl4pPr>
            <a:lvl5pPr marL="714375" indent="-228600">
              <a:defRPr sz="1050">
                <a:latin typeface="맑은 고딕" pitchFamily="50" charset="-127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95300" y="914400"/>
            <a:ext cx="8915400" cy="354360"/>
          </a:xfrm>
          <a:prstGeom prst="rect">
            <a:avLst/>
          </a:prstGeom>
        </p:spPr>
        <p:txBody>
          <a:bodyPr/>
          <a:lstStyle>
            <a:lvl1pPr algn="l">
              <a:defRPr sz="14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8183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416717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0197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3090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914400"/>
            <a:ext cx="8915400" cy="354360"/>
          </a:xfrm>
          <a:prstGeom prst="rect">
            <a:avLst/>
          </a:prstGeom>
        </p:spPr>
        <p:txBody>
          <a:bodyPr/>
          <a:lstStyle>
            <a:lvl1pPr algn="l">
              <a:defRPr sz="14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1997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7072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893036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694811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Rectangle 250"/>
          <p:cNvSpPr>
            <a:spLocks noChangeArrowheads="1"/>
          </p:cNvSpPr>
          <p:nvPr userDrawn="1"/>
        </p:nvSpPr>
        <p:spPr bwMode="auto">
          <a:xfrm>
            <a:off x="1569464" y="548680"/>
            <a:ext cx="7560000" cy="142875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1275" name="Text Box 251"/>
          <p:cNvSpPr txBox="1">
            <a:spLocks noChangeArrowheads="1"/>
          </p:cNvSpPr>
          <p:nvPr userDrawn="1"/>
        </p:nvSpPr>
        <p:spPr bwMode="auto">
          <a:xfrm>
            <a:off x="6007100" y="307975"/>
            <a:ext cx="382905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1279525">
              <a:defRPr/>
            </a:pPr>
            <a:r>
              <a:rPr lang="ko-KR" altLang="en-US" sz="1000" b="1" dirty="0" smtClean="0">
                <a:latin typeface="맑은 고딕" pitchFamily="50" charset="-127"/>
                <a:ea typeface="맑은 고딕" pitchFamily="50" charset="-127"/>
              </a:rPr>
              <a:t>도로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000" b="1" dirty="0" smtClean="0">
                <a:latin typeface="맑은 고딕" pitchFamily="50" charset="-127"/>
                <a:ea typeface="맑은 고딕" pitchFamily="50" charset="-127"/>
              </a:rPr>
              <a:t>기술 분야 통합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DB</a:t>
            </a:r>
            <a:r>
              <a:rPr lang="ko-KR" altLang="en-US" sz="10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>
                <a:latin typeface="맑은 고딕" pitchFamily="50" charset="-127"/>
                <a:ea typeface="맑은 고딕" pitchFamily="50" charset="-127"/>
              </a:rPr>
              <a:t>구축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  <a:p>
            <a:pPr algn="r" defTabSz="1279525">
              <a:lnSpc>
                <a:spcPct val="150000"/>
              </a:lnSpc>
              <a:defRPr/>
            </a:pPr>
            <a:r>
              <a:rPr lang="en-US" altLang="ko-KR" sz="1000" b="1" baseline="0" dirty="0" smtClean="0">
                <a:latin typeface="맑은 고딕" pitchFamily="50" charset="-127"/>
                <a:ea typeface="맑은 고딕" pitchFamily="50" charset="-127"/>
              </a:rPr>
              <a:t>UI</a:t>
            </a:r>
            <a:r>
              <a:rPr lang="ko-KR" altLang="en-US" sz="1000" b="1" baseline="0" dirty="0" smtClean="0">
                <a:latin typeface="맑은 고딕" pitchFamily="50" charset="-127"/>
                <a:ea typeface="맑은 고딕" pitchFamily="50" charset="-127"/>
              </a:rPr>
              <a:t>설계서</a:t>
            </a:r>
            <a:endParaRPr lang="ko-KR" altLang="en-US" sz="10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92" name="Text Box 68"/>
          <p:cNvSpPr txBox="1">
            <a:spLocks noChangeArrowheads="1"/>
          </p:cNvSpPr>
          <p:nvPr userDrawn="1"/>
        </p:nvSpPr>
        <p:spPr bwMode="auto">
          <a:xfrm>
            <a:off x="4603750" y="6531298"/>
            <a:ext cx="698500" cy="153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- </a:t>
            </a:r>
            <a:fld id="{49207883-5432-4787-9A2F-BF5B72A1A49C}" type="slidenum">
              <a:rPr lang="en-US" altLang="ko-KR" sz="1000" smtClean="0">
                <a:latin typeface="맑은 고딕" pitchFamily="50" charset="-127"/>
                <a:ea typeface="맑은 고딕" pitchFamily="50" charset="-127"/>
              </a:rPr>
              <a:pPr>
                <a:defRPr/>
              </a:pPr>
              <a:t>‹#›</a:t>
            </a:fld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-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975"/>
            <a:ext cx="1742746" cy="41955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360" y="6463550"/>
            <a:ext cx="1518036" cy="2286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72"/>
          <p:cNvGrpSpPr>
            <a:grpSpLocks/>
          </p:cNvGrpSpPr>
          <p:nvPr/>
        </p:nvGrpSpPr>
        <p:grpSpPr bwMode="auto">
          <a:xfrm>
            <a:off x="457200" y="1295400"/>
            <a:ext cx="9220200" cy="2352675"/>
            <a:chOff x="288" y="816"/>
            <a:chExt cx="5808" cy="1482"/>
          </a:xfrm>
        </p:grpSpPr>
        <p:pic>
          <p:nvPicPr>
            <p:cNvPr id="2053" name="Picture 158" descr="sphere01-b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221"/>
            <a:stretch>
              <a:fillRect/>
            </a:stretch>
          </p:blipFill>
          <p:spPr bwMode="auto">
            <a:xfrm>
              <a:off x="576" y="1125"/>
              <a:ext cx="456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" name="Picture 159" descr="sphere01-b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" y="1341"/>
              <a:ext cx="43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5" name="Line 166"/>
            <p:cNvSpPr>
              <a:spLocks noChangeShapeType="1"/>
            </p:cNvSpPr>
            <p:nvPr/>
          </p:nvSpPr>
          <p:spPr bwMode="auto">
            <a:xfrm>
              <a:off x="1026" y="816"/>
              <a:ext cx="0" cy="1482"/>
            </a:xfrm>
            <a:prstGeom prst="line">
              <a:avLst/>
            </a:pr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080" name="Line 160"/>
            <p:cNvSpPr>
              <a:spLocks noChangeShapeType="1"/>
            </p:cNvSpPr>
            <p:nvPr/>
          </p:nvSpPr>
          <p:spPr bwMode="auto">
            <a:xfrm>
              <a:off x="288" y="1554"/>
              <a:ext cx="5808" cy="0"/>
            </a:xfrm>
            <a:prstGeom prst="line">
              <a:avLst/>
            </a:prstGeom>
            <a:noFill/>
            <a:ln w="12700">
              <a:solidFill>
                <a:srgbClr val="178BFF"/>
              </a:solidFill>
              <a:round/>
              <a:headEnd/>
              <a:tailEnd/>
            </a:ln>
            <a:effectLst>
              <a:outerShdw dist="12700" dir="5400000" algn="ctr" rotWithShape="0">
                <a:srgbClr val="93C9FF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</p:grpSp>
      <p:sp>
        <p:nvSpPr>
          <p:cNvPr id="2051" name="Rectangle 207"/>
          <p:cNvSpPr>
            <a:spLocks noChangeArrowheads="1"/>
          </p:cNvSpPr>
          <p:nvPr/>
        </p:nvSpPr>
        <p:spPr bwMode="auto">
          <a:xfrm>
            <a:off x="2819400" y="1608138"/>
            <a:ext cx="6858000" cy="160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  <a:spcBef>
                <a:spcPct val="30000"/>
              </a:spcBef>
              <a:tabLst>
                <a:tab pos="508000" algn="r"/>
                <a:tab pos="2700338" algn="ctr"/>
                <a:tab pos="5400675" algn="r"/>
              </a:tabLst>
            </a:pPr>
            <a:r>
              <a:rPr lang="ko-KR" altLang="en-US" sz="1900" b="1" dirty="0" smtClean="0">
                <a:latin typeface="휴먼엑스포" pitchFamily="18" charset="-127"/>
                <a:ea typeface="휴먼엑스포" pitchFamily="18" charset="-127"/>
              </a:rPr>
              <a:t>도로</a:t>
            </a:r>
            <a:r>
              <a:rPr lang="en-US" altLang="ko-KR" sz="1900" b="1" dirty="0" smtClean="0">
                <a:latin typeface="휴먼엑스포" pitchFamily="18" charset="-127"/>
                <a:ea typeface="휴먼엑스포" pitchFamily="18" charset="-127"/>
              </a:rPr>
              <a:t>.</a:t>
            </a:r>
            <a:r>
              <a:rPr lang="ko-KR" altLang="en-US" sz="1900" b="1" dirty="0" smtClean="0">
                <a:latin typeface="휴먼엑스포" pitchFamily="18" charset="-127"/>
                <a:ea typeface="휴먼엑스포" pitchFamily="18" charset="-127"/>
              </a:rPr>
              <a:t>기술 분야 통합</a:t>
            </a:r>
            <a:r>
              <a:rPr lang="en-US" altLang="ko-KR" sz="1900" b="1" dirty="0" smtClean="0">
                <a:latin typeface="휴먼엑스포" pitchFamily="18" charset="-127"/>
                <a:ea typeface="휴먼엑스포" pitchFamily="18" charset="-127"/>
              </a:rPr>
              <a:t>DB</a:t>
            </a:r>
            <a:r>
              <a:rPr lang="ko-KR" altLang="en-US" sz="1900" b="1" dirty="0" smtClean="0">
                <a:latin typeface="휴먼엑스포" pitchFamily="18" charset="-127"/>
                <a:ea typeface="휴먼엑스포" pitchFamily="18" charset="-127"/>
              </a:rPr>
              <a:t> 구축</a:t>
            </a:r>
          </a:p>
          <a:p>
            <a:pPr algn="r" eaLnBrk="0" latinLnBrk="0" hangingPunct="0">
              <a:lnSpc>
                <a:spcPct val="120000"/>
              </a:lnSpc>
              <a:spcBef>
                <a:spcPct val="30000"/>
              </a:spcBef>
              <a:tabLst>
                <a:tab pos="508000" algn="r"/>
                <a:tab pos="2700338" algn="ctr"/>
                <a:tab pos="5400675" algn="r"/>
              </a:tabLst>
            </a:pPr>
            <a:r>
              <a:rPr lang="en-US" altLang="ko-KR" sz="1900" b="1" dirty="0" smtClean="0">
                <a:latin typeface="휴먼엑스포" pitchFamily="18" charset="-127"/>
                <a:ea typeface="휴먼엑스포" pitchFamily="18" charset="-127"/>
              </a:rPr>
              <a:t>UI</a:t>
            </a:r>
            <a:r>
              <a:rPr lang="ko-KR" altLang="en-US" sz="1900" b="1" dirty="0" smtClean="0">
                <a:latin typeface="휴먼엑스포" pitchFamily="18" charset="-127"/>
                <a:ea typeface="휴먼엑스포" pitchFamily="18" charset="-127"/>
              </a:rPr>
              <a:t>설계서</a:t>
            </a:r>
            <a:r>
              <a:rPr lang="en-US" altLang="ko-KR" sz="1900" b="1" dirty="0" smtClean="0"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1900" b="1" dirty="0" smtClean="0">
                <a:latin typeface="휴먼엑스포" pitchFamily="18" charset="-127"/>
                <a:ea typeface="휴먼엑스포" pitchFamily="18" charset="-127"/>
              </a:rPr>
              <a:t>공통</a:t>
            </a:r>
            <a:r>
              <a:rPr lang="en-US" altLang="ko-KR" sz="1900" b="1" dirty="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algn="r" eaLnBrk="0" latinLnBrk="0" hangingPunct="0">
              <a:lnSpc>
                <a:spcPct val="120000"/>
              </a:lnSpc>
              <a:spcBef>
                <a:spcPct val="30000"/>
              </a:spcBef>
              <a:tabLst>
                <a:tab pos="508000" algn="r"/>
                <a:tab pos="2700338" algn="ctr"/>
                <a:tab pos="5400675" algn="r"/>
              </a:tabLst>
            </a:pPr>
            <a:r>
              <a:rPr lang="ko-KR" altLang="en-US" sz="1600" b="1" dirty="0" smtClean="0">
                <a:latin typeface="휴먼엑스포" pitchFamily="18" charset="-127"/>
                <a:ea typeface="휴먼엑스포" pitchFamily="18" charset="-127"/>
              </a:rPr>
              <a:t>문서번호 </a:t>
            </a:r>
            <a:r>
              <a:rPr lang="en-US" altLang="ko-KR" sz="1600" b="1" dirty="0">
                <a:latin typeface="휴먼엑스포" pitchFamily="18" charset="-127"/>
                <a:ea typeface="휴먼엑스포" pitchFamily="18" charset="-127"/>
              </a:rPr>
              <a:t>: EX_COM_DE_0104</a:t>
            </a:r>
          </a:p>
          <a:p>
            <a:pPr algn="r" eaLnBrk="0" latinLnBrk="0" hangingPunct="0">
              <a:lnSpc>
                <a:spcPct val="120000"/>
              </a:lnSpc>
              <a:spcBef>
                <a:spcPct val="30000"/>
              </a:spcBef>
              <a:tabLst>
                <a:tab pos="508000" algn="r"/>
                <a:tab pos="2700338" algn="ctr"/>
                <a:tab pos="5400675" algn="r"/>
              </a:tabLst>
            </a:pPr>
            <a:r>
              <a:rPr lang="en-US" altLang="ko-KR" sz="1600" b="1" dirty="0" smtClean="0">
                <a:latin typeface="휴먼엑스포" pitchFamily="18" charset="-127"/>
                <a:ea typeface="휴먼엑스포" pitchFamily="18" charset="-127"/>
              </a:rPr>
              <a:t>Version v1.0</a:t>
            </a:r>
            <a:endParaRPr lang="en-US" altLang="ko-KR" sz="1600" b="1" dirty="0">
              <a:latin typeface="휴먼엑스포" pitchFamily="18" charset="-127"/>
              <a:ea typeface="휴먼엑스포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832" y="5589240"/>
            <a:ext cx="3036071" cy="457240"/>
          </a:xfrm>
          <a:prstGeom prst="rect">
            <a:avLst/>
          </a:prstGeom>
        </p:spPr>
      </p:pic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476694"/>
              </p:ext>
            </p:extLst>
          </p:nvPr>
        </p:nvGraphicFramePr>
        <p:xfrm>
          <a:off x="6681191" y="3645025"/>
          <a:ext cx="2736306" cy="11521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102"/>
                <a:gridCol w="1824204"/>
              </a:tblGrid>
              <a:tr h="23616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신명조"/>
                          <a:ea typeface="맑은 고딕" panose="020B0503020000020004" pitchFamily="50" charset="-127"/>
                        </a:rPr>
                        <a:t>PM</a:t>
                      </a:r>
                      <a:endParaRPr lang="ko-KR" altLang="en-US" sz="10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신명조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신명조"/>
                          <a:ea typeface="맑은 고딕" panose="020B0503020000020004" pitchFamily="50" charset="-127"/>
                        </a:rPr>
                        <a:t>정보처감독관</a:t>
                      </a:r>
                      <a:endParaRPr lang="ko-KR" altLang="en-US" sz="10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신명조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61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남  백</a:t>
                      </a:r>
                      <a:endParaRPr lang="ko-KR" altLang="en-US" sz="1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최 </a:t>
                      </a:r>
                      <a:r>
                        <a:rPr lang="ko-KR" altLang="en-US" sz="1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병 </a:t>
                      </a:r>
                      <a:r>
                        <a:rPr lang="ko-KR" altLang="en-US" sz="1000" dirty="0" err="1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희</a:t>
                      </a:r>
                      <a:endParaRPr lang="ko-KR" altLang="en-US" sz="1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4447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512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507" y="2015604"/>
            <a:ext cx="6273886" cy="3285604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72480" y="1357976"/>
            <a:ext cx="6560120" cy="509536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279437"/>
              </p:ext>
            </p:extLst>
          </p:nvPr>
        </p:nvGraphicFramePr>
        <p:xfrm>
          <a:off x="6896101" y="1359564"/>
          <a:ext cx="2737420" cy="5093772"/>
        </p:xfrm>
        <a:graphic>
          <a:graphicData uri="http://schemas.openxmlformats.org/drawingml/2006/table">
            <a:tbl>
              <a:tblPr/>
              <a:tblGrid>
                <a:gridCol w="2737420"/>
              </a:tblGrid>
              <a:tr h="2291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설명 </a:t>
                      </a: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&amp; </a:t>
                      </a: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규칙</a:t>
                      </a:r>
                    </a:p>
                  </a:txBody>
                  <a:tcPr marL="91441" marR="91441" marT="45726" marB="45726" anchor="ctr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8645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설명 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역할관리 화면으로 역할 등록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수정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및 삭제가 가능하다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처리흐름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b="1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①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조회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선택 조건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역할명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따라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역할 리스트가 보여진다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 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역할 리스트의 역할을 </a:t>
                      </a:r>
                      <a:r>
                        <a:rPr lang="ko-KR" altLang="en-US" sz="8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더블클릭하면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 역할 정보를 수정할 수 있다</a:t>
                      </a:r>
                      <a:r>
                        <a:rPr lang="en-US" altLang="ko-KR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②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『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행추가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 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역할 리스트에 역할을 등록 할 수 있다</a:t>
                      </a:r>
                      <a:r>
                        <a:rPr lang="en-US" altLang="ko-KR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 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역할 리스트에서 역할을 선택 후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『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행삭제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역할 리스트에 선택된 역할을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삭제 할 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수 있다</a:t>
                      </a:r>
                      <a:r>
                        <a:rPr lang="en-US" altLang="ko-KR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저장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버튼을 클릭하면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역할 리스트의 변경된 내역을 저장할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1441" marR="91441" marT="45726" marB="45726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3756359"/>
              </p:ext>
            </p:extLst>
          </p:nvPr>
        </p:nvGraphicFramePr>
        <p:xfrm>
          <a:off x="272481" y="786476"/>
          <a:ext cx="9361042" cy="466725"/>
        </p:xfrm>
        <a:graphic>
          <a:graphicData uri="http://schemas.openxmlformats.org/drawingml/2006/table">
            <a:tbl>
              <a:tblPr bandRow="1">
                <a:effectLst/>
                <a:tableStyleId>{8799B23B-EC83-4686-B30A-512413B5E67A}</a:tableStyleId>
              </a:tblPr>
              <a:tblGrid>
                <a:gridCol w="1476164"/>
                <a:gridCol w="1476164"/>
                <a:gridCol w="1584176"/>
                <a:gridCol w="2088232"/>
                <a:gridCol w="2736306"/>
              </a:tblGrid>
              <a:tr h="2284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업무영역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업무기능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ID</a:t>
                      </a:r>
                      <a:endParaRPr lang="ko-KR" altLang="en-US" sz="900" b="1" i="0" baseline="0" dirty="0" smtClean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명</a:t>
                      </a: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화면유형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  <a:tr h="2382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공통시스템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권한관리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UI-COM-02-001U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역할관리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■ 입력  ■ 조회  ■ 변경  ■ 삭제  □ 출력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" name="Oval 91"/>
          <p:cNvSpPr>
            <a:spLocks noChangeArrowheads="1"/>
          </p:cNvSpPr>
          <p:nvPr/>
        </p:nvSpPr>
        <p:spPr bwMode="auto">
          <a:xfrm>
            <a:off x="2719832" y="2107902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7" name="Oval 91"/>
          <p:cNvSpPr>
            <a:spLocks noChangeArrowheads="1"/>
          </p:cNvSpPr>
          <p:nvPr/>
        </p:nvSpPr>
        <p:spPr bwMode="auto">
          <a:xfrm>
            <a:off x="5313040" y="2272634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8" name="Oval 91"/>
          <p:cNvSpPr>
            <a:spLocks noChangeArrowheads="1"/>
          </p:cNvSpPr>
          <p:nvPr/>
        </p:nvSpPr>
        <p:spPr bwMode="auto">
          <a:xfrm>
            <a:off x="5608009" y="2272634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Oval 91"/>
          <p:cNvSpPr>
            <a:spLocks noChangeArrowheads="1"/>
          </p:cNvSpPr>
          <p:nvPr/>
        </p:nvSpPr>
        <p:spPr bwMode="auto">
          <a:xfrm>
            <a:off x="416496" y="2560666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</a:t>
            </a:r>
          </a:p>
        </p:txBody>
      </p:sp>
      <p:sp>
        <p:nvSpPr>
          <p:cNvPr id="39" name="Oval 91"/>
          <p:cNvSpPr>
            <a:spLocks noChangeArrowheads="1"/>
          </p:cNvSpPr>
          <p:nvPr/>
        </p:nvSpPr>
        <p:spPr bwMode="auto">
          <a:xfrm>
            <a:off x="6103665" y="2272634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30325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05" y="2128323"/>
            <a:ext cx="6315469" cy="3322141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72480" y="1357976"/>
            <a:ext cx="6560120" cy="509536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147569"/>
              </p:ext>
            </p:extLst>
          </p:nvPr>
        </p:nvGraphicFramePr>
        <p:xfrm>
          <a:off x="6896101" y="1359564"/>
          <a:ext cx="2737420" cy="5093772"/>
        </p:xfrm>
        <a:graphic>
          <a:graphicData uri="http://schemas.openxmlformats.org/drawingml/2006/table">
            <a:tbl>
              <a:tblPr/>
              <a:tblGrid>
                <a:gridCol w="2737420"/>
              </a:tblGrid>
              <a:tr h="2291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설명 </a:t>
                      </a: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&amp; </a:t>
                      </a: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규칙</a:t>
                      </a:r>
                    </a:p>
                  </a:txBody>
                  <a:tcPr marL="91441" marR="91441" marT="45726" marB="45726" anchor="ctr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8645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설명 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역할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 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매핑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화면으로 역할에 해당하는 메뉴를 등록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및 삭제가 가능하다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처리흐름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b="1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①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조회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선택 조건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역할명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따라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역할 리스트가 보여진다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②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조회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선택 조건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메뉴명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해당하는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메뉴 리스트를 조회할 수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 있다</a:t>
                      </a:r>
                      <a:r>
                        <a:rPr lang="en-US" altLang="ko-KR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역할 리스트의 행을 클릭하면 해당하는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 리스트를 볼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역할 리스트의 행을 클릭 후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역할 리스트의 선택 열을 클릭하여 역할에 해당하는 메뉴를 등록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삭제 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저장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클릭하여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변경 내역을 저장한다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1441" marR="91441" marT="45726" marB="45726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1517364"/>
              </p:ext>
            </p:extLst>
          </p:nvPr>
        </p:nvGraphicFramePr>
        <p:xfrm>
          <a:off x="272481" y="786476"/>
          <a:ext cx="9361042" cy="466725"/>
        </p:xfrm>
        <a:graphic>
          <a:graphicData uri="http://schemas.openxmlformats.org/drawingml/2006/table">
            <a:tbl>
              <a:tblPr bandRow="1">
                <a:effectLst/>
                <a:tableStyleId>{8799B23B-EC83-4686-B30A-512413B5E67A}</a:tableStyleId>
              </a:tblPr>
              <a:tblGrid>
                <a:gridCol w="1476164"/>
                <a:gridCol w="1476164"/>
                <a:gridCol w="1584176"/>
                <a:gridCol w="2088232"/>
                <a:gridCol w="2736306"/>
              </a:tblGrid>
              <a:tr h="2284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업무영역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업무기능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ID</a:t>
                      </a:r>
                      <a:endParaRPr lang="ko-KR" altLang="en-US" sz="900" b="1" i="0" baseline="0" dirty="0" smtClean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명</a:t>
                      </a: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화면유형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  <a:tr h="2382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공통시스템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권한관리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UI-COM-02-002U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역할</a:t>
                      </a:r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-</a:t>
                      </a: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메뉴 </a:t>
                      </a:r>
                      <a:r>
                        <a:rPr lang="ko-KR" altLang="en-US" sz="900" b="0" i="0" baseline="0" dirty="0" err="1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매핑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■ 입력  ■ 조회  □ 변경  ■ 삭제  □ 출력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" name="Oval 91"/>
          <p:cNvSpPr>
            <a:spLocks noChangeArrowheads="1"/>
          </p:cNvSpPr>
          <p:nvPr/>
        </p:nvSpPr>
        <p:spPr bwMode="auto">
          <a:xfrm>
            <a:off x="2935313" y="2222920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7" name="Oval 91"/>
          <p:cNvSpPr>
            <a:spLocks noChangeArrowheads="1"/>
          </p:cNvSpPr>
          <p:nvPr/>
        </p:nvSpPr>
        <p:spPr bwMode="auto">
          <a:xfrm>
            <a:off x="5999225" y="2212916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8" name="Oval 91"/>
          <p:cNvSpPr>
            <a:spLocks noChangeArrowheads="1"/>
          </p:cNvSpPr>
          <p:nvPr/>
        </p:nvSpPr>
        <p:spPr bwMode="auto">
          <a:xfrm>
            <a:off x="321334" y="2623946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Oval 91"/>
          <p:cNvSpPr>
            <a:spLocks noChangeArrowheads="1"/>
          </p:cNvSpPr>
          <p:nvPr/>
        </p:nvSpPr>
        <p:spPr bwMode="auto">
          <a:xfrm>
            <a:off x="5934200" y="2389547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</a:t>
            </a:r>
          </a:p>
        </p:txBody>
      </p:sp>
      <p:sp>
        <p:nvSpPr>
          <p:cNvPr id="39" name="Oval 91"/>
          <p:cNvSpPr>
            <a:spLocks noChangeArrowheads="1"/>
          </p:cNvSpPr>
          <p:nvPr/>
        </p:nvSpPr>
        <p:spPr bwMode="auto">
          <a:xfrm>
            <a:off x="3442333" y="2640225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99843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88" y="1700808"/>
            <a:ext cx="6330869" cy="3317963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72480" y="1357976"/>
            <a:ext cx="6560120" cy="509536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4797187"/>
              </p:ext>
            </p:extLst>
          </p:nvPr>
        </p:nvGraphicFramePr>
        <p:xfrm>
          <a:off x="6896101" y="1359564"/>
          <a:ext cx="2737420" cy="5093772"/>
        </p:xfrm>
        <a:graphic>
          <a:graphicData uri="http://schemas.openxmlformats.org/drawingml/2006/table">
            <a:tbl>
              <a:tblPr/>
              <a:tblGrid>
                <a:gridCol w="2737420"/>
              </a:tblGrid>
              <a:tr h="2291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설명 </a:t>
                      </a: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&amp; </a:t>
                      </a: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규칙</a:t>
                      </a:r>
                    </a:p>
                  </a:txBody>
                  <a:tcPr marL="91441" marR="91441" marT="45726" marB="45726" anchor="ctr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8645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설명 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메뉴관리 화면으로 메뉴 등록 및 수정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삭제가 가능하다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처리흐름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b="1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①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조회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선택 조건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메뉴명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따라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 리스트가 보여진다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메뉴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 리스트의 역할을 더블 클릭하면 역할을 수정할 수 있다</a:t>
                      </a:r>
                      <a:r>
                        <a:rPr lang="en-US" altLang="ko-KR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메뉴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 리스트에서 메뉴 선택 후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②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『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행추가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선택한 메뉴의 하위 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메뉴를 등록 할 수 있다</a:t>
                      </a:r>
                      <a:r>
                        <a:rPr lang="en-US" altLang="ko-KR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『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행삭제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메뉴 리스트에서 선택된 메뉴를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삭제 할 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수 있다</a:t>
                      </a:r>
                      <a:r>
                        <a:rPr lang="en-US" altLang="ko-KR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저장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버튼을 클릭하면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메뉴 리스트의 변경된 내역을 저장할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1441" marR="91441" marT="45726" marB="45726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542358"/>
              </p:ext>
            </p:extLst>
          </p:nvPr>
        </p:nvGraphicFramePr>
        <p:xfrm>
          <a:off x="272481" y="786476"/>
          <a:ext cx="9361042" cy="466725"/>
        </p:xfrm>
        <a:graphic>
          <a:graphicData uri="http://schemas.openxmlformats.org/drawingml/2006/table">
            <a:tbl>
              <a:tblPr bandRow="1">
                <a:effectLst/>
                <a:tableStyleId>{8799B23B-EC83-4686-B30A-512413B5E67A}</a:tableStyleId>
              </a:tblPr>
              <a:tblGrid>
                <a:gridCol w="1476164"/>
                <a:gridCol w="1476164"/>
                <a:gridCol w="1584176"/>
                <a:gridCol w="2088232"/>
                <a:gridCol w="2736306"/>
              </a:tblGrid>
              <a:tr h="2284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업무영역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업무기능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ID</a:t>
                      </a:r>
                      <a:endParaRPr lang="ko-KR" altLang="en-US" sz="900" b="1" i="0" baseline="0" dirty="0" smtClean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명</a:t>
                      </a: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화면유형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  <a:tr h="2382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공통시스템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권한관리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UI-COM-03-001U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메뉴관리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■ 입력  ■ 조회  ■ 변경  ■ 삭제  □ 출력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" name="Oval 91"/>
          <p:cNvSpPr>
            <a:spLocks noChangeArrowheads="1"/>
          </p:cNvSpPr>
          <p:nvPr/>
        </p:nvSpPr>
        <p:spPr bwMode="auto">
          <a:xfrm>
            <a:off x="6276875" y="1772816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7" name="Oval 91"/>
          <p:cNvSpPr>
            <a:spLocks noChangeArrowheads="1"/>
          </p:cNvSpPr>
          <p:nvPr/>
        </p:nvSpPr>
        <p:spPr bwMode="auto">
          <a:xfrm>
            <a:off x="5313040" y="1988840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8" name="Oval 91"/>
          <p:cNvSpPr>
            <a:spLocks noChangeArrowheads="1"/>
          </p:cNvSpPr>
          <p:nvPr/>
        </p:nvSpPr>
        <p:spPr bwMode="auto">
          <a:xfrm>
            <a:off x="5608009" y="1988840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Oval 91"/>
          <p:cNvSpPr>
            <a:spLocks noChangeArrowheads="1"/>
          </p:cNvSpPr>
          <p:nvPr/>
        </p:nvSpPr>
        <p:spPr bwMode="auto">
          <a:xfrm>
            <a:off x="344488" y="2248392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</a:t>
            </a:r>
          </a:p>
        </p:txBody>
      </p:sp>
      <p:sp>
        <p:nvSpPr>
          <p:cNvPr id="39" name="Oval 91"/>
          <p:cNvSpPr>
            <a:spLocks noChangeArrowheads="1"/>
          </p:cNvSpPr>
          <p:nvPr/>
        </p:nvSpPr>
        <p:spPr bwMode="auto">
          <a:xfrm>
            <a:off x="6103665" y="1988840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18060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b="7597"/>
          <a:stretch/>
        </p:blipFill>
        <p:spPr>
          <a:xfrm>
            <a:off x="389054" y="1700808"/>
            <a:ext cx="6326972" cy="3096344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72480" y="1357976"/>
            <a:ext cx="6560120" cy="509536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787357"/>
              </p:ext>
            </p:extLst>
          </p:nvPr>
        </p:nvGraphicFramePr>
        <p:xfrm>
          <a:off x="6896101" y="1359564"/>
          <a:ext cx="2737420" cy="5093772"/>
        </p:xfrm>
        <a:graphic>
          <a:graphicData uri="http://schemas.openxmlformats.org/drawingml/2006/table">
            <a:tbl>
              <a:tblPr/>
              <a:tblGrid>
                <a:gridCol w="2737420"/>
              </a:tblGrid>
              <a:tr h="2291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설명 </a:t>
                      </a: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&amp; </a:t>
                      </a: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규칙</a:t>
                      </a:r>
                    </a:p>
                  </a:txBody>
                  <a:tcPr marL="91441" marR="91441" marT="45726" marB="45726" anchor="ctr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8645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설명 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그룹관리 화면으로 그룹 등록 및 수정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삭제가 가능하다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처리흐름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b="1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①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조회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선택 조건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그룹명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따라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그룹 리스트가 보여진다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그룹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 리스트의 역할을 더블 클릭하면 역할을 수정할 수 있다</a:t>
                      </a:r>
                      <a:r>
                        <a:rPr lang="en-US" altLang="ko-KR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②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『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행추가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그룹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 리스트에</a:t>
                      </a:r>
                      <a:r>
                        <a:rPr lang="ko-KR" altLang="en-US" sz="8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새로운 그룹을 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등록 할 수 있다</a:t>
                      </a:r>
                      <a:r>
                        <a:rPr lang="en-US" altLang="ko-KR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『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행삭제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그룹 리스트에서 선택된 그룹을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삭제 할 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수 있다</a:t>
                      </a:r>
                      <a:r>
                        <a:rPr lang="en-US" altLang="ko-KR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저장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버튼을 클릭하면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그룹 리스트의 변경된 내역을 저장할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1441" marR="91441" marT="45726" marB="45726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956327"/>
              </p:ext>
            </p:extLst>
          </p:nvPr>
        </p:nvGraphicFramePr>
        <p:xfrm>
          <a:off x="272481" y="786476"/>
          <a:ext cx="9361042" cy="466725"/>
        </p:xfrm>
        <a:graphic>
          <a:graphicData uri="http://schemas.openxmlformats.org/drawingml/2006/table">
            <a:tbl>
              <a:tblPr bandRow="1">
                <a:effectLst/>
                <a:tableStyleId>{8799B23B-EC83-4686-B30A-512413B5E67A}</a:tableStyleId>
              </a:tblPr>
              <a:tblGrid>
                <a:gridCol w="1476164"/>
                <a:gridCol w="1476164"/>
                <a:gridCol w="1584176"/>
                <a:gridCol w="2088232"/>
                <a:gridCol w="2736306"/>
              </a:tblGrid>
              <a:tr h="2284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업무영역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업무기능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ID</a:t>
                      </a:r>
                      <a:endParaRPr lang="ko-KR" altLang="en-US" sz="900" b="1" i="0" baseline="0" dirty="0" smtClean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명</a:t>
                      </a: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화면유형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  <a:tr h="2382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공통시스템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권한관리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UI-COM-04-001U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그룹관리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■ 입력  ■ 조회  ■ 변경  ■ 삭제  □ 출력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" name="Oval 91"/>
          <p:cNvSpPr>
            <a:spLocks noChangeArrowheads="1"/>
          </p:cNvSpPr>
          <p:nvPr/>
        </p:nvSpPr>
        <p:spPr bwMode="auto">
          <a:xfrm>
            <a:off x="1784648" y="1772816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7" name="Oval 91"/>
          <p:cNvSpPr>
            <a:spLocks noChangeArrowheads="1"/>
          </p:cNvSpPr>
          <p:nvPr/>
        </p:nvSpPr>
        <p:spPr bwMode="auto">
          <a:xfrm>
            <a:off x="5380266" y="1981654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8" name="Oval 91"/>
          <p:cNvSpPr>
            <a:spLocks noChangeArrowheads="1"/>
          </p:cNvSpPr>
          <p:nvPr/>
        </p:nvSpPr>
        <p:spPr bwMode="auto">
          <a:xfrm>
            <a:off x="5658966" y="1981654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Oval 91"/>
          <p:cNvSpPr>
            <a:spLocks noChangeArrowheads="1"/>
          </p:cNvSpPr>
          <p:nvPr/>
        </p:nvSpPr>
        <p:spPr bwMode="auto">
          <a:xfrm>
            <a:off x="363332" y="2248392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</a:t>
            </a:r>
          </a:p>
        </p:txBody>
      </p:sp>
      <p:sp>
        <p:nvSpPr>
          <p:cNvPr id="39" name="Oval 91"/>
          <p:cNvSpPr>
            <a:spLocks noChangeArrowheads="1"/>
          </p:cNvSpPr>
          <p:nvPr/>
        </p:nvSpPr>
        <p:spPr bwMode="auto">
          <a:xfrm>
            <a:off x="6151834" y="1981654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7921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10" y="1844824"/>
            <a:ext cx="6483460" cy="3407224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72480" y="1357976"/>
            <a:ext cx="6560120" cy="509536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251624"/>
              </p:ext>
            </p:extLst>
          </p:nvPr>
        </p:nvGraphicFramePr>
        <p:xfrm>
          <a:off x="6896101" y="1359564"/>
          <a:ext cx="2737420" cy="5093772"/>
        </p:xfrm>
        <a:graphic>
          <a:graphicData uri="http://schemas.openxmlformats.org/drawingml/2006/table">
            <a:tbl>
              <a:tblPr/>
              <a:tblGrid>
                <a:gridCol w="2737420"/>
              </a:tblGrid>
              <a:tr h="2291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설명 </a:t>
                      </a: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&amp; </a:t>
                      </a: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규칙</a:t>
                      </a:r>
                    </a:p>
                  </a:txBody>
                  <a:tcPr marL="91441" marR="91441" marT="45726" marB="45726" anchor="ctr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8645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설명 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그룹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 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매핑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화면으로 그룹에 해당하는 메뉴를 등록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및 삭제가 가능하다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처리흐름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b="1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①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조회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선택 조건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그룹명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따라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그룹 리스트가 보여진다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②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조회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선택 조건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메뉴명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해당하는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메뉴 리스트를 조회할 수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 있다</a:t>
                      </a:r>
                      <a:r>
                        <a:rPr lang="en-US" altLang="ko-KR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그룹 리스트의 행을 클릭하면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선택된 그룹에 해당하는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 리스트를 볼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그룹 리스트의 행을 클릭 후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 리스트의 선택 열을 클릭하여 그룹에 해당하는 메뉴를 등록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삭제 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저장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클릭하여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변경된 그룹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 내역을 저장한다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1441" marR="91441" marT="45726" marB="45726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2677573"/>
              </p:ext>
            </p:extLst>
          </p:nvPr>
        </p:nvGraphicFramePr>
        <p:xfrm>
          <a:off x="272481" y="786476"/>
          <a:ext cx="9361042" cy="466725"/>
        </p:xfrm>
        <a:graphic>
          <a:graphicData uri="http://schemas.openxmlformats.org/drawingml/2006/table">
            <a:tbl>
              <a:tblPr bandRow="1">
                <a:effectLst/>
                <a:tableStyleId>{8799B23B-EC83-4686-B30A-512413B5E67A}</a:tableStyleId>
              </a:tblPr>
              <a:tblGrid>
                <a:gridCol w="1476164"/>
                <a:gridCol w="1476164"/>
                <a:gridCol w="1584176"/>
                <a:gridCol w="2088232"/>
                <a:gridCol w="2736306"/>
              </a:tblGrid>
              <a:tr h="2284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업무영역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업무기능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ID</a:t>
                      </a:r>
                      <a:endParaRPr lang="ko-KR" altLang="en-US" sz="900" b="1" i="0" baseline="0" dirty="0" smtClean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명</a:t>
                      </a: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화면유형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  <a:tr h="2382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공통시스템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권한관리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UI-COM-04-002U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그룹</a:t>
                      </a:r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-</a:t>
                      </a: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메뉴 </a:t>
                      </a:r>
                      <a:r>
                        <a:rPr lang="ko-KR" altLang="en-US" sz="900" b="0" i="0" baseline="0" dirty="0" err="1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매핑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■ 입력  ■ 조회  □ 변경  ■ 삭제  □ 출력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" name="Oval 91"/>
          <p:cNvSpPr>
            <a:spLocks noChangeArrowheads="1"/>
          </p:cNvSpPr>
          <p:nvPr/>
        </p:nvSpPr>
        <p:spPr bwMode="auto">
          <a:xfrm>
            <a:off x="2935313" y="1934888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7" name="Oval 91"/>
          <p:cNvSpPr>
            <a:spLocks noChangeArrowheads="1"/>
          </p:cNvSpPr>
          <p:nvPr/>
        </p:nvSpPr>
        <p:spPr bwMode="auto">
          <a:xfrm>
            <a:off x="6104087" y="1934888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8" name="Oval 91"/>
          <p:cNvSpPr>
            <a:spLocks noChangeArrowheads="1"/>
          </p:cNvSpPr>
          <p:nvPr/>
        </p:nvSpPr>
        <p:spPr bwMode="auto">
          <a:xfrm>
            <a:off x="310810" y="2408416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Oval 91"/>
          <p:cNvSpPr>
            <a:spLocks noChangeArrowheads="1"/>
          </p:cNvSpPr>
          <p:nvPr/>
        </p:nvSpPr>
        <p:spPr bwMode="auto">
          <a:xfrm>
            <a:off x="6030616" y="2132856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</a:t>
            </a:r>
          </a:p>
        </p:txBody>
      </p:sp>
      <p:sp>
        <p:nvSpPr>
          <p:cNvPr id="39" name="Oval 91"/>
          <p:cNvSpPr>
            <a:spLocks noChangeArrowheads="1"/>
          </p:cNvSpPr>
          <p:nvPr/>
        </p:nvSpPr>
        <p:spPr bwMode="auto">
          <a:xfrm>
            <a:off x="3460915" y="2408416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2625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249" y="1700808"/>
            <a:ext cx="6301793" cy="3096344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72480" y="1357976"/>
            <a:ext cx="6560120" cy="509536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873064"/>
              </p:ext>
            </p:extLst>
          </p:nvPr>
        </p:nvGraphicFramePr>
        <p:xfrm>
          <a:off x="6896101" y="1359564"/>
          <a:ext cx="2737420" cy="5093772"/>
        </p:xfrm>
        <a:graphic>
          <a:graphicData uri="http://schemas.openxmlformats.org/drawingml/2006/table">
            <a:tbl>
              <a:tblPr/>
              <a:tblGrid>
                <a:gridCol w="2737420"/>
              </a:tblGrid>
              <a:tr h="2291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설명 </a:t>
                      </a: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&amp; </a:t>
                      </a: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규칙</a:t>
                      </a:r>
                    </a:p>
                  </a:txBody>
                  <a:tcPr marL="91441" marR="91441" marT="45726" marB="45726" anchor="ctr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8645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설명 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부서관리 화면으로 부서 조회가 가능하다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처리흐름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b="1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①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조회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선택 조건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부서명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따라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부서 리스트가 보여진다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1441" marR="91441" marT="45726" marB="45726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865346"/>
              </p:ext>
            </p:extLst>
          </p:nvPr>
        </p:nvGraphicFramePr>
        <p:xfrm>
          <a:off x="272481" y="786476"/>
          <a:ext cx="9361042" cy="466725"/>
        </p:xfrm>
        <a:graphic>
          <a:graphicData uri="http://schemas.openxmlformats.org/drawingml/2006/table">
            <a:tbl>
              <a:tblPr bandRow="1">
                <a:effectLst/>
                <a:tableStyleId>{8799B23B-EC83-4686-B30A-512413B5E67A}</a:tableStyleId>
              </a:tblPr>
              <a:tblGrid>
                <a:gridCol w="1476164"/>
                <a:gridCol w="1476164"/>
                <a:gridCol w="1584176"/>
                <a:gridCol w="2088232"/>
                <a:gridCol w="2736306"/>
              </a:tblGrid>
              <a:tr h="2284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업무영역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업무기능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ID</a:t>
                      </a:r>
                      <a:endParaRPr lang="ko-KR" altLang="en-US" sz="900" b="1" i="0" baseline="0" dirty="0" smtClean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명</a:t>
                      </a: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화면유형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  <a:tr h="2382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공통시스템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권한관리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UI-COM-05-001U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부서조회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□ 입력  ■ 조회  □ 변경  □ 삭제  □ 출력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" name="Oval 91"/>
          <p:cNvSpPr>
            <a:spLocks noChangeArrowheads="1"/>
          </p:cNvSpPr>
          <p:nvPr/>
        </p:nvSpPr>
        <p:spPr bwMode="auto">
          <a:xfrm>
            <a:off x="1584260" y="1717558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Oval 91"/>
          <p:cNvSpPr>
            <a:spLocks noChangeArrowheads="1"/>
          </p:cNvSpPr>
          <p:nvPr/>
        </p:nvSpPr>
        <p:spPr bwMode="auto">
          <a:xfrm>
            <a:off x="398249" y="2204864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093" y="1890000"/>
            <a:ext cx="237555" cy="131569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 bwMode="auto">
          <a:xfrm>
            <a:off x="5169024" y="2100138"/>
            <a:ext cx="1512168" cy="10472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8499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04" y="1822863"/>
            <a:ext cx="6528196" cy="3402788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72480" y="1357976"/>
            <a:ext cx="6560120" cy="509536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217827"/>
              </p:ext>
            </p:extLst>
          </p:nvPr>
        </p:nvGraphicFramePr>
        <p:xfrm>
          <a:off x="6896101" y="1359564"/>
          <a:ext cx="2737420" cy="5093772"/>
        </p:xfrm>
        <a:graphic>
          <a:graphicData uri="http://schemas.openxmlformats.org/drawingml/2006/table">
            <a:tbl>
              <a:tblPr/>
              <a:tblGrid>
                <a:gridCol w="2737420"/>
              </a:tblGrid>
              <a:tr h="2291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설명 </a:t>
                      </a: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&amp; </a:t>
                      </a: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규칙</a:t>
                      </a:r>
                    </a:p>
                  </a:txBody>
                  <a:tcPr marL="91441" marR="91441" marT="45726" marB="45726" anchor="ctr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8645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설명 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부서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 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매핑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화면으로 부서에 해당하는 메뉴를 등록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및 삭제가 가능하다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처리흐름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b="1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①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조회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선택 조건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부서명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따라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부서 리스트가 보여진다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②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조회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선택 조건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메뉴명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해당하는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메뉴 리스트를 조회할 수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 있다</a:t>
                      </a:r>
                      <a:r>
                        <a:rPr lang="en-US" altLang="ko-KR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부서 리스트의 행을 클릭하면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선택된 부서에 해당하는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 리스트를 볼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부서 리스트의 행을 클릭 후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 리스트의 선택 열을 클릭하여 사용자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역할을 등록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삭제 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저장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클릭하여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변경된 내역을 저장한다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1441" marR="91441" marT="45726" marB="45726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339339"/>
              </p:ext>
            </p:extLst>
          </p:nvPr>
        </p:nvGraphicFramePr>
        <p:xfrm>
          <a:off x="272481" y="786476"/>
          <a:ext cx="9361042" cy="466725"/>
        </p:xfrm>
        <a:graphic>
          <a:graphicData uri="http://schemas.openxmlformats.org/drawingml/2006/table">
            <a:tbl>
              <a:tblPr bandRow="1">
                <a:effectLst/>
                <a:tableStyleId>{8799B23B-EC83-4686-B30A-512413B5E67A}</a:tableStyleId>
              </a:tblPr>
              <a:tblGrid>
                <a:gridCol w="1476164"/>
                <a:gridCol w="1476164"/>
                <a:gridCol w="1584176"/>
                <a:gridCol w="2088232"/>
                <a:gridCol w="2736306"/>
              </a:tblGrid>
              <a:tr h="2284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업무영역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업무기능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ID</a:t>
                      </a:r>
                      <a:endParaRPr lang="ko-KR" altLang="en-US" sz="900" b="1" i="0" baseline="0" dirty="0" smtClean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명</a:t>
                      </a: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화면유형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  <a:tr h="2382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공통시스템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권한관리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UI-COM-05-002U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부서</a:t>
                      </a:r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-</a:t>
                      </a: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메뉴 </a:t>
                      </a:r>
                      <a:r>
                        <a:rPr lang="ko-KR" altLang="en-US" sz="900" b="0" i="0" baseline="0" dirty="0" err="1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매핑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■ 입력  ■ 조회  □ 변경  ■ 삭제  □ 출력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" name="Oval 91"/>
          <p:cNvSpPr>
            <a:spLocks noChangeArrowheads="1"/>
          </p:cNvSpPr>
          <p:nvPr/>
        </p:nvSpPr>
        <p:spPr bwMode="auto">
          <a:xfrm>
            <a:off x="2935313" y="1934888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7" name="Oval 91"/>
          <p:cNvSpPr>
            <a:spLocks noChangeArrowheads="1"/>
          </p:cNvSpPr>
          <p:nvPr/>
        </p:nvSpPr>
        <p:spPr bwMode="auto">
          <a:xfrm>
            <a:off x="6104087" y="1934888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8" name="Oval 91"/>
          <p:cNvSpPr>
            <a:spLocks noChangeArrowheads="1"/>
          </p:cNvSpPr>
          <p:nvPr/>
        </p:nvSpPr>
        <p:spPr bwMode="auto">
          <a:xfrm>
            <a:off x="314624" y="2352193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Oval 91"/>
          <p:cNvSpPr>
            <a:spLocks noChangeArrowheads="1"/>
          </p:cNvSpPr>
          <p:nvPr/>
        </p:nvSpPr>
        <p:spPr bwMode="auto">
          <a:xfrm>
            <a:off x="6038703" y="2121040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</a:t>
            </a:r>
          </a:p>
        </p:txBody>
      </p:sp>
      <p:sp>
        <p:nvSpPr>
          <p:cNvPr id="39" name="Oval 91"/>
          <p:cNvSpPr>
            <a:spLocks noChangeArrowheads="1"/>
          </p:cNvSpPr>
          <p:nvPr/>
        </p:nvSpPr>
        <p:spPr bwMode="auto">
          <a:xfrm>
            <a:off x="3495031" y="2352193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38817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846" y="1987865"/>
            <a:ext cx="6493754" cy="3369291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72480" y="1357976"/>
            <a:ext cx="6560120" cy="509536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237792"/>
              </p:ext>
            </p:extLst>
          </p:nvPr>
        </p:nvGraphicFramePr>
        <p:xfrm>
          <a:off x="6896101" y="1359564"/>
          <a:ext cx="2737420" cy="5319348"/>
        </p:xfrm>
        <a:graphic>
          <a:graphicData uri="http://schemas.openxmlformats.org/drawingml/2006/table">
            <a:tbl>
              <a:tblPr/>
              <a:tblGrid>
                <a:gridCol w="2737420"/>
              </a:tblGrid>
              <a:tr h="2291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설명 </a:t>
                      </a: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&amp; </a:t>
                      </a: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규칙</a:t>
                      </a:r>
                    </a:p>
                  </a:txBody>
                  <a:tcPr marL="91441" marR="91441" marT="45726" marB="45726" anchor="ctr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8645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설명 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공통코드 관리 화면으로 공통코드를 등록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수정 및 삭제가 가능하다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처리흐름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b="1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①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조회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선택 조건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코드명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따라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코드그룹 리스트가 보여진다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②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행추가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코드그룹 리스트에 새로운 코드그룹을 등록할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행삭제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코드그룹 리스트에서 선택된 코드그룹을 삭제할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코드그룹 리스트를 더블 클릭 하면 코드그룹을 수정할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저장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코드그룹 리스트의 변경된 내역을 저장할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코드그룹 리스트에서 선택 후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⑥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행추가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⑨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코드 리스트에 새로운 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코드을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등록할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⑦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행삭제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⑨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코드 리스트에 선택된 코드들을 삭제할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8.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코드 리스트를 더블 클릭 하면 코드를 수정할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9.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⑧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저장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⑨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코드 리스트의 변경된 내역을 저장할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1441" marR="91441" marT="45726" marB="45726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0114735"/>
              </p:ext>
            </p:extLst>
          </p:nvPr>
        </p:nvGraphicFramePr>
        <p:xfrm>
          <a:off x="272481" y="786476"/>
          <a:ext cx="9361042" cy="466725"/>
        </p:xfrm>
        <a:graphic>
          <a:graphicData uri="http://schemas.openxmlformats.org/drawingml/2006/table">
            <a:tbl>
              <a:tblPr bandRow="1">
                <a:effectLst/>
                <a:tableStyleId>{8799B23B-EC83-4686-B30A-512413B5E67A}</a:tableStyleId>
              </a:tblPr>
              <a:tblGrid>
                <a:gridCol w="1476164"/>
                <a:gridCol w="1476164"/>
                <a:gridCol w="1584176"/>
                <a:gridCol w="2088232"/>
                <a:gridCol w="2736306"/>
              </a:tblGrid>
              <a:tr h="2284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업무영역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업무기능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ID</a:t>
                      </a:r>
                      <a:endParaRPr lang="ko-KR" altLang="en-US" sz="900" b="1" i="0" baseline="0" dirty="0" smtClean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명</a:t>
                      </a: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화면유형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  <a:tr h="2382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공통시스템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UI-COM-06-001U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공통코드 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■ 입력  ■ 조회  ■ 변경  ■ 삭제  □ 출력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" name="Oval 91"/>
          <p:cNvSpPr>
            <a:spLocks noChangeArrowheads="1"/>
          </p:cNvSpPr>
          <p:nvPr/>
        </p:nvSpPr>
        <p:spPr bwMode="auto">
          <a:xfrm>
            <a:off x="6439892" y="2060848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7" name="Oval 91"/>
          <p:cNvSpPr>
            <a:spLocks noChangeArrowheads="1"/>
          </p:cNvSpPr>
          <p:nvPr/>
        </p:nvSpPr>
        <p:spPr bwMode="auto">
          <a:xfrm>
            <a:off x="5385048" y="2276872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8" name="Oval 91"/>
          <p:cNvSpPr>
            <a:spLocks noChangeArrowheads="1"/>
          </p:cNvSpPr>
          <p:nvPr/>
        </p:nvSpPr>
        <p:spPr bwMode="auto">
          <a:xfrm>
            <a:off x="5724000" y="2276872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Oval 91"/>
          <p:cNvSpPr>
            <a:spLocks noChangeArrowheads="1"/>
          </p:cNvSpPr>
          <p:nvPr/>
        </p:nvSpPr>
        <p:spPr bwMode="auto">
          <a:xfrm>
            <a:off x="327287" y="2492896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</a:t>
            </a:r>
          </a:p>
        </p:txBody>
      </p:sp>
      <p:sp>
        <p:nvSpPr>
          <p:cNvPr id="38" name="Oval 91"/>
          <p:cNvSpPr>
            <a:spLocks noChangeArrowheads="1"/>
          </p:cNvSpPr>
          <p:nvPr/>
        </p:nvSpPr>
        <p:spPr bwMode="auto">
          <a:xfrm>
            <a:off x="327287" y="3509735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9</a:t>
            </a:r>
          </a:p>
        </p:txBody>
      </p:sp>
      <p:sp>
        <p:nvSpPr>
          <p:cNvPr id="39" name="Oval 91"/>
          <p:cNvSpPr>
            <a:spLocks noChangeArrowheads="1"/>
          </p:cNvSpPr>
          <p:nvPr/>
        </p:nvSpPr>
        <p:spPr bwMode="auto">
          <a:xfrm>
            <a:off x="6194127" y="2276872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4</a:t>
            </a:r>
          </a:p>
        </p:txBody>
      </p:sp>
      <p:sp>
        <p:nvSpPr>
          <p:cNvPr id="13" name="Oval 91"/>
          <p:cNvSpPr>
            <a:spLocks noChangeArrowheads="1"/>
          </p:cNvSpPr>
          <p:nvPr/>
        </p:nvSpPr>
        <p:spPr bwMode="auto">
          <a:xfrm>
            <a:off x="5418014" y="3207002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Oval 91"/>
          <p:cNvSpPr>
            <a:spLocks noChangeArrowheads="1"/>
          </p:cNvSpPr>
          <p:nvPr/>
        </p:nvSpPr>
        <p:spPr bwMode="auto">
          <a:xfrm>
            <a:off x="5724000" y="3207002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</a:t>
            </a:r>
          </a:p>
        </p:txBody>
      </p:sp>
      <p:sp>
        <p:nvSpPr>
          <p:cNvPr id="15" name="Oval 91"/>
          <p:cNvSpPr>
            <a:spLocks noChangeArrowheads="1"/>
          </p:cNvSpPr>
          <p:nvPr/>
        </p:nvSpPr>
        <p:spPr bwMode="auto">
          <a:xfrm>
            <a:off x="6214045" y="3207002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41061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142" y="1844824"/>
            <a:ext cx="6471606" cy="3384376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72480" y="1357976"/>
            <a:ext cx="6560120" cy="509536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443859"/>
              </p:ext>
            </p:extLst>
          </p:nvPr>
        </p:nvGraphicFramePr>
        <p:xfrm>
          <a:off x="6896101" y="1359564"/>
          <a:ext cx="2737420" cy="5093772"/>
        </p:xfrm>
        <a:graphic>
          <a:graphicData uri="http://schemas.openxmlformats.org/drawingml/2006/table">
            <a:tbl>
              <a:tblPr/>
              <a:tblGrid>
                <a:gridCol w="2737420"/>
              </a:tblGrid>
              <a:tr h="2291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설명 </a:t>
                      </a: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&amp; </a:t>
                      </a: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규칙</a:t>
                      </a:r>
                    </a:p>
                  </a:txBody>
                  <a:tcPr marL="91441" marR="91441" marT="45726" marB="45726" anchor="ctr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8645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설명 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메시지 관리 화면으로 메시지를 등록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수정 및 삭제가 가능하다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처리흐름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b="1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①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조회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선택 조건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메시지코드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메시지명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따라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메시지 리스트가 보여진다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②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행추가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메시지 리스트에 새로운 메시지를 등록할 수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 있다</a:t>
                      </a:r>
                      <a:r>
                        <a:rPr lang="en-US" altLang="ko-KR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②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행삭제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메시지 리스트에 선택된 메시지를 삭제할 수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 있다</a:t>
                      </a:r>
                      <a:r>
                        <a:rPr lang="en-US" altLang="ko-KR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저장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클릭하여 변경된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메시지 리스트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내역을 저장한다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1441" marR="91441" marT="45726" marB="45726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531796"/>
              </p:ext>
            </p:extLst>
          </p:nvPr>
        </p:nvGraphicFramePr>
        <p:xfrm>
          <a:off x="272481" y="786476"/>
          <a:ext cx="9361042" cy="466725"/>
        </p:xfrm>
        <a:graphic>
          <a:graphicData uri="http://schemas.openxmlformats.org/drawingml/2006/table">
            <a:tbl>
              <a:tblPr bandRow="1">
                <a:effectLst/>
                <a:tableStyleId>{8799B23B-EC83-4686-B30A-512413B5E67A}</a:tableStyleId>
              </a:tblPr>
              <a:tblGrid>
                <a:gridCol w="1476164"/>
                <a:gridCol w="1476164"/>
                <a:gridCol w="1584176"/>
                <a:gridCol w="2088232"/>
                <a:gridCol w="2736306"/>
              </a:tblGrid>
              <a:tr h="2284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업무영역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업무기능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ID</a:t>
                      </a:r>
                      <a:endParaRPr lang="ko-KR" altLang="en-US" sz="900" b="1" i="0" baseline="0" dirty="0" smtClean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명</a:t>
                      </a: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화면유형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  <a:tr h="2382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공통시스템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UI-COM-07-001U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메시지 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■ 입력  ■ 조회  ■ 변경  ■ 삭제  □ 출력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" name="Oval 91"/>
          <p:cNvSpPr>
            <a:spLocks noChangeArrowheads="1"/>
          </p:cNvSpPr>
          <p:nvPr/>
        </p:nvSpPr>
        <p:spPr bwMode="auto">
          <a:xfrm>
            <a:off x="5169024" y="1944000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7" name="Oval 91"/>
          <p:cNvSpPr>
            <a:spLocks noChangeArrowheads="1"/>
          </p:cNvSpPr>
          <p:nvPr/>
        </p:nvSpPr>
        <p:spPr bwMode="auto">
          <a:xfrm>
            <a:off x="5430653" y="2132856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8" name="Oval 91"/>
          <p:cNvSpPr>
            <a:spLocks noChangeArrowheads="1"/>
          </p:cNvSpPr>
          <p:nvPr/>
        </p:nvSpPr>
        <p:spPr bwMode="auto">
          <a:xfrm>
            <a:off x="5724000" y="2132856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Oval 91"/>
          <p:cNvSpPr>
            <a:spLocks noChangeArrowheads="1"/>
          </p:cNvSpPr>
          <p:nvPr/>
        </p:nvSpPr>
        <p:spPr bwMode="auto">
          <a:xfrm>
            <a:off x="370728" y="2420888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</a:t>
            </a:r>
          </a:p>
        </p:txBody>
      </p:sp>
      <p:sp>
        <p:nvSpPr>
          <p:cNvPr id="39" name="Oval 91"/>
          <p:cNvSpPr>
            <a:spLocks noChangeArrowheads="1"/>
          </p:cNvSpPr>
          <p:nvPr/>
        </p:nvSpPr>
        <p:spPr bwMode="auto">
          <a:xfrm>
            <a:off x="6214045" y="2132856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77297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237" y="1844824"/>
            <a:ext cx="6396605" cy="3311229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72480" y="1357976"/>
            <a:ext cx="6560120" cy="509536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110031"/>
              </p:ext>
            </p:extLst>
          </p:nvPr>
        </p:nvGraphicFramePr>
        <p:xfrm>
          <a:off x="6896101" y="1359564"/>
          <a:ext cx="2737420" cy="5093772"/>
        </p:xfrm>
        <a:graphic>
          <a:graphicData uri="http://schemas.openxmlformats.org/drawingml/2006/table">
            <a:tbl>
              <a:tblPr/>
              <a:tblGrid>
                <a:gridCol w="2737420"/>
              </a:tblGrid>
              <a:tr h="2291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설명 </a:t>
                      </a: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&amp; </a:t>
                      </a: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규칙</a:t>
                      </a:r>
                    </a:p>
                  </a:txBody>
                  <a:tcPr marL="91441" marR="91441" marT="45726" marB="45726" anchor="ctr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8645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설명 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우편번호 관리 화면으로 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도로명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우편번호를 조회할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처리흐름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b="1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①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조회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구분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읍면동면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도로명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건물명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따라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② 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도로명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주소 리스트가 보여진다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1441" marR="91441" marT="45726" marB="45726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7876520"/>
              </p:ext>
            </p:extLst>
          </p:nvPr>
        </p:nvGraphicFramePr>
        <p:xfrm>
          <a:off x="272481" y="786476"/>
          <a:ext cx="9361042" cy="466725"/>
        </p:xfrm>
        <a:graphic>
          <a:graphicData uri="http://schemas.openxmlformats.org/drawingml/2006/table">
            <a:tbl>
              <a:tblPr bandRow="1">
                <a:effectLst/>
                <a:tableStyleId>{8799B23B-EC83-4686-B30A-512413B5E67A}</a:tableStyleId>
              </a:tblPr>
              <a:tblGrid>
                <a:gridCol w="1476164"/>
                <a:gridCol w="1476164"/>
                <a:gridCol w="1584176"/>
                <a:gridCol w="2088232"/>
                <a:gridCol w="2736306"/>
              </a:tblGrid>
              <a:tr h="2284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업무영역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업무기능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ID</a:t>
                      </a:r>
                      <a:endParaRPr lang="ko-KR" altLang="en-US" sz="900" b="1" i="0" baseline="0" dirty="0" smtClean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명</a:t>
                      </a: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화면유형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  <a:tr h="2382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공통시스템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UI-COM-08-001P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우편번호 조회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□ 입력  ■ 조회  □ 변경  □ 삭제  □ 출력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" name="Oval 91"/>
          <p:cNvSpPr>
            <a:spLocks noChangeArrowheads="1"/>
          </p:cNvSpPr>
          <p:nvPr/>
        </p:nvSpPr>
        <p:spPr bwMode="auto">
          <a:xfrm>
            <a:off x="6393160" y="1923622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Oval 91"/>
          <p:cNvSpPr>
            <a:spLocks noChangeArrowheads="1"/>
          </p:cNvSpPr>
          <p:nvPr/>
        </p:nvSpPr>
        <p:spPr bwMode="auto">
          <a:xfrm>
            <a:off x="354237" y="2348880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</a:p>
        </p:txBody>
      </p:sp>
      <p:sp>
        <p:nvSpPr>
          <p:cNvPr id="6" name="직사각형 5"/>
          <p:cNvSpPr/>
          <p:nvPr/>
        </p:nvSpPr>
        <p:spPr bwMode="auto">
          <a:xfrm>
            <a:off x="5169024" y="2223492"/>
            <a:ext cx="1581818" cy="12538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1622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 Box 79"/>
          <p:cNvSpPr txBox="1">
            <a:spLocks noChangeArrowheads="1"/>
          </p:cNvSpPr>
          <p:nvPr/>
        </p:nvSpPr>
        <p:spPr bwMode="auto">
          <a:xfrm>
            <a:off x="4508500" y="863600"/>
            <a:ext cx="93807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/>
            <a:r>
              <a:rPr lang="ko-KR" altLang="en-US" sz="1200" b="1" u="sng" smtClean="0">
                <a:latin typeface="휴먼엑스포" pitchFamily="18" charset="-127"/>
                <a:ea typeface="휴먼엑스포" pitchFamily="18" charset="-127"/>
              </a:rPr>
              <a:t>메뉴구조도</a:t>
            </a:r>
            <a:endParaRPr lang="ko-KR" altLang="en-US" sz="1200" b="1" u="sng" dirty="0">
              <a:latin typeface="휴먼엑스포" pitchFamily="18" charset="-127"/>
              <a:ea typeface="휴먼엑스포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458471"/>
              </p:ext>
            </p:extLst>
          </p:nvPr>
        </p:nvGraphicFramePr>
        <p:xfrm>
          <a:off x="681038" y="1412776"/>
          <a:ext cx="8543924" cy="4896549"/>
        </p:xfrm>
        <a:graphic>
          <a:graphicData uri="http://schemas.openxmlformats.org/drawingml/2006/table">
            <a:tbl>
              <a:tblPr/>
              <a:tblGrid>
                <a:gridCol w="835325"/>
                <a:gridCol w="531158"/>
                <a:gridCol w="671892"/>
                <a:gridCol w="835325"/>
                <a:gridCol w="835325"/>
                <a:gridCol w="753609"/>
                <a:gridCol w="1825004"/>
                <a:gridCol w="1825004"/>
                <a:gridCol w="431282"/>
              </a:tblGrid>
              <a:tr h="21187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최상위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화 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  고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21187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분류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1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700" b="1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차메뉴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1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700" b="1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차메뉴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1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700" b="1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차메뉴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1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700" b="1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차메뉴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UI ID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UI </a:t>
                      </a:r>
                      <a:r>
                        <a:rPr lang="ko-KR" altLang="en-US" sz="700" b="1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이름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설명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35411">
                <a:tc rowSpan="19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공통컴포넌트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9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공통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권한관리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사용자관리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UI-COM-01-001U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 정보 화면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 목록조회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 등록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수정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삭제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역할매핑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UI-COM-01-002U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역할 매핑 정보 화면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역할 매핑 정보 조회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등록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삭제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그룹매핑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UI-COM-01-003U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 매핑 정보 화면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 매핑 정보 조회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등록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삭제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역할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역할관리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UI-COM-02-001U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역할 목록 화면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역할 조회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등록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수정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삭제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역할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메뉴매핑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UI-COM-02-002U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역할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메뉴 매핑 정보 화면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역할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메뉴 매핑 정보 조회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등록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삭제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메뉴관리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UI-COM-03-001U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메뉴 정보 화면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메뉴 목록조회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등록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수정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삭제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그룹관리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UI-COM-04-001U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 정보 화면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 목록 조회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등록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수정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삭제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메뉴매핑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UI-COM-04-002U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메뉴 매핑 정보 화면 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메뉴 매핑 정보 조회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등록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삭제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부서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부서관리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UI-COM-05-001U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조직도 목록 조회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조직도 목록 조회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부서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메뉴매핑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UI-COM-05-002U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부서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메뉴 매핑 정보 화면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부서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메뉴 매핑 정보 조회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등록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삭제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공통관리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공통코드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공통코드 조회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UI-COM-06-001U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공통코드 화면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공통코드 조회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등록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수정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삭제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메시지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메시지 관리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UI-COM-07-001U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메시지 관리 화면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메시지 조회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등록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수정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삭제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우편번호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우편번호 관리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UI-COM-08-001U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우편번호 화면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도로명주소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우편번호 조회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업체관리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업체관리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UI-COM-09-001U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업체관리 화면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업체 정보 조회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등록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수정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삭제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SMS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SMS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UI-COM-10-001U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SMS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전송 화면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SNS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전송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전송내역조회 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E-mail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E-mail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UI-COM-11-001U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E-mail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전송 화면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E-mail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전송</a:t>
                      </a:r>
                      <a:r>
                        <a:rPr lang="en-US" altLang="ko-KR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전송내역 조회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시스템관리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 접속기록 조회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UI-COM-12-001U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 접속기록 화면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사용자의 화면접근 기록 조회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 접속통계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UI-COM-12-002U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 접속통계 화면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사용자가 화면 접속 통계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 오류정보 조회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UI-COM-13-001U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 오류정보 조회 화면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서버에서 발생하는 오류로그를 조회 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4551" marR="4551" marT="4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155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72" y="1772816"/>
            <a:ext cx="6439970" cy="3395761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72480" y="1357976"/>
            <a:ext cx="6560120" cy="509536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961782"/>
              </p:ext>
            </p:extLst>
          </p:nvPr>
        </p:nvGraphicFramePr>
        <p:xfrm>
          <a:off x="6896101" y="1359564"/>
          <a:ext cx="2737420" cy="5093772"/>
        </p:xfrm>
        <a:graphic>
          <a:graphicData uri="http://schemas.openxmlformats.org/drawingml/2006/table">
            <a:tbl>
              <a:tblPr/>
              <a:tblGrid>
                <a:gridCol w="2737420"/>
              </a:tblGrid>
              <a:tr h="2291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설명 </a:t>
                      </a: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&amp; </a:t>
                      </a: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규칙</a:t>
                      </a:r>
                    </a:p>
                  </a:txBody>
                  <a:tcPr marL="91441" marR="91441" marT="45726" marB="45726" anchor="ctr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8645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설명 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업체관리 화면으로 업체정보를 등록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수정 및 삭제 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처리흐름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b="1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①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조회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선택 조건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업체명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사업자번호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대표자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따라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업체 리스트가 보여진다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②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『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행추가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업체 리스트에 업체정보를 추가할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『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행삭제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업체 리스트의 업체정보를 삭제할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업체 리스트의 선택 열을 클릭하여 업체 정보를 수정할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저장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클릭하여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업체 리스트의 변경내역을 저장한다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1441" marR="91441" marT="45726" marB="45726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026237"/>
              </p:ext>
            </p:extLst>
          </p:nvPr>
        </p:nvGraphicFramePr>
        <p:xfrm>
          <a:off x="272481" y="786476"/>
          <a:ext cx="9361042" cy="466725"/>
        </p:xfrm>
        <a:graphic>
          <a:graphicData uri="http://schemas.openxmlformats.org/drawingml/2006/table">
            <a:tbl>
              <a:tblPr bandRow="1">
                <a:effectLst/>
                <a:tableStyleId>{8799B23B-EC83-4686-B30A-512413B5E67A}</a:tableStyleId>
              </a:tblPr>
              <a:tblGrid>
                <a:gridCol w="1476164"/>
                <a:gridCol w="1476164"/>
                <a:gridCol w="1584176"/>
                <a:gridCol w="2088232"/>
                <a:gridCol w="2736306"/>
              </a:tblGrid>
              <a:tr h="2284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업무영역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업무기능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ID</a:t>
                      </a:r>
                      <a:endParaRPr lang="ko-KR" altLang="en-US" sz="900" b="1" i="0" baseline="0" dirty="0" smtClean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명</a:t>
                      </a: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화면유형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  <a:tr h="2382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공통시스템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UI-COM-09-001U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업체 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■ 입력  ■ 조회  ■ 변경  ■ 삭제  □ 출력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" name="Oval 91"/>
          <p:cNvSpPr>
            <a:spLocks noChangeArrowheads="1"/>
          </p:cNvSpPr>
          <p:nvPr/>
        </p:nvSpPr>
        <p:spPr bwMode="auto">
          <a:xfrm>
            <a:off x="4808984" y="1844824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Oval 91"/>
          <p:cNvSpPr>
            <a:spLocks noChangeArrowheads="1"/>
          </p:cNvSpPr>
          <p:nvPr/>
        </p:nvSpPr>
        <p:spPr bwMode="auto">
          <a:xfrm>
            <a:off x="5385048" y="2056610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</a:p>
        </p:txBody>
      </p:sp>
      <p:sp>
        <p:nvSpPr>
          <p:cNvPr id="10" name="Oval 91"/>
          <p:cNvSpPr>
            <a:spLocks noChangeArrowheads="1"/>
          </p:cNvSpPr>
          <p:nvPr/>
        </p:nvSpPr>
        <p:spPr bwMode="auto">
          <a:xfrm>
            <a:off x="5673080" y="2065213"/>
            <a:ext cx="124212" cy="131048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</a:p>
        </p:txBody>
      </p:sp>
      <p:sp>
        <p:nvSpPr>
          <p:cNvPr id="11" name="Oval 91"/>
          <p:cNvSpPr>
            <a:spLocks noChangeArrowheads="1"/>
          </p:cNvSpPr>
          <p:nvPr/>
        </p:nvSpPr>
        <p:spPr bwMode="auto">
          <a:xfrm>
            <a:off x="6177136" y="2065213"/>
            <a:ext cx="124212" cy="131048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4</a:t>
            </a:r>
          </a:p>
        </p:txBody>
      </p:sp>
      <p:sp>
        <p:nvSpPr>
          <p:cNvPr id="12" name="Oval 91"/>
          <p:cNvSpPr>
            <a:spLocks noChangeArrowheads="1"/>
          </p:cNvSpPr>
          <p:nvPr/>
        </p:nvSpPr>
        <p:spPr bwMode="auto">
          <a:xfrm>
            <a:off x="327442" y="2348880"/>
            <a:ext cx="124212" cy="131048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65814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688" y="1700808"/>
            <a:ext cx="6407703" cy="3356049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72480" y="1357976"/>
            <a:ext cx="6560120" cy="509536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658419"/>
              </p:ext>
            </p:extLst>
          </p:nvPr>
        </p:nvGraphicFramePr>
        <p:xfrm>
          <a:off x="6896101" y="1359564"/>
          <a:ext cx="2737420" cy="5093772"/>
        </p:xfrm>
        <a:graphic>
          <a:graphicData uri="http://schemas.openxmlformats.org/drawingml/2006/table">
            <a:tbl>
              <a:tblPr/>
              <a:tblGrid>
                <a:gridCol w="2737420"/>
              </a:tblGrid>
              <a:tr h="2291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설명 </a:t>
                      </a: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&amp; </a:t>
                      </a: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규칙</a:t>
                      </a:r>
                    </a:p>
                  </a:txBody>
                  <a:tcPr marL="91441" marR="91441" marT="45726" marB="45726" anchor="ctr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8645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설명 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SMS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를 전송할 수 있는 화면이다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처리흐름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b="1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①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송신자 정보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소속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성명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연락처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는 사용자 정보에서 입력되어 있으며 수정할 수 없다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endParaRPr lang="en-US" altLang="ko-KR" sz="800" b="1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②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텍스트 박스에 전송할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SMS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의 내용을 입력한다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글자는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200byte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 한정되어있다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행추가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수신자목록에 사용자를 추가할 수 있다</a:t>
                      </a:r>
                      <a:r>
                        <a:rPr lang="en-US" altLang="ko-KR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행삭제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버튼을 클릭하면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수신자목록에서 사용자를 삭제할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⑥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전송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수신자목록의 휴대폰 번호로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SMS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가 전송된다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1441" marR="91441" marT="45726" marB="45726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1820676"/>
              </p:ext>
            </p:extLst>
          </p:nvPr>
        </p:nvGraphicFramePr>
        <p:xfrm>
          <a:off x="272481" y="786476"/>
          <a:ext cx="9361042" cy="466725"/>
        </p:xfrm>
        <a:graphic>
          <a:graphicData uri="http://schemas.openxmlformats.org/drawingml/2006/table">
            <a:tbl>
              <a:tblPr bandRow="1">
                <a:effectLst/>
                <a:tableStyleId>{8799B23B-EC83-4686-B30A-512413B5E67A}</a:tableStyleId>
              </a:tblPr>
              <a:tblGrid>
                <a:gridCol w="1476164"/>
                <a:gridCol w="1476164"/>
                <a:gridCol w="1584176"/>
                <a:gridCol w="2088232"/>
                <a:gridCol w="2736306"/>
              </a:tblGrid>
              <a:tr h="2284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업무영역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업무기능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ID</a:t>
                      </a:r>
                      <a:endParaRPr lang="ko-KR" altLang="en-US" sz="900" b="1" i="0" baseline="0" dirty="0" smtClean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명</a:t>
                      </a: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화면유형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  <a:tr h="2382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공통시스템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UI-COM-10-001P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SMS </a:t>
                      </a: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전송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■ 입력  □ 조회  □ 변경  □ 삭제  □ 출력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" name="Oval 91"/>
          <p:cNvSpPr>
            <a:spLocks noChangeArrowheads="1"/>
          </p:cNvSpPr>
          <p:nvPr/>
        </p:nvSpPr>
        <p:spPr bwMode="auto">
          <a:xfrm>
            <a:off x="6085184" y="1988840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Oval 91"/>
          <p:cNvSpPr>
            <a:spLocks noChangeArrowheads="1"/>
          </p:cNvSpPr>
          <p:nvPr/>
        </p:nvSpPr>
        <p:spPr bwMode="auto">
          <a:xfrm>
            <a:off x="6381172" y="1988840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4</a:t>
            </a:r>
          </a:p>
        </p:txBody>
      </p:sp>
      <p:sp>
        <p:nvSpPr>
          <p:cNvPr id="12" name="Oval 91"/>
          <p:cNvSpPr>
            <a:spLocks noChangeArrowheads="1"/>
          </p:cNvSpPr>
          <p:nvPr/>
        </p:nvSpPr>
        <p:spPr bwMode="auto">
          <a:xfrm>
            <a:off x="436300" y="4509120"/>
            <a:ext cx="124212" cy="131048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6</a:t>
            </a:r>
          </a:p>
        </p:txBody>
      </p:sp>
      <p:sp>
        <p:nvSpPr>
          <p:cNvPr id="15" name="Oval 91"/>
          <p:cNvSpPr>
            <a:spLocks noChangeArrowheads="1"/>
          </p:cNvSpPr>
          <p:nvPr/>
        </p:nvSpPr>
        <p:spPr bwMode="auto">
          <a:xfrm>
            <a:off x="448871" y="1916832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</a:p>
        </p:txBody>
      </p:sp>
      <p:sp>
        <p:nvSpPr>
          <p:cNvPr id="16" name="Oval 91"/>
          <p:cNvSpPr>
            <a:spLocks noChangeArrowheads="1"/>
          </p:cNvSpPr>
          <p:nvPr/>
        </p:nvSpPr>
        <p:spPr bwMode="auto">
          <a:xfrm>
            <a:off x="3479068" y="2230994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</a:t>
            </a:r>
          </a:p>
        </p:txBody>
      </p:sp>
      <p:sp>
        <p:nvSpPr>
          <p:cNvPr id="17" name="Oval 91"/>
          <p:cNvSpPr>
            <a:spLocks noChangeArrowheads="1"/>
          </p:cNvSpPr>
          <p:nvPr/>
        </p:nvSpPr>
        <p:spPr bwMode="auto">
          <a:xfrm>
            <a:off x="3479068" y="1788964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4844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02" y="1962186"/>
            <a:ext cx="6505687" cy="2635558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72480" y="1357976"/>
            <a:ext cx="6560120" cy="509536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069923"/>
              </p:ext>
            </p:extLst>
          </p:nvPr>
        </p:nvGraphicFramePr>
        <p:xfrm>
          <a:off x="6896101" y="1359564"/>
          <a:ext cx="2737420" cy="5093772"/>
        </p:xfrm>
        <a:graphic>
          <a:graphicData uri="http://schemas.openxmlformats.org/drawingml/2006/table">
            <a:tbl>
              <a:tblPr/>
              <a:tblGrid>
                <a:gridCol w="2737420"/>
              </a:tblGrid>
              <a:tr h="2291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설명 </a:t>
                      </a: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&amp; </a:t>
                      </a: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규칙</a:t>
                      </a:r>
                    </a:p>
                  </a:txBody>
                  <a:tcPr marL="91441" marR="91441" marT="45726" marB="45726" anchor="ctr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8645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설명 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Email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을 발송할 수 있는 화면이다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처리흐름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b="1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②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송신자의 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이메일은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사용자 정보에서 입력되어 있으며 수정할 수 없다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endParaRPr lang="en-US" altLang="ko-KR" sz="800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Email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의 필수조건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①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제목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수신자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내용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를 입력한다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필요한 경우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파일을 첨부한다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⑦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전송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누를 경우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수신자에게 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이메일이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전송된다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1441" marR="91441" marT="45726" marB="45726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763361"/>
              </p:ext>
            </p:extLst>
          </p:nvPr>
        </p:nvGraphicFramePr>
        <p:xfrm>
          <a:off x="272481" y="786476"/>
          <a:ext cx="9361042" cy="466725"/>
        </p:xfrm>
        <a:graphic>
          <a:graphicData uri="http://schemas.openxmlformats.org/drawingml/2006/table">
            <a:tbl>
              <a:tblPr bandRow="1">
                <a:effectLst/>
                <a:tableStyleId>{8799B23B-EC83-4686-B30A-512413B5E67A}</a:tableStyleId>
              </a:tblPr>
              <a:tblGrid>
                <a:gridCol w="1476164"/>
                <a:gridCol w="1476164"/>
                <a:gridCol w="1584176"/>
                <a:gridCol w="2088232"/>
                <a:gridCol w="2736306"/>
              </a:tblGrid>
              <a:tr h="2284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업무영역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업무기능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ID</a:t>
                      </a:r>
                      <a:endParaRPr lang="ko-KR" altLang="en-US" sz="900" b="1" i="0" baseline="0" dirty="0" smtClean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명</a:t>
                      </a: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화면유형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  <a:tr h="2382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공통시스템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UI-COM-11-001U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Email </a:t>
                      </a: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전송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■ 입력  □ 조회  □ 변경  □ 삭제  □ 출력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4" name="Oval 91"/>
          <p:cNvSpPr>
            <a:spLocks noChangeArrowheads="1"/>
          </p:cNvSpPr>
          <p:nvPr/>
        </p:nvSpPr>
        <p:spPr bwMode="auto">
          <a:xfrm>
            <a:off x="6536957" y="1980396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Oval 91"/>
          <p:cNvSpPr>
            <a:spLocks noChangeArrowheads="1"/>
          </p:cNvSpPr>
          <p:nvPr/>
        </p:nvSpPr>
        <p:spPr bwMode="auto">
          <a:xfrm>
            <a:off x="306752" y="3905656"/>
            <a:ext cx="124212" cy="131048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</a:t>
            </a:r>
          </a:p>
        </p:txBody>
      </p:sp>
      <p:sp>
        <p:nvSpPr>
          <p:cNvPr id="15" name="Oval 91"/>
          <p:cNvSpPr>
            <a:spLocks noChangeArrowheads="1"/>
          </p:cNvSpPr>
          <p:nvPr/>
        </p:nvSpPr>
        <p:spPr bwMode="auto">
          <a:xfrm>
            <a:off x="840027" y="2127293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Oval 91"/>
          <p:cNvSpPr>
            <a:spLocks noChangeArrowheads="1"/>
          </p:cNvSpPr>
          <p:nvPr/>
        </p:nvSpPr>
        <p:spPr bwMode="auto">
          <a:xfrm>
            <a:off x="848544" y="2271309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</a:p>
        </p:txBody>
      </p:sp>
      <p:sp>
        <p:nvSpPr>
          <p:cNvPr id="14" name="Oval 91"/>
          <p:cNvSpPr>
            <a:spLocks noChangeArrowheads="1"/>
          </p:cNvSpPr>
          <p:nvPr/>
        </p:nvSpPr>
        <p:spPr bwMode="auto">
          <a:xfrm>
            <a:off x="2720752" y="2271309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Oval 91"/>
          <p:cNvSpPr>
            <a:spLocks noChangeArrowheads="1"/>
          </p:cNvSpPr>
          <p:nvPr/>
        </p:nvSpPr>
        <p:spPr bwMode="auto">
          <a:xfrm>
            <a:off x="357493" y="2711039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89074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00" y="2016000"/>
            <a:ext cx="6449180" cy="3384376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72480" y="1357976"/>
            <a:ext cx="6560120" cy="509536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7429473"/>
              </p:ext>
            </p:extLst>
          </p:nvPr>
        </p:nvGraphicFramePr>
        <p:xfrm>
          <a:off x="6896101" y="1359564"/>
          <a:ext cx="2737420" cy="5093772"/>
        </p:xfrm>
        <a:graphic>
          <a:graphicData uri="http://schemas.openxmlformats.org/drawingml/2006/table">
            <a:tbl>
              <a:tblPr/>
              <a:tblGrid>
                <a:gridCol w="2737420"/>
              </a:tblGrid>
              <a:tr h="2291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설명 </a:t>
                      </a: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&amp; </a:t>
                      </a: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규칙</a:t>
                      </a:r>
                    </a:p>
                  </a:txBody>
                  <a:tcPr marL="91441" marR="91441" marT="45726" marB="45726" anchor="ctr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8645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설명 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사용자 접속기록 조회 화면으로 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사용자별로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접근한 메뉴 내역을 조회할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처리흐름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b="1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①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조회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선택 조건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기간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메뉴명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사용자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ID)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따라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②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사용자 접속로그 리스트가 보여진다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1441" marR="91441" marT="45726" marB="45726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34846"/>
              </p:ext>
            </p:extLst>
          </p:nvPr>
        </p:nvGraphicFramePr>
        <p:xfrm>
          <a:off x="272481" y="786476"/>
          <a:ext cx="9361042" cy="466725"/>
        </p:xfrm>
        <a:graphic>
          <a:graphicData uri="http://schemas.openxmlformats.org/drawingml/2006/table">
            <a:tbl>
              <a:tblPr bandRow="1">
                <a:effectLst/>
                <a:tableStyleId>{8799B23B-EC83-4686-B30A-512413B5E67A}</a:tableStyleId>
              </a:tblPr>
              <a:tblGrid>
                <a:gridCol w="1476164"/>
                <a:gridCol w="1476164"/>
                <a:gridCol w="1584176"/>
                <a:gridCol w="2088232"/>
                <a:gridCol w="2736306"/>
              </a:tblGrid>
              <a:tr h="2284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업무영역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업무기능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ID</a:t>
                      </a:r>
                      <a:endParaRPr lang="ko-KR" altLang="en-US" sz="900" b="1" i="0" baseline="0" dirty="0" smtClean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명</a:t>
                      </a: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화면유형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  <a:tr h="2382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공통시스템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시스템관리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UI-COM-12-001U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사용자 접속기록 조회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□ 입력  ■ 조회  □ 변경  □ 삭제  □ 출력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" name="Oval 91"/>
          <p:cNvSpPr>
            <a:spLocks noChangeArrowheads="1"/>
          </p:cNvSpPr>
          <p:nvPr/>
        </p:nvSpPr>
        <p:spPr bwMode="auto">
          <a:xfrm>
            <a:off x="5904000" y="2128618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Oval 91"/>
          <p:cNvSpPr>
            <a:spLocks noChangeArrowheads="1"/>
          </p:cNvSpPr>
          <p:nvPr/>
        </p:nvSpPr>
        <p:spPr bwMode="auto">
          <a:xfrm>
            <a:off x="344488" y="2632674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</a:p>
        </p:txBody>
      </p:sp>
      <p:sp>
        <p:nvSpPr>
          <p:cNvPr id="12" name="직사각형 11"/>
          <p:cNvSpPr/>
          <p:nvPr/>
        </p:nvSpPr>
        <p:spPr bwMode="auto">
          <a:xfrm>
            <a:off x="5436000" y="2430000"/>
            <a:ext cx="1296000" cy="10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9633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46" y="2060848"/>
            <a:ext cx="6404754" cy="334611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72480" y="1357976"/>
            <a:ext cx="6560120" cy="509536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049399"/>
              </p:ext>
            </p:extLst>
          </p:nvPr>
        </p:nvGraphicFramePr>
        <p:xfrm>
          <a:off x="6896101" y="1359564"/>
          <a:ext cx="2737420" cy="5093772"/>
        </p:xfrm>
        <a:graphic>
          <a:graphicData uri="http://schemas.openxmlformats.org/drawingml/2006/table">
            <a:tbl>
              <a:tblPr/>
              <a:tblGrid>
                <a:gridCol w="2737420"/>
              </a:tblGrid>
              <a:tr h="2291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설명 </a:t>
                      </a: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&amp; </a:t>
                      </a: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규칙</a:t>
                      </a:r>
                    </a:p>
                  </a:txBody>
                  <a:tcPr marL="91441" marR="91441" marT="45726" marB="45726" anchor="ctr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8645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설명 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사용자 접속통계 화면으로 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메뉴별로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접속 건수를 조회할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처리흐름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b="1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①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조회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선택한 조건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기간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메뉴명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따라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②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사용자 접속통계 리스트가 보여진다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1441" marR="91441" marT="45726" marB="45726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2683045"/>
              </p:ext>
            </p:extLst>
          </p:nvPr>
        </p:nvGraphicFramePr>
        <p:xfrm>
          <a:off x="272481" y="786476"/>
          <a:ext cx="9361042" cy="466725"/>
        </p:xfrm>
        <a:graphic>
          <a:graphicData uri="http://schemas.openxmlformats.org/drawingml/2006/table">
            <a:tbl>
              <a:tblPr bandRow="1">
                <a:effectLst/>
                <a:tableStyleId>{8799B23B-EC83-4686-B30A-512413B5E67A}</a:tableStyleId>
              </a:tblPr>
              <a:tblGrid>
                <a:gridCol w="1476164"/>
                <a:gridCol w="1476164"/>
                <a:gridCol w="1584176"/>
                <a:gridCol w="2088232"/>
                <a:gridCol w="2736306"/>
              </a:tblGrid>
              <a:tr h="2284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업무영역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업무기능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ID</a:t>
                      </a:r>
                      <a:endParaRPr lang="ko-KR" altLang="en-US" sz="900" b="1" i="0" baseline="0" dirty="0" smtClean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명</a:t>
                      </a: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화면유형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  <a:tr h="2382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공통시스템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시스템관리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UI-COM-12-002U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사용자 접속통계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□ 입력  ■ 조회  □ 변경  □ 삭제  □ 출력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" name="Oval 91"/>
          <p:cNvSpPr>
            <a:spLocks noChangeArrowheads="1"/>
          </p:cNvSpPr>
          <p:nvPr/>
        </p:nvSpPr>
        <p:spPr bwMode="auto">
          <a:xfrm>
            <a:off x="5320475" y="2132856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Oval 91"/>
          <p:cNvSpPr>
            <a:spLocks noChangeArrowheads="1"/>
          </p:cNvSpPr>
          <p:nvPr/>
        </p:nvSpPr>
        <p:spPr bwMode="auto">
          <a:xfrm>
            <a:off x="344488" y="2632674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</a:p>
        </p:txBody>
      </p:sp>
      <p:sp>
        <p:nvSpPr>
          <p:cNvPr id="12" name="직사각형 11"/>
          <p:cNvSpPr/>
          <p:nvPr/>
        </p:nvSpPr>
        <p:spPr bwMode="auto">
          <a:xfrm>
            <a:off x="5436000" y="2469772"/>
            <a:ext cx="1296000" cy="10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149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703" y="1916832"/>
            <a:ext cx="6268217" cy="3285127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72480" y="1357976"/>
            <a:ext cx="6560120" cy="509536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8263222"/>
              </p:ext>
            </p:extLst>
          </p:nvPr>
        </p:nvGraphicFramePr>
        <p:xfrm>
          <a:off x="6896101" y="1359564"/>
          <a:ext cx="2737420" cy="5093772"/>
        </p:xfrm>
        <a:graphic>
          <a:graphicData uri="http://schemas.openxmlformats.org/drawingml/2006/table">
            <a:tbl>
              <a:tblPr/>
              <a:tblGrid>
                <a:gridCol w="2737420"/>
              </a:tblGrid>
              <a:tr h="2291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설명 </a:t>
                      </a: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&amp; </a:t>
                      </a: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규칙</a:t>
                      </a:r>
                    </a:p>
                  </a:txBody>
                  <a:tcPr marL="91441" marR="91441" marT="45726" marB="45726" anchor="ctr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8645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설명 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서버 오류정보 화면으로 일자에 해당하는 오류 정보를 조회가 가능하다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처리흐름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b="1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①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조회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선택한 조건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에러구분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기간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따라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②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오류정보 리스트가 보여진다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1441" marR="91441" marT="45726" marB="45726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3506810"/>
              </p:ext>
            </p:extLst>
          </p:nvPr>
        </p:nvGraphicFramePr>
        <p:xfrm>
          <a:off x="272481" y="786476"/>
          <a:ext cx="9361042" cy="466725"/>
        </p:xfrm>
        <a:graphic>
          <a:graphicData uri="http://schemas.openxmlformats.org/drawingml/2006/table">
            <a:tbl>
              <a:tblPr bandRow="1">
                <a:effectLst/>
                <a:tableStyleId>{8799B23B-EC83-4686-B30A-512413B5E67A}</a:tableStyleId>
              </a:tblPr>
              <a:tblGrid>
                <a:gridCol w="1476164"/>
                <a:gridCol w="1476164"/>
                <a:gridCol w="1584176"/>
                <a:gridCol w="2088232"/>
                <a:gridCol w="2736306"/>
              </a:tblGrid>
              <a:tr h="2284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업무영역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업무기능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ID</a:t>
                      </a:r>
                      <a:endParaRPr lang="ko-KR" altLang="en-US" sz="900" b="1" i="0" baseline="0" dirty="0" smtClean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명</a:t>
                      </a: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화면유형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  <a:tr h="2382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공통시스템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시스템관리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UI-COM-13-001U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서버 오류정보 조회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□ 입력  ■ 조회  □ 변경  □ 삭제  □ 출력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" name="Oval 91"/>
          <p:cNvSpPr>
            <a:spLocks noChangeArrowheads="1"/>
          </p:cNvSpPr>
          <p:nvPr/>
        </p:nvSpPr>
        <p:spPr bwMode="auto">
          <a:xfrm>
            <a:off x="6336000" y="2016000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Oval 91"/>
          <p:cNvSpPr>
            <a:spLocks noChangeArrowheads="1"/>
          </p:cNvSpPr>
          <p:nvPr/>
        </p:nvSpPr>
        <p:spPr bwMode="auto">
          <a:xfrm>
            <a:off x="418256" y="2509416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</a:p>
        </p:txBody>
      </p:sp>
      <p:sp>
        <p:nvSpPr>
          <p:cNvPr id="12" name="직사각형 11"/>
          <p:cNvSpPr/>
          <p:nvPr/>
        </p:nvSpPr>
        <p:spPr bwMode="auto">
          <a:xfrm>
            <a:off x="5400000" y="2322000"/>
            <a:ext cx="1296000" cy="10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589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900780"/>
              </p:ext>
            </p:extLst>
          </p:nvPr>
        </p:nvGraphicFramePr>
        <p:xfrm>
          <a:off x="272479" y="1196752"/>
          <a:ext cx="9433048" cy="4939424"/>
        </p:xfrm>
        <a:graphic>
          <a:graphicData uri="http://schemas.openxmlformats.org/drawingml/2006/table">
            <a:tbl>
              <a:tblPr bandRow="1">
                <a:effectLst/>
                <a:tableStyleId>{8799B23B-EC83-4686-B30A-512413B5E67A}</a:tableStyleId>
              </a:tblPr>
              <a:tblGrid>
                <a:gridCol w="432049"/>
                <a:gridCol w="1368805"/>
                <a:gridCol w="2885429"/>
                <a:gridCol w="4746765"/>
              </a:tblGrid>
              <a:tr h="22848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b="1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순번</a:t>
                      </a:r>
                      <a:endParaRPr lang="ko-KR" altLang="en-US" sz="900" b="1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ID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err="1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화면명</a:t>
                      </a:r>
                      <a:endParaRPr lang="ko-KR" altLang="en-US" sz="900" b="1" i="0" baseline="0" dirty="0" smtClean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검토의견</a:t>
                      </a: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  <a:tr h="235547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1</a:t>
                      </a:r>
                      <a:endParaRPr lang="ko-KR" alt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UI-COM-01-001U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사용자관리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4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2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UI-COM-01-002U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사용자</a:t>
                      </a:r>
                      <a:r>
                        <a:rPr lang="en-US" altLang="ko-KR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-</a:t>
                      </a:r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역할 </a:t>
                      </a:r>
                      <a:r>
                        <a:rPr lang="ko-KR" altLang="en-US" sz="900" b="0" i="0" kern="1200" baseline="0" dirty="0" err="1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매핑</a:t>
                      </a:r>
                      <a:endParaRPr lang="ko-KR" alt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4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3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UI-COM-01-003U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사용자</a:t>
                      </a:r>
                      <a:r>
                        <a:rPr lang="en-US" altLang="ko-KR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-</a:t>
                      </a:r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그룹 </a:t>
                      </a:r>
                      <a:r>
                        <a:rPr lang="ko-KR" altLang="en-US" sz="900" b="0" i="0" kern="1200" baseline="0" dirty="0" err="1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매핑</a:t>
                      </a:r>
                      <a:endParaRPr lang="ko-KR" alt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4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4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UI-COM-02-001U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역할관리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4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5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UI-COM-02-002U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역할</a:t>
                      </a:r>
                      <a:r>
                        <a:rPr lang="en-US" altLang="ko-KR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-</a:t>
                      </a:r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메뉴 </a:t>
                      </a:r>
                      <a:r>
                        <a:rPr lang="ko-KR" altLang="en-US" sz="900" b="0" i="0" kern="1200" baseline="0" dirty="0" err="1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매핑</a:t>
                      </a:r>
                      <a:endParaRPr lang="ko-KR" alt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4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6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UI-COM-03-001U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메뉴관리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4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7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UI-COM-04-001U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그룹관리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4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8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UI-COM-04-002U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그룹</a:t>
                      </a:r>
                      <a:r>
                        <a:rPr lang="en-US" altLang="ko-KR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-</a:t>
                      </a:r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메뉴 </a:t>
                      </a:r>
                      <a:r>
                        <a:rPr lang="ko-KR" altLang="en-US" sz="900" b="0" i="0" kern="1200" baseline="0" dirty="0" err="1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매핑</a:t>
                      </a:r>
                      <a:endParaRPr lang="ko-KR" alt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4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9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UI-COM-05-001U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부서조회</a:t>
                      </a:r>
                      <a:endParaRPr lang="ko-KR" alt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4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10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UI-COM-05-002U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부서</a:t>
                      </a:r>
                      <a:r>
                        <a:rPr lang="en-US" altLang="ko-KR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-</a:t>
                      </a:r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메뉴 </a:t>
                      </a:r>
                      <a:r>
                        <a:rPr lang="ko-KR" altLang="en-US" sz="900" b="0" i="0" kern="1200" baseline="0" dirty="0" err="1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매핑</a:t>
                      </a:r>
                      <a:endParaRPr lang="ko-KR" alt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4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11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UI-COM-06-001U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공통코드관리</a:t>
                      </a:r>
                      <a:endParaRPr lang="ko-KR" alt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4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12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UI-COM-07-001U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메시지 관리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4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13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UI-COM-08-001P</a:t>
                      </a: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우편번호 조회</a:t>
                      </a:r>
                      <a:endParaRPr lang="ko-KR" alt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4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14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UI-COM-09-001U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업체관리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4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15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UI-COM-10-001P</a:t>
                      </a: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SMS </a:t>
                      </a:r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전송 </a:t>
                      </a: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4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16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UI-COM-11-001U</a:t>
                      </a: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Email </a:t>
                      </a:r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전송</a:t>
                      </a: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4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17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UI-COM-12-001U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사용자 접속기록 조회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4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18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UI-COM-12-002U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사용자 접속통계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4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19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UI-COM-13-001U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서버 오류정보 조회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47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2" name="Text Box 79"/>
          <p:cNvSpPr txBox="1">
            <a:spLocks noChangeArrowheads="1"/>
          </p:cNvSpPr>
          <p:nvPr/>
        </p:nvSpPr>
        <p:spPr bwMode="auto">
          <a:xfrm>
            <a:off x="4508500" y="863600"/>
            <a:ext cx="84830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/>
            <a:r>
              <a:rPr lang="ko-KR" altLang="en-US" sz="1200" b="1" u="sng" dirty="0" smtClean="0">
                <a:latin typeface="휴먼엑스포" pitchFamily="18" charset="-127"/>
                <a:ea typeface="휴먼엑스포" pitchFamily="18" charset="-127"/>
              </a:rPr>
              <a:t>화면 목록</a:t>
            </a:r>
            <a:endParaRPr lang="ko-KR" altLang="en-US" sz="1200" b="1" u="sng" dirty="0">
              <a:latin typeface="휴먼엑스포" pitchFamily="18" charset="-127"/>
              <a:ea typeface="휴먼엑스포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7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72"/>
          <p:cNvGrpSpPr>
            <a:grpSpLocks/>
          </p:cNvGrpSpPr>
          <p:nvPr/>
        </p:nvGrpSpPr>
        <p:grpSpPr bwMode="auto">
          <a:xfrm>
            <a:off x="457200" y="1295400"/>
            <a:ext cx="9220200" cy="2352675"/>
            <a:chOff x="288" y="816"/>
            <a:chExt cx="5808" cy="1482"/>
          </a:xfrm>
        </p:grpSpPr>
        <p:pic>
          <p:nvPicPr>
            <p:cNvPr id="2053" name="Picture 158" descr="sphere01-b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221"/>
            <a:stretch>
              <a:fillRect/>
            </a:stretch>
          </p:blipFill>
          <p:spPr bwMode="auto">
            <a:xfrm>
              <a:off x="576" y="1125"/>
              <a:ext cx="456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" name="Picture 159" descr="sphere01-b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" y="1341"/>
              <a:ext cx="43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5" name="Line 166"/>
            <p:cNvSpPr>
              <a:spLocks noChangeShapeType="1"/>
            </p:cNvSpPr>
            <p:nvPr/>
          </p:nvSpPr>
          <p:spPr bwMode="auto">
            <a:xfrm>
              <a:off x="1026" y="816"/>
              <a:ext cx="0" cy="1482"/>
            </a:xfrm>
            <a:prstGeom prst="line">
              <a:avLst/>
            </a:pr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080" name="Line 160"/>
            <p:cNvSpPr>
              <a:spLocks noChangeShapeType="1"/>
            </p:cNvSpPr>
            <p:nvPr/>
          </p:nvSpPr>
          <p:spPr bwMode="auto">
            <a:xfrm>
              <a:off x="288" y="1554"/>
              <a:ext cx="5808" cy="0"/>
            </a:xfrm>
            <a:prstGeom prst="line">
              <a:avLst/>
            </a:prstGeom>
            <a:noFill/>
            <a:ln w="12700">
              <a:solidFill>
                <a:srgbClr val="178BFF"/>
              </a:solidFill>
              <a:round/>
              <a:headEnd/>
              <a:tailEnd/>
            </a:ln>
            <a:effectLst>
              <a:outerShdw dist="12700" dir="5400000" algn="ctr" rotWithShape="0">
                <a:srgbClr val="93C9FF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</p:grpSp>
      <p:sp>
        <p:nvSpPr>
          <p:cNvPr id="2051" name="Rectangle 207"/>
          <p:cNvSpPr>
            <a:spLocks noChangeArrowheads="1"/>
          </p:cNvSpPr>
          <p:nvPr/>
        </p:nvSpPr>
        <p:spPr bwMode="auto">
          <a:xfrm>
            <a:off x="2819400" y="1608138"/>
            <a:ext cx="6858000" cy="160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  <a:spcBef>
                <a:spcPct val="30000"/>
              </a:spcBef>
              <a:tabLst>
                <a:tab pos="508000" algn="r"/>
                <a:tab pos="2700338" algn="ctr"/>
                <a:tab pos="5400675" algn="r"/>
              </a:tabLst>
            </a:pPr>
            <a:r>
              <a:rPr lang="ko-KR" altLang="en-US" sz="1900" b="1" dirty="0" smtClean="0">
                <a:latin typeface="휴먼엑스포" pitchFamily="18" charset="-127"/>
                <a:ea typeface="휴먼엑스포" pitchFamily="18" charset="-127"/>
              </a:rPr>
              <a:t>도로</a:t>
            </a:r>
            <a:r>
              <a:rPr lang="en-US" altLang="ko-KR" sz="1900" b="1" dirty="0" smtClean="0">
                <a:latin typeface="휴먼엑스포" pitchFamily="18" charset="-127"/>
                <a:ea typeface="휴먼엑스포" pitchFamily="18" charset="-127"/>
              </a:rPr>
              <a:t>.</a:t>
            </a:r>
            <a:r>
              <a:rPr lang="ko-KR" altLang="en-US" sz="1900" b="1" dirty="0" smtClean="0">
                <a:latin typeface="휴먼엑스포" pitchFamily="18" charset="-127"/>
                <a:ea typeface="휴먼엑스포" pitchFamily="18" charset="-127"/>
              </a:rPr>
              <a:t>기술 분야 통합</a:t>
            </a:r>
            <a:r>
              <a:rPr lang="en-US" altLang="ko-KR" sz="1900" b="1" dirty="0" smtClean="0">
                <a:latin typeface="휴먼엑스포" pitchFamily="18" charset="-127"/>
                <a:ea typeface="휴먼엑스포" pitchFamily="18" charset="-127"/>
              </a:rPr>
              <a:t>DB</a:t>
            </a:r>
            <a:r>
              <a:rPr lang="ko-KR" altLang="en-US" sz="1900" b="1" dirty="0" smtClean="0">
                <a:latin typeface="휴먼엑스포" pitchFamily="18" charset="-127"/>
                <a:ea typeface="휴먼엑스포" pitchFamily="18" charset="-127"/>
              </a:rPr>
              <a:t> 구축</a:t>
            </a:r>
          </a:p>
          <a:p>
            <a:pPr algn="r" eaLnBrk="0" latinLnBrk="0" hangingPunct="0">
              <a:lnSpc>
                <a:spcPct val="120000"/>
              </a:lnSpc>
              <a:spcBef>
                <a:spcPct val="30000"/>
              </a:spcBef>
              <a:tabLst>
                <a:tab pos="508000" algn="r"/>
                <a:tab pos="2700338" algn="ctr"/>
                <a:tab pos="5400675" algn="r"/>
              </a:tabLst>
            </a:pPr>
            <a:r>
              <a:rPr lang="en-US" altLang="ko-KR" sz="1900" b="1" dirty="0" smtClean="0">
                <a:latin typeface="휴먼엑스포" pitchFamily="18" charset="-127"/>
                <a:ea typeface="휴먼엑스포" pitchFamily="18" charset="-127"/>
              </a:rPr>
              <a:t>UI</a:t>
            </a:r>
            <a:r>
              <a:rPr lang="ko-KR" altLang="en-US" sz="1900" b="1" dirty="0" smtClean="0">
                <a:latin typeface="휴먼엑스포" pitchFamily="18" charset="-127"/>
                <a:ea typeface="휴먼엑스포" pitchFamily="18" charset="-127"/>
              </a:rPr>
              <a:t>설계서</a:t>
            </a:r>
            <a:r>
              <a:rPr lang="en-US" altLang="ko-KR" sz="1900" b="1" dirty="0" smtClean="0"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1900" b="1" dirty="0" smtClean="0">
                <a:latin typeface="휴먼엑스포" pitchFamily="18" charset="-127"/>
                <a:ea typeface="휴먼엑스포" pitchFamily="18" charset="-127"/>
              </a:rPr>
              <a:t>공통</a:t>
            </a:r>
            <a:r>
              <a:rPr lang="en-US" altLang="ko-KR" sz="1900" b="1" dirty="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algn="r" eaLnBrk="0" latinLnBrk="0" hangingPunct="0">
              <a:lnSpc>
                <a:spcPct val="120000"/>
              </a:lnSpc>
              <a:spcBef>
                <a:spcPct val="30000"/>
              </a:spcBef>
              <a:tabLst>
                <a:tab pos="508000" algn="r"/>
                <a:tab pos="2700338" algn="ctr"/>
                <a:tab pos="5400675" algn="r"/>
              </a:tabLst>
            </a:pPr>
            <a:r>
              <a:rPr lang="ko-KR" altLang="en-US" sz="1600" b="1" dirty="0" smtClean="0">
                <a:latin typeface="휴먼엑스포" pitchFamily="18" charset="-127"/>
                <a:ea typeface="휴먼엑스포" pitchFamily="18" charset="-127"/>
              </a:rPr>
              <a:t>문서번호 </a:t>
            </a:r>
            <a:r>
              <a:rPr lang="en-US" altLang="ko-KR" sz="1600" b="1" dirty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en-US" altLang="ko-KR" sz="1600" b="1" dirty="0" smtClean="0">
                <a:latin typeface="휴먼엑스포" pitchFamily="18" charset="-127"/>
                <a:ea typeface="휴먼엑스포" pitchFamily="18" charset="-127"/>
              </a:rPr>
              <a:t>EX_COM_DE_0104</a:t>
            </a:r>
            <a:endParaRPr lang="en-US" altLang="ko-KR" sz="1600" b="1" dirty="0">
              <a:latin typeface="휴먼엑스포" pitchFamily="18" charset="-127"/>
              <a:ea typeface="휴먼엑스포" pitchFamily="18" charset="-127"/>
            </a:endParaRPr>
          </a:p>
          <a:p>
            <a:pPr algn="r" eaLnBrk="0" latinLnBrk="0" hangingPunct="0">
              <a:lnSpc>
                <a:spcPct val="120000"/>
              </a:lnSpc>
              <a:spcBef>
                <a:spcPct val="30000"/>
              </a:spcBef>
              <a:tabLst>
                <a:tab pos="508000" algn="r"/>
                <a:tab pos="2700338" algn="ctr"/>
                <a:tab pos="5400675" algn="r"/>
              </a:tabLst>
            </a:pPr>
            <a:r>
              <a:rPr lang="en-US" altLang="ko-KR" sz="1600" b="1" dirty="0" smtClean="0">
                <a:latin typeface="휴먼엑스포" pitchFamily="18" charset="-127"/>
                <a:ea typeface="휴먼엑스포" pitchFamily="18" charset="-127"/>
              </a:rPr>
              <a:t>Version d0.1</a:t>
            </a:r>
            <a:endParaRPr lang="en-US" altLang="ko-KR" sz="1600" b="1" dirty="0">
              <a:latin typeface="휴먼엑스포" pitchFamily="18" charset="-127"/>
              <a:ea typeface="휴먼엑스포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832" y="5589240"/>
            <a:ext cx="3036071" cy="457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1865" name="Group 3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618277"/>
              </p:ext>
            </p:extLst>
          </p:nvPr>
        </p:nvGraphicFramePr>
        <p:xfrm>
          <a:off x="414338" y="3744913"/>
          <a:ext cx="9039224" cy="1584325"/>
        </p:xfrm>
        <a:graphic>
          <a:graphicData uri="http://schemas.openxmlformats.org/drawingml/2006/table">
            <a:tbl>
              <a:tblPr/>
              <a:tblGrid>
                <a:gridCol w="626881"/>
                <a:gridCol w="982210"/>
                <a:gridCol w="1389539"/>
                <a:gridCol w="4420352"/>
                <a:gridCol w="792088"/>
                <a:gridCol w="828154"/>
              </a:tblGrid>
              <a:tr h="2428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버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전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변경일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변경 사유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변경 내용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작성자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승인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d0.1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2016-09-13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최초 작성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UI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설계서 초안작성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김두포</a:t>
                      </a:r>
                      <a:endParaRPr kumimoji="1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남백</a:t>
                      </a:r>
                      <a:endParaRPr kumimoji="1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25" name="Text Box 55"/>
          <p:cNvSpPr txBox="1">
            <a:spLocks noChangeArrowheads="1"/>
          </p:cNvSpPr>
          <p:nvPr/>
        </p:nvSpPr>
        <p:spPr bwMode="auto">
          <a:xfrm>
            <a:off x="4503738" y="3362325"/>
            <a:ext cx="8683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/>
            <a:r>
              <a:rPr lang="ko-KR" altLang="en-US" sz="1200" b="1" u="sng" dirty="0">
                <a:latin typeface="휴먼엑스포" pitchFamily="18" charset="-127"/>
                <a:ea typeface="휴먼엑스포" pitchFamily="18" charset="-127"/>
              </a:rPr>
              <a:t>개정 이력</a:t>
            </a:r>
          </a:p>
        </p:txBody>
      </p:sp>
      <p:graphicFrame>
        <p:nvGraphicFramePr>
          <p:cNvPr id="321744" name="Group 2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451735"/>
              </p:ext>
            </p:extLst>
          </p:nvPr>
        </p:nvGraphicFramePr>
        <p:xfrm>
          <a:off x="420688" y="1255713"/>
          <a:ext cx="9001125" cy="1554372"/>
        </p:xfrm>
        <a:graphic>
          <a:graphicData uri="http://schemas.openxmlformats.org/drawingml/2006/table">
            <a:tbl>
              <a:tblPr/>
              <a:tblGrid>
                <a:gridCol w="1584325"/>
                <a:gridCol w="7416800"/>
              </a:tblGrid>
              <a:tr h="25902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프로젝트</a:t>
                      </a:r>
                    </a:p>
                  </a:txBody>
                  <a:tcPr marT="45711" marB="45711" horzOverflow="overflow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도로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기술 분야 통합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DB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구축</a:t>
                      </a: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902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단계</a:t>
                      </a:r>
                    </a:p>
                  </a:txBody>
                  <a:tcPr marT="45711" marB="45711" horzOverflow="overflow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설계</a:t>
                      </a: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9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활동</a:t>
                      </a:r>
                    </a:p>
                  </a:txBody>
                  <a:tcPr marT="45711" marB="45711" horzOverflow="overflow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UI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설계</a:t>
                      </a: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9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작업</a:t>
                      </a:r>
                    </a:p>
                  </a:txBody>
                  <a:tcPr marT="45711" marB="45711" horzOverflow="overflow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UI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설계</a:t>
                      </a: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9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산출물</a:t>
                      </a:r>
                    </a:p>
                  </a:txBody>
                  <a:tcPr marT="45711" marB="45711" horzOverflow="overflow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UI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설계서</a:t>
                      </a: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9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파일명</a:t>
                      </a:r>
                    </a:p>
                  </a:txBody>
                  <a:tcPr marT="45711" marB="45711" horzOverflow="overflow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EX_COM_DE_0104_UI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설계서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_d0</a:t>
                      </a:r>
                      <a:r>
                        <a:rPr kumimoji="1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.1.pptx</a:t>
                      </a:r>
                      <a:endParaRPr kumimoji="1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49" name="Text Box 79"/>
          <p:cNvSpPr txBox="1">
            <a:spLocks noChangeArrowheads="1"/>
          </p:cNvSpPr>
          <p:nvPr/>
        </p:nvSpPr>
        <p:spPr bwMode="auto">
          <a:xfrm>
            <a:off x="4508500" y="863600"/>
            <a:ext cx="8683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/>
            <a:r>
              <a:rPr lang="ko-KR" altLang="en-US" sz="1200" b="1" u="sng" dirty="0">
                <a:latin typeface="휴먼엑스포" pitchFamily="18" charset="-127"/>
                <a:ea typeface="휴먼엑스포" pitchFamily="18" charset="-127"/>
              </a:rPr>
              <a:t>문서 정보</a:t>
            </a:r>
          </a:p>
        </p:txBody>
      </p:sp>
    </p:spTree>
    <p:extLst>
      <p:ext uri="{BB962C8B-B14F-4D97-AF65-F5344CB8AC3E}">
        <p14:creationId xmlns:p14="http://schemas.microsoft.com/office/powerpoint/2010/main" val="303685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165569"/>
              </p:ext>
            </p:extLst>
          </p:nvPr>
        </p:nvGraphicFramePr>
        <p:xfrm>
          <a:off x="272479" y="1196752"/>
          <a:ext cx="9433048" cy="4663863"/>
        </p:xfrm>
        <a:graphic>
          <a:graphicData uri="http://schemas.openxmlformats.org/drawingml/2006/table">
            <a:tbl>
              <a:tblPr bandRow="1">
                <a:effectLst/>
                <a:tableStyleId>{8799B23B-EC83-4686-B30A-512413B5E67A}</a:tableStyleId>
              </a:tblPr>
              <a:tblGrid>
                <a:gridCol w="1800854"/>
                <a:gridCol w="2885429"/>
                <a:gridCol w="1146366"/>
                <a:gridCol w="1285014"/>
                <a:gridCol w="2315385"/>
              </a:tblGrid>
              <a:tr h="2284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ID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err="1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화면명</a:t>
                      </a:r>
                      <a:endParaRPr lang="ko-KR" altLang="en-US" sz="900" b="1" i="0" baseline="0" dirty="0" smtClean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화면유형</a:t>
                      </a: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탭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/</a:t>
                      </a: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팝업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/</a:t>
                      </a: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보고서 명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사용자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(</a:t>
                      </a: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역할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)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  <a:tr h="233441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UI-COM-01-001U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사용자관리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메인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N/A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err="1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SuperAdmin</a:t>
                      </a:r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, </a:t>
                      </a: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중간관리자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441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UI-COM-01-002U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사용자</a:t>
                      </a:r>
                      <a:r>
                        <a:rPr lang="en-US" altLang="ko-KR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-</a:t>
                      </a:r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역할 </a:t>
                      </a:r>
                      <a:r>
                        <a:rPr lang="ko-KR" altLang="en-US" sz="900" b="0" i="0" kern="1200" baseline="0" dirty="0" err="1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매핑</a:t>
                      </a:r>
                      <a:endParaRPr lang="ko-KR" alt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메인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N/A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SuperAdmin, </a:t>
                      </a: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중간관리자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441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UI-COM-01-003U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사용자</a:t>
                      </a:r>
                      <a:r>
                        <a:rPr lang="en-US" altLang="ko-KR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-</a:t>
                      </a:r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그룹 </a:t>
                      </a:r>
                      <a:r>
                        <a:rPr lang="ko-KR" altLang="en-US" sz="900" b="0" i="0" kern="1200" baseline="0" dirty="0" err="1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매핑</a:t>
                      </a:r>
                      <a:endParaRPr lang="ko-KR" alt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메인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N/A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SuperAdmin, </a:t>
                      </a: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중간관리자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441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UI-COM-02-001U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역할관리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메인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N/A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SuperAdmin, </a:t>
                      </a: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중간관리자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441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UI-COM-02-002U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역할</a:t>
                      </a:r>
                      <a:r>
                        <a:rPr lang="en-US" altLang="ko-KR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-</a:t>
                      </a:r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메뉴 </a:t>
                      </a:r>
                      <a:r>
                        <a:rPr lang="ko-KR" altLang="en-US" sz="900" b="0" i="0" kern="1200" baseline="0" dirty="0" err="1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매핑</a:t>
                      </a:r>
                      <a:endParaRPr lang="ko-KR" alt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메인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N/A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SuperAdmin, </a:t>
                      </a: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중간관리자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441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UI-COM-03-001U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메뉴관리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메인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N/A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SuperAdmin, </a:t>
                      </a: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중간관리자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441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UI-COM-04-001U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그룹관리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메인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N/A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SuperAdmin, </a:t>
                      </a: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중간관리자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441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UI-COM-04-002U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그룹</a:t>
                      </a:r>
                      <a:r>
                        <a:rPr lang="en-US" altLang="ko-KR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-</a:t>
                      </a:r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메뉴 </a:t>
                      </a:r>
                      <a:r>
                        <a:rPr lang="ko-KR" altLang="en-US" sz="900" b="0" i="0" kern="1200" baseline="0" dirty="0" err="1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매핑</a:t>
                      </a:r>
                      <a:endParaRPr lang="ko-KR" alt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메인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N/A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SuperAdmin, </a:t>
                      </a: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중간관리자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441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UI-COM-05-001U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부서조회</a:t>
                      </a:r>
                      <a:endParaRPr lang="ko-KR" alt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메인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N/A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SuperAdmin, </a:t>
                      </a: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중간관리자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441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UI-COM-05-002U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부서</a:t>
                      </a:r>
                      <a:r>
                        <a:rPr lang="en-US" altLang="ko-KR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-</a:t>
                      </a:r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메뉴 </a:t>
                      </a:r>
                      <a:r>
                        <a:rPr lang="ko-KR" altLang="en-US" sz="900" b="0" i="0" kern="1200" baseline="0" dirty="0" err="1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매핑</a:t>
                      </a:r>
                      <a:endParaRPr lang="ko-KR" alt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메인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N/A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SuperAdmin, </a:t>
                      </a: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중간관리자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441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UI-COM-06-001U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공통코드관리</a:t>
                      </a:r>
                      <a:endParaRPr lang="ko-KR" alt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메인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N/A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SuperAdmin, </a:t>
                      </a: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중간관리자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441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UI-COM-07-001U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메시지 관리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메인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N/A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err="1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SuperAdmin</a:t>
                      </a:r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, </a:t>
                      </a: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중간관리자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441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UI-COM-08-001P</a:t>
                      </a: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우편번호 조회</a:t>
                      </a:r>
                      <a:endParaRPr lang="ko-KR" alt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팝업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우편번호 조회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err="1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SuperAdmin</a:t>
                      </a:r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, </a:t>
                      </a: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중간관리자</a:t>
                      </a:r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, </a:t>
                      </a: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사용자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441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UI-COM-09-001U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업체관리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메인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N/A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SuperAdmin, </a:t>
                      </a: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중간관리자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441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UI-COM-10-001P</a:t>
                      </a: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SMS </a:t>
                      </a:r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전송 </a:t>
                      </a: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팝업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SMS </a:t>
                      </a: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전송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err="1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SuperAdmin</a:t>
                      </a:r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, </a:t>
                      </a: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중간관리자</a:t>
                      </a:r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, </a:t>
                      </a: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사용자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441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UI-COM-11-001U</a:t>
                      </a: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Email </a:t>
                      </a:r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전송</a:t>
                      </a: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HY신명조" panose="02030600000101010101" pitchFamily="18" charset="-127"/>
                        <a:ea typeface="HY신명조" panose="0203060000010101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메인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N/A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err="1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SuperAdmin</a:t>
                      </a:r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, </a:t>
                      </a: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중간관리자</a:t>
                      </a:r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, </a:t>
                      </a: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사용자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441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UI-COM-12-001U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사용자 접속기록 조회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메인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N/A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SuperAdmin, </a:t>
                      </a: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중간관리자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441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UI-COM-12-002U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사용자 접속통계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메인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N/A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SuperAdmin, </a:t>
                      </a:r>
                      <a:r>
                        <a:rPr lang="ko-KR" altLang="en-US" sz="900" b="0" i="0" baseline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중간관리자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441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UI-COM-13-001U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0" i="0" kern="1200" baseline="0" dirty="0">
                          <a:solidFill>
                            <a:schemeClr val="tx1"/>
                          </a:solidFill>
                          <a:latin typeface="HY신명조" panose="02030600000101010101" pitchFamily="18" charset="-127"/>
                          <a:ea typeface="HY신명조" panose="02030600000101010101" pitchFamily="18" charset="-127"/>
                          <a:cs typeface="+mn-cs"/>
                        </a:rPr>
                        <a:t>서버 오류정보 조회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메인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N/A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err="1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SuperAdmin</a:t>
                      </a:r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, </a:t>
                      </a: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중간관리자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2" name="Text Box 79"/>
          <p:cNvSpPr txBox="1">
            <a:spLocks noChangeArrowheads="1"/>
          </p:cNvSpPr>
          <p:nvPr/>
        </p:nvSpPr>
        <p:spPr bwMode="auto">
          <a:xfrm>
            <a:off x="4508500" y="863600"/>
            <a:ext cx="84830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/>
            <a:r>
              <a:rPr lang="ko-KR" altLang="en-US" sz="1200" b="1" u="sng" dirty="0" smtClean="0">
                <a:latin typeface="휴먼엑스포" pitchFamily="18" charset="-127"/>
                <a:ea typeface="휴먼엑스포" pitchFamily="18" charset="-127"/>
              </a:rPr>
              <a:t>화면 목록</a:t>
            </a:r>
            <a:endParaRPr lang="ko-KR" altLang="en-US" sz="1200" b="1" u="sng" dirty="0">
              <a:latin typeface="휴먼엑스포" pitchFamily="18" charset="-127"/>
              <a:ea typeface="휴먼엑스포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0134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l="12594" t="12201" r="389" b="4204"/>
          <a:stretch/>
        </p:blipFill>
        <p:spPr>
          <a:xfrm>
            <a:off x="326923" y="1988840"/>
            <a:ext cx="6451233" cy="3356976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72480" y="1357976"/>
            <a:ext cx="6560120" cy="509536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116574"/>
              </p:ext>
            </p:extLst>
          </p:nvPr>
        </p:nvGraphicFramePr>
        <p:xfrm>
          <a:off x="6896101" y="1359564"/>
          <a:ext cx="2737420" cy="5093772"/>
        </p:xfrm>
        <a:graphic>
          <a:graphicData uri="http://schemas.openxmlformats.org/drawingml/2006/table">
            <a:tbl>
              <a:tblPr/>
              <a:tblGrid>
                <a:gridCol w="2737420"/>
              </a:tblGrid>
              <a:tr h="2291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설명 </a:t>
                      </a: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&amp; </a:t>
                      </a: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규칙</a:t>
                      </a:r>
                    </a:p>
                  </a:txBody>
                  <a:tcPr marL="91441" marR="91441" marT="45726" marB="45726" anchor="ctr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8645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설명 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사용자 조회 화면으로 사용자 등록 및 수정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삭제가 가능하다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처리흐름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b="1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상단의 조회 조건을 선택 하고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①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조회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선택한 조건에 따라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사용자 리스트가 보여진다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②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『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행추가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사용자를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⑥ </a:t>
                      </a:r>
                      <a:r>
                        <a:rPr lang="ko-KR" altLang="en-US" sz="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사용자 상세에서 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등록 할 수 있다</a:t>
                      </a:r>
                      <a:r>
                        <a:rPr lang="en-US" altLang="ko-KR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『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행삭제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사용자 리스트에서 선택된 사용자를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삭제 할 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수 있다</a:t>
                      </a:r>
                      <a:r>
                        <a:rPr lang="en-US" altLang="ko-KR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사용자 리스트를 클릭하면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⑥ </a:t>
                      </a:r>
                      <a:r>
                        <a:rPr lang="ko-KR" altLang="en-US" sz="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사용자 상세에서 수정 가능하다</a:t>
                      </a: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저장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사용자 리스트의 변경내역이 저장된다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1441" marR="91441" marT="45726" marB="45726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464109"/>
              </p:ext>
            </p:extLst>
          </p:nvPr>
        </p:nvGraphicFramePr>
        <p:xfrm>
          <a:off x="272481" y="786476"/>
          <a:ext cx="9361042" cy="466725"/>
        </p:xfrm>
        <a:graphic>
          <a:graphicData uri="http://schemas.openxmlformats.org/drawingml/2006/table">
            <a:tbl>
              <a:tblPr bandRow="1">
                <a:effectLst/>
                <a:tableStyleId>{8799B23B-EC83-4686-B30A-512413B5E67A}</a:tableStyleId>
              </a:tblPr>
              <a:tblGrid>
                <a:gridCol w="1476164"/>
                <a:gridCol w="1476164"/>
                <a:gridCol w="1584176"/>
                <a:gridCol w="2088232"/>
                <a:gridCol w="2736306"/>
              </a:tblGrid>
              <a:tr h="2284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업무영역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업무기능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ID</a:t>
                      </a:r>
                      <a:endParaRPr lang="ko-KR" altLang="en-US" sz="900" b="1" i="0" baseline="0" dirty="0" smtClean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명</a:t>
                      </a: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화면유형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  <a:tr h="2382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공통시스템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권한관리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UI-COM-01-001U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사용자관리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■ 입력  ■ 조회  ■ 변경  ■ 삭제  □ 출력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" name="Oval 91"/>
          <p:cNvSpPr>
            <a:spLocks noChangeArrowheads="1"/>
          </p:cNvSpPr>
          <p:nvPr/>
        </p:nvSpPr>
        <p:spPr bwMode="auto">
          <a:xfrm>
            <a:off x="2717826" y="2060848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7" name="Oval 91"/>
          <p:cNvSpPr>
            <a:spLocks noChangeArrowheads="1"/>
          </p:cNvSpPr>
          <p:nvPr/>
        </p:nvSpPr>
        <p:spPr bwMode="auto">
          <a:xfrm>
            <a:off x="5382122" y="2257857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8" name="Oval 91"/>
          <p:cNvSpPr>
            <a:spLocks noChangeArrowheads="1"/>
          </p:cNvSpPr>
          <p:nvPr/>
        </p:nvSpPr>
        <p:spPr bwMode="auto">
          <a:xfrm>
            <a:off x="5670154" y="2257857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Oval 91"/>
          <p:cNvSpPr>
            <a:spLocks noChangeArrowheads="1"/>
          </p:cNvSpPr>
          <p:nvPr/>
        </p:nvSpPr>
        <p:spPr bwMode="auto">
          <a:xfrm>
            <a:off x="381076" y="2492896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</a:t>
            </a:r>
          </a:p>
        </p:txBody>
      </p:sp>
      <p:sp>
        <p:nvSpPr>
          <p:cNvPr id="38" name="Oval 91"/>
          <p:cNvSpPr>
            <a:spLocks noChangeArrowheads="1"/>
          </p:cNvSpPr>
          <p:nvPr/>
        </p:nvSpPr>
        <p:spPr bwMode="auto">
          <a:xfrm>
            <a:off x="326923" y="3429000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Oval 91"/>
          <p:cNvSpPr>
            <a:spLocks noChangeArrowheads="1"/>
          </p:cNvSpPr>
          <p:nvPr/>
        </p:nvSpPr>
        <p:spPr bwMode="auto">
          <a:xfrm>
            <a:off x="6174210" y="2257857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45235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76" y="1916832"/>
            <a:ext cx="6378039" cy="3363105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72480" y="1357976"/>
            <a:ext cx="6560120" cy="509536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836271"/>
              </p:ext>
            </p:extLst>
          </p:nvPr>
        </p:nvGraphicFramePr>
        <p:xfrm>
          <a:off x="6896101" y="1359564"/>
          <a:ext cx="2737420" cy="5093772"/>
        </p:xfrm>
        <a:graphic>
          <a:graphicData uri="http://schemas.openxmlformats.org/drawingml/2006/table">
            <a:tbl>
              <a:tblPr/>
              <a:tblGrid>
                <a:gridCol w="2737420"/>
              </a:tblGrid>
              <a:tr h="2291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설명 </a:t>
                      </a: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&amp; </a:t>
                      </a: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규칙</a:t>
                      </a:r>
                    </a:p>
                  </a:txBody>
                  <a:tcPr marL="91441" marR="91441" marT="45726" marB="45726" anchor="ctr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8645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설명 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사용자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역할 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매핑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화면으로 사용자에게 역할을 부여하거나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삭제 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처리흐름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b="1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①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조회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선택한 조건에 따라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사용자 리스트가 보여진다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②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조회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선택 조건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역할명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해당하는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리스트를 조회할 수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 있다</a:t>
                      </a:r>
                      <a:r>
                        <a:rPr lang="en-US" altLang="ko-KR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사용자 리스트의 행을 클릭하면 해당하는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역할 리스트를 볼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리스트의 선택 열을 클릭하여 사용자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역할을 등록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삭제 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저장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클릭하여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내역을 저장한다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1441" marR="91441" marT="45726" marB="45726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697717"/>
              </p:ext>
            </p:extLst>
          </p:nvPr>
        </p:nvGraphicFramePr>
        <p:xfrm>
          <a:off x="272481" y="786476"/>
          <a:ext cx="9361042" cy="466725"/>
        </p:xfrm>
        <a:graphic>
          <a:graphicData uri="http://schemas.openxmlformats.org/drawingml/2006/table">
            <a:tbl>
              <a:tblPr bandRow="1">
                <a:effectLst/>
                <a:tableStyleId>{8799B23B-EC83-4686-B30A-512413B5E67A}</a:tableStyleId>
              </a:tblPr>
              <a:tblGrid>
                <a:gridCol w="1476164"/>
                <a:gridCol w="1476164"/>
                <a:gridCol w="1584176"/>
                <a:gridCol w="2088232"/>
                <a:gridCol w="2736306"/>
              </a:tblGrid>
              <a:tr h="2284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업무영역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업무기능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ID</a:t>
                      </a:r>
                      <a:endParaRPr lang="ko-KR" altLang="en-US" sz="900" b="1" i="0" baseline="0" dirty="0" smtClean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명</a:t>
                      </a: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화면유형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  <a:tr h="2382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공통시스템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권한관리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UI-COM-01-002U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사용자</a:t>
                      </a:r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-</a:t>
                      </a: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역할 </a:t>
                      </a:r>
                      <a:r>
                        <a:rPr lang="ko-KR" altLang="en-US" sz="900" b="0" i="0" baseline="0" dirty="0" err="1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매핑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■ 입력  ■ 조회  □ 변경  ■ 삭제  □ 출력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" name="Oval 91"/>
          <p:cNvSpPr>
            <a:spLocks noChangeArrowheads="1"/>
          </p:cNvSpPr>
          <p:nvPr/>
        </p:nvSpPr>
        <p:spPr bwMode="auto">
          <a:xfrm>
            <a:off x="2144688" y="1990821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7" name="Oval 91"/>
          <p:cNvSpPr>
            <a:spLocks noChangeArrowheads="1"/>
          </p:cNvSpPr>
          <p:nvPr/>
        </p:nvSpPr>
        <p:spPr bwMode="auto">
          <a:xfrm>
            <a:off x="6092390" y="1999747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8" name="Oval 91"/>
          <p:cNvSpPr>
            <a:spLocks noChangeArrowheads="1"/>
          </p:cNvSpPr>
          <p:nvPr/>
        </p:nvSpPr>
        <p:spPr bwMode="auto">
          <a:xfrm>
            <a:off x="381076" y="2445301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Oval 91"/>
          <p:cNvSpPr>
            <a:spLocks noChangeArrowheads="1"/>
          </p:cNvSpPr>
          <p:nvPr/>
        </p:nvSpPr>
        <p:spPr bwMode="auto">
          <a:xfrm>
            <a:off x="6028717" y="2230915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</a:t>
            </a:r>
          </a:p>
        </p:txBody>
      </p:sp>
      <p:sp>
        <p:nvSpPr>
          <p:cNvPr id="39" name="Oval 91"/>
          <p:cNvSpPr>
            <a:spLocks noChangeArrowheads="1"/>
          </p:cNvSpPr>
          <p:nvPr/>
        </p:nvSpPr>
        <p:spPr bwMode="auto">
          <a:xfrm>
            <a:off x="3537062" y="2445301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44331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2" y="1917207"/>
            <a:ext cx="6362136" cy="3362353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72480" y="1357976"/>
            <a:ext cx="6560120" cy="509536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263789"/>
              </p:ext>
            </p:extLst>
          </p:nvPr>
        </p:nvGraphicFramePr>
        <p:xfrm>
          <a:off x="6896101" y="1359564"/>
          <a:ext cx="2737420" cy="5093772"/>
        </p:xfrm>
        <a:graphic>
          <a:graphicData uri="http://schemas.openxmlformats.org/drawingml/2006/table">
            <a:tbl>
              <a:tblPr/>
              <a:tblGrid>
                <a:gridCol w="2737420"/>
              </a:tblGrid>
              <a:tr h="2291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설명 </a:t>
                      </a: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&amp; </a:t>
                      </a:r>
                      <a:r>
                        <a:rPr kumimoji="0" lang="ko-KR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규칙</a:t>
                      </a:r>
                    </a:p>
                  </a:txBody>
                  <a:tcPr marL="91441" marR="91441" marT="45726" marB="45726" anchor="ctr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8645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설명 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사용자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그룹 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매핑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화면으로 사용자에 해당하는 그룹을 등록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및 삭제가 가능하다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itchFamily="2" charset="2"/>
                        <a:buNone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처리흐름 </a:t>
                      </a:r>
                      <a:r>
                        <a:rPr lang="en-US" altLang="ko-KR" sz="800" b="1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b="1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①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조회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선택 조건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사용자명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사용자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ID)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따라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사용자 리스트가 보여진다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②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조회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클릭하면 선택 조건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역할명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해당하는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그룹 리스트를 조회할 수</a:t>
                      </a:r>
                      <a:r>
                        <a:rPr lang="ko-KR" altLang="en-US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 있다</a:t>
                      </a:r>
                      <a:r>
                        <a:rPr lang="en-US" altLang="ko-KR" sz="8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사용자 리스트의 행을 클릭하면 해당하는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역할 리스트를 볼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리스트의 선택 열을 클릭하여 사용자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역할을 선택 및 해제 할 수 있다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⑤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『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저장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』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버튼을 클릭하여 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사용자 리스트에 해당하는 사용자의 </a:t>
                      </a:r>
                      <a:r>
                        <a:rPr lang="en-US" altLang="ko-KR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④</a:t>
                      </a:r>
                      <a:r>
                        <a:rPr lang="ko-KR" altLang="en-US" sz="800" kern="1200" baseline="0" dirty="0" smtClean="0">
                          <a:solidFill>
                            <a:srgbClr val="0066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그룹 리스트 내역을 저장한다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800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1441" marR="91441" marT="45726" marB="45726" horzOverflow="overflow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2851900"/>
              </p:ext>
            </p:extLst>
          </p:nvPr>
        </p:nvGraphicFramePr>
        <p:xfrm>
          <a:off x="272481" y="786476"/>
          <a:ext cx="9361042" cy="466725"/>
        </p:xfrm>
        <a:graphic>
          <a:graphicData uri="http://schemas.openxmlformats.org/drawingml/2006/table">
            <a:tbl>
              <a:tblPr bandRow="1">
                <a:effectLst/>
                <a:tableStyleId>{8799B23B-EC83-4686-B30A-512413B5E67A}</a:tableStyleId>
              </a:tblPr>
              <a:tblGrid>
                <a:gridCol w="1476164"/>
                <a:gridCol w="1476164"/>
                <a:gridCol w="1584176"/>
                <a:gridCol w="2088232"/>
                <a:gridCol w="2736306"/>
              </a:tblGrid>
              <a:tr h="2284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업무영역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업무기능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</a:t>
                      </a:r>
                      <a:r>
                        <a:rPr lang="en-US" altLang="ko-KR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ID</a:t>
                      </a:r>
                      <a:endParaRPr lang="ko-KR" altLang="en-US" sz="900" b="1" i="0" baseline="0" dirty="0" smtClean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 명</a:t>
                      </a: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화면유형</a:t>
                      </a:r>
                      <a:endParaRPr lang="ko-KR" altLang="en-US" sz="900" b="1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  <a:tr h="2382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공통시스템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권한관리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UI-COM-01-003U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사용자</a:t>
                      </a:r>
                      <a:r>
                        <a:rPr lang="en-US" altLang="ko-KR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-</a:t>
                      </a:r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그룹 </a:t>
                      </a:r>
                      <a:r>
                        <a:rPr lang="ko-KR" altLang="en-US" sz="900" b="0" i="0" baseline="0" dirty="0" err="1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매핑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i="0" baseline="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■ 입력  ■ 조회  □ 변경  ■ 삭제  □ 출력</a:t>
                      </a:r>
                      <a:endParaRPr lang="ko-KR" altLang="en-US" sz="900" b="0" i="0" baseline="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marL="36000" marR="36000" marT="45662" marB="45662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" name="Oval 91"/>
          <p:cNvSpPr>
            <a:spLocks noChangeArrowheads="1"/>
          </p:cNvSpPr>
          <p:nvPr/>
        </p:nvSpPr>
        <p:spPr bwMode="auto">
          <a:xfrm>
            <a:off x="2936776" y="1994130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7" name="Oval 91"/>
          <p:cNvSpPr>
            <a:spLocks noChangeArrowheads="1"/>
          </p:cNvSpPr>
          <p:nvPr/>
        </p:nvSpPr>
        <p:spPr bwMode="auto">
          <a:xfrm>
            <a:off x="6054976" y="1994130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8" name="Oval 91"/>
          <p:cNvSpPr>
            <a:spLocks noChangeArrowheads="1"/>
          </p:cNvSpPr>
          <p:nvPr/>
        </p:nvSpPr>
        <p:spPr bwMode="auto">
          <a:xfrm>
            <a:off x="371472" y="2445301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endParaRPr lang="en-US" altLang="ko-KR" sz="9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Oval 91"/>
          <p:cNvSpPr>
            <a:spLocks noChangeArrowheads="1"/>
          </p:cNvSpPr>
          <p:nvPr/>
        </p:nvSpPr>
        <p:spPr bwMode="auto">
          <a:xfrm>
            <a:off x="6001252" y="2219307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</a:t>
            </a:r>
          </a:p>
        </p:txBody>
      </p:sp>
      <p:sp>
        <p:nvSpPr>
          <p:cNvPr id="39" name="Oval 91"/>
          <p:cNvSpPr>
            <a:spLocks noChangeArrowheads="1"/>
          </p:cNvSpPr>
          <p:nvPr/>
        </p:nvSpPr>
        <p:spPr bwMode="auto">
          <a:xfrm>
            <a:off x="3479069" y="2445301"/>
            <a:ext cx="146942" cy="148254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10800" rIns="0" bIns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08377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30443</TotalTime>
  <Words>2994</Words>
  <Application>Microsoft Office PowerPoint</Application>
  <PresentationFormat>A4 용지(210x297mm)</PresentationFormat>
  <Paragraphs>1115</Paragraphs>
  <Slides>25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3" baseType="lpstr">
      <vt:lpstr>HY신명조</vt:lpstr>
      <vt:lpstr>굴림</vt:lpstr>
      <vt:lpstr>맑은 고딕</vt:lpstr>
      <vt:lpstr>신명조</vt:lpstr>
      <vt:lpstr>휴먼엑스포</vt:lpstr>
      <vt:lpstr>Arial</vt:lpstr>
      <vt:lpstr>Wingdings</vt:lpstr>
      <vt:lpstr>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>대우정보시스템(주)</Manager>
  <Company>skcc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산출물 가로 템플릿</dc:title>
  <dc:subject>문서표준</dc:subject>
  <dc:creator>QA</dc:creator>
  <cp:lastModifiedBy>a</cp:lastModifiedBy>
  <cp:revision>1359</cp:revision>
  <cp:lastPrinted>2016-09-20T04:11:29Z</cp:lastPrinted>
  <dcterms:created xsi:type="dcterms:W3CDTF">2003-09-29T09:24:41Z</dcterms:created>
  <dcterms:modified xsi:type="dcterms:W3CDTF">2016-09-22T01:01:41Z</dcterms:modified>
</cp:coreProperties>
</file>