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6" r:id="rId1"/>
  </p:sldMasterIdLst>
  <p:notesMasterIdLst>
    <p:notesMasterId r:id="rId28"/>
  </p:notesMasterIdLst>
  <p:handoutMasterIdLst>
    <p:handoutMasterId r:id="rId29"/>
  </p:handoutMasterIdLst>
  <p:sldIdLst>
    <p:sldId id="349" r:id="rId2"/>
    <p:sldId id="531" r:id="rId3"/>
    <p:sldId id="542" r:id="rId4"/>
    <p:sldId id="544" r:id="rId5"/>
    <p:sldId id="555" r:id="rId6"/>
    <p:sldId id="556" r:id="rId7"/>
    <p:sldId id="557" r:id="rId8"/>
    <p:sldId id="554" r:id="rId9"/>
    <p:sldId id="546" r:id="rId10"/>
    <p:sldId id="562" r:id="rId11"/>
    <p:sldId id="563" r:id="rId12"/>
    <p:sldId id="565" r:id="rId13"/>
    <p:sldId id="566" r:id="rId14"/>
    <p:sldId id="567" r:id="rId15"/>
    <p:sldId id="568" r:id="rId16"/>
    <p:sldId id="569" r:id="rId17"/>
    <p:sldId id="570" r:id="rId18"/>
    <p:sldId id="571" r:id="rId19"/>
    <p:sldId id="572" r:id="rId20"/>
    <p:sldId id="573" r:id="rId21"/>
    <p:sldId id="574" r:id="rId22"/>
    <p:sldId id="575" r:id="rId23"/>
    <p:sldId id="576" r:id="rId24"/>
    <p:sldId id="577" r:id="rId25"/>
    <p:sldId id="578" r:id="rId26"/>
    <p:sldId id="579" r:id="rId27"/>
  </p:sldIdLst>
  <p:sldSz cx="9906000" cy="6858000" type="A4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29768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59536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89304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719072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148840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578608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008376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438144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기본 구역" id="{C3E71684-5FA8-4586-8A34-946DE16F50BD}">
          <p14:sldIdLst>
            <p14:sldId id="349"/>
            <p14:sldId id="531"/>
            <p14:sldId id="542"/>
            <p14:sldId id="544"/>
            <p14:sldId id="555"/>
            <p14:sldId id="556"/>
            <p14:sldId id="557"/>
            <p14:sldId id="554"/>
            <p14:sldId id="546"/>
            <p14:sldId id="562"/>
            <p14:sldId id="563"/>
            <p14:sldId id="565"/>
            <p14:sldId id="566"/>
            <p14:sldId id="567"/>
            <p14:sldId id="568"/>
            <p14:sldId id="569"/>
            <p14:sldId id="570"/>
            <p14:sldId id="571"/>
            <p14:sldId id="572"/>
            <p14:sldId id="573"/>
            <p14:sldId id="574"/>
            <p14:sldId id="575"/>
            <p14:sldId id="576"/>
            <p14:sldId id="577"/>
            <p14:sldId id="578"/>
            <p14:sldId id="579"/>
          </p14:sldIdLst>
        </p14:section>
      </p14:sectionLst>
    </p:ext>
    <p:ext uri="{EFAFB233-063F-42B5-8137-9DF3F51BA10A}">
      <p15:sldGuideLst xmlns:p15="http://schemas.microsoft.com/office/powerpoint/2012/main">
        <p15:guide id="4" pos="6023" userDrawn="1">
          <p15:clr>
            <a:srgbClr val="A4A3A4"/>
          </p15:clr>
        </p15:guide>
        <p15:guide id="7" pos="217" userDrawn="1">
          <p15:clr>
            <a:srgbClr val="A4A3A4"/>
          </p15:clr>
        </p15:guide>
        <p15:guide id="8" orient="horz" pos="2160">
          <p15:clr>
            <a:srgbClr val="A4A3A4"/>
          </p15:clr>
        </p15:guide>
        <p15:guide id="9" orient="horz" pos="100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000066"/>
    <a:srgbClr val="002776"/>
    <a:srgbClr val="72C7E7"/>
    <a:srgbClr val="7BCE6C"/>
    <a:srgbClr val="00A1DE"/>
    <a:srgbClr val="A4D400"/>
    <a:srgbClr val="C9DD03"/>
    <a:srgbClr val="3C8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테마 스타일 1 - 강조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3" autoAdjust="0"/>
    <p:restoredTop sz="94667" autoAdjust="0"/>
  </p:normalViewPr>
  <p:slideViewPr>
    <p:cSldViewPr snapToGrid="0" showGuides="1">
      <p:cViewPr varScale="1">
        <p:scale>
          <a:sx n="120" d="100"/>
          <a:sy n="120" d="100"/>
        </p:scale>
        <p:origin x="978" y="90"/>
      </p:cViewPr>
      <p:guideLst>
        <p:guide pos="6023"/>
        <p:guide pos="217"/>
        <p:guide orient="horz" pos="2160"/>
        <p:guide orient="horz" pos="100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59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74" tIns="31337" rIns="62674" bIns="31337" numCol="1" anchor="t" anchorCtr="0" compatLnSpc="1">
            <a:prstTxWarp prst="textNoShape">
              <a:avLst/>
            </a:prstTxWarp>
          </a:bodyPr>
          <a:lstStyle>
            <a:lvl1pPr defTabSz="627317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51078" y="0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74" tIns="31337" rIns="62674" bIns="31337" numCol="1" anchor="t" anchorCtr="0" compatLnSpc="1">
            <a:prstTxWarp prst="textNoShape">
              <a:avLst/>
            </a:prstTxWarp>
          </a:bodyPr>
          <a:lstStyle>
            <a:lvl1pPr algn="r" defTabSz="627317">
              <a:defRPr sz="800"/>
            </a:lvl1pPr>
          </a:lstStyle>
          <a:p>
            <a:pPr>
              <a:defRPr/>
            </a:pPr>
            <a:fld id="{DDAA0DBD-AC87-40BF-A7C2-6881CAE2C52C}" type="datetimeFigureOut">
              <a:rPr lang="en-US"/>
              <a:pPr>
                <a:defRPr/>
              </a:pPr>
              <a:t>12/18/2025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428736"/>
            <a:ext cx="294659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74" tIns="31337" rIns="62674" bIns="31337" numCol="1" anchor="b" anchorCtr="0" compatLnSpc="1">
            <a:prstTxWarp prst="textNoShape">
              <a:avLst/>
            </a:prstTxWarp>
          </a:bodyPr>
          <a:lstStyle>
            <a:lvl1pPr defTabSz="627317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51078" y="9428736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74" tIns="31337" rIns="62674" bIns="31337" numCol="1" anchor="b" anchorCtr="0" compatLnSpc="1">
            <a:prstTxWarp prst="textNoShape">
              <a:avLst/>
            </a:prstTxWarp>
          </a:bodyPr>
          <a:lstStyle>
            <a:lvl1pPr algn="r" defTabSz="627317">
              <a:defRPr sz="800"/>
            </a:lvl1pPr>
          </a:lstStyle>
          <a:p>
            <a:pPr>
              <a:defRPr/>
            </a:pPr>
            <a:fld id="{B50E21A8-1B89-46DD-97BC-65C92641B0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807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59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3" tIns="47777" rIns="95553" bIns="47777" numCol="1" anchor="t" anchorCtr="0" compatLnSpc="1">
            <a:prstTxWarp prst="textNoShape">
              <a:avLst/>
            </a:prstTxWarp>
          </a:bodyPr>
          <a:lstStyle>
            <a:lvl1pPr defTabSz="627317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51078" y="0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3" tIns="47777" rIns="95553" bIns="47777" numCol="1" anchor="t" anchorCtr="0" compatLnSpc="1">
            <a:prstTxWarp prst="textNoShape">
              <a:avLst/>
            </a:prstTxWarp>
          </a:bodyPr>
          <a:lstStyle>
            <a:lvl1pPr algn="r" defTabSz="627317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11D399D-0333-4D3B-8E15-BAB7851467CB}" type="datetimeFigureOut">
              <a:rPr lang="en-US"/>
              <a:pPr>
                <a:defRPr/>
              </a:pPr>
              <a:t>12/18/2025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686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7704" tIns="68853" rIns="137704" bIns="68853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79142" y="4715153"/>
            <a:ext cx="5439392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3" tIns="47777" rIns="95553" bIns="477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0"/>
            <a:r>
              <a:rPr lang="en-US" noProof="0"/>
              <a:t>Second level</a:t>
            </a:r>
          </a:p>
          <a:p>
            <a:pPr lvl="0"/>
            <a:r>
              <a:rPr lang="en-US" noProof="0"/>
              <a:t>Third level</a:t>
            </a:r>
          </a:p>
          <a:p>
            <a:pPr lvl="0"/>
            <a:r>
              <a:rPr lang="en-US" noProof="0"/>
              <a:t>Fourth level</a:t>
            </a:r>
          </a:p>
          <a:p>
            <a:pPr lv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428736"/>
            <a:ext cx="294659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3" tIns="47777" rIns="95553" bIns="47777" numCol="1" anchor="b" anchorCtr="0" compatLnSpc="1">
            <a:prstTxWarp prst="textNoShape">
              <a:avLst/>
            </a:prstTxWarp>
          </a:bodyPr>
          <a:lstStyle>
            <a:lvl1pPr defTabSz="627317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51078" y="9428736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3" tIns="47777" rIns="95553" bIns="47777" numCol="1" anchor="b" anchorCtr="0" compatLnSpc="1">
            <a:prstTxWarp prst="textNoShape">
              <a:avLst/>
            </a:prstTxWarp>
          </a:bodyPr>
          <a:lstStyle>
            <a:lvl1pPr algn="r" defTabSz="627317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5287087-C0CC-41C5-BD26-C524F9D12F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573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698373" indent="-26860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074420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504188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933956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48840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78608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08376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38144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183BE68A-C7EF-604C-ABD9-63AE9A1735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358801"/>
            <a:ext cx="1224136" cy="54006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102358" y="2168877"/>
            <a:ext cx="5734050" cy="116837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kumimoji="0" lang="en-US" sz="4000" b="1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latinLnBrk="1"/>
            <a:endParaRPr lang="en-US" noProof="0" dirty="0"/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B9EC7366-608B-CF85-9F33-ED5DF1CCD801}"/>
              </a:ext>
            </a:extLst>
          </p:cNvPr>
          <p:cNvGrpSpPr/>
          <p:nvPr userDrawn="1"/>
        </p:nvGrpSpPr>
        <p:grpSpPr>
          <a:xfrm>
            <a:off x="2007488" y="1542276"/>
            <a:ext cx="5886070" cy="90192"/>
            <a:chOff x="1992255" y="1628800"/>
            <a:chExt cx="5886070" cy="200153"/>
          </a:xfrm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EF31DF4E-66D6-5DE9-715C-6BC72AAA3EF9}"/>
                </a:ext>
              </a:extLst>
            </p:cNvPr>
            <p:cNvSpPr/>
            <p:nvPr userDrawn="1"/>
          </p:nvSpPr>
          <p:spPr>
            <a:xfrm>
              <a:off x="1992255" y="1628801"/>
              <a:ext cx="1088114" cy="200152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B4A460F6-B206-5058-DCD4-2D4421F485C8}"/>
                </a:ext>
              </a:extLst>
            </p:cNvPr>
            <p:cNvSpPr/>
            <p:nvPr userDrawn="1"/>
          </p:nvSpPr>
          <p:spPr>
            <a:xfrm>
              <a:off x="3080369" y="1628800"/>
              <a:ext cx="4797956" cy="199749"/>
            </a:xfrm>
            <a:prstGeom prst="rect">
              <a:avLst/>
            </a:prstGeom>
            <a:solidFill>
              <a:srgbClr val="008E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66AA1F3F-CF81-E052-0464-D44EC0CC89BE}"/>
              </a:ext>
            </a:extLst>
          </p:cNvPr>
          <p:cNvGrpSpPr/>
          <p:nvPr userDrawn="1"/>
        </p:nvGrpSpPr>
        <p:grpSpPr>
          <a:xfrm>
            <a:off x="1950338" y="3411676"/>
            <a:ext cx="5886070" cy="90010"/>
            <a:chOff x="1992255" y="3113965"/>
            <a:chExt cx="5886070" cy="199749"/>
          </a:xfrm>
        </p:grpSpPr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302D3B54-1B6C-545E-5418-8FA29E67CBD3}"/>
                </a:ext>
              </a:extLst>
            </p:cNvPr>
            <p:cNvSpPr/>
            <p:nvPr userDrawn="1"/>
          </p:nvSpPr>
          <p:spPr>
            <a:xfrm>
              <a:off x="1992255" y="3113965"/>
              <a:ext cx="5886070" cy="199749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E3388F30-44B3-E3CD-9108-F58482756724}"/>
                </a:ext>
              </a:extLst>
            </p:cNvPr>
            <p:cNvSpPr/>
            <p:nvPr userDrawn="1"/>
          </p:nvSpPr>
          <p:spPr>
            <a:xfrm>
              <a:off x="1992255" y="3113965"/>
              <a:ext cx="1088114" cy="199749"/>
            </a:xfrm>
            <a:prstGeom prst="rect">
              <a:avLst/>
            </a:prstGeom>
            <a:solidFill>
              <a:srgbClr val="632C8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F044FDCB-CD84-2B04-5BDB-F9E30C9B8D64}"/>
              </a:ext>
            </a:extLst>
          </p:cNvPr>
          <p:cNvSpPr txBox="1"/>
          <p:nvPr userDrawn="1"/>
        </p:nvSpPr>
        <p:spPr>
          <a:xfrm>
            <a:off x="2383054" y="1722702"/>
            <a:ext cx="506100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ko-KR" altLang="en-US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차세대 </a:t>
            </a:r>
            <a:r>
              <a:rPr lang="en-US" altLang="ko-KR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ERP</a:t>
            </a:r>
            <a:r>
              <a:rPr lang="ko-KR" altLang="en-US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시스템 구축 용역 사업</a:t>
            </a:r>
          </a:p>
        </p:txBody>
      </p:sp>
      <p:pic>
        <p:nvPicPr>
          <p:cNvPr id="23" name="_x20452238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48" y="6192456"/>
            <a:ext cx="1968304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6023" userDrawn="1">
          <p15:clr>
            <a:srgbClr val="FBAE40"/>
          </p15:clr>
        </p15:guide>
        <p15:guide id="5" pos="21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9301" y="374452"/>
            <a:ext cx="9223774" cy="326234"/>
          </a:xfrm>
        </p:spPr>
        <p:txBody>
          <a:bodyPr anchor="ctr"/>
          <a:lstStyle>
            <a:lvl1pPr>
              <a:defRPr sz="1800"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9300" y="766358"/>
            <a:ext cx="9224275" cy="536800"/>
          </a:xfrm>
        </p:spPr>
        <p:txBody>
          <a:bodyPr/>
          <a:lstStyle>
            <a:lvl1pPr marL="0" indent="0">
              <a:defRPr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3"/>
          </p:nvPr>
        </p:nvSpPr>
        <p:spPr>
          <a:xfrm>
            <a:off x="5137482" y="1981200"/>
            <a:ext cx="4415592" cy="43053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 smtClean="0"/>
            </a:lvl1pPr>
            <a:lvl2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2pPr>
            <a:lvl3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3pPr>
            <a:lvl4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4pPr>
            <a:lvl5pPr>
              <a:lnSpc>
                <a:spcPct val="120000"/>
              </a:lnSpc>
              <a:spcAft>
                <a:spcPts val="0"/>
              </a:spcAft>
              <a:defRPr lang="ko-KR" altLang="en-US" sz="1200" b="0"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>
              <a:buFont typeface="Wingdings" pitchFamily="2" charset="2"/>
              <a:buChar char="§"/>
            </a:pPr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20" name="차트 개체 틀 19"/>
          <p:cNvSpPr>
            <a:spLocks noGrp="1"/>
          </p:cNvSpPr>
          <p:nvPr>
            <p:ph type="chart" sz="quarter" idx="14"/>
          </p:nvPr>
        </p:nvSpPr>
        <p:spPr>
          <a:xfrm>
            <a:off x="342900" y="1981200"/>
            <a:ext cx="4400550" cy="216969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sp>
        <p:nvSpPr>
          <p:cNvPr id="24" name="표 개체 틀 23"/>
          <p:cNvSpPr>
            <a:spLocks noGrp="1"/>
          </p:cNvSpPr>
          <p:nvPr>
            <p:ph type="tbl" sz="quarter" idx="16"/>
          </p:nvPr>
        </p:nvSpPr>
        <p:spPr>
          <a:xfrm>
            <a:off x="342900" y="4267200"/>
            <a:ext cx="4399200" cy="182077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529" y="289700"/>
            <a:ext cx="9223200" cy="327600"/>
          </a:xfrm>
        </p:spPr>
        <p:txBody>
          <a:bodyPr/>
          <a:lstStyle>
            <a:lvl1pPr>
              <a:defRPr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36529" y="724395"/>
            <a:ext cx="9223200" cy="5364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GB" dirty="0"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</a:t>
            </a:r>
            <a:endParaRPr lang="en-GB" dirty="0"/>
          </a:p>
        </p:txBody>
      </p:sp>
      <p:sp>
        <p:nvSpPr>
          <p:cNvPr id="14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49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 18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9300" y="755472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Arial,16</a:t>
            </a:r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6123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BC7044CC-16F7-F2C3-9390-3F8A9605FB6C}"/>
              </a:ext>
            </a:extLst>
          </p:cNvPr>
          <p:cNvCxnSpPr>
            <a:cxnSpLocks/>
          </p:cNvCxnSpPr>
          <p:nvPr userDrawn="1"/>
        </p:nvCxnSpPr>
        <p:spPr>
          <a:xfrm>
            <a:off x="329129" y="725870"/>
            <a:ext cx="922337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>
            <a:extLst>
              <a:ext uri="{FF2B5EF4-FFF2-40B4-BE49-F238E27FC236}">
                <a16:creationId xmlns:a16="http://schemas.microsoft.com/office/drawing/2014/main" id="{CF8C6328-E0F2-1EF5-7A09-3E3805E9CAD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29" y="6502091"/>
            <a:ext cx="686871" cy="303031"/>
          </a:xfrm>
          <a:prstGeom prst="rect">
            <a:avLst/>
          </a:prstGeom>
        </p:spPr>
      </p:pic>
      <p:pic>
        <p:nvPicPr>
          <p:cNvPr id="9" name="_x204523904" descr="EMB0000108011d6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391" y="6626123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2" r:id="rId2"/>
    <p:sldLayoutId id="2147483929" r:id="rId3"/>
    <p:sldLayoutId id="2147483933" r:id="rId4"/>
  </p:sldLayoutIdLst>
  <p:hf hdr="0" dt="0"/>
  <p:txStyles>
    <p:titleStyle>
      <a:lvl1pPr algn="l" defTabSz="958025" rtl="0" eaLnBrk="0" fontAlgn="base" hangingPunct="0">
        <a:lnSpc>
          <a:spcPct val="100000"/>
        </a:lnSpc>
        <a:spcBef>
          <a:spcPct val="0"/>
        </a:spcBef>
        <a:spcAft>
          <a:spcPct val="0"/>
        </a:spcAft>
        <a:defRPr sz="1800" b="1" kern="1200">
          <a:solidFill>
            <a:schemeClr val="tx1"/>
          </a:solidFill>
          <a:latin typeface="+mn-lt"/>
          <a:ea typeface="맑은 고딕" pitchFamily="50" charset="-127"/>
          <a:cs typeface="+mj-cs"/>
        </a:defRPr>
      </a:lvl1pPr>
      <a:lvl2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2pPr>
      <a:lvl3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3pPr>
      <a:lvl4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4pPr>
      <a:lvl5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5pPr>
      <a:lvl6pPr marL="429768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6pPr>
      <a:lvl7pPr marL="859536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7pPr>
      <a:lvl8pPr marL="1289304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8pPr>
      <a:lvl9pPr marL="1719072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9pPr>
    </p:titleStyle>
    <p:bodyStyle>
      <a:lvl1pPr marL="0" indent="0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defRPr lang="en-US" sz="1600" b="1" kern="1200" dirty="0">
          <a:solidFill>
            <a:schemeClr val="tx1"/>
          </a:solidFill>
          <a:latin typeface="+mn-lt"/>
          <a:ea typeface="맑은 고딕" pitchFamily="50" charset="-127"/>
          <a:cs typeface="+mn-cs"/>
        </a:defRPr>
      </a:lvl1pPr>
      <a:lvl2pPr marL="191008" indent="-191008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•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2pPr>
      <a:lvl3pPr marL="374555" indent="-183547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‒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3pPr>
      <a:lvl4pPr marL="565563" indent="-191008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•"/>
        <a:defRPr lang="en-US" kern="1200" dirty="0">
          <a:solidFill>
            <a:schemeClr val="tx2"/>
          </a:solidFill>
          <a:latin typeface="+mn-lt"/>
          <a:ea typeface="+mj-ea"/>
          <a:cs typeface="+mj-cs"/>
        </a:defRPr>
      </a:lvl4pPr>
      <a:lvl5pPr marL="746125" indent="-180563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‒"/>
        <a:defRPr lang="en-GB" kern="1200" dirty="0">
          <a:solidFill>
            <a:schemeClr val="tx2"/>
          </a:solidFill>
          <a:latin typeface="+mn-lt"/>
          <a:ea typeface="+mj-ea"/>
          <a:cs typeface="+mj-cs"/>
        </a:defRPr>
      </a:lvl5pPr>
      <a:lvl6pPr marL="841629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500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1014730" indent="-173101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77386" indent="-162656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3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348994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76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30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9072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60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837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814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pos="3120" userDrawn="1">
          <p15:clr>
            <a:srgbClr val="F26B43"/>
          </p15:clr>
        </p15:guide>
        <p15:guide id="3" orient="horz" pos="22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4294967295"/>
          </p:nvPr>
        </p:nvSpPr>
        <p:spPr>
          <a:xfrm>
            <a:off x="2646045" y="5883388"/>
            <a:ext cx="4613910" cy="493662"/>
          </a:xfrm>
        </p:spPr>
        <p:txBody>
          <a:bodyPr/>
          <a:lstStyle/>
          <a:p>
            <a:pPr algn="ctr"/>
            <a:r>
              <a:rPr lang="en-US" altLang="ko-KR" dirty="0"/>
              <a:t>2025</a:t>
            </a:r>
            <a:r>
              <a:rPr lang="en-US" altLang="ko-KR"/>
              <a:t>. 12. 09</a:t>
            </a:r>
            <a:endParaRPr lang="en-US" altLang="ko-KR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EBE6B6C-8DC7-8ECD-A776-02075F97B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60110"/>
            <a:ext cx="9906000" cy="141689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dirty="0"/>
              <a:t>ERP </a:t>
            </a:r>
            <a:r>
              <a:rPr lang="ko-KR" altLang="en-US" dirty="0"/>
              <a:t>배포 아키텍처 및 운영체계</a:t>
            </a:r>
            <a:endParaRPr lang="ko-KR" altLang="en-US" sz="18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2A28CF-B02D-9091-9309-503AC4091D75}"/>
              </a:ext>
            </a:extLst>
          </p:cNvPr>
          <p:cNvSpPr txBox="1"/>
          <p:nvPr/>
        </p:nvSpPr>
        <p:spPr>
          <a:xfrm>
            <a:off x="6044218" y="4302397"/>
            <a:ext cx="3551613" cy="11164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 dirty="0">
                <a:latin typeface="+mn-ea"/>
                <a:ea typeface="+mn-ea"/>
              </a:rPr>
              <a:t>NGES_</a:t>
            </a:r>
            <a:r>
              <a:rPr lang="en-US" altLang="ko-KR" sz="1400" b="1" dirty="0">
                <a:latin typeface="+mn-ea"/>
              </a:rPr>
              <a:t>AA_</a:t>
            </a:r>
            <a:r>
              <a:rPr lang="en-US" altLang="ko-KR" sz="1400" b="1" dirty="0">
                <a:latin typeface="+mn-ea"/>
                <a:ea typeface="+mn-ea"/>
              </a:rPr>
              <a:t>AN11-1</a:t>
            </a:r>
          </a:p>
          <a:p>
            <a:pPr lvl="1"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 dirty="0">
                <a:latin typeface="+mn-ea"/>
                <a:ea typeface="+mn-ea"/>
              </a:rPr>
              <a:t>Ver. 0.1</a:t>
            </a:r>
          </a:p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ko-KR" altLang="en-US" sz="1400" b="1">
                <a:latin typeface="+mn-ea"/>
              </a:rPr>
              <a:t>ㅇㅇ</a:t>
            </a:r>
            <a:r>
              <a:rPr lang="ko-KR" altLang="en-US" sz="1400" b="1">
                <a:latin typeface="+mn-ea"/>
                <a:ea typeface="+mn-ea"/>
              </a:rPr>
              <a:t> </a:t>
            </a:r>
            <a:r>
              <a:rPr lang="ko-KR" altLang="en-US" sz="1400" b="1" dirty="0">
                <a:latin typeface="+mn-ea"/>
                <a:ea typeface="+mn-ea"/>
              </a:rPr>
              <a:t>단계</a:t>
            </a:r>
          </a:p>
        </p:txBody>
      </p:sp>
    </p:spTree>
    <p:extLst>
      <p:ext uri="{BB962C8B-B14F-4D97-AF65-F5344CB8AC3E}">
        <p14:creationId xmlns:p14="http://schemas.microsoft.com/office/powerpoint/2010/main" val="3061278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2E4EF55C-EC2E-4B37-A09D-9C5A159E08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5842918"/>
              </p:ext>
            </p:extLst>
          </p:nvPr>
        </p:nvGraphicFramePr>
        <p:xfrm>
          <a:off x="334748" y="950996"/>
          <a:ext cx="9083572" cy="5281317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010586">
                  <a:extLst>
                    <a:ext uri="{9D8B030D-6E8A-4147-A177-3AD203B41FA5}">
                      <a16:colId xmlns:a16="http://schemas.microsoft.com/office/drawing/2014/main" val="2331323442"/>
                    </a:ext>
                  </a:extLst>
                </a:gridCol>
                <a:gridCol w="4166478">
                  <a:extLst>
                    <a:ext uri="{9D8B030D-6E8A-4147-A177-3AD203B41FA5}">
                      <a16:colId xmlns:a16="http://schemas.microsoft.com/office/drawing/2014/main" val="1260190387"/>
                    </a:ext>
                  </a:extLst>
                </a:gridCol>
                <a:gridCol w="3906508">
                  <a:extLst>
                    <a:ext uri="{9D8B030D-6E8A-4147-A177-3AD203B41FA5}">
                      <a16:colId xmlns:a16="http://schemas.microsoft.com/office/drawing/2014/main" val="2409789574"/>
                    </a:ext>
                  </a:extLst>
                </a:gridCol>
              </a:tblGrid>
              <a:tr h="54779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구분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이슈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처리 방안</a:t>
                      </a: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656143116"/>
                  </a:ext>
                </a:extLst>
              </a:tr>
              <a:tr h="1424789">
                <a:tc rowSpan="3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배포</a:t>
                      </a: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marL="0" marR="0" indent="0" algn="l" defTabSz="859536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배포 시점에 따라 소스 버전 차이 발생</a:t>
                      </a:r>
                      <a:endParaRPr lang="en-US" altLang="ko-KR" sz="11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indent="-171450" algn="l" defTabSz="859536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PC, Mobile,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채용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가지가 배포 시점에 따라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b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다른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CBO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및 </a:t>
                      </a:r>
                      <a:r>
                        <a:rPr lang="en-US" altLang="ko-KR" sz="11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Douzone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Package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소스를 실행 가능</a:t>
                      </a: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marR="0" indent="0" algn="l" defTabSz="859536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배포 버전 동기화</a:t>
                      </a:r>
                      <a:endParaRPr lang="en-US" altLang="ko-KR" sz="11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indent="-171450" algn="l" defTabSz="859536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동일 버전 기준으로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PC(ERP10)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버전 우선 배포 후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모바일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ERP,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인터넷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ERP(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채용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순차 배포</a:t>
                      </a:r>
                      <a:b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* PC(ERP10)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기준 →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Mobile/Internet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파생 프로세스</a:t>
                      </a: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3475743751"/>
                  </a:ext>
                </a:extLst>
              </a:tr>
              <a:tr h="188117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3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ko-KR" altLang="en-US" sz="1100" b="1" dirty="0">
                          <a:latin typeface="+mn-ea"/>
                          <a:ea typeface="+mn-ea"/>
                        </a:rPr>
                        <a:t> 정식 프로세스 </a:t>
                      </a:r>
                      <a:r>
                        <a:rPr lang="en-US" altLang="ko-KR" sz="1100" b="1" dirty="0">
                          <a:latin typeface="+mn-ea"/>
                          <a:ea typeface="+mn-ea"/>
                        </a:rPr>
                        <a:t>· </a:t>
                      </a:r>
                      <a:r>
                        <a:rPr lang="ko-KR" altLang="en-US" sz="1100" b="1" dirty="0">
                          <a:latin typeface="+mn-ea"/>
                          <a:ea typeface="+mn-ea"/>
                        </a:rPr>
                        <a:t>배포체크리스트 </a:t>
                      </a:r>
                      <a:r>
                        <a:rPr lang="en-US" altLang="ko-KR" sz="1100" b="1" dirty="0">
                          <a:latin typeface="+mn-ea"/>
                          <a:ea typeface="+mn-ea"/>
                        </a:rPr>
                        <a:t>· </a:t>
                      </a:r>
                      <a:r>
                        <a:rPr lang="ko-KR" altLang="en-US" sz="1100" b="1" dirty="0">
                          <a:latin typeface="+mn-ea"/>
                          <a:ea typeface="+mn-ea"/>
                        </a:rPr>
                        <a:t>배포 승인 절차 미흡</a:t>
                      </a:r>
                      <a:endParaRPr lang="en-US" altLang="ko-KR" sz="1100" b="1" dirty="0">
                        <a:latin typeface="+mn-ea"/>
                        <a:ea typeface="+mn-ea"/>
                      </a:endParaRPr>
                    </a:p>
                    <a:p>
                      <a:pPr marL="171450" indent="-171450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현재 배포 프로세스</a:t>
                      </a:r>
                      <a:br>
                        <a:rPr lang="en-US" altLang="ko-KR" sz="1100" dirty="0">
                          <a:latin typeface="+mn-ea"/>
                          <a:ea typeface="+mn-ea"/>
                        </a:rPr>
                      </a:b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- PC(ERP10), 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모바일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(ERP) 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동시 배포 수행</a:t>
                      </a:r>
                      <a:br>
                        <a:rPr lang="en-US" altLang="ko-KR" sz="1100" dirty="0">
                          <a:latin typeface="+mn-ea"/>
                          <a:ea typeface="+mn-ea"/>
                        </a:rPr>
                      </a:b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-</a:t>
                      </a:r>
                      <a:r>
                        <a:rPr lang="en-US" altLang="ko-KR" sz="1100" baseline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aseline="0" dirty="0">
                          <a:latin typeface="+mn-ea"/>
                          <a:ea typeface="+mn-ea"/>
                        </a:rPr>
                        <a:t>채용은 인터넷망으로 별도 운영</a:t>
                      </a:r>
                      <a:endParaRPr lang="en-US" altLang="ko-KR" sz="1100" dirty="0">
                        <a:latin typeface="+mn-ea"/>
                        <a:ea typeface="+mn-ea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3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1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="1" dirty="0" err="1">
                          <a:latin typeface="+mn-ea"/>
                          <a:ea typeface="+mn-ea"/>
                        </a:rPr>
                        <a:t>빌드배포</a:t>
                      </a:r>
                      <a:r>
                        <a:rPr lang="ko-KR" altLang="en-US" sz="1100" b="1" dirty="0">
                          <a:latin typeface="+mn-ea"/>
                          <a:ea typeface="+mn-ea"/>
                        </a:rPr>
                        <a:t> 프로세스 문서</a:t>
                      </a:r>
                      <a:r>
                        <a:rPr lang="ko-KR" altLang="en-US" sz="1100" b="1" baseline="0" dirty="0">
                          <a:latin typeface="+mn-ea"/>
                          <a:ea typeface="+mn-ea"/>
                        </a:rPr>
                        <a:t> 현행화</a:t>
                      </a:r>
                      <a:endParaRPr lang="en-US" altLang="ko-KR" sz="1100" b="1" dirty="0">
                        <a:latin typeface="+mn-ea"/>
                        <a:ea typeface="+mn-ea"/>
                      </a:endParaRPr>
                    </a:p>
                    <a:p>
                      <a:pPr marL="171450" indent="-171450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 err="1">
                          <a:latin typeface="+mn-ea"/>
                          <a:ea typeface="+mn-ea"/>
                        </a:rPr>
                        <a:t>배포단계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 수립</a:t>
                      </a:r>
                      <a:br>
                        <a:rPr lang="en-US" altLang="ko-KR" sz="1100" dirty="0">
                          <a:latin typeface="+mn-ea"/>
                          <a:ea typeface="+mn-ea"/>
                        </a:rPr>
                      </a:b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100" dirty="0" err="1">
                          <a:latin typeface="+mn-ea"/>
                          <a:ea typeface="+mn-ea"/>
                        </a:rPr>
                        <a:t>응용개발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 → 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PC DEV → PC 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운영 → 모바일 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DEV → 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모바일 운영 → 인터넷용</a:t>
                      </a:r>
                      <a:endParaRPr lang="en-US" altLang="ko-KR" sz="1100" dirty="0">
                        <a:latin typeface="+mn-ea"/>
                        <a:ea typeface="+mn-ea"/>
                      </a:endParaRPr>
                    </a:p>
                    <a:p>
                      <a:pPr marL="171450" indent="-171450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각 단계마다 검증 항목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화면 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· 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기능 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· 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성능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 정의</a:t>
                      </a:r>
                      <a:endParaRPr lang="en-US" altLang="ko-KR" sz="1100" dirty="0">
                        <a:latin typeface="+mn-ea"/>
                        <a:ea typeface="+mn-ea"/>
                      </a:endParaRPr>
                    </a:p>
                    <a:p>
                      <a:pPr marL="171450" indent="-171450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PC/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모바일 각 배포 시 버전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100" dirty="0" err="1">
                          <a:latin typeface="+mn-ea"/>
                          <a:ea typeface="+mn-ea"/>
                        </a:rPr>
                        <a:t>배포일시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담당자 기록 의무화</a:t>
                      </a: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651133250"/>
                  </a:ext>
                </a:extLst>
              </a:tr>
              <a:tr h="1427557">
                <a:tc vMerge="1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altLang="ko-KR" sz="1400" dirty="0"/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="1" dirty="0">
                          <a:latin typeface="+mn-ea"/>
                          <a:ea typeface="+mn-ea"/>
                        </a:rPr>
                        <a:t>오픈 이후 </a:t>
                      </a:r>
                      <a:r>
                        <a:rPr lang="ko-KR" altLang="en-US" sz="1100" b="1" dirty="0" err="1">
                          <a:latin typeface="+mn-ea"/>
                          <a:ea typeface="+mn-ea"/>
                        </a:rPr>
                        <a:t>배포담당자</a:t>
                      </a:r>
                      <a:r>
                        <a:rPr lang="ko-KR" altLang="en-US" sz="1100" b="1" dirty="0">
                          <a:latin typeface="+mn-ea"/>
                          <a:ea typeface="+mn-ea"/>
                        </a:rPr>
                        <a:t> 지정 필요성</a:t>
                      </a:r>
                      <a:endParaRPr lang="en-US" altLang="ko-KR" sz="1100" b="1" dirty="0"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859536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서버 이슈 발생 시 대응 가능한 현실적 인력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배치</a:t>
                      </a:r>
                      <a:endParaRPr lang="en-US" altLang="ko-KR" sz="1100" dirty="0"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859536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배포담당자로만 </a:t>
                      </a:r>
                      <a:r>
                        <a:rPr lang="ko-KR" altLang="en-US" sz="1100" baseline="0" dirty="0">
                          <a:latin typeface="+mn-ea"/>
                          <a:ea typeface="+mn-ea"/>
                        </a:rPr>
                        <a:t>서비스 검증 및</a:t>
                      </a:r>
                      <a:r>
                        <a:rPr lang="en-US" altLang="ko-KR" sz="1100" baseline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aseline="0" dirty="0">
                          <a:latin typeface="+mn-ea"/>
                          <a:ea typeface="+mn-ea"/>
                        </a:rPr>
                        <a:t>서버 장애 대응에  대한 리스크 증가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3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</a:t>
                      </a:r>
                      <a:r>
                        <a:rPr lang="ko-KR" altLang="en-US" sz="11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배포담당자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지정 및 세부 역할 분리</a:t>
                      </a:r>
                      <a:endParaRPr lang="en-US" altLang="ko-KR" sz="11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indent="-171450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배포담당자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 지정</a:t>
                      </a:r>
                      <a:endParaRPr lang="en-US" altLang="ko-KR" sz="11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indent="-171450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배포 수행 후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PC/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모바일 팀 단위 사후 리뷰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·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재발 방지 원칙으로 운영함</a:t>
                      </a: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824884743"/>
                  </a:ext>
                </a:extLst>
              </a:tr>
            </a:tbl>
          </a:graphicData>
        </a:graphic>
      </p:graphicFrame>
      <p:sp>
        <p:nvSpPr>
          <p:cNvPr id="5" name="제목 9">
            <a:extLst>
              <a:ext uri="{FF2B5EF4-FFF2-40B4-BE49-F238E27FC236}">
                <a16:creationId xmlns:a16="http://schemas.microsoft.com/office/drawing/2014/main" id="{7F8BE44E-01ED-45DD-AE6A-790275EEB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>
                <a:latin typeface="+mj-ea"/>
                <a:ea typeface="+mj-ea"/>
              </a:rPr>
              <a:t>4. ERP10 / </a:t>
            </a:r>
            <a:r>
              <a:rPr lang="ko-KR" altLang="en-US" dirty="0">
                <a:latin typeface="+mj-ea"/>
                <a:ea typeface="+mj-ea"/>
              </a:rPr>
              <a:t>모바일</a:t>
            </a:r>
            <a:r>
              <a:rPr lang="en-US" altLang="ko-KR" dirty="0">
                <a:latin typeface="+mj-ea"/>
                <a:ea typeface="+mj-ea"/>
              </a:rPr>
              <a:t>ERP </a:t>
            </a:r>
            <a:r>
              <a:rPr lang="ko-KR" altLang="en-US" dirty="0">
                <a:latin typeface="+mj-ea"/>
                <a:ea typeface="+mj-ea"/>
              </a:rPr>
              <a:t>이슈 및 처리방안</a:t>
            </a:r>
            <a:endParaRPr 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18893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9">
            <a:extLst>
              <a:ext uri="{FF2B5EF4-FFF2-40B4-BE49-F238E27FC236}">
                <a16:creationId xmlns:a16="http://schemas.microsoft.com/office/drawing/2014/main" id="{7F8BE44E-01ED-45DD-AE6A-790275EEB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5. </a:t>
            </a:r>
            <a:r>
              <a:rPr lang="ko-KR" altLang="en-US" dirty="0"/>
              <a:t>결론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3EFC33-3DD2-46FF-8C72-C85D9828F324}"/>
              </a:ext>
            </a:extLst>
          </p:cNvPr>
          <p:cNvSpPr txBox="1"/>
          <p:nvPr/>
        </p:nvSpPr>
        <p:spPr>
          <a:xfrm flipH="1">
            <a:off x="484583" y="1042903"/>
            <a:ext cx="8912631" cy="448270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+mn-ea"/>
              </a:rPr>
              <a:t>차세대 </a:t>
            </a:r>
            <a:r>
              <a:rPr lang="en-US" altLang="ko-KR" sz="1400" dirty="0">
                <a:latin typeface="+mn-ea"/>
              </a:rPr>
              <a:t>ERP </a:t>
            </a:r>
            <a:r>
              <a:rPr lang="ko-KR" altLang="en-US" sz="1400" dirty="0">
                <a:latin typeface="+mn-ea"/>
              </a:rPr>
              <a:t>배포 체계는 단일 </a:t>
            </a:r>
            <a:r>
              <a:rPr lang="en-US" altLang="ko-KR" sz="1400" dirty="0">
                <a:latin typeface="+mn-ea"/>
              </a:rPr>
              <a:t>ERP </a:t>
            </a:r>
            <a:r>
              <a:rPr lang="ko-KR" altLang="en-US" sz="1400" dirty="0">
                <a:latin typeface="+mn-ea"/>
              </a:rPr>
              <a:t>업무 도메인을 기반으로 하되</a:t>
            </a:r>
            <a:r>
              <a:rPr lang="en-US" altLang="ko-KR" sz="1400" dirty="0">
                <a:latin typeface="+mn-ea"/>
              </a:rPr>
              <a:t>, PC·</a:t>
            </a:r>
            <a:r>
              <a:rPr lang="ko-KR" altLang="en-US" sz="1400" dirty="0">
                <a:latin typeface="+mn-ea"/>
              </a:rPr>
              <a:t>모바일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인터넷 </a:t>
            </a:r>
            <a:r>
              <a:rPr lang="en-US" altLang="ko-KR" sz="1400" dirty="0">
                <a:latin typeface="+mn-ea"/>
              </a:rPr>
              <a:t>3</a:t>
            </a:r>
            <a:r>
              <a:rPr lang="ko-KR" altLang="en-US" sz="1400" dirty="0">
                <a:latin typeface="+mn-ea"/>
              </a:rPr>
              <a:t>채널과 내부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 err="1">
                <a:latin typeface="+mn-ea"/>
              </a:rPr>
              <a:t>외부망</a:t>
            </a:r>
            <a:r>
              <a:rPr lang="ko-KR" altLang="en-US" sz="1400" dirty="0">
                <a:latin typeface="+mn-ea"/>
              </a:rPr>
              <a:t> 분리를 전제로 하는 구조로 설계함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400" dirty="0">
              <a:latin typeface="+mn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latin typeface="+mn-ea"/>
              </a:rPr>
              <a:t>ERP10</a:t>
            </a:r>
            <a:r>
              <a:rPr lang="ko-KR" altLang="en-US" sz="1400" dirty="0">
                <a:latin typeface="+mn-ea"/>
              </a:rPr>
              <a:t>은 더존 </a:t>
            </a:r>
            <a:r>
              <a:rPr lang="en-US" altLang="ko-KR" sz="1400" dirty="0">
                <a:latin typeface="+mn-ea"/>
              </a:rPr>
              <a:t>EDS</a:t>
            </a:r>
            <a:r>
              <a:rPr lang="ko-KR" altLang="en-US" sz="1400" dirty="0">
                <a:latin typeface="+mn-ea"/>
              </a:rPr>
              <a:t>를 중심으로</a:t>
            </a:r>
            <a:r>
              <a:rPr lang="en-US" altLang="ko-KR" sz="1400" dirty="0">
                <a:latin typeface="+mn-ea"/>
              </a:rPr>
              <a:t>, B/D </a:t>
            </a:r>
            <a:r>
              <a:rPr lang="ko-KR" altLang="en-US" sz="1400" dirty="0">
                <a:latin typeface="+mn-ea"/>
              </a:rPr>
              <a:t>공용</a:t>
            </a:r>
            <a:r>
              <a:rPr lang="en-US" altLang="ko-KR" sz="1400" dirty="0">
                <a:latin typeface="+mn-ea"/>
              </a:rPr>
              <a:t>·F/D </a:t>
            </a:r>
            <a:r>
              <a:rPr lang="ko-KR" altLang="en-US" sz="1400" dirty="0">
                <a:latin typeface="+mn-ea"/>
              </a:rPr>
              <a:t>채널 분리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 err="1">
                <a:latin typeface="+mn-ea"/>
              </a:rPr>
              <a:t>내부망</a:t>
            </a:r>
            <a:r>
              <a:rPr lang="ko-KR" altLang="en-US" sz="1400" dirty="0">
                <a:latin typeface="+mn-ea"/>
              </a:rPr>
              <a:t> </a:t>
            </a:r>
            <a:r>
              <a:rPr lang="en-US" altLang="ko-KR" sz="1400" dirty="0">
                <a:latin typeface="+mn-ea"/>
              </a:rPr>
              <a:t>EDS·</a:t>
            </a:r>
            <a:r>
              <a:rPr lang="ko-KR" altLang="en-US" sz="1400" dirty="0" err="1">
                <a:latin typeface="+mn-ea"/>
              </a:rPr>
              <a:t>외부망</a:t>
            </a:r>
            <a:r>
              <a:rPr lang="ko-KR" altLang="en-US" sz="1400" dirty="0">
                <a:latin typeface="+mn-ea"/>
              </a:rPr>
              <a:t> </a:t>
            </a:r>
            <a:r>
              <a:rPr lang="en-US" altLang="ko-KR" sz="1400" dirty="0">
                <a:latin typeface="+mn-ea"/>
              </a:rPr>
              <a:t>EDS </a:t>
            </a:r>
            <a:r>
              <a:rPr lang="ko-KR" altLang="en-US" sz="1400" dirty="0">
                <a:latin typeface="+mn-ea"/>
              </a:rPr>
              <a:t>분리를 통해 보안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망 경계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서비스 일관성을 동시에 확보함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ko-KR" altLang="en-US" sz="1400" dirty="0">
              <a:latin typeface="+mn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latin typeface="+mn-ea"/>
              </a:rPr>
              <a:t>CBO</a:t>
            </a:r>
            <a:r>
              <a:rPr lang="ko-KR" altLang="en-US" sz="1400" dirty="0">
                <a:latin typeface="+mn-ea"/>
              </a:rPr>
              <a:t>와 더존 정기 패키지는 </a:t>
            </a:r>
            <a:r>
              <a:rPr lang="en-US" altLang="ko-KR" sz="1400" dirty="0">
                <a:latin typeface="+mn-ea"/>
              </a:rPr>
              <a:t>PC ERP</a:t>
            </a:r>
            <a:r>
              <a:rPr lang="ko-KR" altLang="en-US" sz="1400" dirty="0">
                <a:latin typeface="+mn-ea"/>
              </a:rPr>
              <a:t>를 기준 시스템으로 삼아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누적 패키지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동일 버전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동일 시점 배포 원칙으로 관리하며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이후 모바일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인터넷 채널로 단계적으로 확산 배포함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ko-KR" altLang="en-US" sz="1400" dirty="0">
              <a:latin typeface="+mn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latin typeface="+mn-ea"/>
              </a:rPr>
              <a:t>Jenkins, GitLab Pipeline, EDS </a:t>
            </a:r>
            <a:r>
              <a:rPr lang="ko-KR" altLang="en-US" sz="1400" dirty="0">
                <a:latin typeface="+mn-ea"/>
              </a:rPr>
              <a:t>등 서로 다른 </a:t>
            </a:r>
            <a:r>
              <a:rPr lang="en-US" altLang="ko-KR" sz="1400" dirty="0">
                <a:latin typeface="+mn-ea"/>
              </a:rPr>
              <a:t>CI/CD </a:t>
            </a:r>
            <a:r>
              <a:rPr lang="ko-KR" altLang="en-US" sz="1400" dirty="0">
                <a:latin typeface="+mn-ea"/>
              </a:rPr>
              <a:t>도구는 “소스 → </a:t>
            </a:r>
            <a:r>
              <a:rPr lang="en-US" altLang="ko-KR" sz="1400" dirty="0">
                <a:latin typeface="+mn-ea"/>
              </a:rPr>
              <a:t>CI/CD → </a:t>
            </a:r>
            <a:r>
              <a:rPr lang="ko-KR" altLang="en-US" sz="1400" dirty="0">
                <a:latin typeface="+mn-ea"/>
              </a:rPr>
              <a:t>빌드 산출물 → </a:t>
            </a:r>
            <a:r>
              <a:rPr lang="en-US" altLang="ko-KR" sz="1400" dirty="0">
                <a:latin typeface="+mn-ea"/>
              </a:rPr>
              <a:t>WAS” </a:t>
            </a:r>
            <a:r>
              <a:rPr lang="ko-KR" altLang="en-US" sz="1400" dirty="0">
                <a:latin typeface="+mn-ea"/>
              </a:rPr>
              <a:t>공통 운영 모델 아래에서 표준화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통합 관리함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ko-KR" altLang="en-US" sz="1400" dirty="0">
              <a:latin typeface="+mn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+mn-ea"/>
              </a:rPr>
              <a:t> 본 문서를 기준으로 향후 배포 관련 변경은 예외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변경 관리 프로세스로 다루고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운영 조직은 버전 통제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모바일 전수 검증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릴리스 노트 확보 등 지속적인 품질 관리와 안정적 운영에 집중함</a:t>
            </a:r>
            <a:endParaRPr lang="en-US" sz="1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18185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참고</a:t>
            </a:r>
            <a:r>
              <a:rPr lang="en-US" altLang="ko-KR" dirty="0"/>
              <a:t>1. </a:t>
            </a:r>
            <a:r>
              <a:rPr lang="ko-KR" altLang="en-US" dirty="0"/>
              <a:t>배포 흐름도</a:t>
            </a:r>
            <a:endParaRPr 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649" y="833246"/>
            <a:ext cx="6947801" cy="592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045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건설</a:t>
            </a:r>
            <a:r>
              <a:rPr lang="en-US" altLang="ko-KR"/>
              <a:t>/ </a:t>
            </a:r>
            <a:r>
              <a:rPr lang="ko-KR" altLang="en-US"/>
              <a:t>시설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- 4. </a:t>
            </a:r>
            <a:r>
              <a:rPr lang="ko-KR" altLang="en-US" sz="1400" dirty="0">
                <a:latin typeface="Malgun Gothic"/>
              </a:rPr>
              <a:t>건설 </a:t>
            </a:r>
            <a:r>
              <a:rPr lang="en-US" altLang="ko-KR" sz="1400" dirty="0">
                <a:latin typeface="Malgun Gothic"/>
              </a:rPr>
              <a:t>(4.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D850B13F-FFEB-40E6-818E-7C17F1457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2291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건설</a:t>
            </a:r>
            <a:r>
              <a:rPr lang="en-US" altLang="ko-KR" dirty="0"/>
              <a:t>/ </a:t>
            </a:r>
            <a:r>
              <a:rPr lang="ko-KR" altLang="en-US" dirty="0"/>
              <a:t>시설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건설 </a:t>
            </a:r>
            <a:r>
              <a:rPr lang="en-US" altLang="ko-KR" sz="1400" dirty="0">
                <a:latin typeface="Malgun Gothic"/>
              </a:rPr>
              <a:t>(4.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&gt; 4.1.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19890B1B-41F2-412B-AED2-33881F5C8F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798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건설</a:t>
            </a:r>
            <a:r>
              <a:rPr lang="en-US" altLang="ko-KR" dirty="0"/>
              <a:t>/ </a:t>
            </a:r>
            <a:r>
              <a:rPr lang="ko-KR" altLang="en-US" dirty="0"/>
              <a:t>시설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건설 개발서버 빌드 </a:t>
            </a:r>
            <a:r>
              <a:rPr lang="en-US" altLang="ko-KR" sz="1400" dirty="0">
                <a:latin typeface="Malgun Gothic"/>
              </a:rPr>
              <a:t>(4.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&gt; 4.1. </a:t>
            </a:r>
            <a:r>
              <a:rPr lang="ko-KR" altLang="en-US" sz="1400" dirty="0">
                <a:latin typeface="Malgun Gothic"/>
              </a:rPr>
              <a:t>건설 </a:t>
            </a:r>
            <a:r>
              <a:rPr lang="en-US" altLang="ko-KR" sz="1400" dirty="0">
                <a:latin typeface="Malgun Gothic"/>
              </a:rPr>
              <a:t>&gt; 4.1.1. </a:t>
            </a:r>
            <a:r>
              <a:rPr lang="ko-KR" altLang="en-US" sz="1400" dirty="0">
                <a:latin typeface="Malgun Gothic"/>
              </a:rPr>
              <a:t>빌드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F7D08AF-055B-4F01-8FE6-7766F27457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8557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건설</a:t>
            </a:r>
            <a:r>
              <a:rPr lang="en-US" altLang="ko-KR" dirty="0"/>
              <a:t>/ </a:t>
            </a:r>
            <a:r>
              <a:rPr lang="ko-KR" altLang="en-US" dirty="0"/>
              <a:t>시설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건설 개발서버 배포 </a:t>
            </a:r>
            <a:r>
              <a:rPr lang="en-US" altLang="ko-KR" sz="1400" dirty="0">
                <a:latin typeface="Malgun Gothic"/>
              </a:rPr>
              <a:t>(4.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&gt; 4.1. </a:t>
            </a:r>
            <a:r>
              <a:rPr lang="ko-KR" altLang="en-US" sz="1400" dirty="0">
                <a:latin typeface="Malgun Gothic"/>
              </a:rPr>
              <a:t>건설 </a:t>
            </a:r>
            <a:r>
              <a:rPr lang="en-US" altLang="ko-KR" sz="1400" dirty="0">
                <a:latin typeface="Malgun Gothic"/>
              </a:rPr>
              <a:t>&gt; 4.1.2. </a:t>
            </a:r>
            <a:r>
              <a:rPr lang="ko-KR" altLang="en-US" sz="1400" dirty="0">
                <a:latin typeface="Malgun Gothic"/>
              </a:rPr>
              <a:t>개발서버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배포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8E2EAC5D-161E-451D-A19B-46B4851B8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6092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건설</a:t>
            </a:r>
            <a:r>
              <a:rPr lang="en-US" altLang="ko-KR" dirty="0"/>
              <a:t>/ </a:t>
            </a:r>
            <a:r>
              <a:rPr lang="ko-KR" altLang="en-US" dirty="0"/>
              <a:t>시설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건설 운영서버 배포 </a:t>
            </a:r>
            <a:r>
              <a:rPr lang="en-US" altLang="ko-KR" sz="1400" dirty="0">
                <a:latin typeface="Malgun Gothic"/>
              </a:rPr>
              <a:t>(4.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&gt; 4.1. </a:t>
            </a:r>
            <a:r>
              <a:rPr lang="ko-KR" altLang="en-US" sz="1400" dirty="0">
                <a:latin typeface="Malgun Gothic"/>
              </a:rPr>
              <a:t>건설 </a:t>
            </a:r>
            <a:r>
              <a:rPr lang="en-US" altLang="ko-KR" sz="1400" dirty="0">
                <a:latin typeface="Malgun Gothic"/>
              </a:rPr>
              <a:t>&gt; 4.1.5. </a:t>
            </a:r>
            <a:r>
              <a:rPr lang="ko-KR" altLang="en-US" sz="1400" dirty="0">
                <a:latin typeface="Malgun Gothic"/>
              </a:rPr>
              <a:t>운영서버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배포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7CAD556-2178-4D8F-9FDD-D99794704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096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건설</a:t>
            </a:r>
            <a:r>
              <a:rPr lang="en-US" altLang="ko-KR" dirty="0"/>
              <a:t>/ </a:t>
            </a:r>
            <a:r>
              <a:rPr lang="ko-KR" altLang="en-US" dirty="0"/>
              <a:t>시설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(4.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&gt; 4.2. </a:t>
            </a:r>
            <a:r>
              <a:rPr lang="ko-KR" altLang="en-US" sz="1400" dirty="0">
                <a:latin typeface="Malgun Gothic"/>
              </a:rPr>
              <a:t>시설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C40D376D-C797-4812-BFCB-38038F3FDC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3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3029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건설</a:t>
            </a:r>
            <a:r>
              <a:rPr lang="en-US" altLang="ko-KR" dirty="0"/>
              <a:t>/ </a:t>
            </a:r>
            <a:r>
              <a:rPr lang="ko-KR" altLang="en-US" dirty="0"/>
              <a:t>시설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시설 개발서버 빌드 </a:t>
            </a:r>
            <a:r>
              <a:rPr lang="en-US" altLang="ko-KR" sz="1400" dirty="0">
                <a:latin typeface="Malgun Gothic"/>
              </a:rPr>
              <a:t>(4.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&gt; 4.2. 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&gt; 4.2.1. </a:t>
            </a:r>
            <a:r>
              <a:rPr lang="ko-KR" altLang="en-US" sz="1400" dirty="0">
                <a:latin typeface="Malgun Gothic"/>
              </a:rPr>
              <a:t>빌드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41380D1E-0396-4461-B4E2-6CC35012D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248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2083" y="330196"/>
            <a:ext cx="9223774" cy="326234"/>
          </a:xfrm>
        </p:spPr>
        <p:txBody>
          <a:bodyPr/>
          <a:lstStyle/>
          <a:p>
            <a:r>
              <a:rPr lang="ko-KR" altLang="en-US" dirty="0"/>
              <a:t>개정이력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A29180F-7E02-6DEF-AAD1-EA6B42FE35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9574759"/>
              </p:ext>
            </p:extLst>
          </p:nvPr>
        </p:nvGraphicFramePr>
        <p:xfrm>
          <a:off x="452501" y="1088740"/>
          <a:ext cx="9046004" cy="4281523"/>
        </p:xfrm>
        <a:graphic>
          <a:graphicData uri="http://schemas.openxmlformats.org/drawingml/2006/table">
            <a:tbl>
              <a:tblPr/>
              <a:tblGrid>
                <a:gridCol w="454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3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4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00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일자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내역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작성자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4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</a:t>
                      </a:r>
                      <a:r>
                        <a:rPr lang="en-US" altLang="ko-KR" sz="10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  <a:r>
                        <a:rPr lang="en-US" sz="10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-12-</a:t>
                      </a:r>
                      <a:r>
                        <a:rPr lang="en-US" altLang="ko-KR" sz="10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09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초안 작성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462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김두포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0.2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2025-12-17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문서 수정</a:t>
                      </a: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심승복</a:t>
                      </a: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35861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건설</a:t>
            </a:r>
            <a:r>
              <a:rPr lang="en-US" altLang="ko-KR" dirty="0"/>
              <a:t>/ </a:t>
            </a:r>
            <a:r>
              <a:rPr lang="ko-KR" altLang="en-US" dirty="0"/>
              <a:t>시설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시설 개발서버 배포 </a:t>
            </a:r>
            <a:r>
              <a:rPr lang="en-US" altLang="ko-KR" sz="1400" dirty="0">
                <a:latin typeface="Malgun Gothic"/>
              </a:rPr>
              <a:t>(4.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&gt; 4.2. 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&gt; 4.2.2. </a:t>
            </a:r>
            <a:r>
              <a:rPr lang="ko-KR" altLang="en-US" sz="1400" dirty="0">
                <a:latin typeface="Malgun Gothic"/>
              </a:rPr>
              <a:t>개발서버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배포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217D6AFE-A11E-4053-BD7C-143412C1A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2375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건설</a:t>
            </a:r>
            <a:r>
              <a:rPr lang="en-US" altLang="ko-KR" dirty="0"/>
              <a:t>/ </a:t>
            </a:r>
            <a:r>
              <a:rPr lang="ko-KR" altLang="en-US" dirty="0"/>
              <a:t>시설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시설 운영서버 배포 </a:t>
            </a:r>
            <a:r>
              <a:rPr lang="en-US" altLang="ko-KR" sz="1400" dirty="0">
                <a:latin typeface="Malgun Gothic"/>
              </a:rPr>
              <a:t>(4.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 </a:t>
            </a:r>
            <a:r>
              <a:rPr lang="en-US" altLang="ko-KR" sz="1400" dirty="0">
                <a:latin typeface="Malgun Gothic"/>
              </a:rPr>
              <a:t>&gt; 4.2. </a:t>
            </a:r>
            <a:r>
              <a:rPr lang="ko-KR" altLang="en-US" sz="1400" dirty="0">
                <a:latin typeface="Malgun Gothic"/>
              </a:rPr>
              <a:t>건설 </a:t>
            </a:r>
            <a:r>
              <a:rPr lang="en-US" altLang="ko-KR" sz="1400" dirty="0">
                <a:latin typeface="Malgun Gothic"/>
              </a:rPr>
              <a:t>&gt; 4.2.5. </a:t>
            </a:r>
            <a:r>
              <a:rPr lang="ko-KR" altLang="en-US" sz="1400" dirty="0">
                <a:latin typeface="Malgun Gothic"/>
              </a:rPr>
              <a:t>운영서버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배포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3896149E-AA74-487D-BD9B-58202644F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3808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성과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성과 </a:t>
            </a:r>
            <a:r>
              <a:rPr lang="en-US" altLang="ko-KR" sz="1400" dirty="0">
                <a:latin typeface="Malgun Gothic"/>
              </a:rPr>
              <a:t>(5. </a:t>
            </a:r>
            <a:r>
              <a:rPr lang="ko-KR" altLang="en-US" sz="1400" dirty="0">
                <a:latin typeface="Malgun Gothic"/>
              </a:rPr>
              <a:t>성과 </a:t>
            </a:r>
            <a:r>
              <a:rPr lang="en-US" altLang="ko-KR" sz="1400" dirty="0">
                <a:latin typeface="Malgun Gothic"/>
              </a:rPr>
              <a:t>&gt; 5. </a:t>
            </a:r>
            <a:r>
              <a:rPr lang="ko-KR" altLang="en-US" sz="1400" dirty="0">
                <a:latin typeface="Malgun Gothic"/>
              </a:rPr>
              <a:t>성과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ABDC740B-6F5E-4F3B-9674-A1D6A978D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3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1818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성과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시설 개발서버 배포 </a:t>
            </a:r>
            <a:r>
              <a:rPr lang="en-US" altLang="ko-KR" sz="1400" dirty="0">
                <a:latin typeface="Malgun Gothic"/>
              </a:rPr>
              <a:t>(5. </a:t>
            </a:r>
            <a:r>
              <a:rPr lang="ko-KR" altLang="en-US" sz="1400" dirty="0">
                <a:latin typeface="Malgun Gothic"/>
              </a:rPr>
              <a:t>성과 </a:t>
            </a:r>
            <a:r>
              <a:rPr lang="en-US" altLang="ko-KR" sz="1400" dirty="0">
                <a:latin typeface="Malgun Gothic"/>
              </a:rPr>
              <a:t>&gt; 5. </a:t>
            </a:r>
            <a:r>
              <a:rPr lang="ko-KR" altLang="en-US" sz="1400" dirty="0">
                <a:latin typeface="Malgun Gothic"/>
              </a:rPr>
              <a:t>성과 </a:t>
            </a:r>
            <a:r>
              <a:rPr lang="en-US" altLang="ko-KR" sz="1400" dirty="0">
                <a:latin typeface="Malgun Gothic"/>
              </a:rPr>
              <a:t>&gt; 5.1. </a:t>
            </a:r>
            <a:r>
              <a:rPr lang="ko-KR" altLang="en-US" sz="1400" dirty="0">
                <a:latin typeface="Malgun Gothic"/>
              </a:rPr>
              <a:t>빌드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7011515-7A62-47E7-BAC1-4E4194464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1581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성과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성과 개발서버 배포 </a:t>
            </a:r>
            <a:r>
              <a:rPr lang="en-US" altLang="ko-KR" sz="1400" dirty="0">
                <a:latin typeface="Malgun Gothic"/>
              </a:rPr>
              <a:t>(5. </a:t>
            </a:r>
            <a:r>
              <a:rPr lang="ko-KR" altLang="en-US" sz="1400" dirty="0">
                <a:latin typeface="Malgun Gothic"/>
              </a:rPr>
              <a:t>성과 </a:t>
            </a:r>
            <a:r>
              <a:rPr lang="en-US" altLang="ko-KR" sz="1400" dirty="0">
                <a:latin typeface="Malgun Gothic"/>
              </a:rPr>
              <a:t>&gt; 5. </a:t>
            </a:r>
            <a:r>
              <a:rPr lang="ko-KR" altLang="en-US" sz="1400" dirty="0">
                <a:latin typeface="Malgun Gothic"/>
              </a:rPr>
              <a:t>성과 </a:t>
            </a:r>
            <a:r>
              <a:rPr lang="en-US" altLang="ko-KR" sz="1400" dirty="0">
                <a:latin typeface="Malgun Gothic"/>
              </a:rPr>
              <a:t>&gt; 5.2. </a:t>
            </a:r>
            <a:r>
              <a:rPr lang="ko-KR" altLang="en-US" sz="1400" dirty="0">
                <a:latin typeface="Malgun Gothic"/>
              </a:rPr>
              <a:t>개발서버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배포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3635844B-4195-4A76-BFAC-10135DB99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5419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성과 배포 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성과 개발서버 배포 </a:t>
            </a:r>
            <a:r>
              <a:rPr lang="en-US" altLang="ko-KR" sz="1400" dirty="0">
                <a:latin typeface="Malgun Gothic"/>
              </a:rPr>
              <a:t>(5. </a:t>
            </a:r>
            <a:r>
              <a:rPr lang="ko-KR" altLang="en-US" sz="1400" dirty="0">
                <a:latin typeface="Malgun Gothic"/>
              </a:rPr>
              <a:t>성과 </a:t>
            </a:r>
            <a:r>
              <a:rPr lang="en-US" altLang="ko-KR" sz="1400" dirty="0">
                <a:latin typeface="Malgun Gothic"/>
              </a:rPr>
              <a:t>&gt; 5. </a:t>
            </a:r>
            <a:r>
              <a:rPr lang="ko-KR" altLang="en-US" sz="1400" dirty="0">
                <a:latin typeface="Malgun Gothic"/>
              </a:rPr>
              <a:t>성과 </a:t>
            </a:r>
            <a:r>
              <a:rPr lang="en-US" altLang="ko-KR" sz="1400" dirty="0">
                <a:latin typeface="Malgun Gothic"/>
              </a:rPr>
              <a:t>&gt; 5.5. </a:t>
            </a:r>
            <a:r>
              <a:rPr lang="ko-KR" altLang="en-US" sz="1400" dirty="0">
                <a:latin typeface="Malgun Gothic"/>
              </a:rPr>
              <a:t>운영서버</a:t>
            </a:r>
            <a:r>
              <a:rPr lang="en-US" altLang="ko-KR" sz="1400" dirty="0">
                <a:latin typeface="Malgun Gothic"/>
              </a:rPr>
              <a:t>_</a:t>
            </a:r>
            <a:r>
              <a:rPr lang="ko-KR" altLang="en-US" sz="1400" dirty="0">
                <a:latin typeface="Malgun Gothic"/>
              </a:rPr>
              <a:t>배포</a:t>
            </a:r>
            <a:r>
              <a:rPr lang="en-US" altLang="ko-KR" sz="1400" dirty="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124E4B14-55E9-4DE6-A049-0C64E8D60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6860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Amaranth 10 </a:t>
            </a:r>
            <a:r>
              <a:rPr lang="ko-KR" altLang="en-US" dirty="0"/>
              <a:t>배포절차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Amaranth 10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E38FD88-B937-432D-B30F-B9BD5DF4D1D9}"/>
              </a:ext>
            </a:extLst>
          </p:cNvPr>
          <p:cNvSpPr txBox="1">
            <a:spLocks/>
          </p:cNvSpPr>
          <p:nvPr/>
        </p:nvSpPr>
        <p:spPr bwMode="auto">
          <a:xfrm>
            <a:off x="744094" y="1328662"/>
            <a:ext cx="5418168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Git Push</a:t>
            </a:r>
            <a:r>
              <a:rPr lang="ko-KR" altLang="en-US" sz="1400" dirty="0">
                <a:latin typeface="Malgun Gothic"/>
              </a:rPr>
              <a:t>에 </a:t>
            </a:r>
            <a:r>
              <a:rPr lang="en-US" altLang="ko-KR" sz="1400" dirty="0">
                <a:latin typeface="Malgun Gothic"/>
              </a:rPr>
              <a:t>GitLab Runner </a:t>
            </a:r>
            <a:r>
              <a:rPr lang="ko-KR" altLang="en-US" sz="1400" dirty="0">
                <a:latin typeface="Malgun Gothic"/>
              </a:rPr>
              <a:t>가 </a:t>
            </a:r>
            <a:r>
              <a:rPr lang="en-US" altLang="ko-KR" sz="1400" dirty="0">
                <a:latin typeface="Malgun Gothic"/>
              </a:rPr>
              <a:t>Event</a:t>
            </a:r>
            <a:r>
              <a:rPr lang="ko-KR" altLang="en-US" sz="1400" dirty="0">
                <a:latin typeface="Malgun Gothic"/>
              </a:rPr>
              <a:t>를 받아 직접 </a:t>
            </a:r>
            <a:r>
              <a:rPr lang="en-US" altLang="ko-KR" sz="1400" dirty="0">
                <a:latin typeface="Malgun Gothic"/>
              </a:rPr>
              <a:t>K8S </a:t>
            </a:r>
            <a:r>
              <a:rPr lang="ko-KR" altLang="en-US" sz="1400" dirty="0">
                <a:latin typeface="Malgun Gothic"/>
              </a:rPr>
              <a:t>에 반영</a:t>
            </a:r>
            <a:r>
              <a:rPr lang="en-US" altLang="ko-KR" sz="1400" dirty="0">
                <a:latin typeface="Malgun Gothic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9608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+mj-ea"/>
                <a:ea typeface="+mj-ea"/>
              </a:rPr>
              <a:t>1. </a:t>
            </a:r>
            <a:r>
              <a:rPr dirty="0" err="1">
                <a:latin typeface="+mj-ea"/>
                <a:ea typeface="+mj-ea"/>
              </a:rPr>
              <a:t>목적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9299" y="821973"/>
            <a:ext cx="9224275" cy="1081642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sz="1400" dirty="0" err="1">
                <a:latin typeface="Malgun Gothic"/>
              </a:rPr>
              <a:t>강원랜드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차세대</a:t>
            </a:r>
            <a:r>
              <a:rPr sz="1400" dirty="0">
                <a:latin typeface="Malgun Gothic"/>
              </a:rPr>
              <a:t> ERP 및 </a:t>
            </a:r>
            <a:r>
              <a:rPr sz="1400" dirty="0" err="1">
                <a:latin typeface="Malgun Gothic"/>
              </a:rPr>
              <a:t>연계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시스템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배포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구조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정의</a:t>
            </a:r>
            <a:endParaRPr sz="1400" dirty="0">
              <a:latin typeface="Malgun Gothic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sz="1400" dirty="0" err="1">
                <a:latin typeface="Malgun Gothic"/>
              </a:rPr>
              <a:t>전체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배포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체계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이해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가능하게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하는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것이</a:t>
            </a:r>
            <a:r>
              <a:rPr sz="1400" dirty="0">
                <a:latin typeface="Malgun Gothic"/>
              </a:rPr>
              <a:t> </a:t>
            </a:r>
            <a:r>
              <a:rPr sz="1400" dirty="0" err="1">
                <a:latin typeface="Malgun Gothic"/>
              </a:rPr>
              <a:t>목표</a:t>
            </a:r>
            <a:endParaRPr lang="en-US" altLang="ko-KR" sz="1400" dirty="0">
              <a:latin typeface="Malgun Gothic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400" dirty="0">
                <a:latin typeface="Malgun Gothic"/>
              </a:rPr>
              <a:t>기존 </a:t>
            </a:r>
            <a:r>
              <a:rPr lang="ko-KR" altLang="en-US" sz="1400" dirty="0" err="1">
                <a:latin typeface="Malgun Gothic"/>
              </a:rPr>
              <a:t>레거시</a:t>
            </a:r>
            <a:r>
              <a:rPr lang="ko-KR" altLang="en-US" sz="1400" dirty="0">
                <a:latin typeface="Malgun Gothic"/>
              </a:rPr>
              <a:t> 배포 방식은 본 문서에서 다루지 않음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904" y="2479850"/>
            <a:ext cx="8267749" cy="39905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65DDBF-159D-7CA7-4F4D-10FE362B5BE7}"/>
              </a:ext>
            </a:extLst>
          </p:cNvPr>
          <p:cNvSpPr txBox="1"/>
          <p:nvPr/>
        </p:nvSpPr>
        <p:spPr>
          <a:xfrm>
            <a:off x="329299" y="2024924"/>
            <a:ext cx="8640960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※ Legacy CICD </a:t>
            </a:r>
            <a:r>
              <a:rPr lang="ko-KR" altLang="en-US" sz="1200" dirty="0">
                <a:latin typeface="+mn-ea"/>
              </a:rPr>
              <a:t>시스템 예제</a:t>
            </a:r>
            <a:endParaRPr lang="en-US" altLang="ko-KR" sz="1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80654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8890" y="2732199"/>
            <a:ext cx="6984017" cy="37129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ko-KR" dirty="0">
                <a:latin typeface="+mj-ea"/>
              </a:rPr>
              <a:t>2. CI/CD </a:t>
            </a:r>
            <a:r>
              <a:rPr lang="ko-KR" altLang="en-US" dirty="0">
                <a:latin typeface="+mj-ea"/>
              </a:rPr>
              <a:t>개요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81700" y="882932"/>
            <a:ext cx="9224275" cy="182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ko-KR" sz="1400" dirty="0">
                <a:latin typeface="Malgun Gothic"/>
              </a:rPr>
              <a:t>- </a:t>
            </a:r>
            <a:r>
              <a:rPr lang="ko-KR" altLang="en-US" sz="1400" dirty="0">
                <a:latin typeface="Malgun Gothic"/>
              </a:rPr>
              <a:t>업무시스템별 </a:t>
            </a:r>
            <a:r>
              <a:rPr lang="en-US" altLang="ko-KR" sz="1400" dirty="0">
                <a:latin typeface="Malgun Gothic"/>
              </a:rPr>
              <a:t>CI/CD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Malgun Gothic"/>
              </a:rPr>
              <a:t>   2.1. </a:t>
            </a:r>
            <a:r>
              <a:rPr lang="ko-KR" altLang="en-US" sz="1400" dirty="0">
                <a:latin typeface="Malgun Gothic"/>
              </a:rPr>
              <a:t>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성과 </a:t>
            </a:r>
            <a:r>
              <a:rPr lang="en-US" altLang="ko-KR" sz="1400" dirty="0">
                <a:latin typeface="Malgun Gothic"/>
              </a:rPr>
              <a:t>: Jenkins </a:t>
            </a:r>
            <a:r>
              <a:rPr lang="ko-KR" altLang="en-US" sz="1400" dirty="0">
                <a:latin typeface="Malgun Gothic"/>
              </a:rPr>
              <a:t>사용</a:t>
            </a:r>
            <a:endParaRPr lang="en-US" altLang="ko-KR" sz="1400" dirty="0">
              <a:latin typeface="Malgun Gothic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Malgun Gothic"/>
              </a:rPr>
              <a:t>   2.2. Amaranth : </a:t>
            </a:r>
            <a:r>
              <a:rPr lang="en-US" altLang="ko-KR" sz="1400" dirty="0" err="1">
                <a:latin typeface="Malgun Gothic"/>
              </a:rPr>
              <a:t>GitLab</a:t>
            </a:r>
            <a:r>
              <a:rPr lang="en-US" altLang="ko-KR" sz="1400" dirty="0">
                <a:latin typeface="Malgun Gothic"/>
              </a:rPr>
              <a:t> Pipeline </a:t>
            </a:r>
            <a:r>
              <a:rPr lang="ko-KR" altLang="en-US" sz="1400" dirty="0">
                <a:latin typeface="Malgun Gothic"/>
              </a:rPr>
              <a:t>사용</a:t>
            </a:r>
            <a:endParaRPr lang="en-US" altLang="ko-KR" sz="1400" dirty="0">
              <a:latin typeface="Malgun Gothic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Malgun Gothic"/>
              </a:rPr>
              <a:t>   2.3. ERP : </a:t>
            </a:r>
            <a:r>
              <a:rPr lang="en-US" altLang="ko-KR" sz="1400" dirty="0" err="1">
                <a:latin typeface="Malgun Gothic"/>
              </a:rPr>
              <a:t>Douzone</a:t>
            </a:r>
            <a:r>
              <a:rPr lang="en-US" altLang="ko-KR" sz="1400" dirty="0">
                <a:latin typeface="Malgun Gothic"/>
              </a:rPr>
              <a:t> EDS </a:t>
            </a:r>
            <a:r>
              <a:rPr lang="ko-KR" altLang="en-US" sz="1400" dirty="0">
                <a:latin typeface="Malgun Gothic"/>
              </a:rPr>
              <a:t>서버 사용</a:t>
            </a:r>
            <a:endParaRPr lang="en-US" altLang="ko-KR" sz="1400" dirty="0">
              <a:latin typeface="Malgun Gothic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Malgun Gothic"/>
              </a:rPr>
              <a:t>* CI/CD </a:t>
            </a:r>
            <a:r>
              <a:rPr lang="ko-KR" altLang="en-US" sz="1400" dirty="0">
                <a:latin typeface="Malgun Gothic"/>
              </a:rPr>
              <a:t>기본 절차 </a:t>
            </a:r>
            <a:r>
              <a:rPr lang="en-US" altLang="ko-KR" sz="1400" dirty="0">
                <a:latin typeface="Malgun Gothic"/>
              </a:rPr>
              <a:t>: </a:t>
            </a:r>
            <a:r>
              <a:rPr lang="ko-KR" altLang="en-US" sz="1400" dirty="0">
                <a:latin typeface="Malgun Gothic"/>
              </a:rPr>
              <a:t>소스 → </a:t>
            </a:r>
            <a:r>
              <a:rPr lang="en-US" altLang="ko-KR" sz="1400" dirty="0">
                <a:latin typeface="Malgun Gothic"/>
              </a:rPr>
              <a:t>CI/CD → </a:t>
            </a:r>
            <a:r>
              <a:rPr lang="ko-KR" altLang="en-US" sz="1400" dirty="0">
                <a:latin typeface="Malgun Gothic"/>
              </a:rPr>
              <a:t>빌드 산출물 → 대상 </a:t>
            </a:r>
            <a:r>
              <a:rPr lang="en-US" altLang="ko-KR" sz="1400" dirty="0">
                <a:latin typeface="Malgun Gothic"/>
              </a:rPr>
              <a:t>WAS</a:t>
            </a:r>
          </a:p>
        </p:txBody>
      </p:sp>
    </p:spTree>
    <p:extLst>
      <p:ext uri="{BB962C8B-B14F-4D97-AF65-F5344CB8AC3E}">
        <p14:creationId xmlns:p14="http://schemas.microsoft.com/office/powerpoint/2010/main" val="499073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ko-KR" dirty="0">
                <a:latin typeface="+mj-ea"/>
              </a:rPr>
              <a:t>2.1 </a:t>
            </a:r>
            <a:r>
              <a:rPr lang="ko-KR" altLang="en-US" dirty="0">
                <a:latin typeface="+mj-ea"/>
              </a:rPr>
              <a:t>건설</a:t>
            </a:r>
            <a:r>
              <a:rPr lang="en-US" altLang="ko-KR" dirty="0">
                <a:latin typeface="+mj-ea"/>
              </a:rPr>
              <a:t>/</a:t>
            </a:r>
            <a:r>
              <a:rPr lang="ko-KR" altLang="en-US" dirty="0">
                <a:latin typeface="+mj-ea"/>
              </a:rPr>
              <a:t>시설</a:t>
            </a:r>
            <a:r>
              <a:rPr lang="en-US" altLang="ko-KR" dirty="0">
                <a:latin typeface="+mj-ea"/>
              </a:rPr>
              <a:t>/</a:t>
            </a:r>
            <a:r>
              <a:rPr lang="ko-KR" altLang="en-US" dirty="0">
                <a:latin typeface="+mj-ea"/>
              </a:rPr>
              <a:t>성과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 - CI/CD </a:t>
            </a:r>
            <a:r>
              <a:rPr lang="ko-KR" altLang="en-US" sz="1400" dirty="0">
                <a:latin typeface="Malgun Gothic"/>
              </a:rPr>
              <a:t>도구로 </a:t>
            </a:r>
            <a:r>
              <a:rPr lang="en-US" altLang="ko-KR" sz="1400" dirty="0">
                <a:latin typeface="Malgun Gothic"/>
              </a:rPr>
              <a:t>Jenkins</a:t>
            </a:r>
            <a:r>
              <a:rPr lang="ko-KR" altLang="en-US" sz="1400" dirty="0">
                <a:latin typeface="Malgun Gothic"/>
              </a:rPr>
              <a:t>를 사용</a:t>
            </a:r>
            <a:endParaRPr lang="en-US" altLang="ko-KR" sz="1400" dirty="0">
              <a:latin typeface="Malgun Gothic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690657" cy="486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681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ko-KR" dirty="0">
                <a:latin typeface="+mj-ea"/>
              </a:rPr>
              <a:t>2.2 Amaranth10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CI/CD </a:t>
            </a:r>
            <a:r>
              <a:rPr lang="ko-KR" altLang="en-US" sz="1400" dirty="0">
                <a:latin typeface="Malgun Gothic"/>
              </a:rPr>
              <a:t>도구로 </a:t>
            </a:r>
            <a:r>
              <a:rPr lang="en-US" altLang="ko-KR" sz="1400" dirty="0" err="1">
                <a:latin typeface="Malgun Gothic"/>
              </a:rPr>
              <a:t>Gitlab</a:t>
            </a:r>
            <a:r>
              <a:rPr lang="ko-KR" altLang="en-US" sz="1400" dirty="0">
                <a:latin typeface="Malgun Gothic"/>
              </a:rPr>
              <a:t>을 사용</a:t>
            </a:r>
            <a:endParaRPr lang="en-US" altLang="ko-KR" sz="1400" dirty="0">
              <a:latin typeface="Malgun Gothic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690446" cy="4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418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ko-KR" dirty="0">
                <a:latin typeface="+mj-ea"/>
              </a:rPr>
              <a:t>2.3 ERP10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Malgun Gothic"/>
              </a:rPr>
              <a:t>- CI/CD </a:t>
            </a:r>
            <a:r>
              <a:rPr lang="ko-KR" altLang="en-US" sz="1400" dirty="0">
                <a:latin typeface="Malgun Gothic"/>
              </a:rPr>
              <a:t>도구로 </a:t>
            </a:r>
            <a:r>
              <a:rPr lang="en-US" altLang="ko-KR" sz="1400" dirty="0" err="1">
                <a:latin typeface="Malgun Gothic"/>
              </a:rPr>
              <a:t>Douzone</a:t>
            </a:r>
            <a:r>
              <a:rPr lang="en-US" altLang="ko-KR" sz="1400" dirty="0">
                <a:latin typeface="Malgun Gothic"/>
              </a:rPr>
              <a:t> EDS </a:t>
            </a:r>
            <a:r>
              <a:rPr lang="ko-KR" altLang="en-US" sz="1400" dirty="0">
                <a:latin typeface="Malgun Gothic"/>
              </a:rPr>
              <a:t>시스템 사용</a:t>
            </a:r>
            <a:endParaRPr lang="en-US" altLang="ko-KR" sz="1400" dirty="0">
              <a:latin typeface="Malgun Gothic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690446" cy="4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96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ko-KR" dirty="0">
                <a:latin typeface="+mj-ea"/>
                <a:ea typeface="+mj-ea"/>
              </a:rPr>
              <a:t>3. </a:t>
            </a:r>
            <a:r>
              <a:rPr lang="ko-KR" altLang="en-US" dirty="0">
                <a:latin typeface="+mj-ea"/>
                <a:ea typeface="+mj-ea"/>
              </a:rPr>
              <a:t>강원랜드</a:t>
            </a:r>
            <a:r>
              <a:rPr lang="en-US" dirty="0">
                <a:latin typeface="+mj-ea"/>
                <a:ea typeface="+mj-ea"/>
              </a:rPr>
              <a:t> </a:t>
            </a:r>
            <a:r>
              <a:rPr lang="ko-KR" altLang="en-US" dirty="0">
                <a:latin typeface="+mj-ea"/>
                <a:ea typeface="+mj-ea"/>
              </a:rPr>
              <a:t>배포 아키텍처</a:t>
            </a: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700" y="1676400"/>
            <a:ext cx="8596350" cy="4492800"/>
          </a:xfrm>
          <a:prstGeom prst="rect">
            <a:avLst/>
          </a:prstGeom>
        </p:spPr>
      </p:pic>
      <p:sp>
        <p:nvSpPr>
          <p:cNvPr id="20" name="Content Placeholder 2"/>
          <p:cNvSpPr>
            <a:spLocks noGrp="1"/>
          </p:cNvSpPr>
          <p:nvPr>
            <p:ph idx="1"/>
          </p:nvPr>
        </p:nvSpPr>
        <p:spPr>
          <a:xfrm>
            <a:off x="481700" y="889608"/>
            <a:ext cx="9071875" cy="70643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Malgun Gothic"/>
              </a:rPr>
              <a:t>1. Amaranth10</a:t>
            </a:r>
            <a:r>
              <a:rPr lang="ko-KR" altLang="en-US" sz="1400" dirty="0">
                <a:latin typeface="Malgun Gothic"/>
              </a:rPr>
              <a:t>과 건설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시설</a:t>
            </a:r>
            <a:r>
              <a:rPr lang="en-US" altLang="ko-KR" sz="1400" dirty="0">
                <a:latin typeface="Malgun Gothic"/>
              </a:rPr>
              <a:t>/</a:t>
            </a:r>
            <a:r>
              <a:rPr lang="ko-KR" altLang="en-US" sz="1400" dirty="0">
                <a:latin typeface="Malgun Gothic"/>
              </a:rPr>
              <a:t>성과는 각각의 </a:t>
            </a:r>
            <a:r>
              <a:rPr lang="en-US" altLang="ko-KR" sz="1400" dirty="0">
                <a:latin typeface="Malgun Gothic"/>
              </a:rPr>
              <a:t>Jenkins </a:t>
            </a:r>
            <a:r>
              <a:rPr lang="ko-KR" altLang="en-US" sz="1400" dirty="0">
                <a:latin typeface="Malgun Gothic"/>
              </a:rPr>
              <a:t>및 </a:t>
            </a:r>
            <a:r>
              <a:rPr lang="en-US" altLang="ko-KR" sz="1400" dirty="0" err="1">
                <a:latin typeface="Malgun Gothic"/>
              </a:rPr>
              <a:t>GitLab</a:t>
            </a:r>
            <a:r>
              <a:rPr lang="ko-KR" altLang="en-US" sz="1400" dirty="0">
                <a:latin typeface="Malgun Gothic"/>
              </a:rPr>
              <a:t> </a:t>
            </a:r>
            <a:r>
              <a:rPr lang="en-US" altLang="ko-KR" sz="1400" dirty="0">
                <a:latin typeface="Malgun Gothic"/>
              </a:rPr>
              <a:t>Pipeline </a:t>
            </a:r>
            <a:r>
              <a:rPr lang="ko-KR" altLang="en-US" sz="1400" dirty="0">
                <a:latin typeface="Malgun Gothic"/>
              </a:rPr>
              <a:t>을 사용한다</a:t>
            </a:r>
            <a:r>
              <a:rPr lang="en-US" altLang="ko-KR" sz="1400" dirty="0">
                <a:latin typeface="Malgun Gothic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Malgun Gothic"/>
              </a:rPr>
              <a:t>2. ERP10</a:t>
            </a:r>
            <a:r>
              <a:rPr lang="ko-KR" altLang="en-US" sz="1400" dirty="0">
                <a:latin typeface="Malgun Gothic"/>
              </a:rPr>
              <a:t>은 </a:t>
            </a:r>
            <a:r>
              <a:rPr lang="en-US" altLang="ko-KR" sz="1400" dirty="0">
                <a:latin typeface="Malgun Gothic"/>
              </a:rPr>
              <a:t>CICD</a:t>
            </a:r>
            <a:r>
              <a:rPr lang="ko-KR" altLang="en-US" sz="1400" dirty="0">
                <a:latin typeface="Malgun Gothic"/>
              </a:rPr>
              <a:t>를 </a:t>
            </a:r>
            <a:r>
              <a:rPr lang="en-US" altLang="ko-KR" sz="1400" dirty="0">
                <a:latin typeface="Malgun Gothic"/>
              </a:rPr>
              <a:t>3</a:t>
            </a:r>
            <a:r>
              <a:rPr lang="ko-KR" altLang="en-US" sz="1400" dirty="0">
                <a:latin typeface="Malgun Gothic"/>
              </a:rPr>
              <a:t>개로 </a:t>
            </a:r>
            <a:r>
              <a:rPr lang="ko-KR" altLang="en-US" sz="1400" dirty="0" err="1">
                <a:latin typeface="Malgun Gothic"/>
              </a:rPr>
              <a:t>구분짓는다</a:t>
            </a:r>
            <a:r>
              <a:rPr lang="en-US" altLang="ko-KR" sz="1400" dirty="0">
                <a:latin typeface="Malgun Gothic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3034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>
            <a:extLst>
              <a:ext uri="{FF2B5EF4-FFF2-40B4-BE49-F238E27FC236}">
                <a16:creationId xmlns:a16="http://schemas.microsoft.com/office/drawing/2014/main" id="{5453BAD9-0EAF-4CC4-A758-00A5F4F11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+mj-ea"/>
                <a:ea typeface="+mj-ea"/>
              </a:rPr>
              <a:t>4. ERP10 / </a:t>
            </a:r>
            <a:r>
              <a:rPr lang="ko-KR" altLang="en-US" dirty="0">
                <a:latin typeface="+mj-ea"/>
                <a:ea typeface="+mj-ea"/>
              </a:rPr>
              <a:t>모바일</a:t>
            </a:r>
            <a:r>
              <a:rPr lang="en-US" altLang="ko-KR" dirty="0">
                <a:latin typeface="+mj-ea"/>
                <a:ea typeface="+mj-ea"/>
              </a:rPr>
              <a:t>ERP </a:t>
            </a:r>
            <a:r>
              <a:rPr lang="ko-KR" altLang="en-US" dirty="0">
                <a:latin typeface="+mj-ea"/>
                <a:ea typeface="+mj-ea"/>
              </a:rPr>
              <a:t>이슈 및 처리방안</a:t>
            </a:r>
            <a:endParaRPr lang="en-US" dirty="0">
              <a:latin typeface="+mj-ea"/>
              <a:ea typeface="+mj-ea"/>
            </a:endParaRPr>
          </a:p>
        </p:txBody>
      </p:sp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131F466B-D2AA-46D5-AE4A-1A82B6DB44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949572"/>
              </p:ext>
            </p:extLst>
          </p:nvPr>
        </p:nvGraphicFramePr>
        <p:xfrm>
          <a:off x="367999" y="942686"/>
          <a:ext cx="9107305" cy="5449647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013226">
                  <a:extLst>
                    <a:ext uri="{9D8B030D-6E8A-4147-A177-3AD203B41FA5}">
                      <a16:colId xmlns:a16="http://schemas.microsoft.com/office/drawing/2014/main" val="2331323442"/>
                    </a:ext>
                  </a:extLst>
                </a:gridCol>
                <a:gridCol w="4177364">
                  <a:extLst>
                    <a:ext uri="{9D8B030D-6E8A-4147-A177-3AD203B41FA5}">
                      <a16:colId xmlns:a16="http://schemas.microsoft.com/office/drawing/2014/main" val="1260190387"/>
                    </a:ext>
                  </a:extLst>
                </a:gridCol>
                <a:gridCol w="3916715">
                  <a:extLst>
                    <a:ext uri="{9D8B030D-6E8A-4147-A177-3AD203B41FA5}">
                      <a16:colId xmlns:a16="http://schemas.microsoft.com/office/drawing/2014/main" val="2409789574"/>
                    </a:ext>
                  </a:extLst>
                </a:gridCol>
              </a:tblGrid>
              <a:tr h="35705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구분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이슈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처리 방안</a:t>
                      </a: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656143116"/>
                  </a:ext>
                </a:extLst>
              </a:tr>
              <a:tr h="872025">
                <a:tc rowSpan="2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400" b="1" dirty="0" err="1">
                          <a:latin typeface="+mn-ea"/>
                          <a:ea typeface="+mn-ea"/>
                        </a:rPr>
                        <a:t>배포채널</a:t>
                      </a: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1" dirty="0">
                          <a:latin typeface="+mn-ea"/>
                          <a:ea typeface="+mn-ea"/>
                        </a:rPr>
                        <a:t>  ERP WAS 3</a:t>
                      </a:r>
                      <a:r>
                        <a:rPr lang="ko-KR" altLang="en-US" sz="1100" b="1" dirty="0">
                          <a:latin typeface="+mn-ea"/>
                          <a:ea typeface="+mn-ea"/>
                        </a:rPr>
                        <a:t>종으로 존재</a:t>
                      </a:r>
                      <a:endParaRPr lang="en-US" altLang="ko-KR" sz="1100" b="1" dirty="0">
                        <a:latin typeface="+mn-ea"/>
                        <a:ea typeface="+mn-ea"/>
                      </a:endParaRPr>
                    </a:p>
                    <a:p>
                      <a:pPr marL="171450" indent="-17145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내부 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PC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용 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ERP (ERP10)</a:t>
                      </a:r>
                    </a:p>
                    <a:p>
                      <a:pPr marL="171450" indent="-17145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내부 </a:t>
                      </a:r>
                      <a:r>
                        <a:rPr lang="ko-KR" altLang="en-US" sz="1100" dirty="0" err="1">
                          <a:latin typeface="+mn-ea"/>
                          <a:ea typeface="+mn-ea"/>
                        </a:rPr>
                        <a:t>모바일용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ERP (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모바일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ERP)</a:t>
                      </a:r>
                    </a:p>
                    <a:p>
                      <a:pPr marL="171450" indent="-17145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외부 인터넷용 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ERP (</a:t>
                      </a:r>
                      <a:r>
                        <a:rPr lang="ko-KR" altLang="en-US" sz="1100" dirty="0" err="1">
                          <a:latin typeface="+mn-ea"/>
                          <a:ea typeface="+mn-ea"/>
                        </a:rPr>
                        <a:t>사외채용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20000"/>
                        </a:lnSpc>
                        <a:spcBef>
                          <a:spcPts val="0"/>
                        </a:spcBef>
                        <a:buFontTx/>
                        <a:buNone/>
                      </a:pPr>
                      <a:r>
                        <a:rPr lang="ko-KR" altLang="en-US" sz="1100" b="1" i="0" dirty="0">
                          <a:latin typeface="+mn-ea"/>
                          <a:ea typeface="+mn-ea"/>
                        </a:rPr>
                        <a:t> 각 </a:t>
                      </a:r>
                      <a:r>
                        <a:rPr lang="en-US" altLang="ko-KR" sz="1100" b="1" i="0" dirty="0">
                          <a:latin typeface="+mn-ea"/>
                          <a:ea typeface="+mn-ea"/>
                        </a:rPr>
                        <a:t>ERP</a:t>
                      </a:r>
                      <a:r>
                        <a:rPr lang="ko-KR" altLang="en-US" sz="1100" b="1" i="0" dirty="0">
                          <a:latin typeface="+mn-ea"/>
                          <a:ea typeface="+mn-ea"/>
                        </a:rPr>
                        <a:t>에 따라 배포를 위한 </a:t>
                      </a:r>
                      <a:r>
                        <a:rPr lang="en-US" altLang="ko-KR" sz="1100" b="1" i="0" dirty="0">
                          <a:latin typeface="+mn-ea"/>
                          <a:ea typeface="+mn-ea"/>
                        </a:rPr>
                        <a:t>EDS</a:t>
                      </a:r>
                      <a:r>
                        <a:rPr lang="ko-KR" altLang="en-US" sz="1100" b="1" i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b="1" i="0" dirty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100" b="1" i="0" dirty="0">
                          <a:latin typeface="+mn-ea"/>
                          <a:ea typeface="+mn-ea"/>
                        </a:rPr>
                        <a:t>종으로 구분</a:t>
                      </a:r>
                      <a:endParaRPr lang="en-US" altLang="ko-KR" sz="1100" b="1" i="0" dirty="0">
                        <a:latin typeface="+mn-ea"/>
                        <a:ea typeface="+mn-ea"/>
                      </a:endParaRPr>
                    </a:p>
                    <a:p>
                      <a:pPr marL="171450" indent="-17145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PC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용 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EDS (ERP10)</a:t>
                      </a:r>
                    </a:p>
                    <a:p>
                      <a:pPr marL="171450" indent="-17145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 err="1">
                          <a:latin typeface="+mn-ea"/>
                          <a:ea typeface="+mn-ea"/>
                        </a:rPr>
                        <a:t>모바일용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EDS (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모바일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ERP)</a:t>
                      </a:r>
                    </a:p>
                    <a:p>
                      <a:pPr marL="171450" indent="-17145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인터넷용 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EDS (</a:t>
                      </a:r>
                      <a:r>
                        <a:rPr lang="ko-KR" altLang="en-US" sz="1100" dirty="0" err="1">
                          <a:latin typeface="+mn-ea"/>
                          <a:ea typeface="+mn-ea"/>
                        </a:rPr>
                        <a:t>사외채용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3475743751"/>
                  </a:ext>
                </a:extLst>
              </a:tr>
              <a:tr h="690754">
                <a:tc vMerge="1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altLang="ko-KR" sz="1400" dirty="0"/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171450" indent="-171450" algn="l" defTabSz="859536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kern="1200" dirty="0" err="1">
                          <a:latin typeface="+mn-ea"/>
                          <a:ea typeface="+mn-ea"/>
                        </a:rPr>
                        <a:t>사외채용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ERP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는 물리적으로 외부망에 따로 존재</a:t>
                      </a:r>
                      <a:endParaRPr lang="en-US" altLang="ko-KR" sz="1100" kern="1200" dirty="0">
                        <a:latin typeface="+mn-ea"/>
                        <a:ea typeface="+mn-ea"/>
                      </a:endParaRPr>
                    </a:p>
                    <a:p>
                      <a:pPr marL="171450" indent="-171450" algn="l" defTabSz="859536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kern="1200" dirty="0" err="1">
                          <a:latin typeface="+mn-ea"/>
                          <a:ea typeface="+mn-ea"/>
                        </a:rPr>
                        <a:t>내부망에서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kern="1200" dirty="0" err="1">
                          <a:latin typeface="+mn-ea"/>
                          <a:ea typeface="+mn-ea"/>
                        </a:rPr>
                        <a:t>외부망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 서버로 직접 배포 시 보안 위배 리스크 존재</a:t>
                      </a:r>
                      <a:endParaRPr lang="ko-KR" altLang="en-US" sz="1100" kern="1200" dirty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indent="0" algn="l" defTabSz="859536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FontTx/>
                        <a:buNone/>
                      </a:pPr>
                      <a:r>
                        <a:rPr lang="ko-KR" altLang="en-US" sz="1100" b="1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="1" kern="1200" dirty="0" err="1">
                          <a:latin typeface="+mn-ea"/>
                          <a:ea typeface="+mn-ea"/>
                        </a:rPr>
                        <a:t>내부망용</a:t>
                      </a:r>
                      <a:r>
                        <a:rPr lang="ko-KR" altLang="en-US" sz="1100" b="1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b="1" kern="1200" dirty="0">
                          <a:latin typeface="+mn-ea"/>
                          <a:ea typeface="+mn-ea"/>
                        </a:rPr>
                        <a:t>EDS vs </a:t>
                      </a:r>
                      <a:r>
                        <a:rPr lang="ko-KR" altLang="en-US" sz="1100" b="1" kern="1200" dirty="0" err="1">
                          <a:latin typeface="+mn-ea"/>
                          <a:ea typeface="+mn-ea"/>
                        </a:rPr>
                        <a:t>외부망용</a:t>
                      </a:r>
                      <a:r>
                        <a:rPr lang="ko-KR" altLang="en-US" sz="1100" b="1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b="1" kern="1200" dirty="0">
                          <a:latin typeface="+mn-ea"/>
                          <a:ea typeface="+mn-ea"/>
                        </a:rPr>
                        <a:t>EDS </a:t>
                      </a:r>
                      <a:r>
                        <a:rPr lang="ko-KR" altLang="en-US" sz="1100" b="1" kern="1200" dirty="0">
                          <a:latin typeface="+mn-ea"/>
                          <a:ea typeface="+mn-ea"/>
                        </a:rPr>
                        <a:t>분리</a:t>
                      </a:r>
                      <a:endParaRPr lang="en-US" altLang="ko-KR" sz="1100" b="1" kern="1200" dirty="0">
                        <a:latin typeface="+mn-ea"/>
                        <a:ea typeface="+mn-ea"/>
                      </a:endParaRPr>
                    </a:p>
                    <a:p>
                      <a:pPr marL="171450" indent="-171450" algn="l" defTabSz="859536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kern="1200" dirty="0" err="1">
                          <a:latin typeface="+mn-ea"/>
                          <a:ea typeface="+mn-ea"/>
                        </a:rPr>
                        <a:t>내부망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EDS : PC /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 모바일 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ERP</a:t>
                      </a:r>
                    </a:p>
                    <a:p>
                      <a:pPr marL="171450" indent="-171450" algn="l" defTabSz="859536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kern="1200" dirty="0" err="1">
                          <a:latin typeface="+mn-ea"/>
                          <a:ea typeface="+mn-ea"/>
                        </a:rPr>
                        <a:t>외부망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EDS :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채용 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ERP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대상</a:t>
                      </a:r>
                      <a:endParaRPr lang="en-US" altLang="ko-KR" sz="1100" kern="1200" dirty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636099322"/>
                  </a:ext>
                </a:extLst>
              </a:tr>
              <a:tr h="1778381">
                <a:tc rowSpan="2"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1200" dirty="0">
                          <a:latin typeface="+mn-ea"/>
                          <a:ea typeface="+mn-ea"/>
                        </a:rPr>
                        <a:t>소스 구조 </a:t>
                      </a:r>
                      <a:endParaRPr lang="en-US" altLang="ko-KR" sz="1400" b="1" kern="1200" dirty="0">
                        <a:latin typeface="+mn-ea"/>
                        <a:ea typeface="+mn-ea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marL="0" indent="0" algn="l" defTabSz="859536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1" kern="1200" dirty="0">
                          <a:latin typeface="+mn-ea"/>
                          <a:ea typeface="+mn-ea"/>
                        </a:rPr>
                        <a:t> PC(ERP10)</a:t>
                      </a:r>
                      <a:r>
                        <a:rPr lang="ko-KR" altLang="en-US" sz="1100" b="1" kern="1200" dirty="0">
                          <a:latin typeface="+mn-ea"/>
                          <a:ea typeface="+mn-ea"/>
                        </a:rPr>
                        <a:t>와 모바일</a:t>
                      </a:r>
                      <a:r>
                        <a:rPr lang="en-US" altLang="ko-KR" sz="1100" b="1" kern="1200" dirty="0">
                          <a:latin typeface="+mn-ea"/>
                          <a:ea typeface="+mn-ea"/>
                        </a:rPr>
                        <a:t>ERP</a:t>
                      </a:r>
                      <a:r>
                        <a:rPr lang="ko-KR" altLang="en-US" sz="1100" b="1" kern="1200" dirty="0">
                          <a:latin typeface="+mn-ea"/>
                          <a:ea typeface="+mn-ea"/>
                        </a:rPr>
                        <a:t>가 동일한 </a:t>
                      </a:r>
                      <a:r>
                        <a:rPr lang="en-US" altLang="ko-KR" sz="1100" b="1" kern="1200" dirty="0">
                          <a:latin typeface="+mn-ea"/>
                          <a:ea typeface="+mn-ea"/>
                        </a:rPr>
                        <a:t>B/D</a:t>
                      </a:r>
                      <a:r>
                        <a:rPr lang="ko-KR" altLang="en-US" sz="1100" b="1" kern="1200" dirty="0">
                          <a:latin typeface="+mn-ea"/>
                          <a:ea typeface="+mn-ea"/>
                        </a:rPr>
                        <a:t>소스를 사용</a:t>
                      </a:r>
                      <a:br>
                        <a:rPr lang="en-US" altLang="ko-KR" sz="1100" kern="1200" dirty="0">
                          <a:latin typeface="+mn-ea"/>
                          <a:ea typeface="+mn-ea"/>
                        </a:rPr>
                      </a:b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모바일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ERP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에서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 PC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용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B/D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를 사용하여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모바일 환경에서 프로그램 장애 이슈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성능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호환성 등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문제 발생 가능</a:t>
                      </a:r>
                      <a:endParaRPr lang="en-US" altLang="ko-KR" sz="1100" kern="1200" baseline="0" dirty="0">
                        <a:latin typeface="+mn-ea"/>
                        <a:ea typeface="+mn-ea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indent="0" algn="l" defTabSz="859536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ko-KR" altLang="en-US" sz="1100" b="1" kern="1200" dirty="0">
                          <a:latin typeface="+mn-ea"/>
                          <a:ea typeface="+mn-ea"/>
                        </a:rPr>
                        <a:t>  관리 정책 제시</a:t>
                      </a:r>
                      <a:endParaRPr lang="en-US" altLang="ko-KR" sz="1100" b="1" kern="1200" dirty="0">
                        <a:latin typeface="+mn-ea"/>
                        <a:ea typeface="+mn-ea"/>
                      </a:endParaRPr>
                    </a:p>
                    <a:p>
                      <a:pPr marL="171450" indent="-171450" algn="l" defTabSz="859536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B/D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영역</a:t>
                      </a:r>
                      <a:br>
                        <a:rPr lang="en-US" altLang="ko-KR" sz="1100" kern="1200" dirty="0">
                          <a:latin typeface="+mn-ea"/>
                          <a:ea typeface="+mn-ea"/>
                        </a:rPr>
                      </a:b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PC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용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(ERP10),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모바일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ERP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가 동일 </a:t>
                      </a:r>
                      <a:r>
                        <a:rPr lang="en-US" altLang="ko-KR" sz="1100" kern="1200" dirty="0" err="1">
                          <a:latin typeface="+mn-ea"/>
                          <a:ea typeface="+mn-ea"/>
                        </a:rPr>
                        <a:t>Git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소스 사용</a:t>
                      </a:r>
                      <a:endParaRPr lang="en-US" altLang="ko-KR" sz="1100" kern="1200" dirty="0">
                        <a:latin typeface="+mn-ea"/>
                        <a:ea typeface="+mn-ea"/>
                      </a:endParaRPr>
                    </a:p>
                    <a:p>
                      <a:pPr marL="171450" indent="-171450" algn="l" defTabSz="859536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F/D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영역</a:t>
                      </a:r>
                      <a:br>
                        <a:rPr lang="en-US" altLang="ko-KR" sz="1100" kern="1200" dirty="0">
                          <a:latin typeface="+mn-ea"/>
                          <a:ea typeface="+mn-ea"/>
                        </a:rPr>
                      </a:b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- PC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용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(ERP10)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은 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PC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용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UI </a:t>
                      </a:r>
                      <a:r>
                        <a:rPr lang="en-US" altLang="ko-KR" sz="1100" kern="1200" dirty="0" err="1">
                          <a:latin typeface="+mn-ea"/>
                          <a:ea typeface="+mn-ea"/>
                        </a:rPr>
                        <a:t>Git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소스 별도 관리</a:t>
                      </a:r>
                      <a:br>
                        <a:rPr lang="en-US" altLang="ko-KR" sz="1100" kern="1200" dirty="0">
                          <a:latin typeface="+mn-ea"/>
                          <a:ea typeface="+mn-ea"/>
                        </a:rPr>
                      </a:b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모바일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ERP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는 </a:t>
                      </a:r>
                      <a:r>
                        <a:rPr lang="ko-KR" altLang="en-US" sz="1100" kern="1200" dirty="0" err="1">
                          <a:latin typeface="+mn-ea"/>
                          <a:ea typeface="+mn-ea"/>
                        </a:rPr>
                        <a:t>모바일용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UI-MB </a:t>
                      </a:r>
                      <a:r>
                        <a:rPr lang="en-US" altLang="ko-KR" sz="1100" kern="1200" dirty="0" err="1">
                          <a:latin typeface="+mn-ea"/>
                          <a:ea typeface="+mn-ea"/>
                        </a:rPr>
                        <a:t>Git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 소스 별도 관리</a:t>
                      </a:r>
                      <a:br>
                        <a:rPr lang="en-US" altLang="ko-KR" sz="11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</a:br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*</a:t>
                      </a:r>
                      <a:r>
                        <a:rPr lang="en-US" altLang="ko-KR" sz="1100" kern="1200" baseline="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100" kern="1200" baseline="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모바일</a:t>
                      </a:r>
                      <a:r>
                        <a:rPr lang="en-US" altLang="ko-KR" sz="1100" kern="1200" baseline="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ERP</a:t>
                      </a:r>
                      <a:r>
                        <a:rPr lang="ko-KR" altLang="en-US" sz="1100" kern="1200" baseline="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는 </a:t>
                      </a:r>
                      <a:r>
                        <a:rPr lang="en-US" altLang="ko-KR" sz="1100" kern="1200" baseline="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B/D</a:t>
                      </a:r>
                      <a:r>
                        <a:rPr lang="ko-KR" altLang="en-US" sz="1100" kern="1200" baseline="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에 맞춰서 </a:t>
                      </a:r>
                      <a:r>
                        <a:rPr lang="en-US" altLang="ko-KR" sz="1100" kern="1200" baseline="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F/D(UI</a:t>
                      </a:r>
                      <a:r>
                        <a:rPr lang="ko-KR" altLang="en-US" sz="1100" kern="1200" baseline="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영역</a:t>
                      </a:r>
                      <a:r>
                        <a:rPr lang="en-US" altLang="ko-KR" sz="1100" kern="1200" baseline="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100" b="0" i="0" kern="1200" baseline="0" dirty="0" err="1">
                          <a:solidFill>
                            <a:srgbClr val="0070C0"/>
                          </a:solidFill>
                          <a:latin typeface="+mn-ea"/>
                          <a:ea typeface="+mn-ea"/>
                          <a:cs typeface="+mn-cs"/>
                        </a:rPr>
                        <a:t>대응개발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 </a:t>
                      </a:r>
                    </a:p>
                    <a:p>
                      <a:pPr marL="171450" indent="-171450" algn="l" defTabSz="859536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B/D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변경 시 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PC(ERP10), 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모바일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ERP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="0" kern="1200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영향도 검증을 의무화</a:t>
                      </a:r>
                      <a:r>
                        <a:rPr lang="ko-KR" altLang="en-US" sz="1100" kern="1200" dirty="0">
                          <a:latin typeface="+mn-ea"/>
                          <a:ea typeface="+mn-ea"/>
                        </a:rPr>
                        <a:t>함</a:t>
                      </a:r>
                      <a:r>
                        <a:rPr lang="en-US" altLang="ko-KR" sz="1100" kern="1200" dirty="0">
                          <a:latin typeface="+mn-ea"/>
                          <a:ea typeface="+mn-ea"/>
                        </a:rPr>
                        <a:t>.</a:t>
                      </a:r>
                      <a:endParaRPr lang="en-US" altLang="ko-KR" sz="1100" kern="1200" dirty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2252252175"/>
                  </a:ext>
                </a:extLst>
              </a:tr>
              <a:tr h="1286079">
                <a:tc vMerge="1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altLang="ko-KR" sz="1400" dirty="0"/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CBO</a:t>
                      </a:r>
                      <a:r>
                        <a:rPr lang="en-US" altLang="ko-KR" sz="1100" b="1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더존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정기 패키지 업데이트 버전 차이</a:t>
                      </a:r>
                      <a:b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시스템 </a:t>
                      </a:r>
                      <a:r>
                        <a:rPr lang="ko-KR" altLang="en-US" sz="11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배포시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CBO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영역과 </a:t>
                      </a:r>
                      <a:r>
                        <a:rPr lang="ko-KR" altLang="en-US" sz="11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더존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정기 업데이트가 구분되며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en-US" altLang="ko-KR" sz="110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서로 영향을 끼칠 수 있음</a:t>
                      </a:r>
                      <a:r>
                        <a:rPr lang="en-US" altLang="ko-KR" sz="110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</a:t>
                      </a:r>
                      <a:br>
                        <a:rPr lang="en-US" altLang="ko-KR" sz="110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1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더존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패키지 업데이트 영업일 기준 매일 생성됨 </a:t>
                      </a:r>
                      <a:b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(F/D · B/D · DB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스키마 포함 가능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1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PC(ERP10)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기준 배포 채널 정의 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절차 정의</a:t>
                      </a:r>
                      <a:endParaRPr lang="en-US" altLang="ko-KR" sz="11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indent="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+mj-lt"/>
                        <a:buNone/>
                      </a:pP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1) </a:t>
                      </a:r>
                      <a:r>
                        <a:rPr lang="ko-KR" altLang="en-US" sz="11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더존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정기 배포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+ CBO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반영 →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PC ERP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소스 반영</a:t>
                      </a:r>
                      <a:endParaRPr lang="en-US" altLang="ko-KR" sz="11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indent="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+mj-lt"/>
                        <a:buNone/>
                      </a:pP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2) PC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에서 기능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·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성능 검증 완료 후</a:t>
                      </a:r>
                      <a:endParaRPr lang="en-US" altLang="ko-KR" sz="11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indent="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+mj-lt"/>
                        <a:buNone/>
                      </a:pP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3)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모바일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ERP/</a:t>
                      </a:r>
                      <a:r>
                        <a:rPr lang="ko-KR" altLang="en-US" sz="11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사외채용</a:t>
                      </a:r>
                      <a:r>
                        <a:rPr lang="ko-KR" altLang="en-US" sz="110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소스 반영 및 검증 필요</a:t>
                      </a:r>
                      <a:endParaRPr lang="en-US" altLang="ko-KR" sz="11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4101945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1483605"/>
      </p:ext>
    </p:extLst>
  </p:cSld>
  <p:clrMapOvr>
    <a:masterClrMapping/>
  </p:clrMapOvr>
</p:sld>
</file>

<file path=ppt/theme/theme1.xml><?xml version="1.0" encoding="utf-8"?>
<a:theme xmlns:a="http://schemas.openxmlformats.org/drawingml/2006/main" name="19_Blank">
  <a:themeElements>
    <a:clrScheme name="Deloitte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00A1DE"/>
      </a:accent3>
      <a:accent4>
        <a:srgbClr val="3C8A2E"/>
      </a:accent4>
      <a:accent5>
        <a:srgbClr val="72C7E7"/>
      </a:accent5>
      <a:accent6>
        <a:srgbClr val="C9DD03"/>
      </a:accent6>
      <a:hlink>
        <a:srgbClr val="00A1DE"/>
      </a:hlink>
      <a:folHlink>
        <a:srgbClr val="72C7E7"/>
      </a:folHlink>
    </a:clrScheme>
    <a:fontScheme name="사용자 지정 2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 anchor="ctr">
        <a:spAutoFit/>
      </a:bodyPr>
      <a:lstStyle>
        <a:defPPr marL="171450" indent="-171450">
          <a:lnSpc>
            <a:spcPct val="150000"/>
          </a:lnSpc>
          <a:buFont typeface="Arial" panose="020B0604020202020204" pitchFamily="34" charset="0"/>
          <a:buChar char="•"/>
          <a:defRPr sz="1400" dirty="0">
            <a:latin typeface="+mn-ea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2007_Screen_Medium_27-94x21.59_18Nov08</Template>
  <TotalTime>11032</TotalTime>
  <Words>1215</Words>
  <Application>Microsoft Office PowerPoint</Application>
  <PresentationFormat>A4 용지(210x297mm)</PresentationFormat>
  <Paragraphs>130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2" baseType="lpstr">
      <vt:lpstr>맑은 고딕</vt:lpstr>
      <vt:lpstr>맑은 고딕</vt:lpstr>
      <vt:lpstr>Arial</vt:lpstr>
      <vt:lpstr>Calibri</vt:lpstr>
      <vt:lpstr>Wingdings</vt:lpstr>
      <vt:lpstr>19_Blank</vt:lpstr>
      <vt:lpstr>ERP 배포 아키텍처 및 운영체계</vt:lpstr>
      <vt:lpstr>개정이력</vt:lpstr>
      <vt:lpstr>1. 목적</vt:lpstr>
      <vt:lpstr>2. CI/CD 개요</vt:lpstr>
      <vt:lpstr>2.1 건설/시설/성과</vt:lpstr>
      <vt:lpstr>2.2 Amaranth10</vt:lpstr>
      <vt:lpstr>2.3 ERP10</vt:lpstr>
      <vt:lpstr>PowerPoint 프레젠테이션</vt:lpstr>
      <vt:lpstr>4. ERP10 / 모바일ERP 이슈 및 처리방안</vt:lpstr>
      <vt:lpstr>4. ERP10 / 모바일ERP 이슈 및 처리방안</vt:lpstr>
      <vt:lpstr>5. 결론</vt:lpstr>
      <vt:lpstr>참고1. 배포 흐름도</vt:lpstr>
      <vt:lpstr>건설/ 시설 배포 절차</vt:lpstr>
      <vt:lpstr>건설/ 시설 배포 절차</vt:lpstr>
      <vt:lpstr>건설/ 시설 배포 절차</vt:lpstr>
      <vt:lpstr>건설/ 시설 배포 절차</vt:lpstr>
      <vt:lpstr>건설/ 시설 배포 절차</vt:lpstr>
      <vt:lpstr>건설/ 시설 배포 절차</vt:lpstr>
      <vt:lpstr>건설/ 시설 배포 절차</vt:lpstr>
      <vt:lpstr>건설/ 시설 배포 절차</vt:lpstr>
      <vt:lpstr>건설/ 시설 배포 절차</vt:lpstr>
      <vt:lpstr>성과 배포 절차</vt:lpstr>
      <vt:lpstr>성과 배포 절차</vt:lpstr>
      <vt:lpstr>성과 배포 절차</vt:lpstr>
      <vt:lpstr>성과 배포 절차</vt:lpstr>
      <vt:lpstr>Amaranth 10 배포절차</vt:lpstr>
    </vt:vector>
  </TitlesOfParts>
  <Company>Deloitte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Times New Roman 28pt, Line spacing 28pt Title 2 – Times new roman</dc:title>
  <dc:creator>Dasgupta, Tania</dc:creator>
  <cp:lastModifiedBy>Administrator</cp:lastModifiedBy>
  <cp:revision>758</cp:revision>
  <cp:lastPrinted>2025-12-11T01:57:55Z</cp:lastPrinted>
  <dcterms:created xsi:type="dcterms:W3CDTF">2010-01-13T15:51:22Z</dcterms:created>
  <dcterms:modified xsi:type="dcterms:W3CDTF">2025-12-18T04:03:55Z</dcterms:modified>
</cp:coreProperties>
</file>