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9926638" cy="143557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38" autoAdjust="0"/>
    <p:restoredTop sz="94660"/>
  </p:normalViewPr>
  <p:slideViewPr>
    <p:cSldViewPr snapToGrid="0">
      <p:cViewPr>
        <p:scale>
          <a:sx n="300" d="100"/>
          <a:sy n="300" d="100"/>
        </p:scale>
        <p:origin x="-1770" y="-1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40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066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822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751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303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32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048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0991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2212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50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274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500AF-CA39-496A-A621-4093B1E53CF6}" type="datetimeFigureOut">
              <a:rPr lang="ko-KR" altLang="en-US" smtClean="0"/>
              <a:t>2024-08-01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9E6E-EB78-4533-9FFC-189118394B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133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520" y="8862473"/>
            <a:ext cx="689192" cy="36543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51" name="모서리가 둥근 직사각형 394">
            <a:extLst>
              <a:ext uri="{FF2B5EF4-FFF2-40B4-BE49-F238E27FC236}">
                <a16:creationId xmlns:a16="http://schemas.microsoft.com/office/drawing/2014/main" id="{757FF9FA-CF43-4D2F-8842-35BB3B11356B}"/>
              </a:ext>
            </a:extLst>
          </p:cNvPr>
          <p:cNvSpPr/>
          <p:nvPr/>
        </p:nvSpPr>
        <p:spPr>
          <a:xfrm>
            <a:off x="1457257" y="127714"/>
            <a:ext cx="9507369" cy="8624637"/>
          </a:xfrm>
          <a:prstGeom prst="roundRect">
            <a:avLst>
              <a:gd name="adj" fmla="val 1038"/>
            </a:avLst>
          </a:prstGeom>
          <a:solidFill>
            <a:srgbClr val="FAFAFA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646" name="모서리가 둥근 직사각형 146">
            <a:extLst>
              <a:ext uri="{FF2B5EF4-FFF2-40B4-BE49-F238E27FC236}">
                <a16:creationId xmlns:a16="http://schemas.microsoft.com/office/drawing/2014/main" id="{0233E355-710F-49B6-B9F3-6FDF9E06D2A7}"/>
              </a:ext>
            </a:extLst>
          </p:cNvPr>
          <p:cNvSpPr/>
          <p:nvPr/>
        </p:nvSpPr>
        <p:spPr>
          <a:xfrm>
            <a:off x="8076512" y="548710"/>
            <a:ext cx="2704472" cy="751768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647" name="모서리가 둥근 직사각형 147">
            <a:extLst>
              <a:ext uri="{FF2B5EF4-FFF2-40B4-BE49-F238E27FC236}">
                <a16:creationId xmlns:a16="http://schemas.microsoft.com/office/drawing/2014/main" id="{552627AA-64A2-4CC1-97D6-785390628893}"/>
              </a:ext>
            </a:extLst>
          </p:cNvPr>
          <p:cNvSpPr/>
          <p:nvPr/>
        </p:nvSpPr>
        <p:spPr>
          <a:xfrm>
            <a:off x="8076512" y="440451"/>
            <a:ext cx="270447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SSO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sp>
        <p:nvSpPr>
          <p:cNvPr id="567" name="모서리가 둥근 직사각형 460">
            <a:extLst>
              <a:ext uri="{FF2B5EF4-FFF2-40B4-BE49-F238E27FC236}">
                <a16:creationId xmlns:a16="http://schemas.microsoft.com/office/drawing/2014/main" id="{C809E789-31B8-4008-90A8-F3E3736ED40D}"/>
              </a:ext>
            </a:extLst>
          </p:cNvPr>
          <p:cNvSpPr/>
          <p:nvPr/>
        </p:nvSpPr>
        <p:spPr>
          <a:xfrm>
            <a:off x="11344263" y="4537116"/>
            <a:ext cx="1359300" cy="2302786"/>
          </a:xfrm>
          <a:prstGeom prst="roundRect">
            <a:avLst>
              <a:gd name="adj" fmla="val 1038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570" name="모서리가 둥근 직사각형 461">
            <a:extLst>
              <a:ext uri="{FF2B5EF4-FFF2-40B4-BE49-F238E27FC236}">
                <a16:creationId xmlns:a16="http://schemas.microsoft.com/office/drawing/2014/main" id="{783077EC-BBD5-4A00-B7DA-B15656771D8D}"/>
              </a:ext>
            </a:extLst>
          </p:cNvPr>
          <p:cNvSpPr/>
          <p:nvPr/>
        </p:nvSpPr>
        <p:spPr>
          <a:xfrm>
            <a:off x="11344263" y="4463427"/>
            <a:ext cx="13608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상담기관</a:t>
            </a:r>
          </a:p>
        </p:txBody>
      </p:sp>
      <p:sp>
        <p:nvSpPr>
          <p:cNvPr id="573" name="Rectangle 135">
            <a:extLst>
              <a:ext uri="{FF2B5EF4-FFF2-40B4-BE49-F238E27FC236}">
                <a16:creationId xmlns:a16="http://schemas.microsoft.com/office/drawing/2014/main" id="{436B5AC1-DA04-4E28-9035-D82F987EB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8457" y="4734543"/>
            <a:ext cx="574430" cy="155440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solidFill>
                <a:schemeClr val="lt1"/>
              </a:solidFill>
              <a:latin typeface="Consolas" panose="020B0609020204030204" pitchFamily="49" charset="0"/>
            </a:endParaRPr>
          </a:p>
        </p:txBody>
      </p:sp>
      <p:sp>
        <p:nvSpPr>
          <p:cNvPr id="575" name="모서리가 둥근 직사각형 462">
            <a:extLst>
              <a:ext uri="{FF2B5EF4-FFF2-40B4-BE49-F238E27FC236}">
                <a16:creationId xmlns:a16="http://schemas.microsoft.com/office/drawing/2014/main" id="{5F8AEE35-252B-4A42-9A78-15BE8BCB81B5}"/>
              </a:ext>
            </a:extLst>
          </p:cNvPr>
          <p:cNvSpPr/>
          <p:nvPr/>
        </p:nvSpPr>
        <p:spPr>
          <a:xfrm>
            <a:off x="11388458" y="4723878"/>
            <a:ext cx="58194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sp>
        <p:nvSpPr>
          <p:cNvPr id="581" name="모서리가 둥근 직사각형 580"/>
          <p:cNvSpPr/>
          <p:nvPr/>
        </p:nvSpPr>
        <p:spPr>
          <a:xfrm>
            <a:off x="1540830" y="2578600"/>
            <a:ext cx="2811794" cy="4208285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645" name="모서리가 둥근 직사각형 644"/>
          <p:cNvSpPr/>
          <p:nvPr/>
        </p:nvSpPr>
        <p:spPr>
          <a:xfrm>
            <a:off x="1540820" y="2438559"/>
            <a:ext cx="281180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Call Infra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8076512" y="2438559"/>
            <a:ext cx="2811613" cy="6043029"/>
            <a:chOff x="8541967" y="2438559"/>
            <a:chExt cx="2811613" cy="6043029"/>
          </a:xfrm>
        </p:grpSpPr>
        <p:sp>
          <p:nvSpPr>
            <p:cNvPr id="188" name="모서리가 둥근 직사각형 187"/>
            <p:cNvSpPr/>
            <p:nvPr/>
          </p:nvSpPr>
          <p:spPr>
            <a:xfrm>
              <a:off x="8541980" y="2559739"/>
              <a:ext cx="2811600" cy="5921849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209" name="모서리가 둥근 직사각형 208"/>
            <p:cNvSpPr/>
            <p:nvPr/>
          </p:nvSpPr>
          <p:spPr>
            <a:xfrm>
              <a:off x="8541967" y="2438559"/>
              <a:ext cx="2811600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상담</a:t>
              </a:r>
              <a:r>
                <a:rPr lang="en-US" altLang="ko-KR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APP</a:t>
              </a:r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endParaRPr>
            </a:p>
          </p:txBody>
        </p:sp>
      </p:grpSp>
      <p:sp>
        <p:nvSpPr>
          <p:cNvPr id="648" name="모서리가 둥근 직사각형 146">
            <a:extLst>
              <a:ext uri="{FF2B5EF4-FFF2-40B4-BE49-F238E27FC236}">
                <a16:creationId xmlns:a16="http://schemas.microsoft.com/office/drawing/2014/main" id="{1ED26E32-3FF2-43A1-943A-998A2226EC5F}"/>
              </a:ext>
            </a:extLst>
          </p:cNvPr>
          <p:cNvSpPr/>
          <p:nvPr/>
        </p:nvSpPr>
        <p:spPr>
          <a:xfrm>
            <a:off x="8076512" y="1767953"/>
            <a:ext cx="2704472" cy="552705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649" name="모서리가 둥근 직사각형 147">
            <a:extLst>
              <a:ext uri="{FF2B5EF4-FFF2-40B4-BE49-F238E27FC236}">
                <a16:creationId xmlns:a16="http://schemas.microsoft.com/office/drawing/2014/main" id="{3190F89F-614A-450C-8260-C4E1E46C2CAE}"/>
              </a:ext>
            </a:extLst>
          </p:cNvPr>
          <p:cNvSpPr/>
          <p:nvPr/>
        </p:nvSpPr>
        <p:spPr>
          <a:xfrm>
            <a:off x="8076512" y="1668805"/>
            <a:ext cx="270447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ESB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sp>
        <p:nvSpPr>
          <p:cNvPr id="147" name="모서리가 둥근 직사각형 146"/>
          <p:cNvSpPr/>
          <p:nvPr/>
        </p:nvSpPr>
        <p:spPr>
          <a:xfrm>
            <a:off x="4808763" y="7092084"/>
            <a:ext cx="1415468" cy="1406862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148" name="모서리가 둥근 직사각형 147"/>
          <p:cNvSpPr/>
          <p:nvPr/>
        </p:nvSpPr>
        <p:spPr>
          <a:xfrm>
            <a:off x="4808763" y="6983947"/>
            <a:ext cx="1415468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화상상담</a:t>
            </a:r>
          </a:p>
        </p:txBody>
      </p:sp>
      <p:sp>
        <p:nvSpPr>
          <p:cNvPr id="152" name="모서리가 둥근 직사각형 151"/>
          <p:cNvSpPr/>
          <p:nvPr/>
        </p:nvSpPr>
        <p:spPr>
          <a:xfrm>
            <a:off x="1540830" y="452103"/>
            <a:ext cx="2835769" cy="1409592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160" name="모서리가 둥근 직사각형 159"/>
          <p:cNvSpPr/>
          <p:nvPr/>
        </p:nvSpPr>
        <p:spPr>
          <a:xfrm>
            <a:off x="1540820" y="387313"/>
            <a:ext cx="283578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통합관리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517931" y="575840"/>
            <a:ext cx="96064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id/pw</a:t>
            </a:r>
            <a:endParaRPr lang="ko-KR" altLang="en-US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469962" y="485529"/>
            <a:ext cx="96064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r>
              <a:rPr lang="en-US" altLang="ko-KR"/>
              <a:t>(</a:t>
            </a:r>
            <a:r>
              <a:rPr lang="ko-KR" altLang="en-US"/>
              <a:t>기관코드</a:t>
            </a:r>
            <a:r>
              <a:rPr lang="en-US" altLang="ko-KR"/>
              <a:t>3 + </a:t>
            </a:r>
            <a:r>
              <a:rPr lang="ko-KR" altLang="en-US"/>
              <a:t>번호</a:t>
            </a:r>
            <a:r>
              <a:rPr lang="en-US" altLang="ko-KR"/>
              <a:t>5)</a:t>
            </a:r>
            <a:endParaRPr lang="ko-KR" altLang="en-US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517931" y="742504"/>
            <a:ext cx="96064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certificate</a:t>
            </a:r>
            <a:endParaRPr lang="ko-KR" altLang="en-US"/>
          </a:p>
        </p:txBody>
      </p:sp>
      <p:cxnSp>
        <p:nvCxnSpPr>
          <p:cNvPr id="42" name="직선 연결선 41"/>
          <p:cNvCxnSpPr>
            <a:cxnSpLocks/>
          </p:cNvCxnSpPr>
          <p:nvPr/>
        </p:nvCxnSpPr>
        <p:spPr>
          <a:xfrm>
            <a:off x="3422650" y="1971753"/>
            <a:ext cx="5943600" cy="0"/>
          </a:xfrm>
          <a:prstGeom prst="line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직선 연결선 213"/>
          <p:cNvCxnSpPr>
            <a:cxnSpLocks/>
          </p:cNvCxnSpPr>
          <p:nvPr/>
        </p:nvCxnSpPr>
        <p:spPr>
          <a:xfrm>
            <a:off x="3234966" y="2137397"/>
            <a:ext cx="6126480" cy="0"/>
          </a:xfrm>
          <a:prstGeom prst="line">
            <a:avLst/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3" name="그룹 302"/>
          <p:cNvGrpSpPr/>
          <p:nvPr/>
        </p:nvGrpSpPr>
        <p:grpSpPr>
          <a:xfrm>
            <a:off x="95763" y="559388"/>
            <a:ext cx="539350" cy="501971"/>
            <a:chOff x="10304040" y="484261"/>
            <a:chExt cx="539350" cy="501971"/>
          </a:xfrm>
        </p:grpSpPr>
        <p:pic>
          <p:nvPicPr>
            <p:cNvPr id="304" name="Picture 18" descr="C:\Users\Owner\Desktop\images\vcf43_21.png">
              <a:extLst>
                <a:ext uri="{FF2B5EF4-FFF2-40B4-BE49-F238E27FC236}">
                  <a16:creationId xmlns:a16="http://schemas.microsoft.com/office/drawing/2014/main" id="{34731C51-3F3F-FBC5-69E6-3809E0E67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9907" y="484261"/>
              <a:ext cx="258083" cy="325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8" name="TextBox 307"/>
            <p:cNvSpPr txBox="1"/>
            <p:nvPr/>
          </p:nvSpPr>
          <p:spPr>
            <a:xfrm>
              <a:off x="10304040" y="863121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>
                  <a:latin typeface="Consolas" panose="020B0609020204030204" pitchFamily="49" charset="0"/>
                </a:rPr>
                <a:t>업무당당자</a:t>
              </a:r>
            </a:p>
          </p:txBody>
        </p:sp>
      </p:grpSp>
      <p:cxnSp>
        <p:nvCxnSpPr>
          <p:cNvPr id="11" name="직선 화살표 연결선 10"/>
          <p:cNvCxnSpPr/>
          <p:nvPr/>
        </p:nvCxnSpPr>
        <p:spPr>
          <a:xfrm>
            <a:off x="513079" y="719846"/>
            <a:ext cx="1116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Freeform 133"/>
          <p:cNvSpPr>
            <a:spLocks/>
          </p:cNvSpPr>
          <p:nvPr/>
        </p:nvSpPr>
        <p:spPr bwMode="auto">
          <a:xfrm rot="18689415" flipH="1" flipV="1">
            <a:off x="801630" y="600042"/>
            <a:ext cx="610206" cy="214106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39" name="TextBox 338"/>
          <p:cNvSpPr txBox="1"/>
          <p:nvPr/>
        </p:nvSpPr>
        <p:spPr>
          <a:xfrm>
            <a:off x="1073218" y="603245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행정망</a:t>
            </a:r>
          </a:p>
        </p:txBody>
      </p:sp>
      <p:sp>
        <p:nvSpPr>
          <p:cNvPr id="13" name="자유형 12"/>
          <p:cNvSpPr/>
          <p:nvPr/>
        </p:nvSpPr>
        <p:spPr>
          <a:xfrm rot="21540000">
            <a:off x="2579563" y="603677"/>
            <a:ext cx="6858000" cy="166826"/>
          </a:xfrm>
          <a:custGeom>
            <a:avLst/>
            <a:gdLst>
              <a:gd name="connsiteX0" fmla="*/ 0 w 5052064"/>
              <a:gd name="connsiteY0" fmla="*/ 0 h 108592"/>
              <a:gd name="connsiteX1" fmla="*/ 5052060 w 5052064"/>
              <a:gd name="connsiteY1" fmla="*/ 99060 h 108592"/>
              <a:gd name="connsiteX2" fmla="*/ 22860 w 5052064"/>
              <a:gd name="connsiteY2" fmla="*/ 99060 h 10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064" h="108592">
                <a:moveTo>
                  <a:pt x="0" y="0"/>
                </a:moveTo>
                <a:lnTo>
                  <a:pt x="5052060" y="99060"/>
                </a:lnTo>
                <a:cubicBezTo>
                  <a:pt x="5055870" y="115570"/>
                  <a:pt x="2539365" y="107315"/>
                  <a:pt x="22860" y="99060"/>
                </a:cubicBezTo>
              </a:path>
            </a:pathLst>
          </a:custGeom>
          <a:noFill/>
          <a:ln w="6350"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4" name="모서리가 둥근 직사각형 343"/>
          <p:cNvSpPr/>
          <p:nvPr/>
        </p:nvSpPr>
        <p:spPr>
          <a:xfrm>
            <a:off x="6390186" y="7893075"/>
            <a:ext cx="1229685" cy="593368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350" name="모서리가 둥근 직사각형 349"/>
          <p:cNvSpPr/>
          <p:nvPr/>
        </p:nvSpPr>
        <p:spPr>
          <a:xfrm>
            <a:off x="6390186" y="7749631"/>
            <a:ext cx="1229685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KMS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sp>
        <p:nvSpPr>
          <p:cNvPr id="343" name="모서리가 둥근 직사각형 342"/>
          <p:cNvSpPr/>
          <p:nvPr/>
        </p:nvSpPr>
        <p:spPr>
          <a:xfrm>
            <a:off x="1550938" y="7070037"/>
            <a:ext cx="2801184" cy="622769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347" name="모서리가 둥근 직사각형 346"/>
          <p:cNvSpPr/>
          <p:nvPr/>
        </p:nvSpPr>
        <p:spPr>
          <a:xfrm>
            <a:off x="1550939" y="6983947"/>
            <a:ext cx="280120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VOP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pic>
        <p:nvPicPr>
          <p:cNvPr id="363" name="그림 465">
            <a:extLst>
              <a:ext uri="{FF2B5EF4-FFF2-40B4-BE49-F238E27FC236}">
                <a16:creationId xmlns:a16="http://schemas.microsoft.com/office/drawing/2014/main" id="{7618341E-ADF0-4302-848C-3A5293A493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1" y="7206116"/>
            <a:ext cx="307384" cy="21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4" name="TextBox 363">
            <a:extLst>
              <a:ext uri="{FF2B5EF4-FFF2-40B4-BE49-F238E27FC236}">
                <a16:creationId xmlns:a16="http://schemas.microsoft.com/office/drawing/2014/main" id="{00DA4123-10FE-44B7-BC06-A88599F3E96B}"/>
              </a:ext>
            </a:extLst>
          </p:cNvPr>
          <p:cNvSpPr txBox="1"/>
          <p:nvPr/>
        </p:nvSpPr>
        <p:spPr>
          <a:xfrm>
            <a:off x="-48404" y="7487573"/>
            <a:ext cx="97042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Voice of People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411" name="모서리가 둥근 직사각형 410"/>
          <p:cNvSpPr/>
          <p:nvPr/>
        </p:nvSpPr>
        <p:spPr>
          <a:xfrm>
            <a:off x="1550938" y="7881622"/>
            <a:ext cx="2801184" cy="604821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412" name="모서리가 둥근 직사각형 411"/>
          <p:cNvSpPr/>
          <p:nvPr/>
        </p:nvSpPr>
        <p:spPr>
          <a:xfrm>
            <a:off x="1550939" y="7757929"/>
            <a:ext cx="280120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누리집</a:t>
            </a:r>
          </a:p>
        </p:txBody>
      </p:sp>
      <p:pic>
        <p:nvPicPr>
          <p:cNvPr id="413" name="그림 132">
            <a:extLst>
              <a:ext uri="{FF2B5EF4-FFF2-40B4-BE49-F238E27FC236}">
                <a16:creationId xmlns:a16="http://schemas.microsoft.com/office/drawing/2014/main" id="{B69A0853-2056-4D39-84FC-0A67A4E67C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383" y="7979664"/>
            <a:ext cx="378767" cy="352482"/>
          </a:xfrm>
          <a:prstGeom prst="rect">
            <a:avLst/>
          </a:prstGeom>
        </p:spPr>
      </p:pic>
      <p:pic>
        <p:nvPicPr>
          <p:cNvPr id="414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778" y="8240810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5" name="TextBox 414">
            <a:extLst>
              <a:ext uri="{FF2B5EF4-FFF2-40B4-BE49-F238E27FC236}">
                <a16:creationId xmlns:a16="http://schemas.microsoft.com/office/drawing/2014/main" id="{06AA3539-9665-48CC-9F9B-1A64731A47E7}"/>
              </a:ext>
            </a:extLst>
          </p:cNvPr>
          <p:cNvSpPr txBox="1"/>
          <p:nvPr/>
        </p:nvSpPr>
        <p:spPr>
          <a:xfrm>
            <a:off x="1567334" y="8319850"/>
            <a:ext cx="81636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www.110.go.kr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pic>
        <p:nvPicPr>
          <p:cNvPr id="416" name="그림 465">
            <a:extLst>
              <a:ext uri="{FF2B5EF4-FFF2-40B4-BE49-F238E27FC236}">
                <a16:creationId xmlns:a16="http://schemas.microsoft.com/office/drawing/2014/main" id="{7618341E-ADF0-4302-848C-3A5293A493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1" y="8130899"/>
            <a:ext cx="307384" cy="21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7" name="직선 화살표 연결선 16">
            <a:extLst>
              <a:ext uri="{FF2B5EF4-FFF2-40B4-BE49-F238E27FC236}">
                <a16:creationId xmlns:a16="http://schemas.microsoft.com/office/drawing/2014/main" id="{A7C600A2-09D2-4F60-B4E5-D9CC155856BC}"/>
              </a:ext>
            </a:extLst>
          </p:cNvPr>
          <p:cNvCxnSpPr/>
          <p:nvPr/>
        </p:nvCxnSpPr>
        <p:spPr>
          <a:xfrm>
            <a:off x="513080" y="8197992"/>
            <a:ext cx="129520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8" name="그룹 214">
            <a:extLst>
              <a:ext uri="{FF2B5EF4-FFF2-40B4-BE49-F238E27FC236}">
                <a16:creationId xmlns:a16="http://schemas.microsoft.com/office/drawing/2014/main" id="{30BA681C-D7F4-4F4C-9754-CAA52A4CDDC0}"/>
              </a:ext>
            </a:extLst>
          </p:cNvPr>
          <p:cNvGrpSpPr/>
          <p:nvPr/>
        </p:nvGrpSpPr>
        <p:grpSpPr>
          <a:xfrm>
            <a:off x="773477" y="8019478"/>
            <a:ext cx="537885" cy="325444"/>
            <a:chOff x="735480" y="3517089"/>
            <a:chExt cx="537885" cy="325444"/>
          </a:xfrm>
        </p:grpSpPr>
        <p:sp>
          <p:nvSpPr>
            <p:cNvPr id="419" name="구름 215">
              <a:extLst>
                <a:ext uri="{FF2B5EF4-FFF2-40B4-BE49-F238E27FC236}">
                  <a16:creationId xmlns:a16="http://schemas.microsoft.com/office/drawing/2014/main" id="{DA960873-DC5D-4459-B2BE-67DA38860C24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C10D6CFF-3FA3-4EAC-83B6-C5DBB05F6092}"/>
                </a:ext>
              </a:extLst>
            </p:cNvPr>
            <p:cNvSpPr txBox="1"/>
            <p:nvPr/>
          </p:nvSpPr>
          <p:spPr>
            <a:xfrm>
              <a:off x="792643" y="362592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30" b="1">
                  <a:latin typeface="Consolas" panose="020B0609020204030204" pitchFamily="49" charset="0"/>
                </a:rPr>
                <a:t>Internet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sp>
        <p:nvSpPr>
          <p:cNvPr id="423" name="TextBox 422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2748260" y="531337"/>
            <a:ext cx="93473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id + sms</a:t>
            </a:r>
            <a:r>
              <a:rPr lang="ko-KR" altLang="en-US"/>
              <a:t>인증</a:t>
            </a:r>
            <a:r>
              <a:rPr lang="en-US" altLang="ko-KR"/>
              <a:t> </a:t>
            </a:r>
            <a:endParaRPr lang="ko-KR" altLang="en-US"/>
          </a:p>
        </p:txBody>
      </p:sp>
      <p:pic>
        <p:nvPicPr>
          <p:cNvPr id="424" name="그림 188">
            <a:extLst>
              <a:ext uri="{FF2B5EF4-FFF2-40B4-BE49-F238E27FC236}">
                <a16:creationId xmlns:a16="http://schemas.microsoft.com/office/drawing/2014/main" id="{0D24B447-B8C6-47FB-A6DF-BCA0DB8B1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934" y="658429"/>
            <a:ext cx="378767" cy="352482"/>
          </a:xfrm>
          <a:prstGeom prst="rect">
            <a:avLst/>
          </a:prstGeom>
        </p:spPr>
      </p:pic>
      <p:sp>
        <p:nvSpPr>
          <p:cNvPr id="432" name="TextBox 431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1613685" y="1188487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nginx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1613685" y="1353069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jdk1.8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1613685" y="1517651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Tomcat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2748261" y="701459"/>
            <a:ext cx="28438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token</a:t>
            </a:r>
            <a:endParaRPr lang="ko-KR" altLang="en-US"/>
          </a:p>
        </p:txBody>
      </p:sp>
      <p:pic>
        <p:nvPicPr>
          <p:cNvPr id="439" name="그림 188">
            <a:extLst>
              <a:ext uri="{FF2B5EF4-FFF2-40B4-BE49-F238E27FC236}">
                <a16:creationId xmlns:a16="http://schemas.microsoft.com/office/drawing/2014/main" id="{0D24B447-B8C6-47FB-A6DF-BCA0DB8B1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5729" y="658429"/>
            <a:ext cx="378767" cy="352482"/>
          </a:xfrm>
          <a:prstGeom prst="rect">
            <a:avLst/>
          </a:prstGeom>
        </p:spPr>
      </p:pic>
      <p:pic>
        <p:nvPicPr>
          <p:cNvPr id="447" name="그림 163">
            <a:extLst>
              <a:ext uri="{FF2B5EF4-FFF2-40B4-BE49-F238E27FC236}">
                <a16:creationId xmlns:a16="http://schemas.microsoft.com/office/drawing/2014/main" id="{1796680C-F49E-4F53-908C-10FA44FA1D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5729" y="1916745"/>
            <a:ext cx="378767" cy="352482"/>
          </a:xfrm>
          <a:prstGeom prst="rect">
            <a:avLst/>
          </a:prstGeom>
        </p:spPr>
      </p:pic>
      <p:pic>
        <p:nvPicPr>
          <p:cNvPr id="501" name="그림 188">
            <a:extLst>
              <a:ext uri="{FF2B5EF4-FFF2-40B4-BE49-F238E27FC236}">
                <a16:creationId xmlns:a16="http://schemas.microsoft.com/office/drawing/2014/main" id="{0D24B447-B8C6-47FB-A6DF-BCA0DB8B1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3994" y="5149829"/>
            <a:ext cx="378767" cy="352482"/>
          </a:xfrm>
          <a:prstGeom prst="rect">
            <a:avLst/>
          </a:prstGeom>
        </p:spPr>
      </p:pic>
      <p:sp>
        <p:nvSpPr>
          <p:cNvPr id="502" name="TextBox 501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8332085" y="551496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>
                <a:latin typeface="Consolas" panose="020B0609020204030204" pitchFamily="49" charset="0"/>
              </a:rPr>
              <a:t>상담</a:t>
            </a:r>
            <a:r>
              <a:rPr lang="en-US" altLang="ko-KR" sz="800" b="1">
                <a:latin typeface="Consolas" panose="020B0609020204030204" pitchFamily="49" charset="0"/>
              </a:rPr>
              <a:t>APP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543" name="모서리가 둥근 직사각형 542"/>
          <p:cNvSpPr/>
          <p:nvPr/>
        </p:nvSpPr>
        <p:spPr>
          <a:xfrm rot="-16200000" flipV="1">
            <a:off x="10629987" y="1487170"/>
            <a:ext cx="84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6" name="모서리가 둥근 직사각형 555"/>
          <p:cNvSpPr/>
          <p:nvPr/>
        </p:nvSpPr>
        <p:spPr>
          <a:xfrm flipV="1">
            <a:off x="470727" y="7347804"/>
            <a:ext cx="417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9" name="오른쪽 화살표 568"/>
          <p:cNvSpPr/>
          <p:nvPr/>
        </p:nvSpPr>
        <p:spPr>
          <a:xfrm flipH="1">
            <a:off x="2223567" y="8044548"/>
            <a:ext cx="2520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78" name="그룹 20">
            <a:extLst>
              <a:ext uri="{FF2B5EF4-FFF2-40B4-BE49-F238E27FC236}">
                <a16:creationId xmlns:a16="http://schemas.microsoft.com/office/drawing/2014/main" id="{ECAE2971-EA74-4CE5-ACBB-932E21189428}"/>
              </a:ext>
            </a:extLst>
          </p:cNvPr>
          <p:cNvGrpSpPr/>
          <p:nvPr/>
        </p:nvGrpSpPr>
        <p:grpSpPr>
          <a:xfrm>
            <a:off x="773477" y="7226015"/>
            <a:ext cx="537885" cy="325444"/>
            <a:chOff x="735480" y="3517089"/>
            <a:chExt cx="537885" cy="325444"/>
          </a:xfrm>
        </p:grpSpPr>
        <p:sp>
          <p:nvSpPr>
            <p:cNvPr id="579" name="구름 180">
              <a:extLst>
                <a:ext uri="{FF2B5EF4-FFF2-40B4-BE49-F238E27FC236}">
                  <a16:creationId xmlns:a16="http://schemas.microsoft.com/office/drawing/2014/main" id="{A8A61C72-6998-444F-ACE3-D661A7617820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580" name="TextBox 579">
              <a:extLst>
                <a:ext uri="{FF2B5EF4-FFF2-40B4-BE49-F238E27FC236}">
                  <a16:creationId xmlns:a16="http://schemas.microsoft.com/office/drawing/2014/main" id="{EF7A88AF-65DC-4F09-BB6A-C61EE0023F76}"/>
                </a:ext>
              </a:extLst>
            </p:cNvPr>
            <p:cNvSpPr txBox="1"/>
            <p:nvPr/>
          </p:nvSpPr>
          <p:spPr>
            <a:xfrm>
              <a:off x="792643" y="362592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30" b="1">
                  <a:latin typeface="Consolas" panose="020B0609020204030204" pitchFamily="49" charset="0"/>
                </a:rPr>
                <a:t>Internet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pic>
        <p:nvPicPr>
          <p:cNvPr id="587" name="그림 465">
            <a:extLst>
              <a:ext uri="{FF2B5EF4-FFF2-40B4-BE49-F238E27FC236}">
                <a16:creationId xmlns:a16="http://schemas.microsoft.com/office/drawing/2014/main" id="{91CBB039-3B5D-4BB7-BE87-1596136E1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1" y="3558193"/>
            <a:ext cx="307384" cy="21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8" name="직선 화살표 연결선 16">
            <a:extLst>
              <a:ext uri="{FF2B5EF4-FFF2-40B4-BE49-F238E27FC236}">
                <a16:creationId xmlns:a16="http://schemas.microsoft.com/office/drawing/2014/main" id="{A7C600A2-09D2-4F60-B4E5-D9CC155856BC}"/>
              </a:ext>
            </a:extLst>
          </p:cNvPr>
          <p:cNvCxnSpPr/>
          <p:nvPr/>
        </p:nvCxnSpPr>
        <p:spPr>
          <a:xfrm>
            <a:off x="487680" y="3691449"/>
            <a:ext cx="1872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9" name="직사각형 32">
            <a:extLst>
              <a:ext uri="{FF2B5EF4-FFF2-40B4-BE49-F238E27FC236}">
                <a16:creationId xmlns:a16="http://schemas.microsoft.com/office/drawing/2014/main" id="{640C4CDF-BA27-4275-A896-0D3BFDA40F8B}"/>
              </a:ext>
            </a:extLst>
          </p:cNvPr>
          <p:cNvSpPr/>
          <p:nvPr/>
        </p:nvSpPr>
        <p:spPr>
          <a:xfrm>
            <a:off x="1747312" y="3621243"/>
            <a:ext cx="333359" cy="1727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Consolas" panose="020B0609020204030204" pitchFamily="49" charset="0"/>
                <a:ea typeface="Rix고딕 B" panose="02020603020101020101"/>
              </a:rPr>
              <a:t>MG</a:t>
            </a:r>
            <a:endParaRPr lang="ko-KR" altLang="en-US" sz="700" b="1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pic>
        <p:nvPicPr>
          <p:cNvPr id="590" name="그림 40">
            <a:extLst>
              <a:ext uri="{FF2B5EF4-FFF2-40B4-BE49-F238E27FC236}">
                <a16:creationId xmlns:a16="http://schemas.microsoft.com/office/drawing/2014/main" id="{28113102-59BF-4385-8B49-2BB2D42DDF3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8169" y="5059273"/>
            <a:ext cx="378767" cy="352482"/>
          </a:xfrm>
          <a:prstGeom prst="rect">
            <a:avLst/>
          </a:prstGeom>
        </p:spPr>
      </p:pic>
      <p:sp>
        <p:nvSpPr>
          <p:cNvPr id="591" name="TextBox 590">
            <a:extLst>
              <a:ext uri="{FF2B5EF4-FFF2-40B4-BE49-F238E27FC236}">
                <a16:creationId xmlns:a16="http://schemas.microsoft.com/office/drawing/2014/main" id="{CBAD808F-B626-4460-98B6-21BEF5DFD31E}"/>
              </a:ext>
            </a:extLst>
          </p:cNvPr>
          <p:cNvSpPr txBox="1"/>
          <p:nvPr/>
        </p:nvSpPr>
        <p:spPr>
          <a:xfrm>
            <a:off x="1767877" y="5373479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D-ARS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cxnSp>
        <p:nvCxnSpPr>
          <p:cNvPr id="592" name="직선 연결선 43">
            <a:extLst>
              <a:ext uri="{FF2B5EF4-FFF2-40B4-BE49-F238E27FC236}">
                <a16:creationId xmlns:a16="http://schemas.microsoft.com/office/drawing/2014/main" id="{31E27557-9321-45AD-A911-C767746D099F}"/>
              </a:ext>
            </a:extLst>
          </p:cNvPr>
          <p:cNvCxnSpPr/>
          <p:nvPr/>
        </p:nvCxnSpPr>
        <p:spPr>
          <a:xfrm>
            <a:off x="2041896" y="5011396"/>
            <a:ext cx="9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3" name="직선 화살표 연결선 48">
            <a:extLst>
              <a:ext uri="{FF2B5EF4-FFF2-40B4-BE49-F238E27FC236}">
                <a16:creationId xmlns:a16="http://schemas.microsoft.com/office/drawing/2014/main" id="{A3136922-B613-4BD0-A19E-CADA4E2CAECB}"/>
              </a:ext>
            </a:extLst>
          </p:cNvPr>
          <p:cNvCxnSpPr/>
          <p:nvPr/>
        </p:nvCxnSpPr>
        <p:spPr>
          <a:xfrm>
            <a:off x="2042316" y="5008648"/>
            <a:ext cx="0" cy="1371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4" name="그림 50">
            <a:extLst>
              <a:ext uri="{FF2B5EF4-FFF2-40B4-BE49-F238E27FC236}">
                <a16:creationId xmlns:a16="http://schemas.microsoft.com/office/drawing/2014/main" id="{1A0397DB-7C8E-4047-997C-6780108B12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909" y="5059273"/>
            <a:ext cx="378767" cy="352482"/>
          </a:xfrm>
          <a:prstGeom prst="rect">
            <a:avLst/>
          </a:prstGeom>
        </p:spPr>
      </p:pic>
      <p:sp>
        <p:nvSpPr>
          <p:cNvPr id="595" name="TextBox 594">
            <a:extLst>
              <a:ext uri="{FF2B5EF4-FFF2-40B4-BE49-F238E27FC236}">
                <a16:creationId xmlns:a16="http://schemas.microsoft.com/office/drawing/2014/main" id="{06AA3539-9665-48CC-9F9B-1A64731A47E7}"/>
              </a:ext>
            </a:extLst>
          </p:cNvPr>
          <p:cNvSpPr txBox="1"/>
          <p:nvPr/>
        </p:nvSpPr>
        <p:spPr>
          <a:xfrm>
            <a:off x="2695617" y="536862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CTI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cxnSp>
        <p:nvCxnSpPr>
          <p:cNvPr id="596" name="직선 화살표 연결선 52">
            <a:extLst>
              <a:ext uri="{FF2B5EF4-FFF2-40B4-BE49-F238E27FC236}">
                <a16:creationId xmlns:a16="http://schemas.microsoft.com/office/drawing/2014/main" id="{B86E2AAE-3CD9-4E00-845D-8C7F0FEEE136}"/>
              </a:ext>
            </a:extLst>
          </p:cNvPr>
          <p:cNvCxnSpPr/>
          <p:nvPr/>
        </p:nvCxnSpPr>
        <p:spPr>
          <a:xfrm>
            <a:off x="2941896" y="5008648"/>
            <a:ext cx="0" cy="1371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7" name="그림 58">
            <a:extLst>
              <a:ext uri="{FF2B5EF4-FFF2-40B4-BE49-F238E27FC236}">
                <a16:creationId xmlns:a16="http://schemas.microsoft.com/office/drawing/2014/main" id="{A75A4F73-BA27-4495-B6C3-2CE0974CC9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0965" y="6282973"/>
            <a:ext cx="378767" cy="352482"/>
          </a:xfrm>
          <a:prstGeom prst="rect">
            <a:avLst/>
          </a:prstGeom>
        </p:spPr>
      </p:pic>
      <p:sp>
        <p:nvSpPr>
          <p:cNvPr id="598" name="TextBox 597">
            <a:extLst>
              <a:ext uri="{FF2B5EF4-FFF2-40B4-BE49-F238E27FC236}">
                <a16:creationId xmlns:a16="http://schemas.microsoft.com/office/drawing/2014/main" id="{282E302D-6AC0-494E-AA4C-D6295E55E6B8}"/>
              </a:ext>
            </a:extLst>
          </p:cNvPr>
          <p:cNvSpPr txBox="1"/>
          <p:nvPr/>
        </p:nvSpPr>
        <p:spPr>
          <a:xfrm>
            <a:off x="3740485" y="661629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REC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599" name="TextBox 598">
            <a:extLst>
              <a:ext uri="{FF2B5EF4-FFF2-40B4-BE49-F238E27FC236}">
                <a16:creationId xmlns:a16="http://schemas.microsoft.com/office/drawing/2014/main" id="{0D0E1975-D44D-433A-8D7A-8C03FE9914F3}"/>
              </a:ext>
            </a:extLst>
          </p:cNvPr>
          <p:cNvSpPr txBox="1"/>
          <p:nvPr/>
        </p:nvSpPr>
        <p:spPr>
          <a:xfrm>
            <a:off x="69791" y="3888874"/>
            <a:ext cx="1156226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>
                <a:latin typeface="Consolas" panose="020B0609020204030204" pitchFamily="49" charset="0"/>
              </a:rPr>
              <a:t>민원인 </a:t>
            </a:r>
            <a:r>
              <a:rPr lang="en-US" altLang="ko-KR" sz="800" b="1">
                <a:latin typeface="Consolas" panose="020B0609020204030204" pitchFamily="49" charset="0"/>
              </a:rPr>
              <a:t>Phone Call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00" name="TextBox 599">
            <a:extLst>
              <a:ext uri="{FF2B5EF4-FFF2-40B4-BE49-F238E27FC236}">
                <a16:creationId xmlns:a16="http://schemas.microsoft.com/office/drawing/2014/main" id="{2FE591A1-EDAD-4942-B1EA-C4EF1FB872C2}"/>
              </a:ext>
            </a:extLst>
          </p:cNvPr>
          <p:cNvSpPr txBox="1"/>
          <p:nvPr/>
        </p:nvSpPr>
        <p:spPr>
          <a:xfrm>
            <a:off x="85194" y="4055520"/>
            <a:ext cx="96099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/>
              </a:rPr>
              <a:t>110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601" name="TextBox 600">
            <a:extLst>
              <a:ext uri="{FF2B5EF4-FFF2-40B4-BE49-F238E27FC236}">
                <a16:creationId xmlns:a16="http://schemas.microsoft.com/office/drawing/2014/main" id="{F9580C8E-D4A1-41DA-B62E-629AD79F2038}"/>
              </a:ext>
            </a:extLst>
          </p:cNvPr>
          <p:cNvSpPr txBox="1"/>
          <p:nvPr/>
        </p:nvSpPr>
        <p:spPr>
          <a:xfrm>
            <a:off x="85194" y="4196313"/>
            <a:ext cx="96099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/>
              </a:rPr>
              <a:t>1588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602" name="TextBox 601">
            <a:extLst>
              <a:ext uri="{FF2B5EF4-FFF2-40B4-BE49-F238E27FC236}">
                <a16:creationId xmlns:a16="http://schemas.microsoft.com/office/drawing/2014/main" id="{B0E4FFA4-DE01-4B5D-BE50-36BE9B1CA651}"/>
              </a:ext>
            </a:extLst>
          </p:cNvPr>
          <p:cNvSpPr txBox="1"/>
          <p:nvPr/>
        </p:nvSpPr>
        <p:spPr>
          <a:xfrm>
            <a:off x="85194" y="4337106"/>
            <a:ext cx="96099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/>
              </a:rPr>
              <a:t>1811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603" name="TextBox 602">
            <a:extLst>
              <a:ext uri="{FF2B5EF4-FFF2-40B4-BE49-F238E27FC236}">
                <a16:creationId xmlns:a16="http://schemas.microsoft.com/office/drawing/2014/main" id="{955B20E9-25AD-4EDC-9784-A8C57150AFD2}"/>
              </a:ext>
            </a:extLst>
          </p:cNvPr>
          <p:cNvSpPr txBox="1"/>
          <p:nvPr/>
        </p:nvSpPr>
        <p:spPr>
          <a:xfrm>
            <a:off x="85194" y="4477898"/>
            <a:ext cx="96099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/>
              </a:rPr>
              <a:t>. . . 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Consolas" panose="020B0609020204030204" pitchFamily="49" charset="0"/>
              <a:ea typeface="Rix고딕 B" panose="02020603020101020101"/>
            </a:endParaRPr>
          </a:p>
        </p:txBody>
      </p:sp>
      <p:grpSp>
        <p:nvGrpSpPr>
          <p:cNvPr id="604" name="그룹 214">
            <a:extLst>
              <a:ext uri="{FF2B5EF4-FFF2-40B4-BE49-F238E27FC236}">
                <a16:creationId xmlns:a16="http://schemas.microsoft.com/office/drawing/2014/main" id="{30BA681C-D7F4-4F4C-9754-CAA52A4CDDC0}"/>
              </a:ext>
            </a:extLst>
          </p:cNvPr>
          <p:cNvGrpSpPr/>
          <p:nvPr/>
        </p:nvGrpSpPr>
        <p:grpSpPr>
          <a:xfrm>
            <a:off x="773477" y="3512935"/>
            <a:ext cx="906138" cy="325444"/>
            <a:chOff x="735480" y="3517089"/>
            <a:chExt cx="906138" cy="325444"/>
          </a:xfrm>
        </p:grpSpPr>
        <p:sp>
          <p:nvSpPr>
            <p:cNvPr id="605" name="구름 215">
              <a:extLst>
                <a:ext uri="{FF2B5EF4-FFF2-40B4-BE49-F238E27FC236}">
                  <a16:creationId xmlns:a16="http://schemas.microsoft.com/office/drawing/2014/main" id="{DA960873-DC5D-4459-B2BE-67DA38860C24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606" name="TextBox 605">
              <a:extLst>
                <a:ext uri="{FF2B5EF4-FFF2-40B4-BE49-F238E27FC236}">
                  <a16:creationId xmlns:a16="http://schemas.microsoft.com/office/drawing/2014/main" id="{C10D6CFF-3FA3-4EAC-83B6-C5DBB05F6092}"/>
                </a:ext>
              </a:extLst>
            </p:cNvPr>
            <p:cNvSpPr txBox="1"/>
            <p:nvPr/>
          </p:nvSpPr>
          <p:spPr>
            <a:xfrm>
              <a:off x="857820" y="3588133"/>
              <a:ext cx="783798" cy="1938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630" b="1">
                  <a:latin typeface="Consolas" panose="020B0609020204030204" pitchFamily="49" charset="0"/>
                </a:rPr>
                <a:t>Wireless,</a:t>
              </a:r>
            </a:p>
            <a:p>
              <a:r>
                <a:rPr lang="en-US" altLang="ko-KR" sz="630" b="1">
                  <a:latin typeface="Consolas" panose="020B0609020204030204" pitchFamily="49" charset="0"/>
                </a:rPr>
                <a:t>PSTN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pic>
        <p:nvPicPr>
          <p:cNvPr id="607" name="그림 132">
            <a:extLst>
              <a:ext uri="{FF2B5EF4-FFF2-40B4-BE49-F238E27FC236}">
                <a16:creationId xmlns:a16="http://schemas.microsoft.com/office/drawing/2014/main" id="{B69A0853-2056-4D39-84FC-0A67A4E67C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362" y="2728750"/>
            <a:ext cx="378767" cy="352482"/>
          </a:xfrm>
          <a:prstGeom prst="rect">
            <a:avLst/>
          </a:prstGeom>
        </p:spPr>
      </p:pic>
      <p:sp>
        <p:nvSpPr>
          <p:cNvPr id="608" name="TextBox 607">
            <a:extLst>
              <a:ext uri="{FF2B5EF4-FFF2-40B4-BE49-F238E27FC236}">
                <a16:creationId xmlns:a16="http://schemas.microsoft.com/office/drawing/2014/main" id="{FC57BF31-8B69-45FB-985C-56717122DB9D}"/>
              </a:ext>
            </a:extLst>
          </p:cNvPr>
          <p:cNvSpPr txBox="1"/>
          <p:nvPr/>
        </p:nvSpPr>
        <p:spPr>
          <a:xfrm>
            <a:off x="1664871" y="308700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SBC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pic>
        <p:nvPicPr>
          <p:cNvPr id="609" name="그림 134">
            <a:extLst>
              <a:ext uri="{FF2B5EF4-FFF2-40B4-BE49-F238E27FC236}">
                <a16:creationId xmlns:a16="http://schemas.microsoft.com/office/drawing/2014/main" id="{6BC1DC6E-E7A8-489A-94FB-1295AF9223D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881" y="4320184"/>
            <a:ext cx="378767" cy="352482"/>
          </a:xfrm>
          <a:prstGeom prst="rect">
            <a:avLst/>
          </a:prstGeom>
        </p:spPr>
      </p:pic>
      <p:sp>
        <p:nvSpPr>
          <p:cNvPr id="610" name="TextBox 609">
            <a:extLst>
              <a:ext uri="{FF2B5EF4-FFF2-40B4-BE49-F238E27FC236}">
                <a16:creationId xmlns:a16="http://schemas.microsoft.com/office/drawing/2014/main" id="{E19D9F5B-926C-4CD8-8CA1-A6DC683DE5D9}"/>
              </a:ext>
            </a:extLst>
          </p:cNvPr>
          <p:cNvSpPr txBox="1"/>
          <p:nvPr/>
        </p:nvSpPr>
        <p:spPr>
          <a:xfrm>
            <a:off x="2173603" y="466813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IVR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cxnSp>
        <p:nvCxnSpPr>
          <p:cNvPr id="611" name="직선 화살표 연결선 137">
            <a:extLst>
              <a:ext uri="{FF2B5EF4-FFF2-40B4-BE49-F238E27FC236}">
                <a16:creationId xmlns:a16="http://schemas.microsoft.com/office/drawing/2014/main" id="{C295E56E-5803-42B0-A4FB-9BC7FBED330F}"/>
              </a:ext>
            </a:extLst>
          </p:cNvPr>
          <p:cNvCxnSpPr/>
          <p:nvPr/>
        </p:nvCxnSpPr>
        <p:spPr>
          <a:xfrm>
            <a:off x="2430921" y="3949777"/>
            <a:ext cx="0" cy="3224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2" name="직선 화살표 연결선 138">
            <a:extLst>
              <a:ext uri="{FF2B5EF4-FFF2-40B4-BE49-F238E27FC236}">
                <a16:creationId xmlns:a16="http://schemas.microsoft.com/office/drawing/2014/main" id="{07405F74-7516-4C3B-B1E6-13E80BEE8550}"/>
              </a:ext>
            </a:extLst>
          </p:cNvPr>
          <p:cNvCxnSpPr/>
          <p:nvPr/>
        </p:nvCxnSpPr>
        <p:spPr>
          <a:xfrm>
            <a:off x="2430921" y="4785525"/>
            <a:ext cx="0" cy="225871"/>
          </a:xfrm>
          <a:prstGeom prst="straightConnector1">
            <a:avLst/>
          </a:prstGeom>
          <a:ln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3" name="그림 132">
            <a:extLst>
              <a:ext uri="{FF2B5EF4-FFF2-40B4-BE49-F238E27FC236}">
                <a16:creationId xmlns:a16="http://schemas.microsoft.com/office/drawing/2014/main" id="{B69A0853-2056-4D39-84FC-0A67A4E67C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6881" y="3516154"/>
            <a:ext cx="378767" cy="352482"/>
          </a:xfrm>
          <a:prstGeom prst="rect">
            <a:avLst/>
          </a:prstGeom>
        </p:spPr>
      </p:pic>
      <p:sp>
        <p:nvSpPr>
          <p:cNvPr id="614" name="TextBox 613">
            <a:extLst>
              <a:ext uri="{FF2B5EF4-FFF2-40B4-BE49-F238E27FC236}">
                <a16:creationId xmlns:a16="http://schemas.microsoft.com/office/drawing/2014/main" id="{FC57BF31-8B69-45FB-985C-56717122DB9D}"/>
              </a:ext>
            </a:extLst>
          </p:cNvPr>
          <p:cNvSpPr txBox="1"/>
          <p:nvPr/>
        </p:nvSpPr>
        <p:spPr>
          <a:xfrm>
            <a:off x="2156589" y="384215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IP-PBX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pic>
        <p:nvPicPr>
          <p:cNvPr id="615" name="그림 465">
            <a:extLst>
              <a:ext uri="{FF2B5EF4-FFF2-40B4-BE49-F238E27FC236}">
                <a16:creationId xmlns:a16="http://schemas.microsoft.com/office/drawing/2014/main" id="{91CBB039-3B5D-4BB7-BE87-1596136E1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1" y="2796284"/>
            <a:ext cx="307384" cy="219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" name="TextBox 615">
            <a:extLst>
              <a:ext uri="{FF2B5EF4-FFF2-40B4-BE49-F238E27FC236}">
                <a16:creationId xmlns:a16="http://schemas.microsoft.com/office/drawing/2014/main" id="{0D0E1975-D44D-433A-8D7A-8C03FE9914F3}"/>
              </a:ext>
            </a:extLst>
          </p:cNvPr>
          <p:cNvSpPr txBox="1"/>
          <p:nvPr/>
        </p:nvSpPr>
        <p:spPr>
          <a:xfrm>
            <a:off x="69791" y="3126965"/>
            <a:ext cx="130602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>
                <a:latin typeface="Consolas" panose="020B0609020204030204" pitchFamily="49" charset="0"/>
              </a:rPr>
              <a:t>민원인 </a:t>
            </a:r>
            <a:r>
              <a:rPr lang="en-US" altLang="ko-KR" sz="800" b="1">
                <a:latin typeface="Consolas" panose="020B0609020204030204" pitchFamily="49" charset="0"/>
              </a:rPr>
              <a:t>Software Call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2FE591A1-EDAD-4942-B1EA-C4EF1FB872C2}"/>
              </a:ext>
            </a:extLst>
          </p:cNvPr>
          <p:cNvSpPr txBox="1"/>
          <p:nvPr/>
        </p:nvSpPr>
        <p:spPr>
          <a:xfrm>
            <a:off x="85194" y="3293611"/>
            <a:ext cx="960999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/>
              </a:rPr>
              <a:t>070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Consolas" panose="020B0609020204030204" pitchFamily="49" charset="0"/>
              <a:ea typeface="Rix고딕 B" panose="02020603020101020101"/>
            </a:endParaRPr>
          </a:p>
        </p:txBody>
      </p:sp>
      <p:cxnSp>
        <p:nvCxnSpPr>
          <p:cNvPr id="618" name="직선 화살표 연결선 16">
            <a:extLst>
              <a:ext uri="{FF2B5EF4-FFF2-40B4-BE49-F238E27FC236}">
                <a16:creationId xmlns:a16="http://schemas.microsoft.com/office/drawing/2014/main" id="{A7C600A2-09D2-4F60-B4E5-D9CC155856BC}"/>
              </a:ext>
            </a:extLst>
          </p:cNvPr>
          <p:cNvCxnSpPr/>
          <p:nvPr/>
        </p:nvCxnSpPr>
        <p:spPr>
          <a:xfrm>
            <a:off x="513080" y="2928385"/>
            <a:ext cx="1295205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9" name="그룹 214">
            <a:extLst>
              <a:ext uri="{FF2B5EF4-FFF2-40B4-BE49-F238E27FC236}">
                <a16:creationId xmlns:a16="http://schemas.microsoft.com/office/drawing/2014/main" id="{30BA681C-D7F4-4F4C-9754-CAA52A4CDDC0}"/>
              </a:ext>
            </a:extLst>
          </p:cNvPr>
          <p:cNvGrpSpPr/>
          <p:nvPr/>
        </p:nvGrpSpPr>
        <p:grpSpPr>
          <a:xfrm>
            <a:off x="773477" y="2749871"/>
            <a:ext cx="537885" cy="325444"/>
            <a:chOff x="735480" y="3517089"/>
            <a:chExt cx="537885" cy="325444"/>
          </a:xfrm>
        </p:grpSpPr>
        <p:sp>
          <p:nvSpPr>
            <p:cNvPr id="620" name="구름 215">
              <a:extLst>
                <a:ext uri="{FF2B5EF4-FFF2-40B4-BE49-F238E27FC236}">
                  <a16:creationId xmlns:a16="http://schemas.microsoft.com/office/drawing/2014/main" id="{DA960873-DC5D-4459-B2BE-67DA38860C24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C10D6CFF-3FA3-4EAC-83B6-C5DBB05F6092}"/>
                </a:ext>
              </a:extLst>
            </p:cNvPr>
            <p:cNvSpPr txBox="1"/>
            <p:nvPr/>
          </p:nvSpPr>
          <p:spPr>
            <a:xfrm>
              <a:off x="792643" y="362592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30" b="1">
                  <a:latin typeface="Consolas" panose="020B0609020204030204" pitchFamily="49" charset="0"/>
                </a:rPr>
                <a:t>VoIP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cxnSp>
        <p:nvCxnSpPr>
          <p:cNvPr id="622" name="직선 연결선 621"/>
          <p:cNvCxnSpPr/>
          <p:nvPr/>
        </p:nvCxnSpPr>
        <p:spPr>
          <a:xfrm>
            <a:off x="2116301" y="2928385"/>
            <a:ext cx="30192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3" name="직선 화살표 연결선 622"/>
          <p:cNvCxnSpPr/>
          <p:nvPr/>
        </p:nvCxnSpPr>
        <p:spPr>
          <a:xfrm>
            <a:off x="2418221" y="2928385"/>
            <a:ext cx="0" cy="5760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4" name="TextBox 623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2458838" y="4014433"/>
            <a:ext cx="541443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CID</a:t>
            </a:r>
            <a:endParaRPr lang="ko-KR" altLang="en-US"/>
          </a:p>
        </p:txBody>
      </p:sp>
      <p:sp>
        <p:nvSpPr>
          <p:cNvPr id="626" name="TextBox 625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2983828" y="5009760"/>
            <a:ext cx="152176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UEI</a:t>
            </a:r>
            <a:endParaRPr lang="ko-KR" altLang="en-US"/>
          </a:p>
        </p:txBody>
      </p:sp>
      <p:pic>
        <p:nvPicPr>
          <p:cNvPr id="627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757" y="2953974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8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18" y="3747226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9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18" y="4528019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1" name="TextBox 630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2057423" y="4886311"/>
            <a:ext cx="464991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x</a:t>
            </a:r>
            <a:r>
              <a:rPr lang="ko-KR" altLang="en-US"/>
              <a:t>번</a:t>
            </a:r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2819526" y="4886311"/>
            <a:ext cx="464991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0</a:t>
            </a:r>
            <a:r>
              <a:rPr lang="ko-KR" altLang="en-US"/>
              <a:t>번</a:t>
            </a:r>
          </a:p>
        </p:txBody>
      </p:sp>
      <p:pic>
        <p:nvPicPr>
          <p:cNvPr id="635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67" y="5255181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1" name="모서리가 둥근 직사각형 640"/>
          <p:cNvSpPr/>
          <p:nvPr/>
        </p:nvSpPr>
        <p:spPr>
          <a:xfrm rot="-16200000" flipV="1">
            <a:off x="2310847" y="6143078"/>
            <a:ext cx="1332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2" name="모서리가 둥근 직사각형 641"/>
          <p:cNvSpPr/>
          <p:nvPr/>
        </p:nvSpPr>
        <p:spPr>
          <a:xfrm flipV="1">
            <a:off x="2958846" y="6799586"/>
            <a:ext cx="156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0" name="모서리가 둥근 직사각형 319"/>
          <p:cNvSpPr/>
          <p:nvPr/>
        </p:nvSpPr>
        <p:spPr>
          <a:xfrm rot="-16200000" flipV="1">
            <a:off x="3436620" y="7879586"/>
            <a:ext cx="219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3" name="오른쪽 중괄호 284">
            <a:extLst>
              <a:ext uri="{FF2B5EF4-FFF2-40B4-BE49-F238E27FC236}">
                <a16:creationId xmlns:a16="http://schemas.microsoft.com/office/drawing/2014/main" id="{EE9B4910-5B5A-4CD5-ACDC-CEAB5C670759}"/>
              </a:ext>
            </a:extLst>
          </p:cNvPr>
          <p:cNvSpPr/>
          <p:nvPr/>
        </p:nvSpPr>
        <p:spPr>
          <a:xfrm flipH="1">
            <a:off x="8696900" y="3273338"/>
            <a:ext cx="219560" cy="4948554"/>
          </a:xfrm>
          <a:prstGeom prst="rightBrace">
            <a:avLst>
              <a:gd name="adj1" fmla="val 151625"/>
              <a:gd name="adj2" fmla="val 40344"/>
            </a:avLst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700">
              <a:latin typeface="Consolas" panose="020B0609020204030204" pitchFamily="49" charset="0"/>
              <a:ea typeface="Rix고딕 B" panose="02020603020101020101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9249137" y="2992947"/>
            <a:ext cx="1196766" cy="881698"/>
            <a:chOff x="9613124" y="2992947"/>
            <a:chExt cx="1196766" cy="881698"/>
          </a:xfrm>
        </p:grpSpPr>
        <p:sp>
          <p:nvSpPr>
            <p:cNvPr id="340" name="Rectangle 135">
              <a:extLst>
                <a:ext uri="{FF2B5EF4-FFF2-40B4-BE49-F238E27FC236}">
                  <a16:creationId xmlns:a16="http://schemas.microsoft.com/office/drawing/2014/main" id="{090AE57B-5F0E-4648-9A4F-9D42D74D3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13124" y="2992947"/>
              <a:ext cx="1196766" cy="881698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341" name="Rectangle 43">
              <a:extLst>
                <a:ext uri="{FF2B5EF4-FFF2-40B4-BE49-F238E27FC236}">
                  <a16:creationId xmlns:a16="http://schemas.microsoft.com/office/drawing/2014/main" id="{F83192CA-EAB9-4975-B04E-4049BC470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2031" y="3074337"/>
              <a:ext cx="1033364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110 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342" name="Rectangle 43">
              <a:extLst>
                <a:ext uri="{FF2B5EF4-FFF2-40B4-BE49-F238E27FC236}">
                  <a16:creationId xmlns:a16="http://schemas.microsoft.com/office/drawing/2014/main" id="{6431F856-9AE4-4AB7-A78C-8DC8CACAF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2031" y="3688840"/>
              <a:ext cx="1033364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국가유산청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345" name="Rectangle 43">
              <a:extLst>
                <a:ext uri="{FF2B5EF4-FFF2-40B4-BE49-F238E27FC236}">
                  <a16:creationId xmlns:a16="http://schemas.microsoft.com/office/drawing/2014/main" id="{D274C17A-C9A8-44DE-A425-4C076D3B0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2031" y="3279171"/>
              <a:ext cx="1033364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식약청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 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349" name="Rectangle 43">
              <a:extLst>
                <a:ext uri="{FF2B5EF4-FFF2-40B4-BE49-F238E27FC236}">
                  <a16:creationId xmlns:a16="http://schemas.microsoft.com/office/drawing/2014/main" id="{0097BC19-22F5-46FD-ADC9-D8E95561B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2031" y="3484005"/>
              <a:ext cx="1033364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여가부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 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2D813EA2-180D-4591-9984-9DD2410888FD}"/>
              </a:ext>
            </a:extLst>
          </p:cNvPr>
          <p:cNvSpPr txBox="1"/>
          <p:nvPr/>
        </p:nvSpPr>
        <p:spPr>
          <a:xfrm>
            <a:off x="9242654" y="2729081"/>
            <a:ext cx="960999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과천정부청사</a:t>
            </a:r>
            <a:r>
              <a:rPr lang="en-US" altLang="ko-KR"/>
              <a:t>2</a:t>
            </a:r>
            <a:r>
              <a:rPr lang="ko-KR" altLang="en-US"/>
              <a:t>동</a:t>
            </a:r>
            <a:endParaRPr lang="en-US" altLang="ko-KR"/>
          </a:p>
          <a:p>
            <a:r>
              <a:rPr lang="ko-KR" altLang="en-US"/>
              <a:t>귄익위원회</a:t>
            </a:r>
          </a:p>
        </p:txBody>
      </p:sp>
      <p:pic>
        <p:nvPicPr>
          <p:cNvPr id="375" name="그림 374">
            <a:extLst>
              <a:ext uri="{FF2B5EF4-FFF2-40B4-BE49-F238E27FC236}">
                <a16:creationId xmlns:a16="http://schemas.microsoft.com/office/drawing/2014/main" id="{58C8518D-4437-3C1A-6225-5056854450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351" y="2992947"/>
            <a:ext cx="303943" cy="303943"/>
          </a:xfrm>
          <a:prstGeom prst="rect">
            <a:avLst/>
          </a:prstGeom>
        </p:spPr>
      </p:pic>
      <p:pic>
        <p:nvPicPr>
          <p:cNvPr id="377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3150482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" name="그림 377">
            <a:extLst>
              <a:ext uri="{FF2B5EF4-FFF2-40B4-BE49-F238E27FC236}">
                <a16:creationId xmlns:a16="http://schemas.microsoft.com/office/drawing/2014/main" id="{58C8518D-4437-3C1A-6225-5056854450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351" y="4242162"/>
            <a:ext cx="303943" cy="303943"/>
          </a:xfrm>
          <a:prstGeom prst="rect">
            <a:avLst/>
          </a:prstGeom>
        </p:spPr>
      </p:pic>
      <p:pic>
        <p:nvPicPr>
          <p:cNvPr id="381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4396167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2" name="그림 381">
            <a:extLst>
              <a:ext uri="{FF2B5EF4-FFF2-40B4-BE49-F238E27FC236}">
                <a16:creationId xmlns:a16="http://schemas.microsoft.com/office/drawing/2014/main" id="{58C8518D-4437-3C1A-6225-5056854450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351" y="5847975"/>
            <a:ext cx="303943" cy="303943"/>
          </a:xfrm>
          <a:prstGeom prst="rect">
            <a:avLst/>
          </a:prstGeom>
        </p:spPr>
      </p:pic>
      <p:pic>
        <p:nvPicPr>
          <p:cNvPr id="385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6001980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0" name="TextBox 389">
            <a:extLst>
              <a:ext uri="{FF2B5EF4-FFF2-40B4-BE49-F238E27FC236}">
                <a16:creationId xmlns:a16="http://schemas.microsoft.com/office/drawing/2014/main" id="{98F5A0EF-A61C-4680-8BFA-1E573887E902}"/>
              </a:ext>
            </a:extLst>
          </p:cNvPr>
          <p:cNvSpPr txBox="1"/>
          <p:nvPr/>
        </p:nvSpPr>
        <p:spPr>
          <a:xfrm>
            <a:off x="9242654" y="5747214"/>
            <a:ext cx="1110465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여성가족부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9271418" y="5847975"/>
            <a:ext cx="1196766" cy="830653"/>
            <a:chOff x="9635405" y="5847975"/>
            <a:chExt cx="1196766" cy="830653"/>
          </a:xfrm>
        </p:grpSpPr>
        <p:sp>
          <p:nvSpPr>
            <p:cNvPr id="360" name="Rectangle 135">
              <a:extLst>
                <a:ext uri="{FF2B5EF4-FFF2-40B4-BE49-F238E27FC236}">
                  <a16:creationId xmlns:a16="http://schemas.microsoft.com/office/drawing/2014/main" id="{090AE57B-5F0E-4648-9A4F-9D42D74D3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5405" y="5847975"/>
              <a:ext cx="1196766" cy="830653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389" name="Rectangle 43">
              <a:extLst>
                <a:ext uri="{FF2B5EF4-FFF2-40B4-BE49-F238E27FC236}">
                  <a16:creationId xmlns:a16="http://schemas.microsoft.com/office/drawing/2014/main" id="{6FDEA24F-08D9-4E05-A468-DBD04647A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6573" y="5928066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센터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1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396" name="Rectangle 43">
              <a:extLst>
                <a:ext uri="{FF2B5EF4-FFF2-40B4-BE49-F238E27FC236}">
                  <a16:creationId xmlns:a16="http://schemas.microsoft.com/office/drawing/2014/main" id="{6FDEA24F-08D9-4E05-A468-DBD04647A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6573" y="6119700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센터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2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398" name="Rectangle 43">
              <a:extLst>
                <a:ext uri="{FF2B5EF4-FFF2-40B4-BE49-F238E27FC236}">
                  <a16:creationId xmlns:a16="http://schemas.microsoft.com/office/drawing/2014/main" id="{6FDEA24F-08D9-4E05-A468-DBD04647A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6573" y="6484690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센터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18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F978DAD6-591E-46FE-BFEE-02A76044A8EB}"/>
                </a:ext>
              </a:extLst>
            </p:cNvPr>
            <p:cNvSpPr txBox="1"/>
            <p:nvPr/>
          </p:nvSpPr>
          <p:spPr>
            <a:xfrm>
              <a:off x="9716573" y="6311334"/>
              <a:ext cx="883116" cy="10772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700" b="1">
                  <a:latin typeface="Consolas" panose="020B0609020204030204" pitchFamily="49" charset="0"/>
                  <a:ea typeface="Rix고딕 B" panose="02020603020101020101"/>
                </a:rPr>
                <a:t>. . .</a:t>
              </a:r>
              <a:endParaRPr lang="ko-KR" altLang="en-US" sz="700" b="1">
                <a:latin typeface="Consolas" panose="020B0609020204030204" pitchFamily="49" charset="0"/>
                <a:ea typeface="Rix고딕 B" panose="02020603020101020101"/>
              </a:endParaRPr>
            </a:p>
          </p:txBody>
        </p:sp>
      </p:grpSp>
      <p:sp>
        <p:nvSpPr>
          <p:cNvPr id="406" name="TextBox 405">
            <a:extLst>
              <a:ext uri="{FF2B5EF4-FFF2-40B4-BE49-F238E27FC236}">
                <a16:creationId xmlns:a16="http://schemas.microsoft.com/office/drawing/2014/main" id="{4EDD9BDB-0245-47C2-B832-50C85C543DD5}"/>
              </a:ext>
            </a:extLst>
          </p:cNvPr>
          <p:cNvSpPr txBox="1"/>
          <p:nvPr/>
        </p:nvSpPr>
        <p:spPr>
          <a:xfrm>
            <a:off x="9242654" y="6903440"/>
            <a:ext cx="1110465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지역상담원</a:t>
            </a:r>
          </a:p>
        </p:txBody>
      </p:sp>
      <p:pic>
        <p:nvPicPr>
          <p:cNvPr id="407" name="그림 406">
            <a:extLst>
              <a:ext uri="{FF2B5EF4-FFF2-40B4-BE49-F238E27FC236}">
                <a16:creationId xmlns:a16="http://schemas.microsoft.com/office/drawing/2014/main" id="{58C8518D-4437-3C1A-6225-5056854450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29" y="7061012"/>
            <a:ext cx="303943" cy="303943"/>
          </a:xfrm>
          <a:prstGeom prst="rect">
            <a:avLst/>
          </a:prstGeom>
        </p:spPr>
      </p:pic>
      <p:pic>
        <p:nvPicPr>
          <p:cNvPr id="409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7153806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7349716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7556428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7751769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5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7960979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6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040" y="8152318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9280097" y="7061012"/>
            <a:ext cx="1196766" cy="1313184"/>
            <a:chOff x="9644084" y="7061012"/>
            <a:chExt cx="1196766" cy="1313184"/>
          </a:xfrm>
        </p:grpSpPr>
        <p:sp>
          <p:nvSpPr>
            <p:cNvPr id="399" name="Rectangle 135">
              <a:extLst>
                <a:ext uri="{FF2B5EF4-FFF2-40B4-BE49-F238E27FC236}">
                  <a16:creationId xmlns:a16="http://schemas.microsoft.com/office/drawing/2014/main" id="{090AE57B-5F0E-4648-9A4F-9D42D74D3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4084" y="7061012"/>
              <a:ext cx="1196766" cy="1313184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483" name="Rectangle 43">
              <a:extLst>
                <a:ext uri="{FF2B5EF4-FFF2-40B4-BE49-F238E27FC236}">
                  <a16:creationId xmlns:a16="http://schemas.microsoft.com/office/drawing/2014/main" id="{0CC64D28-A24D-43E2-9C9D-83C97BFC2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714426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농촌진흥청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 (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제주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84" name="Rectangle 43">
              <a:extLst>
                <a:ext uri="{FF2B5EF4-FFF2-40B4-BE49-F238E27FC236}">
                  <a16:creationId xmlns:a16="http://schemas.microsoft.com/office/drawing/2014/main" id="{822FBD56-89DC-4B90-A787-349B3B99B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734679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기상청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(7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층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85" name="Rectangle 43">
              <a:extLst>
                <a:ext uri="{FF2B5EF4-FFF2-40B4-BE49-F238E27FC236}">
                  <a16:creationId xmlns:a16="http://schemas.microsoft.com/office/drawing/2014/main" id="{7BD04C27-8637-4257-9856-C8842D01A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754932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국토부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(6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층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86" name="Rectangle 43">
              <a:extLst>
                <a:ext uri="{FF2B5EF4-FFF2-40B4-BE49-F238E27FC236}">
                  <a16:creationId xmlns:a16="http://schemas.microsoft.com/office/drawing/2014/main" id="{F4EFFCAE-520E-40D0-B974-53A9DD20E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775185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환경부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(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대전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87" name="Rectangle 43">
              <a:extLst>
                <a:ext uri="{FF2B5EF4-FFF2-40B4-BE49-F238E27FC236}">
                  <a16:creationId xmlns:a16="http://schemas.microsoft.com/office/drawing/2014/main" id="{F4EFFCAE-520E-40D0-B974-53A9DD20E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795438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국가유산처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(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세종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488" name="Rectangle 43">
              <a:extLst>
                <a:ext uri="{FF2B5EF4-FFF2-40B4-BE49-F238E27FC236}">
                  <a16:creationId xmlns:a16="http://schemas.microsoft.com/office/drawing/2014/main" id="{F4EFFCAE-520E-40D0-B974-53A9DD20E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52" y="8156916"/>
              <a:ext cx="1034431" cy="126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농림축산검역본부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(</a:t>
              </a:r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김천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)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</p:grpSp>
      <p:sp>
        <p:nvSpPr>
          <p:cNvPr id="495" name="모서리가 둥근 직사각형 494"/>
          <p:cNvSpPr/>
          <p:nvPr/>
        </p:nvSpPr>
        <p:spPr>
          <a:xfrm rot="-16200000" flipV="1">
            <a:off x="3234270" y="8081578"/>
            <a:ext cx="2412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8" name="모서리가 둥근 직사각형 497"/>
          <p:cNvSpPr/>
          <p:nvPr/>
        </p:nvSpPr>
        <p:spPr>
          <a:xfrm rot="-16200000" flipV="1">
            <a:off x="2170829" y="6179078"/>
            <a:ext cx="1404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9" name="모서리가 둥근 직사각형 498"/>
          <p:cNvSpPr/>
          <p:nvPr/>
        </p:nvSpPr>
        <p:spPr>
          <a:xfrm flipV="1">
            <a:off x="2854828" y="6893578"/>
            <a:ext cx="1584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8" name="모서리가 둥근 직사각형 527"/>
          <p:cNvSpPr/>
          <p:nvPr/>
        </p:nvSpPr>
        <p:spPr>
          <a:xfrm flipV="1">
            <a:off x="4658063" y="2368122"/>
            <a:ext cx="6300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32" name="그룹 214">
            <a:extLst>
              <a:ext uri="{FF2B5EF4-FFF2-40B4-BE49-F238E27FC236}">
                <a16:creationId xmlns:a16="http://schemas.microsoft.com/office/drawing/2014/main" id="{30BA681C-D7F4-4F4C-9754-CAA52A4CDDC0}"/>
              </a:ext>
            </a:extLst>
          </p:cNvPr>
          <p:cNvGrpSpPr/>
          <p:nvPr/>
        </p:nvGrpSpPr>
        <p:grpSpPr>
          <a:xfrm>
            <a:off x="2193940" y="4831883"/>
            <a:ext cx="537885" cy="325444"/>
            <a:chOff x="735480" y="3517089"/>
            <a:chExt cx="537885" cy="325444"/>
          </a:xfrm>
        </p:grpSpPr>
        <p:sp>
          <p:nvSpPr>
            <p:cNvPr id="535" name="구름 215">
              <a:extLst>
                <a:ext uri="{FF2B5EF4-FFF2-40B4-BE49-F238E27FC236}">
                  <a16:creationId xmlns:a16="http://schemas.microsoft.com/office/drawing/2014/main" id="{DA960873-DC5D-4459-B2BE-67DA38860C24}"/>
                </a:ext>
              </a:extLst>
            </p:cNvPr>
            <p:cNvSpPr/>
            <p:nvPr/>
          </p:nvSpPr>
          <p:spPr>
            <a:xfrm>
              <a:off x="735480" y="3517089"/>
              <a:ext cx="537885" cy="325444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30" b="1"/>
            </a:p>
          </p:txBody>
        </p:sp>
        <p:sp>
          <p:nvSpPr>
            <p:cNvPr id="536" name="TextBox 535">
              <a:extLst>
                <a:ext uri="{FF2B5EF4-FFF2-40B4-BE49-F238E27FC236}">
                  <a16:creationId xmlns:a16="http://schemas.microsoft.com/office/drawing/2014/main" id="{C10D6CFF-3FA3-4EAC-83B6-C5DBB05F6092}"/>
                </a:ext>
              </a:extLst>
            </p:cNvPr>
            <p:cNvSpPr txBox="1"/>
            <p:nvPr/>
          </p:nvSpPr>
          <p:spPr>
            <a:xfrm>
              <a:off x="792643" y="3625928"/>
              <a:ext cx="444792" cy="969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30" b="1">
                  <a:latin typeface="Consolas" panose="020B0609020204030204" pitchFamily="49" charset="0"/>
                </a:rPr>
                <a:t>Queue</a:t>
              </a:r>
              <a:endParaRPr lang="ko-KR" altLang="en-US" sz="630" b="1">
                <a:latin typeface="Consolas" panose="020B0609020204030204" pitchFamily="49" charset="0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4950044" y="7979664"/>
            <a:ext cx="415220" cy="356031"/>
            <a:chOff x="5718045" y="7038935"/>
            <a:chExt cx="415220" cy="356031"/>
          </a:xfrm>
        </p:grpSpPr>
        <p:pic>
          <p:nvPicPr>
            <p:cNvPr id="335" name="그림 132">
              <a:extLst>
                <a:ext uri="{FF2B5EF4-FFF2-40B4-BE49-F238E27FC236}">
                  <a16:creationId xmlns:a16="http://schemas.microsoft.com/office/drawing/2014/main" id="{B69A0853-2056-4D39-84FC-0A67A4E67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8045" y="7038935"/>
              <a:ext cx="378767" cy="352482"/>
            </a:xfrm>
            <a:prstGeom prst="rect">
              <a:avLst/>
            </a:prstGeom>
          </p:spPr>
        </p:pic>
        <p:pic>
          <p:nvPicPr>
            <p:cNvPr id="336" name="Picture 20" descr="http://db.cse.ohio-state.edu/images/db.png">
              <a:extLst>
                <a:ext uri="{FF2B5EF4-FFF2-40B4-BE49-F238E27FC236}">
                  <a16:creationId xmlns:a16="http://schemas.microsoft.com/office/drawing/2014/main" id="{A8E9F3D4-4F11-41DE-8877-05CE23A69A4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440" y="7264159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38" name="그림 132">
            <a:extLst>
              <a:ext uri="{FF2B5EF4-FFF2-40B4-BE49-F238E27FC236}">
                <a16:creationId xmlns:a16="http://schemas.microsoft.com/office/drawing/2014/main" id="{B69A0853-2056-4D39-84FC-0A67A4E67C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383" y="7191111"/>
            <a:ext cx="378767" cy="352482"/>
          </a:xfrm>
          <a:prstGeom prst="rect">
            <a:avLst/>
          </a:prstGeom>
        </p:spPr>
      </p:pic>
      <p:pic>
        <p:nvPicPr>
          <p:cNvPr id="351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778" y="7416335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2" name="TextBox 351">
            <a:extLst>
              <a:ext uri="{FF2B5EF4-FFF2-40B4-BE49-F238E27FC236}">
                <a16:creationId xmlns:a16="http://schemas.microsoft.com/office/drawing/2014/main" id="{06AA3539-9665-48CC-9F9B-1A64731A47E7}"/>
              </a:ext>
            </a:extLst>
          </p:cNvPr>
          <p:cNvSpPr txBox="1"/>
          <p:nvPr/>
        </p:nvSpPr>
        <p:spPr>
          <a:xfrm>
            <a:off x="1762268" y="749369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VOP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grpSp>
        <p:nvGrpSpPr>
          <p:cNvPr id="19" name="그룹 18"/>
          <p:cNvGrpSpPr/>
          <p:nvPr/>
        </p:nvGrpSpPr>
        <p:grpSpPr>
          <a:xfrm>
            <a:off x="4808763" y="3836896"/>
            <a:ext cx="2811612" cy="889498"/>
            <a:chOff x="5041491" y="2435383"/>
            <a:chExt cx="2811612" cy="889498"/>
          </a:xfrm>
        </p:grpSpPr>
        <p:sp>
          <p:nvSpPr>
            <p:cNvPr id="356" name="모서리가 둥근 직사각형 355"/>
            <p:cNvSpPr/>
            <p:nvPr/>
          </p:nvSpPr>
          <p:spPr>
            <a:xfrm>
              <a:off x="5041503" y="2498184"/>
              <a:ext cx="2811600" cy="826697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357" name="모서리가 둥근 직사각형 356"/>
            <p:cNvSpPr/>
            <p:nvPr/>
          </p:nvSpPr>
          <p:spPr>
            <a:xfrm>
              <a:off x="5041491" y="2435383"/>
              <a:ext cx="2811600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</a:rPr>
                <a:t>통합통계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4805768" y="387313"/>
            <a:ext cx="2814103" cy="1464204"/>
            <a:chOff x="3695414" y="565786"/>
            <a:chExt cx="1519929" cy="1464204"/>
          </a:xfrm>
        </p:grpSpPr>
        <p:sp>
          <p:nvSpPr>
            <p:cNvPr id="370" name="모서리가 둥근 직사각형 369"/>
            <p:cNvSpPr/>
            <p:nvPr/>
          </p:nvSpPr>
          <p:spPr>
            <a:xfrm>
              <a:off x="3695426" y="628588"/>
              <a:ext cx="1519917" cy="1401402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371" name="모서리가 둥근 직사각형 370"/>
            <p:cNvSpPr/>
            <p:nvPr/>
          </p:nvSpPr>
          <p:spPr>
            <a:xfrm>
              <a:off x="3695414" y="565786"/>
              <a:ext cx="1519917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</a:rPr>
                <a:t>IPCC</a:t>
              </a:r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endParaRPr>
            </a:p>
          </p:txBody>
        </p:sp>
      </p:grpSp>
      <p:pic>
        <p:nvPicPr>
          <p:cNvPr id="386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672" y="903574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3" name="그룹 452"/>
          <p:cNvGrpSpPr/>
          <p:nvPr/>
        </p:nvGrpSpPr>
        <p:grpSpPr>
          <a:xfrm>
            <a:off x="4805768" y="2438559"/>
            <a:ext cx="2817600" cy="1251520"/>
            <a:chOff x="3695414" y="565786"/>
            <a:chExt cx="1519929" cy="1251520"/>
          </a:xfrm>
        </p:grpSpPr>
        <p:sp>
          <p:nvSpPr>
            <p:cNvPr id="454" name="모서리가 둥근 직사각형 453"/>
            <p:cNvSpPr/>
            <p:nvPr/>
          </p:nvSpPr>
          <p:spPr>
            <a:xfrm>
              <a:off x="3695426" y="628586"/>
              <a:ext cx="1519917" cy="1188720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455" name="모서리가 둥근 직사각형 454"/>
            <p:cNvSpPr/>
            <p:nvPr/>
          </p:nvSpPr>
          <p:spPr>
            <a:xfrm>
              <a:off x="3695414" y="565786"/>
              <a:ext cx="1519917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</a:rPr>
                <a:t>전광판</a:t>
              </a: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11344263" y="110527"/>
            <a:ext cx="1359302" cy="4238327"/>
            <a:chOff x="11663689" y="110527"/>
            <a:chExt cx="1359302" cy="4890799"/>
          </a:xfrm>
        </p:grpSpPr>
        <p:sp>
          <p:nvSpPr>
            <p:cNvPr id="369" name="모서리가 둥근 직사각형 368"/>
            <p:cNvSpPr/>
            <p:nvPr/>
          </p:nvSpPr>
          <p:spPr>
            <a:xfrm>
              <a:off x="11663690" y="130360"/>
              <a:ext cx="1359301" cy="4870966"/>
            </a:xfrm>
            <a:prstGeom prst="roundRect">
              <a:avLst>
                <a:gd name="adj" fmla="val 1038"/>
              </a:avLst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372" name="모서리가 둥근 직사각형 371"/>
            <p:cNvSpPr/>
            <p:nvPr/>
          </p:nvSpPr>
          <p:spPr>
            <a:xfrm>
              <a:off x="11663689" y="110527"/>
              <a:ext cx="1359300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대외기관</a:t>
              </a:r>
            </a:p>
          </p:txBody>
        </p:sp>
      </p:grpSp>
      <p:sp>
        <p:nvSpPr>
          <p:cNvPr id="380" name="TextBox 379"/>
          <p:cNvSpPr txBox="1"/>
          <p:nvPr/>
        </p:nvSpPr>
        <p:spPr>
          <a:xfrm>
            <a:off x="11422847" y="1321263"/>
            <a:ext cx="41210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행공센</a:t>
            </a:r>
            <a:endParaRPr lang="en-US" altLang="ko-KR" sz="800" b="1"/>
          </a:p>
        </p:txBody>
      </p:sp>
      <p:sp>
        <p:nvSpPr>
          <p:cNvPr id="466" name="오른쪽 화살표 465"/>
          <p:cNvSpPr/>
          <p:nvPr/>
        </p:nvSpPr>
        <p:spPr>
          <a:xfrm>
            <a:off x="11034987" y="1059915"/>
            <a:ext cx="360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7" name="오른쪽 화살표 466"/>
          <p:cNvSpPr/>
          <p:nvPr/>
        </p:nvSpPr>
        <p:spPr>
          <a:xfrm>
            <a:off x="10349971" y="2113296"/>
            <a:ext cx="1737360" cy="52980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0" name="TextBox 469"/>
          <p:cNvSpPr txBox="1"/>
          <p:nvPr/>
        </p:nvSpPr>
        <p:spPr>
          <a:xfrm>
            <a:off x="8826356" y="8782040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행정망</a:t>
            </a:r>
          </a:p>
        </p:txBody>
      </p:sp>
      <p:sp>
        <p:nvSpPr>
          <p:cNvPr id="477" name="TextBox 476"/>
          <p:cNvSpPr txBox="1"/>
          <p:nvPr/>
        </p:nvSpPr>
        <p:spPr>
          <a:xfrm>
            <a:off x="8826356" y="9173551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30" b="1"/>
              <a:t>VPN</a:t>
            </a:r>
            <a:endParaRPr lang="ko-KR" altLang="en-US" sz="630" b="1"/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9390041" y="8786779"/>
            <a:ext cx="887336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WebSocket Polling</a:t>
            </a:r>
            <a:endParaRPr lang="ko-KR" altLang="en-US"/>
          </a:p>
        </p:txBody>
      </p:sp>
      <p:pic>
        <p:nvPicPr>
          <p:cNvPr id="479" name="그림 4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2380" y="7438091"/>
            <a:ext cx="2428979" cy="2052343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489" name="TextBox 488"/>
          <p:cNvSpPr txBox="1"/>
          <p:nvPr/>
        </p:nvSpPr>
        <p:spPr>
          <a:xfrm>
            <a:off x="12092039" y="8735852"/>
            <a:ext cx="539350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>
                <a:latin typeface="Consolas" panose="020B0609020204030204" pitchFamily="49" charset="0"/>
              </a:rPr>
              <a:t>110 </a:t>
            </a:r>
            <a:r>
              <a:rPr lang="ko-KR" altLang="en-US" sz="700">
                <a:latin typeface="Consolas" panose="020B0609020204030204" pitchFamily="49" charset="0"/>
              </a:rPr>
              <a:t>상담원</a:t>
            </a:r>
          </a:p>
        </p:txBody>
      </p:sp>
      <p:sp>
        <p:nvSpPr>
          <p:cNvPr id="490" name="TextBox 489"/>
          <p:cNvSpPr txBox="1"/>
          <p:nvPr/>
        </p:nvSpPr>
        <p:spPr>
          <a:xfrm>
            <a:off x="12092039" y="8898778"/>
            <a:ext cx="741454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700">
                <a:latin typeface="Consolas" panose="020B0609020204030204" pitchFamily="49" charset="0"/>
              </a:rPr>
              <a:t>식약청</a:t>
            </a:r>
            <a:r>
              <a:rPr lang="en-US" altLang="ko-KR" sz="700">
                <a:latin typeface="Consolas" panose="020B0609020204030204" pitchFamily="49" charset="0"/>
              </a:rPr>
              <a:t> </a:t>
            </a:r>
            <a:r>
              <a:rPr lang="ko-KR" altLang="en-US" sz="700">
                <a:latin typeface="Consolas" panose="020B0609020204030204" pitchFamily="49" charset="0"/>
              </a:rPr>
              <a:t>상담원</a:t>
            </a:r>
          </a:p>
        </p:txBody>
      </p:sp>
      <p:sp>
        <p:nvSpPr>
          <p:cNvPr id="491" name="TextBox 490"/>
          <p:cNvSpPr txBox="1"/>
          <p:nvPr/>
        </p:nvSpPr>
        <p:spPr>
          <a:xfrm>
            <a:off x="12092039" y="9061704"/>
            <a:ext cx="741454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700">
                <a:latin typeface="Consolas" panose="020B0609020204030204" pitchFamily="49" charset="0"/>
              </a:rPr>
              <a:t>여가부</a:t>
            </a:r>
            <a:r>
              <a:rPr lang="en-US" altLang="ko-KR" sz="700">
                <a:latin typeface="Consolas" panose="020B0609020204030204" pitchFamily="49" charset="0"/>
              </a:rPr>
              <a:t> </a:t>
            </a:r>
            <a:r>
              <a:rPr lang="ko-KR" altLang="en-US" sz="700">
                <a:latin typeface="Consolas" panose="020B0609020204030204" pitchFamily="49" charset="0"/>
              </a:rPr>
              <a:t>상담원</a:t>
            </a:r>
          </a:p>
        </p:txBody>
      </p:sp>
      <p:sp>
        <p:nvSpPr>
          <p:cNvPr id="492" name="TextBox 491"/>
          <p:cNvSpPr txBox="1"/>
          <p:nvPr/>
        </p:nvSpPr>
        <p:spPr>
          <a:xfrm>
            <a:off x="12092039" y="9387556"/>
            <a:ext cx="741454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00">
                <a:latin typeface="Consolas" panose="020B0609020204030204" pitchFamily="49" charset="0"/>
              </a:rPr>
              <a:t>. . .</a:t>
            </a:r>
            <a:endParaRPr lang="ko-KR" altLang="en-US" sz="700">
              <a:latin typeface="Consolas" panose="020B0609020204030204" pitchFamily="49" charset="0"/>
            </a:endParaRPr>
          </a:p>
        </p:txBody>
      </p:sp>
      <p:sp>
        <p:nvSpPr>
          <p:cNvPr id="493" name="TextBox 492"/>
          <p:cNvSpPr txBox="1"/>
          <p:nvPr/>
        </p:nvSpPr>
        <p:spPr>
          <a:xfrm>
            <a:off x="12092039" y="9224630"/>
            <a:ext cx="741454" cy="10772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700">
                <a:latin typeface="Consolas" panose="020B0609020204030204" pitchFamily="49" charset="0"/>
              </a:rPr>
              <a:t>지역</a:t>
            </a:r>
            <a:r>
              <a:rPr lang="en-US" altLang="ko-KR" sz="700">
                <a:latin typeface="Consolas" panose="020B0609020204030204" pitchFamily="49" charset="0"/>
              </a:rPr>
              <a:t> </a:t>
            </a:r>
            <a:r>
              <a:rPr lang="ko-KR" altLang="en-US" sz="700">
                <a:latin typeface="Consolas" panose="020B0609020204030204" pitchFamily="49" charset="0"/>
              </a:rPr>
              <a:t>상담원</a:t>
            </a:r>
          </a:p>
        </p:txBody>
      </p:sp>
      <p:pic>
        <p:nvPicPr>
          <p:cNvPr id="494" name="Picture 2">
            <a:extLst>
              <a:ext uri="{FF2B5EF4-FFF2-40B4-BE49-F238E27FC236}">
                <a16:creationId xmlns:a16="http://schemas.microsoft.com/office/drawing/2014/main" id="{E1D06B3A-9283-4CE1-87B8-BEA5D4714B0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7516" y="8830515"/>
            <a:ext cx="315492" cy="27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6" name="Picture 3">
            <a:extLst>
              <a:ext uri="{FF2B5EF4-FFF2-40B4-BE49-F238E27FC236}">
                <a16:creationId xmlns:a16="http://schemas.microsoft.com/office/drawing/2014/main" id="{6FD938F8-3BF2-297D-F1CF-88C7CA7DA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438" y="9105781"/>
            <a:ext cx="270277" cy="32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0" name="TextBox 499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0506168" y="7813894"/>
            <a:ext cx="887336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>
                <a:latin typeface="+mn-ea"/>
                <a:ea typeface="+mn-ea"/>
              </a:rPr>
              <a:t>1. KMS </a:t>
            </a:r>
            <a:r>
              <a:rPr lang="ko-KR" altLang="en-US">
                <a:latin typeface="+mn-ea"/>
                <a:ea typeface="+mn-ea"/>
              </a:rPr>
              <a:t>검색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08E81FA-1527-5B60-D19F-55BE16013FA2}"/>
              </a:ext>
            </a:extLst>
          </p:cNvPr>
          <p:cNvGrpSpPr/>
          <p:nvPr/>
        </p:nvGrpSpPr>
        <p:grpSpPr>
          <a:xfrm>
            <a:off x="10506168" y="8029295"/>
            <a:ext cx="981491" cy="397767"/>
            <a:chOff x="10506168" y="7987520"/>
            <a:chExt cx="981491" cy="397767"/>
          </a:xfrm>
        </p:grpSpPr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506168" y="7987520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en-US" altLang="ko-KR">
                  <a:latin typeface="+mn-ea"/>
                  <a:ea typeface="+mn-ea"/>
                </a:rPr>
                <a:t>2. </a:t>
              </a:r>
              <a:r>
                <a:rPr lang="ko-KR" altLang="en-US">
                  <a:latin typeface="+mn-ea"/>
                  <a:ea typeface="+mn-ea"/>
                </a:rPr>
                <a:t>상담화면</a:t>
              </a:r>
            </a:p>
          </p:txBody>
        </p:sp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600323" y="8132542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ko-KR" altLang="en-US">
                  <a:latin typeface="+mn-ea"/>
                  <a:ea typeface="+mn-ea"/>
                </a:rPr>
                <a:t>상담유형분류</a:t>
              </a: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600323" y="8277565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ko-KR" altLang="en-US">
                  <a:latin typeface="+mn-ea"/>
                  <a:ea typeface="+mn-ea"/>
                </a:rPr>
                <a:t>상담</a:t>
              </a:r>
              <a:r>
                <a:rPr lang="en-US" altLang="ko-KR">
                  <a:latin typeface="+mn-ea"/>
                  <a:ea typeface="+mn-ea"/>
                </a:rPr>
                <a:t>Advice</a:t>
              </a:r>
              <a:endParaRPr lang="ko-KR" altLang="en-US">
                <a:latin typeface="+mn-ea"/>
                <a:ea typeface="+mn-ea"/>
              </a:endParaRPr>
            </a:p>
          </p:txBody>
        </p:sp>
      </p:grpSp>
      <p:pic>
        <p:nvPicPr>
          <p:cNvPr id="531" name="그림 5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1001860"/>
            <a:ext cx="565450" cy="286822"/>
          </a:xfrm>
          <a:prstGeom prst="rect">
            <a:avLst/>
          </a:prstGeom>
        </p:spPr>
      </p:pic>
      <p:sp>
        <p:nvSpPr>
          <p:cNvPr id="538" name="TextBox 537"/>
          <p:cNvSpPr txBox="1"/>
          <p:nvPr/>
        </p:nvSpPr>
        <p:spPr>
          <a:xfrm>
            <a:off x="11703318" y="1207211"/>
            <a:ext cx="923666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민원정보분석시스템</a:t>
            </a:r>
            <a:endParaRPr lang="en-US" altLang="ko-KR" sz="800" b="1"/>
          </a:p>
        </p:txBody>
      </p:sp>
      <p:sp>
        <p:nvSpPr>
          <p:cNvPr id="564" name="오른쪽 화살표 563"/>
          <p:cNvSpPr/>
          <p:nvPr/>
        </p:nvSpPr>
        <p:spPr>
          <a:xfrm>
            <a:off x="11718752" y="1045873"/>
            <a:ext cx="36576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6" name="오른쪽 화살표 345"/>
          <p:cNvSpPr/>
          <p:nvPr/>
        </p:nvSpPr>
        <p:spPr>
          <a:xfrm>
            <a:off x="4422269" y="9266630"/>
            <a:ext cx="6984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6" name="오른쪽 화살표 375"/>
          <p:cNvSpPr/>
          <p:nvPr/>
        </p:nvSpPr>
        <p:spPr>
          <a:xfrm>
            <a:off x="4516619" y="8958427"/>
            <a:ext cx="6876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91" name="Google Shape;717;p130">
            <a:extLst>
              <a:ext uri="{FF2B5EF4-FFF2-40B4-BE49-F238E27FC236}">
                <a16:creationId xmlns:a16="http://schemas.microsoft.com/office/drawing/2014/main" id="{4119495D-8889-F239-6BB7-395A9948C39A}"/>
              </a:ext>
            </a:extLst>
          </p:cNvPr>
          <p:cNvGrpSpPr/>
          <p:nvPr/>
        </p:nvGrpSpPr>
        <p:grpSpPr>
          <a:xfrm>
            <a:off x="11826195" y="8981120"/>
            <a:ext cx="235565" cy="203695"/>
            <a:chOff x="1889" y="526"/>
            <a:chExt cx="1831" cy="2189"/>
          </a:xfrm>
        </p:grpSpPr>
        <p:sp>
          <p:nvSpPr>
            <p:cNvPr id="392" name="Google Shape;718;p130">
              <a:extLst>
                <a:ext uri="{FF2B5EF4-FFF2-40B4-BE49-F238E27FC236}">
                  <a16:creationId xmlns:a16="http://schemas.microsoft.com/office/drawing/2014/main" id="{A365CF20-22D7-F775-E559-DA86ECD080D5}"/>
                </a:ext>
              </a:extLst>
            </p:cNvPr>
            <p:cNvSpPr/>
            <p:nvPr/>
          </p:nvSpPr>
          <p:spPr>
            <a:xfrm>
              <a:off x="2157" y="750"/>
              <a:ext cx="1288" cy="1965"/>
            </a:xfrm>
            <a:custGeom>
              <a:avLst/>
              <a:gdLst/>
              <a:ahLst/>
              <a:cxnLst/>
              <a:rect l="l" t="t" r="r" b="b"/>
              <a:pathLst>
                <a:path w="1181" h="1644" extrusionOk="0">
                  <a:moveTo>
                    <a:pt x="591" y="1644"/>
                  </a:moveTo>
                  <a:cubicBezTo>
                    <a:pt x="591" y="1644"/>
                    <a:pt x="591" y="1644"/>
                    <a:pt x="591" y="1644"/>
                  </a:cubicBezTo>
                  <a:cubicBezTo>
                    <a:pt x="266" y="1644"/>
                    <a:pt x="0" y="1378"/>
                    <a:pt x="0" y="1054"/>
                  </a:cubicBezTo>
                  <a:cubicBezTo>
                    <a:pt x="0" y="590"/>
                    <a:pt x="0" y="590"/>
                    <a:pt x="0" y="590"/>
                  </a:cubicBezTo>
                  <a:cubicBezTo>
                    <a:pt x="0" y="266"/>
                    <a:pt x="266" y="0"/>
                    <a:pt x="591" y="0"/>
                  </a:cubicBezTo>
                  <a:cubicBezTo>
                    <a:pt x="915" y="0"/>
                    <a:pt x="1181" y="266"/>
                    <a:pt x="1181" y="590"/>
                  </a:cubicBezTo>
                  <a:cubicBezTo>
                    <a:pt x="1181" y="1054"/>
                    <a:pt x="1181" y="1054"/>
                    <a:pt x="1181" y="1054"/>
                  </a:cubicBezTo>
                  <a:cubicBezTo>
                    <a:pt x="1181" y="1378"/>
                    <a:pt x="915" y="1644"/>
                    <a:pt x="591" y="1644"/>
                  </a:cubicBezTo>
                  <a:close/>
                </a:path>
              </a:pathLst>
            </a:custGeom>
            <a:solidFill>
              <a:srgbClr val="FBAB1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anose="020B0609020204030204" pitchFamily="49" charset="0"/>
                <a:ea typeface="KoPub돋움체 Medium" panose="02020603020101020101" pitchFamily="18" charset="-127"/>
                <a:cs typeface="Arial"/>
                <a:sym typeface="Arial"/>
              </a:endParaRPr>
            </a:p>
          </p:txBody>
        </p:sp>
        <p:sp>
          <p:nvSpPr>
            <p:cNvPr id="397" name="Google Shape;720;p130">
              <a:extLst>
                <a:ext uri="{FF2B5EF4-FFF2-40B4-BE49-F238E27FC236}">
                  <a16:creationId xmlns:a16="http://schemas.microsoft.com/office/drawing/2014/main" id="{40B4EC30-E549-66E6-534B-D7C30E09C9FD}"/>
                </a:ext>
              </a:extLst>
            </p:cNvPr>
            <p:cNvSpPr/>
            <p:nvPr/>
          </p:nvSpPr>
          <p:spPr>
            <a:xfrm>
              <a:off x="1889" y="526"/>
              <a:ext cx="1831" cy="1943"/>
            </a:xfrm>
            <a:custGeom>
              <a:avLst/>
              <a:gdLst/>
              <a:ahLst/>
              <a:cxnLst/>
              <a:rect l="l" t="t" r="r" b="b"/>
              <a:pathLst>
                <a:path w="1620" h="1626" extrusionOk="0">
                  <a:moveTo>
                    <a:pt x="810" y="0"/>
                  </a:moveTo>
                  <a:cubicBezTo>
                    <a:pt x="363" y="0"/>
                    <a:pt x="0" y="363"/>
                    <a:pt x="0" y="810"/>
                  </a:cubicBezTo>
                  <a:cubicBezTo>
                    <a:pt x="0" y="1095"/>
                    <a:pt x="0" y="1095"/>
                    <a:pt x="0" y="1095"/>
                  </a:cubicBezTo>
                  <a:cubicBezTo>
                    <a:pt x="0" y="1151"/>
                    <a:pt x="45" y="1197"/>
                    <a:pt x="101" y="1197"/>
                  </a:cubicBezTo>
                  <a:cubicBezTo>
                    <a:pt x="118" y="1197"/>
                    <a:pt x="118" y="1197"/>
                    <a:pt x="118" y="1197"/>
                  </a:cubicBezTo>
                  <a:cubicBezTo>
                    <a:pt x="174" y="1197"/>
                    <a:pt x="219" y="1151"/>
                    <a:pt x="219" y="1095"/>
                  </a:cubicBezTo>
                  <a:cubicBezTo>
                    <a:pt x="219" y="827"/>
                    <a:pt x="219" y="827"/>
                    <a:pt x="219" y="827"/>
                  </a:cubicBezTo>
                  <a:cubicBezTo>
                    <a:pt x="219" y="771"/>
                    <a:pt x="174" y="726"/>
                    <a:pt x="118" y="726"/>
                  </a:cubicBezTo>
                  <a:cubicBezTo>
                    <a:pt x="101" y="726"/>
                    <a:pt x="101" y="726"/>
                    <a:pt x="101" y="726"/>
                  </a:cubicBezTo>
                  <a:cubicBezTo>
                    <a:pt x="93" y="726"/>
                    <a:pt x="84" y="727"/>
                    <a:pt x="76" y="729"/>
                  </a:cubicBezTo>
                  <a:cubicBezTo>
                    <a:pt x="117" y="360"/>
                    <a:pt x="430" y="72"/>
                    <a:pt x="810" y="72"/>
                  </a:cubicBezTo>
                  <a:cubicBezTo>
                    <a:pt x="1189" y="72"/>
                    <a:pt x="1503" y="360"/>
                    <a:pt x="1543" y="729"/>
                  </a:cubicBezTo>
                  <a:cubicBezTo>
                    <a:pt x="1535" y="727"/>
                    <a:pt x="1527" y="726"/>
                    <a:pt x="1518" y="726"/>
                  </a:cubicBezTo>
                  <a:cubicBezTo>
                    <a:pt x="1502" y="726"/>
                    <a:pt x="1502" y="726"/>
                    <a:pt x="1502" y="726"/>
                  </a:cubicBezTo>
                  <a:cubicBezTo>
                    <a:pt x="1446" y="726"/>
                    <a:pt x="1400" y="771"/>
                    <a:pt x="1400" y="827"/>
                  </a:cubicBezTo>
                  <a:cubicBezTo>
                    <a:pt x="1400" y="1095"/>
                    <a:pt x="1400" y="1095"/>
                    <a:pt x="1400" y="1095"/>
                  </a:cubicBezTo>
                  <a:cubicBezTo>
                    <a:pt x="1400" y="1151"/>
                    <a:pt x="1446" y="1197"/>
                    <a:pt x="1502" y="1197"/>
                  </a:cubicBezTo>
                  <a:cubicBezTo>
                    <a:pt x="1518" y="1197"/>
                    <a:pt x="1518" y="1197"/>
                    <a:pt x="1518" y="1197"/>
                  </a:cubicBezTo>
                  <a:cubicBezTo>
                    <a:pt x="1529" y="1197"/>
                    <a:pt x="1539" y="1195"/>
                    <a:pt x="1548" y="1192"/>
                  </a:cubicBezTo>
                  <a:cubicBezTo>
                    <a:pt x="1548" y="1196"/>
                    <a:pt x="1548" y="1196"/>
                    <a:pt x="1548" y="1196"/>
                  </a:cubicBezTo>
                  <a:cubicBezTo>
                    <a:pt x="1548" y="1349"/>
                    <a:pt x="1438" y="1478"/>
                    <a:pt x="1287" y="1503"/>
                  </a:cubicBezTo>
                  <a:cubicBezTo>
                    <a:pt x="1233" y="1512"/>
                    <a:pt x="1233" y="1512"/>
                    <a:pt x="1233" y="1512"/>
                  </a:cubicBezTo>
                  <a:cubicBezTo>
                    <a:pt x="1220" y="1493"/>
                    <a:pt x="1198" y="1480"/>
                    <a:pt x="1173" y="1480"/>
                  </a:cubicBezTo>
                  <a:cubicBezTo>
                    <a:pt x="1132" y="1480"/>
                    <a:pt x="1100" y="1513"/>
                    <a:pt x="1100" y="1553"/>
                  </a:cubicBezTo>
                  <a:cubicBezTo>
                    <a:pt x="1100" y="1594"/>
                    <a:pt x="1132" y="1626"/>
                    <a:pt x="1173" y="1626"/>
                  </a:cubicBezTo>
                  <a:cubicBezTo>
                    <a:pt x="1202" y="1626"/>
                    <a:pt x="1227" y="1609"/>
                    <a:pt x="1238" y="1584"/>
                  </a:cubicBezTo>
                  <a:cubicBezTo>
                    <a:pt x="1299" y="1574"/>
                    <a:pt x="1299" y="1574"/>
                    <a:pt x="1299" y="1574"/>
                  </a:cubicBezTo>
                  <a:cubicBezTo>
                    <a:pt x="1485" y="1544"/>
                    <a:pt x="1620" y="1384"/>
                    <a:pt x="1620" y="1196"/>
                  </a:cubicBezTo>
                  <a:cubicBezTo>
                    <a:pt x="1620" y="1095"/>
                    <a:pt x="1620" y="1095"/>
                    <a:pt x="1620" y="1095"/>
                  </a:cubicBezTo>
                  <a:cubicBezTo>
                    <a:pt x="1620" y="810"/>
                    <a:pt x="1620" y="810"/>
                    <a:pt x="1620" y="810"/>
                  </a:cubicBezTo>
                  <a:cubicBezTo>
                    <a:pt x="1620" y="363"/>
                    <a:pt x="1257" y="0"/>
                    <a:pt x="810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2828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anose="020B0609020204030204" pitchFamily="49" charset="0"/>
                <a:ea typeface="KoPub돋움체 Medium" panose="02020603020101020101" pitchFamily="18" charset="-127"/>
                <a:cs typeface="Arial"/>
                <a:sym typeface="Arial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22FFAD1-0E81-68DC-2B67-005FFE4BE37D}"/>
              </a:ext>
            </a:extLst>
          </p:cNvPr>
          <p:cNvGrpSpPr/>
          <p:nvPr/>
        </p:nvGrpSpPr>
        <p:grpSpPr>
          <a:xfrm>
            <a:off x="10506167" y="8534741"/>
            <a:ext cx="1008000" cy="474662"/>
            <a:chOff x="10506167" y="8534741"/>
            <a:chExt cx="1008000" cy="474662"/>
          </a:xfrm>
        </p:grpSpPr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506167" y="8534741"/>
              <a:ext cx="1008000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en-US" altLang="ko-KR">
                  <a:latin typeface="+mn-ea"/>
                  <a:ea typeface="+mn-ea"/>
                </a:rPr>
                <a:t>3. Software Phone</a:t>
              </a:r>
              <a:endParaRPr lang="ko-KR" altLang="en-US">
                <a:latin typeface="+mn-ea"/>
                <a:ea typeface="+mn-ea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600323" y="8657054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ko-KR" altLang="en-US">
                  <a:latin typeface="+mn-ea"/>
                  <a:ea typeface="+mn-ea"/>
                </a:rPr>
                <a:t>받기</a:t>
              </a: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600323" y="8779367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ko-KR" altLang="en-US">
                  <a:latin typeface="+mn-ea"/>
                  <a:ea typeface="+mn-ea"/>
                </a:rPr>
                <a:t>대기</a:t>
              </a:r>
            </a:p>
          </p:txBody>
        </p:sp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5F3785AF-8FE7-492C-A08F-78642D8C25BE}"/>
                </a:ext>
              </a:extLst>
            </p:cNvPr>
            <p:cNvSpPr txBox="1"/>
            <p:nvPr/>
          </p:nvSpPr>
          <p:spPr>
            <a:xfrm>
              <a:off x="10600323" y="8901681"/>
              <a:ext cx="887336" cy="107722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>
                <a:defRPr sz="7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Consolas" panose="020B0609020204030204" pitchFamily="49" charset="0"/>
                  <a:ea typeface="Rix고딕 B" panose="02020603020101020101" pitchFamily="18" charset="-127"/>
                </a:defRPr>
              </a:lvl1pPr>
            </a:lstStyle>
            <a:p>
              <a:pPr algn="l"/>
              <a:r>
                <a:rPr lang="ko-KR" altLang="en-US">
                  <a:latin typeface="+mn-ea"/>
                  <a:ea typeface="+mn-ea"/>
                </a:rPr>
                <a:t>끊기</a:t>
              </a:r>
            </a:p>
          </p:txBody>
        </p:sp>
      </p:grpSp>
      <p:sp>
        <p:nvSpPr>
          <p:cNvPr id="544" name="모서리가 둥근 직사각형 543"/>
          <p:cNvSpPr/>
          <p:nvPr/>
        </p:nvSpPr>
        <p:spPr>
          <a:xfrm rot="-16200000" flipV="1">
            <a:off x="4130677" y="7469360"/>
            <a:ext cx="1188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2" name="그룹 721"/>
          <p:cNvGrpSpPr/>
          <p:nvPr/>
        </p:nvGrpSpPr>
        <p:grpSpPr>
          <a:xfrm>
            <a:off x="4808763" y="5273006"/>
            <a:ext cx="2811600" cy="1516385"/>
            <a:chOff x="5041491" y="4851382"/>
            <a:chExt cx="2811600" cy="1516385"/>
          </a:xfrm>
        </p:grpSpPr>
        <p:sp>
          <p:nvSpPr>
            <p:cNvPr id="723" name="모서리가 둥근 직사각형 722"/>
            <p:cNvSpPr/>
            <p:nvPr/>
          </p:nvSpPr>
          <p:spPr>
            <a:xfrm>
              <a:off x="5041491" y="4947366"/>
              <a:ext cx="2811600" cy="1420401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sp>
          <p:nvSpPr>
            <p:cNvPr id="724" name="모서리가 둥근 직사각형 723"/>
            <p:cNvSpPr/>
            <p:nvPr/>
          </p:nvSpPr>
          <p:spPr>
            <a:xfrm>
              <a:off x="5041491" y="4851382"/>
              <a:ext cx="2811600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8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onsolas" panose="020B0609020204030204" pitchFamily="49" charset="0"/>
                  <a:ea typeface="맑은 고딕" panose="020B0503020000020004" pitchFamily="50" charset="-127"/>
                </a:rPr>
                <a:t>AI System</a:t>
              </a:r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endParaRPr>
            </a:p>
          </p:txBody>
        </p:sp>
      </p:grpSp>
      <p:pic>
        <p:nvPicPr>
          <p:cNvPr id="725" name="그림 156">
            <a:extLst>
              <a:ext uri="{FF2B5EF4-FFF2-40B4-BE49-F238E27FC236}">
                <a16:creationId xmlns:a16="http://schemas.microsoft.com/office/drawing/2014/main" id="{1724C43A-4F53-4B69-89BA-F9E97031B1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459" y="6282973"/>
            <a:ext cx="378767" cy="352482"/>
          </a:xfrm>
          <a:prstGeom prst="rect">
            <a:avLst/>
          </a:prstGeom>
        </p:spPr>
      </p:pic>
      <p:sp>
        <p:nvSpPr>
          <p:cNvPr id="726" name="TextBox 725">
            <a:extLst>
              <a:ext uri="{FF2B5EF4-FFF2-40B4-BE49-F238E27FC236}">
                <a16:creationId xmlns:a16="http://schemas.microsoft.com/office/drawing/2014/main" id="{6254DECC-289E-482A-89BD-006BDD91BCA5}"/>
              </a:ext>
            </a:extLst>
          </p:cNvPr>
          <p:cNvSpPr txBox="1"/>
          <p:nvPr/>
        </p:nvSpPr>
        <p:spPr>
          <a:xfrm>
            <a:off x="4887979" y="661629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STT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pic>
        <p:nvPicPr>
          <p:cNvPr id="730" name="그림 310">
            <a:extLst>
              <a:ext uri="{FF2B5EF4-FFF2-40B4-BE49-F238E27FC236}">
                <a16:creationId xmlns:a16="http://schemas.microsoft.com/office/drawing/2014/main" id="{2554113C-5CDF-45D6-AC0D-1562D80D0D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6710" y="6282973"/>
            <a:ext cx="378767" cy="352482"/>
          </a:xfrm>
          <a:prstGeom prst="rect">
            <a:avLst/>
          </a:prstGeom>
        </p:spPr>
      </p:pic>
      <p:sp>
        <p:nvSpPr>
          <p:cNvPr id="731" name="TextBox 730">
            <a:extLst>
              <a:ext uri="{FF2B5EF4-FFF2-40B4-BE49-F238E27FC236}">
                <a16:creationId xmlns:a16="http://schemas.microsoft.com/office/drawing/2014/main" id="{1F705297-7EB8-4EA7-AF2A-D7F1C00118CF}"/>
              </a:ext>
            </a:extLst>
          </p:cNvPr>
          <p:cNvSpPr txBox="1"/>
          <p:nvPr/>
        </p:nvSpPr>
        <p:spPr>
          <a:xfrm>
            <a:off x="6752665" y="6603613"/>
            <a:ext cx="72961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Text Analyser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734" name="TextBox 733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5389167" y="6305205"/>
            <a:ext cx="813633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Raw Data</a:t>
            </a:r>
            <a:endParaRPr lang="ko-KR" altLang="en-US"/>
          </a:p>
        </p:txBody>
      </p:sp>
      <p:pic>
        <p:nvPicPr>
          <p:cNvPr id="735" name="그림 156">
            <a:extLst>
              <a:ext uri="{FF2B5EF4-FFF2-40B4-BE49-F238E27FC236}">
                <a16:creationId xmlns:a16="http://schemas.microsoft.com/office/drawing/2014/main" id="{1724C43A-4F53-4B69-89BA-F9E97031B1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5665" y="6282973"/>
            <a:ext cx="378767" cy="352482"/>
          </a:xfrm>
          <a:prstGeom prst="rect">
            <a:avLst/>
          </a:prstGeom>
        </p:spPr>
      </p:pic>
      <p:sp>
        <p:nvSpPr>
          <p:cNvPr id="736" name="TextBox 735">
            <a:extLst>
              <a:ext uri="{FF2B5EF4-FFF2-40B4-BE49-F238E27FC236}">
                <a16:creationId xmlns:a16="http://schemas.microsoft.com/office/drawing/2014/main" id="{6254DECC-289E-482A-89BD-006BDD91BCA5}"/>
              </a:ext>
            </a:extLst>
          </p:cNvPr>
          <p:cNvSpPr txBox="1"/>
          <p:nvPr/>
        </p:nvSpPr>
        <p:spPr>
          <a:xfrm>
            <a:off x="5835185" y="661629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TalkBot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grpSp>
        <p:nvGrpSpPr>
          <p:cNvPr id="737" name="그룹 736"/>
          <p:cNvGrpSpPr/>
          <p:nvPr/>
        </p:nvGrpSpPr>
        <p:grpSpPr>
          <a:xfrm>
            <a:off x="6217550" y="6246380"/>
            <a:ext cx="272492" cy="246631"/>
            <a:chOff x="5216221" y="1439935"/>
            <a:chExt cx="272492" cy="246631"/>
          </a:xfrm>
        </p:grpSpPr>
        <p:sp>
          <p:nvSpPr>
            <p:cNvPr id="738" name="타원 737"/>
            <p:cNvSpPr/>
            <p:nvPr/>
          </p:nvSpPr>
          <p:spPr>
            <a:xfrm>
              <a:off x="5216221" y="1439935"/>
              <a:ext cx="246631" cy="246631"/>
            </a:xfrm>
            <a:prstGeom prst="ellipse">
              <a:avLst/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9" name="직사각형 738"/>
            <p:cNvSpPr/>
            <p:nvPr/>
          </p:nvSpPr>
          <p:spPr>
            <a:xfrm>
              <a:off x="5387828" y="1557646"/>
              <a:ext cx="100885" cy="1074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>
                <a:latin typeface="Consolas" panose="020B0609020204030204" pitchFamily="49" charset="0"/>
              </a:endParaRPr>
            </a:p>
          </p:txBody>
        </p:sp>
        <p:cxnSp>
          <p:nvCxnSpPr>
            <p:cNvPr id="740" name="직선 연결선 739"/>
            <p:cNvCxnSpPr>
              <a:endCxn id="738" idx="6"/>
            </p:cNvCxnSpPr>
            <p:nvPr/>
          </p:nvCxnSpPr>
          <p:spPr>
            <a:xfrm>
              <a:off x="5403068" y="1492529"/>
              <a:ext cx="59784" cy="7072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1" name="직선 연결선 740"/>
            <p:cNvCxnSpPr/>
            <p:nvPr/>
          </p:nvCxnSpPr>
          <p:spPr>
            <a:xfrm flipH="1">
              <a:off x="5457820" y="1484467"/>
              <a:ext cx="24278" cy="726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2" name="직선 화살표 연결선 741"/>
          <p:cNvCxnSpPr/>
          <p:nvPr/>
        </p:nvCxnSpPr>
        <p:spPr>
          <a:xfrm>
            <a:off x="6702731" y="6385504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4" name="오른쪽 화살표 743"/>
          <p:cNvSpPr/>
          <p:nvPr/>
        </p:nvSpPr>
        <p:spPr>
          <a:xfrm>
            <a:off x="7659057" y="5373281"/>
            <a:ext cx="720000" cy="45719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5" name="오른쪽 화살표 744"/>
          <p:cNvSpPr/>
          <p:nvPr/>
        </p:nvSpPr>
        <p:spPr>
          <a:xfrm>
            <a:off x="7925075" y="5575183"/>
            <a:ext cx="468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6" name="모서리가 둥근 직사각형 745"/>
          <p:cNvSpPr/>
          <p:nvPr/>
        </p:nvSpPr>
        <p:spPr>
          <a:xfrm rot="-16200000" flipV="1">
            <a:off x="7313075" y="6211311"/>
            <a:ext cx="1260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98F5A0EF-A61C-4680-8BFA-1E573887E902}"/>
              </a:ext>
            </a:extLst>
          </p:cNvPr>
          <p:cNvSpPr txBox="1"/>
          <p:nvPr/>
        </p:nvSpPr>
        <p:spPr>
          <a:xfrm>
            <a:off x="6232803" y="6342379"/>
            <a:ext cx="589578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질의응답셋</a:t>
            </a:r>
          </a:p>
        </p:txBody>
      </p:sp>
      <p:sp>
        <p:nvSpPr>
          <p:cNvPr id="754" name="모서리가 둥근 직사각형 753"/>
          <p:cNvSpPr/>
          <p:nvPr/>
        </p:nvSpPr>
        <p:spPr>
          <a:xfrm rot="-16200000" flipV="1">
            <a:off x="2664358" y="4361802"/>
            <a:ext cx="402336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56" name="직선 화살표 연결선 755"/>
          <p:cNvCxnSpPr/>
          <p:nvPr/>
        </p:nvCxnSpPr>
        <p:spPr>
          <a:xfrm>
            <a:off x="5296737" y="6421880"/>
            <a:ext cx="61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7" name="오른쪽 화살표 756"/>
          <p:cNvSpPr/>
          <p:nvPr/>
        </p:nvSpPr>
        <p:spPr>
          <a:xfrm>
            <a:off x="3244910" y="5171379"/>
            <a:ext cx="5130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758" name="그림 163">
            <a:extLst>
              <a:ext uri="{FF2B5EF4-FFF2-40B4-BE49-F238E27FC236}">
                <a16:creationId xmlns:a16="http://schemas.microsoft.com/office/drawing/2014/main" id="{1796680C-F49E-4F53-908C-10FA44FA1D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122" y="5785834"/>
            <a:ext cx="378767" cy="352482"/>
          </a:xfrm>
          <a:prstGeom prst="rect">
            <a:avLst/>
          </a:prstGeom>
        </p:spPr>
      </p:pic>
      <p:sp>
        <p:nvSpPr>
          <p:cNvPr id="759" name="TextBox 758">
            <a:extLst>
              <a:ext uri="{FF2B5EF4-FFF2-40B4-BE49-F238E27FC236}">
                <a16:creationId xmlns:a16="http://schemas.microsoft.com/office/drawing/2014/main" id="{716B9D02-7ED6-49CC-8665-267863573174}"/>
              </a:ext>
            </a:extLst>
          </p:cNvPr>
          <p:cNvSpPr txBox="1"/>
          <p:nvPr/>
        </p:nvSpPr>
        <p:spPr>
          <a:xfrm>
            <a:off x="6711077" y="6119159"/>
            <a:ext cx="729614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>
                <a:latin typeface="Consolas" panose="020B0609020204030204" pitchFamily="49" charset="0"/>
              </a:rPr>
              <a:t>AI Advisor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760" name="모서리가 둥근 직사각형 759"/>
          <p:cNvSpPr/>
          <p:nvPr/>
        </p:nvSpPr>
        <p:spPr>
          <a:xfrm flipV="1">
            <a:off x="7263058" y="5939233"/>
            <a:ext cx="432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모서리가 둥근 직사각형 762"/>
          <p:cNvSpPr/>
          <p:nvPr/>
        </p:nvSpPr>
        <p:spPr>
          <a:xfrm rot="5400000" flipV="1">
            <a:off x="7389057" y="5667914"/>
            <a:ext cx="576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" name="직선 연결선 29"/>
          <p:cNvCxnSpPr/>
          <p:nvPr/>
        </p:nvCxnSpPr>
        <p:spPr>
          <a:xfrm flipV="1">
            <a:off x="6702731" y="5951933"/>
            <a:ext cx="0" cy="329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5" name="직선 화살표 연결선 764"/>
          <p:cNvCxnSpPr/>
          <p:nvPr/>
        </p:nvCxnSpPr>
        <p:spPr>
          <a:xfrm>
            <a:off x="6702731" y="5951582"/>
            <a:ext cx="25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1" name="모서리가 둥근 직사각형 770"/>
          <p:cNvSpPr/>
          <p:nvPr/>
        </p:nvSpPr>
        <p:spPr>
          <a:xfrm flipV="1">
            <a:off x="8767294" y="5360167"/>
            <a:ext cx="2448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4" name="오른쪽 화살표 773"/>
          <p:cNvSpPr/>
          <p:nvPr/>
        </p:nvSpPr>
        <p:spPr>
          <a:xfrm>
            <a:off x="8789028" y="5579550"/>
            <a:ext cx="256032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5" name="모서리가 둥근 직사각형 784"/>
          <p:cNvSpPr/>
          <p:nvPr/>
        </p:nvSpPr>
        <p:spPr>
          <a:xfrm rot="-16200000" flipV="1">
            <a:off x="10531294" y="4712167"/>
            <a:ext cx="1332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8" name="모서리가 둥근 직사각형 787"/>
          <p:cNvSpPr/>
          <p:nvPr/>
        </p:nvSpPr>
        <p:spPr>
          <a:xfrm rot="-16200000" flipV="1">
            <a:off x="6542168" y="3873997"/>
            <a:ext cx="2448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0" name="모서리가 둥근 직사각형 789"/>
          <p:cNvSpPr/>
          <p:nvPr/>
        </p:nvSpPr>
        <p:spPr>
          <a:xfrm flipV="1">
            <a:off x="7748168" y="2667997"/>
            <a:ext cx="329184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3" name="막힌 원호 792"/>
          <p:cNvSpPr/>
          <p:nvPr/>
        </p:nvSpPr>
        <p:spPr>
          <a:xfrm rot="5400000">
            <a:off x="7652613" y="5121324"/>
            <a:ext cx="192747" cy="128464"/>
          </a:xfrm>
          <a:prstGeom prst="blockArc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4" name="모서리가 둥근 직사각형 793"/>
          <p:cNvSpPr/>
          <p:nvPr/>
        </p:nvSpPr>
        <p:spPr>
          <a:xfrm rot="-16200000" flipV="1">
            <a:off x="7208168" y="5803704"/>
            <a:ext cx="111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6" name="모서리가 둥근 직사각형 795"/>
          <p:cNvSpPr/>
          <p:nvPr/>
        </p:nvSpPr>
        <p:spPr>
          <a:xfrm flipV="1">
            <a:off x="8774874" y="5169716"/>
            <a:ext cx="228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5" name="모서리가 둥근 직사각형 804"/>
          <p:cNvSpPr/>
          <p:nvPr/>
        </p:nvSpPr>
        <p:spPr>
          <a:xfrm rot="-16200000" flipV="1">
            <a:off x="10361311" y="4501916"/>
            <a:ext cx="13716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6" name="모서리가 둥근 직사각형 805"/>
          <p:cNvSpPr/>
          <p:nvPr/>
        </p:nvSpPr>
        <p:spPr>
          <a:xfrm flipV="1">
            <a:off x="11029111" y="3831618"/>
            <a:ext cx="1548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8" name="모서리가 둥근 직사각형 807"/>
          <p:cNvSpPr/>
          <p:nvPr/>
        </p:nvSpPr>
        <p:spPr>
          <a:xfrm rot="-16200000" flipV="1">
            <a:off x="10800151" y="1544410"/>
            <a:ext cx="73152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5" name="모서리가 둥근 직사각형 354"/>
          <p:cNvSpPr/>
          <p:nvPr/>
        </p:nvSpPr>
        <p:spPr>
          <a:xfrm flipV="1">
            <a:off x="7341369" y="6343704"/>
            <a:ext cx="4428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8" name="모서리가 둥근 직사각형 357"/>
          <p:cNvSpPr/>
          <p:nvPr/>
        </p:nvSpPr>
        <p:spPr>
          <a:xfrm rot="-16200000" flipV="1">
            <a:off x="7138545" y="6714822"/>
            <a:ext cx="64008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1" name="모서리가 둥근 직사각형 360"/>
          <p:cNvSpPr/>
          <p:nvPr/>
        </p:nvSpPr>
        <p:spPr>
          <a:xfrm flipV="1">
            <a:off x="4738362" y="6893360"/>
            <a:ext cx="2441448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2" name="오른쪽 화살표 361"/>
          <p:cNvSpPr/>
          <p:nvPr/>
        </p:nvSpPr>
        <p:spPr>
          <a:xfrm>
            <a:off x="11147911" y="1158994"/>
            <a:ext cx="2448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7885001" y="5251797"/>
            <a:ext cx="578363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/>
              <a:t>Text </a:t>
            </a:r>
            <a:r>
              <a:rPr lang="ko-KR" altLang="en-US"/>
              <a:t>상담요청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7882777" y="5455722"/>
            <a:ext cx="505661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상담 </a:t>
            </a:r>
            <a:r>
              <a:rPr lang="en-US" altLang="ko-KR"/>
              <a:t>advice</a:t>
            </a:r>
            <a:endParaRPr lang="ko-KR" altLang="en-US"/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7848627" y="5036554"/>
            <a:ext cx="715392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/>
              <a:t>Speech </a:t>
            </a:r>
            <a:r>
              <a:rPr lang="ko-KR" altLang="en-US"/>
              <a:t>상담요청</a:t>
            </a: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890150" y="5279157"/>
            <a:ext cx="36000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pPr algn="r"/>
            <a:r>
              <a:rPr lang="ko-KR" altLang="en-US"/>
              <a:t>상담결과</a:t>
            </a: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890150" y="5071140"/>
            <a:ext cx="36000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pPr algn="r"/>
            <a:r>
              <a:rPr lang="ko-KR" altLang="en-US"/>
              <a:t>상담요약</a:t>
            </a:r>
          </a:p>
        </p:txBody>
      </p:sp>
      <p:sp>
        <p:nvSpPr>
          <p:cNvPr id="482" name="TextBox 481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890150" y="5482897"/>
            <a:ext cx="36000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pPr algn="r"/>
            <a:r>
              <a:rPr lang="ko-KR" altLang="en-US"/>
              <a:t>호 연결</a:t>
            </a:r>
          </a:p>
        </p:txBody>
      </p:sp>
      <p:sp>
        <p:nvSpPr>
          <p:cNvPr id="509" name="모서리가 둥근 직사각형 508"/>
          <p:cNvSpPr/>
          <p:nvPr/>
        </p:nvSpPr>
        <p:spPr>
          <a:xfrm rot="-16200000" flipV="1">
            <a:off x="10342951" y="3001619"/>
            <a:ext cx="164592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5" name="막힌 원호 524"/>
          <p:cNvSpPr/>
          <p:nvPr/>
        </p:nvSpPr>
        <p:spPr>
          <a:xfrm rot="5400000">
            <a:off x="10759966" y="1987012"/>
            <a:ext cx="336608" cy="151836"/>
          </a:xfrm>
          <a:prstGeom prst="blockArc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8" name="모서리가 둥근 직사각형 547"/>
          <p:cNvSpPr/>
          <p:nvPr/>
        </p:nvSpPr>
        <p:spPr>
          <a:xfrm flipV="1">
            <a:off x="10349971" y="1968550"/>
            <a:ext cx="129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모서리가 둥근 직사각형 548"/>
          <p:cNvSpPr/>
          <p:nvPr/>
        </p:nvSpPr>
        <p:spPr>
          <a:xfrm rot="-16200000" flipV="1">
            <a:off x="11448038" y="1777719"/>
            <a:ext cx="36576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6487537" y="7979664"/>
            <a:ext cx="415220" cy="356031"/>
            <a:chOff x="5730710" y="8086747"/>
            <a:chExt cx="415220" cy="356031"/>
          </a:xfrm>
        </p:grpSpPr>
        <p:pic>
          <p:nvPicPr>
            <p:cNvPr id="551" name="그림 132">
              <a:extLst>
                <a:ext uri="{FF2B5EF4-FFF2-40B4-BE49-F238E27FC236}">
                  <a16:creationId xmlns:a16="http://schemas.microsoft.com/office/drawing/2014/main" id="{B69A0853-2056-4D39-84FC-0A67A4E67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0710" y="8086747"/>
              <a:ext cx="378767" cy="352482"/>
            </a:xfrm>
            <a:prstGeom prst="rect">
              <a:avLst/>
            </a:prstGeom>
          </p:spPr>
        </p:pic>
        <p:pic>
          <p:nvPicPr>
            <p:cNvPr id="552" name="Picture 20" descr="http://db.cse.ohio-state.edu/images/db.png">
              <a:extLst>
                <a:ext uri="{FF2B5EF4-FFF2-40B4-BE49-F238E27FC236}">
                  <a16:creationId xmlns:a16="http://schemas.microsoft.com/office/drawing/2014/main" id="{A8E9F3D4-4F11-41DE-8877-05CE23A69A4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7105" y="8311971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53" name="오른쪽 화살표 552"/>
          <p:cNvSpPr/>
          <p:nvPr/>
        </p:nvSpPr>
        <p:spPr>
          <a:xfrm rot="10800000">
            <a:off x="7578969" y="8212830"/>
            <a:ext cx="1051560" cy="55958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 rot="10800000">
            <a:off x="8588460" y="5625100"/>
            <a:ext cx="57600" cy="2628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524492" y="5824299"/>
            <a:ext cx="36000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/>
              <a:t>검색</a:t>
            </a:r>
          </a:p>
        </p:txBody>
      </p:sp>
      <p:sp>
        <p:nvSpPr>
          <p:cNvPr id="557" name="모서리가 둥근 직사각형 556"/>
          <p:cNvSpPr/>
          <p:nvPr/>
        </p:nvSpPr>
        <p:spPr>
          <a:xfrm flipV="1">
            <a:off x="4658052" y="6355482"/>
            <a:ext cx="324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TextBox 561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4482038" y="6117872"/>
            <a:ext cx="710266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r>
              <a:rPr lang="en-US" altLang="ko-KR"/>
              <a:t>Masking Data</a:t>
            </a:r>
          </a:p>
        </p:txBody>
      </p:sp>
      <p:sp>
        <p:nvSpPr>
          <p:cNvPr id="568" name="모서리가 둥근 직사각형 567"/>
          <p:cNvSpPr/>
          <p:nvPr/>
        </p:nvSpPr>
        <p:spPr>
          <a:xfrm rot="-16200000" flipV="1">
            <a:off x="10848623" y="2270099"/>
            <a:ext cx="18288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2" name="오른쪽 화살표 571"/>
          <p:cNvSpPr/>
          <p:nvPr/>
        </p:nvSpPr>
        <p:spPr>
          <a:xfrm>
            <a:off x="4468910" y="4503988"/>
            <a:ext cx="756000" cy="55958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4" name="모서리가 둥근 직사각형 573"/>
          <p:cNvSpPr/>
          <p:nvPr/>
        </p:nvSpPr>
        <p:spPr>
          <a:xfrm rot="-16200000" flipV="1">
            <a:off x="4099911" y="4887613"/>
            <a:ext cx="774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6" name="Picture 20" descr="http://db.cse.ohio-state.edu/images/db.png">
            <a:extLst>
              <a:ext uri="{FF2B5EF4-FFF2-40B4-BE49-F238E27FC236}">
                <a16:creationId xmlns:a16="http://schemas.microsoft.com/office/drawing/2014/main" id="{AA71DFE1-835A-56D5-3A8C-049C31826D6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383" y="878499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E360E855-5820-7F9B-E5EC-3D95FDF79F6F}"/>
              </a:ext>
            </a:extLst>
          </p:cNvPr>
          <p:cNvCxnSpPr>
            <a:cxnSpLocks/>
          </p:cNvCxnSpPr>
          <p:nvPr/>
        </p:nvCxnSpPr>
        <p:spPr>
          <a:xfrm>
            <a:off x="3234967" y="1064545"/>
            <a:ext cx="0" cy="1078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3869A8C8-5D35-DE8D-4DA0-7B488D97599C}"/>
              </a:ext>
            </a:extLst>
          </p:cNvPr>
          <p:cNvCxnSpPr>
            <a:cxnSpLocks/>
          </p:cNvCxnSpPr>
          <p:nvPr/>
        </p:nvCxnSpPr>
        <p:spPr>
          <a:xfrm>
            <a:off x="2612153" y="903574"/>
            <a:ext cx="78509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1B25FD14-9DBF-93E4-8FC1-DEFC64F7A493}"/>
              </a:ext>
            </a:extLst>
          </p:cNvPr>
          <p:cNvCxnSpPr>
            <a:cxnSpLocks/>
          </p:cNvCxnSpPr>
          <p:nvPr/>
        </p:nvCxnSpPr>
        <p:spPr>
          <a:xfrm>
            <a:off x="2612153" y="1059960"/>
            <a:ext cx="631703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A2C503EC-09DC-DE68-CCDE-8FF3869E94FB}"/>
              </a:ext>
            </a:extLst>
          </p:cNvPr>
          <p:cNvCxnSpPr>
            <a:cxnSpLocks/>
          </p:cNvCxnSpPr>
          <p:nvPr/>
        </p:nvCxnSpPr>
        <p:spPr>
          <a:xfrm>
            <a:off x="3422650" y="880938"/>
            <a:ext cx="0" cy="1077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8" name="그림 163">
            <a:extLst>
              <a:ext uri="{FF2B5EF4-FFF2-40B4-BE49-F238E27FC236}">
                <a16:creationId xmlns:a16="http://schemas.microsoft.com/office/drawing/2014/main" id="{1AA8E6A7-77DC-4000-98BA-F694AACA25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9881" y="926558"/>
            <a:ext cx="378767" cy="352482"/>
          </a:xfrm>
          <a:prstGeom prst="rect">
            <a:avLst/>
          </a:prstGeom>
        </p:spPr>
      </p:pic>
      <p:pic>
        <p:nvPicPr>
          <p:cNvPr id="410" name="그림 530">
            <a:extLst>
              <a:ext uri="{FF2B5EF4-FFF2-40B4-BE49-F238E27FC236}">
                <a16:creationId xmlns:a16="http://schemas.microsoft.com/office/drawing/2014/main" id="{58339314-FA70-4F8F-A4DB-B6C42828C9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54391" y="420493"/>
            <a:ext cx="565450" cy="286822"/>
          </a:xfrm>
          <a:prstGeom prst="rect">
            <a:avLst/>
          </a:prstGeom>
        </p:spPr>
      </p:pic>
      <p:pic>
        <p:nvPicPr>
          <p:cNvPr id="421" name="그림 530">
            <a:extLst>
              <a:ext uri="{FF2B5EF4-FFF2-40B4-BE49-F238E27FC236}">
                <a16:creationId xmlns:a16="http://schemas.microsoft.com/office/drawing/2014/main" id="{0D3B824D-708F-4A10-A9B1-F038F03D5E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1444288"/>
            <a:ext cx="565450" cy="286822"/>
          </a:xfrm>
          <a:prstGeom prst="rect">
            <a:avLst/>
          </a:prstGeom>
        </p:spPr>
      </p:pic>
      <p:pic>
        <p:nvPicPr>
          <p:cNvPr id="422" name="그림 530">
            <a:extLst>
              <a:ext uri="{FF2B5EF4-FFF2-40B4-BE49-F238E27FC236}">
                <a16:creationId xmlns:a16="http://schemas.microsoft.com/office/drawing/2014/main" id="{1BB9C963-ECE6-427E-A981-CB5831D57F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1993702"/>
            <a:ext cx="565450" cy="286822"/>
          </a:xfrm>
          <a:prstGeom prst="rect">
            <a:avLst/>
          </a:prstGeom>
        </p:spPr>
      </p:pic>
      <p:pic>
        <p:nvPicPr>
          <p:cNvPr id="443" name="그림 530">
            <a:extLst>
              <a:ext uri="{FF2B5EF4-FFF2-40B4-BE49-F238E27FC236}">
                <a16:creationId xmlns:a16="http://schemas.microsoft.com/office/drawing/2014/main" id="{3D4A1272-E626-466F-A6B0-6109225C24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2905848"/>
            <a:ext cx="565450" cy="286822"/>
          </a:xfrm>
          <a:prstGeom prst="rect">
            <a:avLst/>
          </a:prstGeom>
        </p:spPr>
      </p:pic>
      <p:pic>
        <p:nvPicPr>
          <p:cNvPr id="444" name="그림 530">
            <a:extLst>
              <a:ext uri="{FF2B5EF4-FFF2-40B4-BE49-F238E27FC236}">
                <a16:creationId xmlns:a16="http://schemas.microsoft.com/office/drawing/2014/main" id="{2E59F07A-107E-4E20-BCFD-188BAFB1E5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2465044"/>
            <a:ext cx="565450" cy="286822"/>
          </a:xfrm>
          <a:prstGeom prst="rect">
            <a:avLst/>
          </a:prstGeom>
        </p:spPr>
      </p:pic>
      <p:pic>
        <p:nvPicPr>
          <p:cNvPr id="445" name="그림 530">
            <a:extLst>
              <a:ext uri="{FF2B5EF4-FFF2-40B4-BE49-F238E27FC236}">
                <a16:creationId xmlns:a16="http://schemas.microsoft.com/office/drawing/2014/main" id="{D80D6E15-C954-4C36-B617-5ED63A1BF3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3975028"/>
            <a:ext cx="565450" cy="286822"/>
          </a:xfrm>
          <a:prstGeom prst="rect">
            <a:avLst/>
          </a:prstGeom>
        </p:spPr>
      </p:pic>
      <p:sp>
        <p:nvSpPr>
          <p:cNvPr id="27" name="Arrow: Left-Right 26">
            <a:extLst>
              <a:ext uri="{FF2B5EF4-FFF2-40B4-BE49-F238E27FC236}">
                <a16:creationId xmlns:a16="http://schemas.microsoft.com/office/drawing/2014/main" id="{113E1156-984F-452F-9F2E-963285B577F2}"/>
              </a:ext>
            </a:extLst>
          </p:cNvPr>
          <p:cNvSpPr/>
          <p:nvPr/>
        </p:nvSpPr>
        <p:spPr>
          <a:xfrm>
            <a:off x="10361408" y="673811"/>
            <a:ext cx="1645920" cy="45719"/>
          </a:xfrm>
          <a:prstGeom prst="left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5CC2C9DD-B459-428B-8A6A-4EF43F2C03C6}"/>
              </a:ext>
            </a:extLst>
          </p:cNvPr>
          <p:cNvSpPr txBox="1"/>
          <p:nvPr/>
        </p:nvSpPr>
        <p:spPr>
          <a:xfrm>
            <a:off x="11851692" y="618031"/>
            <a:ext cx="775292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행정전자서명</a:t>
            </a:r>
            <a:endParaRPr lang="en-US" altLang="ko-KR" sz="800" b="1"/>
          </a:p>
          <a:p>
            <a:pPr algn="r"/>
            <a:r>
              <a:rPr lang="ko-KR" altLang="en-US" sz="800" b="1"/>
              <a:t>인증관리센터</a:t>
            </a:r>
            <a:endParaRPr lang="en-US" altLang="ko-KR" sz="800" b="1"/>
          </a:p>
        </p:txBody>
      </p:sp>
      <p:sp>
        <p:nvSpPr>
          <p:cNvPr id="497" name="막힌 원호 524">
            <a:extLst>
              <a:ext uri="{FF2B5EF4-FFF2-40B4-BE49-F238E27FC236}">
                <a16:creationId xmlns:a16="http://schemas.microsoft.com/office/drawing/2014/main" id="{23423694-F276-4B66-9FE0-CA5280211DEF}"/>
              </a:ext>
            </a:extLst>
          </p:cNvPr>
          <p:cNvSpPr/>
          <p:nvPr/>
        </p:nvSpPr>
        <p:spPr>
          <a:xfrm rot="5400000">
            <a:off x="10869897" y="1987012"/>
            <a:ext cx="336608" cy="151836"/>
          </a:xfrm>
          <a:prstGeom prst="blockArc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7" name="모서리가 둥근 직사각형 542">
            <a:extLst>
              <a:ext uri="{FF2B5EF4-FFF2-40B4-BE49-F238E27FC236}">
                <a16:creationId xmlns:a16="http://schemas.microsoft.com/office/drawing/2014/main" id="{68C35BF3-520C-4F68-AD2E-1CEA0E0B4758}"/>
              </a:ext>
            </a:extLst>
          </p:cNvPr>
          <p:cNvSpPr/>
          <p:nvPr/>
        </p:nvSpPr>
        <p:spPr>
          <a:xfrm rot="-16200000" flipV="1">
            <a:off x="10803764" y="2433997"/>
            <a:ext cx="504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8" name="막힌 원호 524">
            <a:extLst>
              <a:ext uri="{FF2B5EF4-FFF2-40B4-BE49-F238E27FC236}">
                <a16:creationId xmlns:a16="http://schemas.microsoft.com/office/drawing/2014/main" id="{6669A767-49B1-4278-9814-AB29C47FEE09}"/>
              </a:ext>
            </a:extLst>
          </p:cNvPr>
          <p:cNvSpPr/>
          <p:nvPr/>
        </p:nvSpPr>
        <p:spPr>
          <a:xfrm rot="5400000">
            <a:off x="10983313" y="1987012"/>
            <a:ext cx="336608" cy="151836"/>
          </a:xfrm>
          <a:prstGeom prst="blockArc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6" name="오른쪽 화살표 538">
            <a:extLst>
              <a:ext uri="{FF2B5EF4-FFF2-40B4-BE49-F238E27FC236}">
                <a16:creationId xmlns:a16="http://schemas.microsoft.com/office/drawing/2014/main" id="{C2961901-4A1A-4DC1-AA3F-EB089C688E51}"/>
              </a:ext>
            </a:extLst>
          </p:cNvPr>
          <p:cNvSpPr/>
          <p:nvPr/>
        </p:nvSpPr>
        <p:spPr>
          <a:xfrm>
            <a:off x="11612918" y="1586888"/>
            <a:ext cx="4572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0A75A896-1427-4559-9122-05AD3EAABC88}"/>
              </a:ext>
            </a:extLst>
          </p:cNvPr>
          <p:cNvSpPr txBox="1"/>
          <p:nvPr/>
        </p:nvSpPr>
        <p:spPr>
          <a:xfrm>
            <a:off x="11677985" y="1647155"/>
            <a:ext cx="94899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정부디렉토리시스템</a:t>
            </a:r>
            <a:endParaRPr lang="en-US" altLang="ko-KR" sz="800" b="1"/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29EB32BB-73BF-4801-8A22-70F9C5F72C4B}"/>
              </a:ext>
            </a:extLst>
          </p:cNvPr>
          <p:cNvSpPr txBox="1"/>
          <p:nvPr/>
        </p:nvSpPr>
        <p:spPr>
          <a:xfrm>
            <a:off x="11784312" y="2183832"/>
            <a:ext cx="842672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행정표준코드관리</a:t>
            </a:r>
            <a:endParaRPr lang="en-US" altLang="ko-KR" sz="800" b="1"/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69997409-060D-4747-8C58-5DC17E2CC3C5}"/>
              </a:ext>
            </a:extLst>
          </p:cNvPr>
          <p:cNvSpPr txBox="1"/>
          <p:nvPr/>
        </p:nvSpPr>
        <p:spPr>
          <a:xfrm>
            <a:off x="11901462" y="3074223"/>
            <a:ext cx="725522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공공데이타포털 </a:t>
            </a:r>
            <a:endParaRPr lang="en-US" altLang="ko-KR" sz="800" b="1"/>
          </a:p>
          <a:p>
            <a:pPr algn="r"/>
            <a:r>
              <a:rPr lang="en-US" altLang="ko-KR" sz="800" b="1"/>
              <a:t>Open API</a:t>
            </a:r>
          </a:p>
        </p:txBody>
      </p:sp>
      <p:sp>
        <p:nvSpPr>
          <p:cNvPr id="540" name="모서리가 둥근 직사각형 508">
            <a:extLst>
              <a:ext uri="{FF2B5EF4-FFF2-40B4-BE49-F238E27FC236}">
                <a16:creationId xmlns:a16="http://schemas.microsoft.com/office/drawing/2014/main" id="{03072C73-E6FE-4F43-84BA-31567AA48B68}"/>
              </a:ext>
            </a:extLst>
          </p:cNvPr>
          <p:cNvSpPr/>
          <p:nvPr/>
        </p:nvSpPr>
        <p:spPr>
          <a:xfrm rot="-16200000" flipV="1">
            <a:off x="10566934" y="3339413"/>
            <a:ext cx="146304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1" name="오른쪽 화살표 785">
            <a:extLst>
              <a:ext uri="{FF2B5EF4-FFF2-40B4-BE49-F238E27FC236}">
                <a16:creationId xmlns:a16="http://schemas.microsoft.com/office/drawing/2014/main" id="{71CD2901-0887-41B1-9034-CCF9C9FFBE2F}"/>
              </a:ext>
            </a:extLst>
          </p:cNvPr>
          <p:cNvSpPr/>
          <p:nvPr/>
        </p:nvSpPr>
        <p:spPr>
          <a:xfrm>
            <a:off x="11280454" y="2601615"/>
            <a:ext cx="77724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F95E4C5E-2B92-4662-80E0-7817276C9AF9}"/>
              </a:ext>
            </a:extLst>
          </p:cNvPr>
          <p:cNvSpPr txBox="1"/>
          <p:nvPr/>
        </p:nvSpPr>
        <p:spPr>
          <a:xfrm>
            <a:off x="12056898" y="2660632"/>
            <a:ext cx="53991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국민신문고</a:t>
            </a:r>
            <a:endParaRPr lang="en-US" altLang="ko-KR" sz="800" b="1"/>
          </a:p>
        </p:txBody>
      </p:sp>
      <p:sp>
        <p:nvSpPr>
          <p:cNvPr id="550" name="모서리가 둥근 직사각형 805">
            <a:extLst>
              <a:ext uri="{FF2B5EF4-FFF2-40B4-BE49-F238E27FC236}">
                <a16:creationId xmlns:a16="http://schemas.microsoft.com/office/drawing/2014/main" id="{F052C9AB-4428-481C-9BB0-856B3C61A644}"/>
              </a:ext>
            </a:extLst>
          </p:cNvPr>
          <p:cNvSpPr/>
          <p:nvPr/>
        </p:nvSpPr>
        <p:spPr>
          <a:xfrm flipV="1">
            <a:off x="11179294" y="4063277"/>
            <a:ext cx="13716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54" name="그림 530">
            <a:extLst>
              <a:ext uri="{FF2B5EF4-FFF2-40B4-BE49-F238E27FC236}">
                <a16:creationId xmlns:a16="http://schemas.microsoft.com/office/drawing/2014/main" id="{ECF8062B-805B-456C-A4C2-0BD039044F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82717" y="3437147"/>
            <a:ext cx="565450" cy="286822"/>
          </a:xfrm>
          <a:prstGeom prst="rect">
            <a:avLst/>
          </a:prstGeom>
        </p:spPr>
      </p:pic>
      <p:sp>
        <p:nvSpPr>
          <p:cNvPr id="558" name="TextBox 557">
            <a:extLst>
              <a:ext uri="{FF2B5EF4-FFF2-40B4-BE49-F238E27FC236}">
                <a16:creationId xmlns:a16="http://schemas.microsoft.com/office/drawing/2014/main" id="{C4C2886F-DF97-4276-A37B-86CA7BA43460}"/>
              </a:ext>
            </a:extLst>
          </p:cNvPr>
          <p:cNvSpPr txBox="1"/>
          <p:nvPr/>
        </p:nvSpPr>
        <p:spPr>
          <a:xfrm>
            <a:off x="12091641" y="3676689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기상청특보</a:t>
            </a:r>
            <a:endParaRPr lang="en-US" altLang="ko-KR" sz="800" b="1"/>
          </a:p>
        </p:txBody>
      </p:sp>
      <p:sp>
        <p:nvSpPr>
          <p:cNvPr id="559" name="TextBox 558">
            <a:extLst>
              <a:ext uri="{FF2B5EF4-FFF2-40B4-BE49-F238E27FC236}">
                <a16:creationId xmlns:a16="http://schemas.microsoft.com/office/drawing/2014/main" id="{42237390-362A-4E76-8CE5-4DACCF1E9931}"/>
              </a:ext>
            </a:extLst>
          </p:cNvPr>
          <p:cNvSpPr txBox="1"/>
          <p:nvPr/>
        </p:nvSpPr>
        <p:spPr>
          <a:xfrm>
            <a:off x="12202975" y="4191761"/>
            <a:ext cx="42400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800" b="1"/>
              <a:t>국민비서</a:t>
            </a:r>
            <a:endParaRPr lang="en-US" altLang="ko-KR" sz="800" b="1"/>
          </a:p>
        </p:txBody>
      </p:sp>
      <p:pic>
        <p:nvPicPr>
          <p:cNvPr id="560" name="그림 530">
            <a:extLst>
              <a:ext uri="{FF2B5EF4-FFF2-40B4-BE49-F238E27FC236}">
                <a16:creationId xmlns:a16="http://schemas.microsoft.com/office/drawing/2014/main" id="{8ECC1D5D-42F8-4D51-8825-3C82301D17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1748" y="4969854"/>
            <a:ext cx="565450" cy="286822"/>
          </a:xfrm>
          <a:prstGeom prst="rect">
            <a:avLst/>
          </a:prstGeom>
        </p:spPr>
      </p:pic>
      <p:sp>
        <p:nvSpPr>
          <p:cNvPr id="561" name="TextBox 560">
            <a:extLst>
              <a:ext uri="{FF2B5EF4-FFF2-40B4-BE49-F238E27FC236}">
                <a16:creationId xmlns:a16="http://schemas.microsoft.com/office/drawing/2014/main" id="{D6BE0A86-915C-496B-944B-E8AA8743A501}"/>
              </a:ext>
            </a:extLst>
          </p:cNvPr>
          <p:cNvSpPr txBox="1"/>
          <p:nvPr/>
        </p:nvSpPr>
        <p:spPr>
          <a:xfrm>
            <a:off x="11424129" y="5209396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경찰청 </a:t>
            </a:r>
            <a:r>
              <a:rPr lang="en-US" altLang="ko-KR" sz="800" b="1"/>
              <a:t>(112)</a:t>
            </a:r>
          </a:p>
        </p:txBody>
      </p:sp>
      <p:pic>
        <p:nvPicPr>
          <p:cNvPr id="576" name="그림 530">
            <a:extLst>
              <a:ext uri="{FF2B5EF4-FFF2-40B4-BE49-F238E27FC236}">
                <a16:creationId xmlns:a16="http://schemas.microsoft.com/office/drawing/2014/main" id="{242F8CE2-9407-45B1-8796-9977EB6A6D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1748" y="5426150"/>
            <a:ext cx="565450" cy="286822"/>
          </a:xfrm>
          <a:prstGeom prst="rect">
            <a:avLst/>
          </a:prstGeom>
        </p:spPr>
      </p:pic>
      <p:sp>
        <p:nvSpPr>
          <p:cNvPr id="577" name="TextBox 576">
            <a:extLst>
              <a:ext uri="{FF2B5EF4-FFF2-40B4-BE49-F238E27FC236}">
                <a16:creationId xmlns:a16="http://schemas.microsoft.com/office/drawing/2014/main" id="{ACF20D1F-6A80-4AC9-99CE-E13B331BDD77}"/>
              </a:ext>
            </a:extLst>
          </p:cNvPr>
          <p:cNvSpPr txBox="1"/>
          <p:nvPr/>
        </p:nvSpPr>
        <p:spPr>
          <a:xfrm>
            <a:off x="11424129" y="5665692"/>
            <a:ext cx="73608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해양경찰청 </a:t>
            </a:r>
            <a:r>
              <a:rPr lang="en-US" altLang="ko-KR" sz="800" b="1"/>
              <a:t>(122)</a:t>
            </a:r>
          </a:p>
        </p:txBody>
      </p:sp>
      <p:pic>
        <p:nvPicPr>
          <p:cNvPr id="582" name="그림 530">
            <a:extLst>
              <a:ext uri="{FF2B5EF4-FFF2-40B4-BE49-F238E27FC236}">
                <a16:creationId xmlns:a16="http://schemas.microsoft.com/office/drawing/2014/main" id="{A9A2AB86-870C-4B7F-BF86-87A9F4372A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91748" y="5868173"/>
            <a:ext cx="565450" cy="286822"/>
          </a:xfrm>
          <a:prstGeom prst="rect">
            <a:avLst/>
          </a:prstGeom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3D6389B7-E61A-4A9E-A4A1-774855431A66}"/>
              </a:ext>
            </a:extLst>
          </p:cNvPr>
          <p:cNvSpPr txBox="1"/>
          <p:nvPr/>
        </p:nvSpPr>
        <p:spPr>
          <a:xfrm>
            <a:off x="11424129" y="6107715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소방청 </a:t>
            </a:r>
            <a:r>
              <a:rPr lang="en-US" altLang="ko-KR" sz="800" b="1"/>
              <a:t>(119)</a:t>
            </a:r>
          </a:p>
        </p:txBody>
      </p:sp>
      <p:sp>
        <p:nvSpPr>
          <p:cNvPr id="584" name="TextBox 583">
            <a:extLst>
              <a:ext uri="{FF2B5EF4-FFF2-40B4-BE49-F238E27FC236}">
                <a16:creationId xmlns:a16="http://schemas.microsoft.com/office/drawing/2014/main" id="{22DC375D-94BE-46DF-92A5-35892A778E38}"/>
              </a:ext>
            </a:extLst>
          </p:cNvPr>
          <p:cNvSpPr txBox="1"/>
          <p:nvPr/>
        </p:nvSpPr>
        <p:spPr>
          <a:xfrm>
            <a:off x="11500495" y="4750196"/>
            <a:ext cx="475788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b="1"/>
              <a:t>긴급기관</a:t>
            </a:r>
          </a:p>
        </p:txBody>
      </p:sp>
      <p:sp>
        <p:nvSpPr>
          <p:cNvPr id="585" name="Rectangle 135">
            <a:extLst>
              <a:ext uri="{FF2B5EF4-FFF2-40B4-BE49-F238E27FC236}">
                <a16:creationId xmlns:a16="http://schemas.microsoft.com/office/drawing/2014/main" id="{0A06AFC4-8ADC-422B-BCBA-C33E0E71B8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9330" y="4734543"/>
            <a:ext cx="637924" cy="205234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solidFill>
                <a:schemeClr val="lt1"/>
              </a:solidFill>
              <a:latin typeface="Consolas" panose="020B0609020204030204" pitchFamily="49" charset="0"/>
            </a:endParaRPr>
          </a:p>
        </p:txBody>
      </p:sp>
      <p:sp>
        <p:nvSpPr>
          <p:cNvPr id="586" name="모서리가 둥근 직사각형 462">
            <a:extLst>
              <a:ext uri="{FF2B5EF4-FFF2-40B4-BE49-F238E27FC236}">
                <a16:creationId xmlns:a16="http://schemas.microsoft.com/office/drawing/2014/main" id="{91EF4B20-361E-43DC-A059-43B1415476B2}"/>
              </a:ext>
            </a:extLst>
          </p:cNvPr>
          <p:cNvSpPr/>
          <p:nvPr/>
        </p:nvSpPr>
        <p:spPr>
          <a:xfrm>
            <a:off x="12019331" y="4723878"/>
            <a:ext cx="63792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pic>
        <p:nvPicPr>
          <p:cNvPr id="630" name="그림 530">
            <a:extLst>
              <a:ext uri="{FF2B5EF4-FFF2-40B4-BE49-F238E27FC236}">
                <a16:creationId xmlns:a16="http://schemas.microsoft.com/office/drawing/2014/main" id="{E0A5C53C-E642-419D-BD9D-D6929C173E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0725" y="4969854"/>
            <a:ext cx="565450" cy="286822"/>
          </a:xfrm>
          <a:prstGeom prst="rect">
            <a:avLst/>
          </a:prstGeom>
        </p:spPr>
      </p:pic>
      <p:sp>
        <p:nvSpPr>
          <p:cNvPr id="633" name="TextBox 632">
            <a:extLst>
              <a:ext uri="{FF2B5EF4-FFF2-40B4-BE49-F238E27FC236}">
                <a16:creationId xmlns:a16="http://schemas.microsoft.com/office/drawing/2014/main" id="{ADD50B3C-2B28-4D9D-9E6B-744F5167BACA}"/>
              </a:ext>
            </a:extLst>
          </p:cNvPr>
          <p:cNvSpPr txBox="1"/>
          <p:nvPr/>
        </p:nvSpPr>
        <p:spPr>
          <a:xfrm>
            <a:off x="12074054" y="5209396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농촌진흥청</a:t>
            </a:r>
            <a:endParaRPr lang="en-US" altLang="ko-KR" sz="800" b="1"/>
          </a:p>
        </p:txBody>
      </p:sp>
      <p:pic>
        <p:nvPicPr>
          <p:cNvPr id="634" name="그림 530">
            <a:extLst>
              <a:ext uri="{FF2B5EF4-FFF2-40B4-BE49-F238E27FC236}">
                <a16:creationId xmlns:a16="http://schemas.microsoft.com/office/drawing/2014/main" id="{E49A2F2E-7102-42A6-B4CD-AC2255A332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0725" y="5426150"/>
            <a:ext cx="565450" cy="286822"/>
          </a:xfrm>
          <a:prstGeom prst="rect">
            <a:avLst/>
          </a:prstGeom>
        </p:spPr>
      </p:pic>
      <p:sp>
        <p:nvSpPr>
          <p:cNvPr id="636" name="TextBox 635">
            <a:extLst>
              <a:ext uri="{FF2B5EF4-FFF2-40B4-BE49-F238E27FC236}">
                <a16:creationId xmlns:a16="http://schemas.microsoft.com/office/drawing/2014/main" id="{E80BF90A-FD81-4154-8540-D75B76DCD469}"/>
              </a:ext>
            </a:extLst>
          </p:cNvPr>
          <p:cNvSpPr txBox="1"/>
          <p:nvPr/>
        </p:nvSpPr>
        <p:spPr>
          <a:xfrm>
            <a:off x="12074054" y="5665692"/>
            <a:ext cx="736087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농촌진흥청</a:t>
            </a:r>
            <a:endParaRPr lang="en-US" altLang="ko-KR" sz="800" b="1"/>
          </a:p>
        </p:txBody>
      </p:sp>
      <p:pic>
        <p:nvPicPr>
          <p:cNvPr id="637" name="그림 530">
            <a:extLst>
              <a:ext uri="{FF2B5EF4-FFF2-40B4-BE49-F238E27FC236}">
                <a16:creationId xmlns:a16="http://schemas.microsoft.com/office/drawing/2014/main" id="{3A69BF1D-27EF-42FC-9790-967C9AA628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0725" y="5868173"/>
            <a:ext cx="565450" cy="286822"/>
          </a:xfrm>
          <a:prstGeom prst="rect">
            <a:avLst/>
          </a:prstGeom>
        </p:spPr>
      </p:pic>
      <p:sp>
        <p:nvSpPr>
          <p:cNvPr id="639" name="TextBox 638">
            <a:extLst>
              <a:ext uri="{FF2B5EF4-FFF2-40B4-BE49-F238E27FC236}">
                <a16:creationId xmlns:a16="http://schemas.microsoft.com/office/drawing/2014/main" id="{FAD6C45C-1688-4821-A8D7-0FE9920868BA}"/>
              </a:ext>
            </a:extLst>
          </p:cNvPr>
          <p:cNvSpPr txBox="1"/>
          <p:nvPr/>
        </p:nvSpPr>
        <p:spPr>
          <a:xfrm>
            <a:off x="12074054" y="6107715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/>
              <a:t>농림검역부</a:t>
            </a:r>
            <a:endParaRPr lang="en-US" altLang="ko-KR" sz="800" b="1"/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21F968D3-AC9C-4DD2-86CE-EB371C6F87EB}"/>
              </a:ext>
            </a:extLst>
          </p:cNvPr>
          <p:cNvSpPr txBox="1"/>
          <p:nvPr/>
        </p:nvSpPr>
        <p:spPr>
          <a:xfrm>
            <a:off x="12117251" y="4750196"/>
            <a:ext cx="475788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b="1"/>
              <a:t>비긴급기관</a:t>
            </a:r>
          </a:p>
        </p:txBody>
      </p:sp>
      <p:sp>
        <p:nvSpPr>
          <p:cNvPr id="643" name="TextBox 642">
            <a:extLst>
              <a:ext uri="{FF2B5EF4-FFF2-40B4-BE49-F238E27FC236}">
                <a16:creationId xmlns:a16="http://schemas.microsoft.com/office/drawing/2014/main" id="{43C3E116-F9D3-44F0-864E-95684F6D8C90}"/>
              </a:ext>
            </a:extLst>
          </p:cNvPr>
          <p:cNvSpPr txBox="1"/>
          <p:nvPr/>
        </p:nvSpPr>
        <p:spPr>
          <a:xfrm>
            <a:off x="12074054" y="6303653"/>
            <a:ext cx="535343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/>
              <a:t>. . .</a:t>
            </a:r>
          </a:p>
        </p:txBody>
      </p:sp>
      <p:sp>
        <p:nvSpPr>
          <p:cNvPr id="652" name="모서리가 둥근 직사각형 407">
            <a:extLst>
              <a:ext uri="{FF2B5EF4-FFF2-40B4-BE49-F238E27FC236}">
                <a16:creationId xmlns:a16="http://schemas.microsoft.com/office/drawing/2014/main" id="{449258C1-DC44-4388-9E98-7ABA02E2BAB7}"/>
              </a:ext>
            </a:extLst>
          </p:cNvPr>
          <p:cNvSpPr/>
          <p:nvPr/>
        </p:nvSpPr>
        <p:spPr>
          <a:xfrm>
            <a:off x="1457257" y="112911"/>
            <a:ext cx="951622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SCP VPC (Virutal Privat Cloud) Platform</a:t>
            </a:r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Consolas" panose="020B0609020204030204" pitchFamily="49" charset="0"/>
              <a:ea typeface="맑은 고딕" panose="020B0503020000020004" pitchFamily="50" charset="-127"/>
            </a:endParaRPr>
          </a:p>
        </p:txBody>
      </p:sp>
      <p:sp>
        <p:nvSpPr>
          <p:cNvPr id="368" name="모서리가 둥근 직사각형 367"/>
          <p:cNvSpPr/>
          <p:nvPr/>
        </p:nvSpPr>
        <p:spPr>
          <a:xfrm rot="-16200000" flipV="1">
            <a:off x="10472063" y="1442170"/>
            <a:ext cx="936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4" name="오른쪽 화살표 373"/>
          <p:cNvSpPr/>
          <p:nvPr/>
        </p:nvSpPr>
        <p:spPr>
          <a:xfrm>
            <a:off x="10922063" y="960837"/>
            <a:ext cx="468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9" name="Freeform 133"/>
          <p:cNvSpPr>
            <a:spLocks/>
          </p:cNvSpPr>
          <p:nvPr/>
        </p:nvSpPr>
        <p:spPr bwMode="auto">
          <a:xfrm rot="18689415" flipH="1" flipV="1">
            <a:off x="8534576" y="8770323"/>
            <a:ext cx="610206" cy="214106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83" name="Freeform 133"/>
          <p:cNvSpPr>
            <a:spLocks/>
          </p:cNvSpPr>
          <p:nvPr/>
        </p:nvSpPr>
        <p:spPr bwMode="auto">
          <a:xfrm rot="18689415" flipH="1" flipV="1">
            <a:off x="8534576" y="9161834"/>
            <a:ext cx="610206" cy="214106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384" name="그룹 383"/>
          <p:cNvGrpSpPr/>
          <p:nvPr/>
        </p:nvGrpSpPr>
        <p:grpSpPr>
          <a:xfrm>
            <a:off x="5178027" y="4294596"/>
            <a:ext cx="415220" cy="356031"/>
            <a:chOff x="5718045" y="7038935"/>
            <a:chExt cx="415220" cy="356031"/>
          </a:xfrm>
        </p:grpSpPr>
        <p:pic>
          <p:nvPicPr>
            <p:cNvPr id="387" name="그림 132">
              <a:extLst>
                <a:ext uri="{FF2B5EF4-FFF2-40B4-BE49-F238E27FC236}">
                  <a16:creationId xmlns:a16="http://schemas.microsoft.com/office/drawing/2014/main" id="{B69A0853-2056-4D39-84FC-0A67A4E67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8045" y="7038935"/>
              <a:ext cx="378767" cy="352482"/>
            </a:xfrm>
            <a:prstGeom prst="rect">
              <a:avLst/>
            </a:prstGeom>
          </p:spPr>
        </p:pic>
        <p:pic>
          <p:nvPicPr>
            <p:cNvPr id="393" name="Picture 20" descr="http://db.cse.ohio-state.edu/images/db.png">
              <a:extLst>
                <a:ext uri="{FF2B5EF4-FFF2-40B4-BE49-F238E27FC236}">
                  <a16:creationId xmlns:a16="http://schemas.microsoft.com/office/drawing/2014/main" id="{A8E9F3D4-4F11-41DE-8877-05CE23A69A4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440" y="7264159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95" name="TextBox 39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4879091" y="4405052"/>
            <a:ext cx="464991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ko-KR" altLang="en-US"/>
              <a:t>통계자료</a:t>
            </a:r>
          </a:p>
        </p:txBody>
      </p:sp>
      <p:sp>
        <p:nvSpPr>
          <p:cNvPr id="401" name="모서리가 둥근 직사각형 400"/>
          <p:cNvSpPr/>
          <p:nvPr/>
        </p:nvSpPr>
        <p:spPr>
          <a:xfrm flipV="1">
            <a:off x="3244911" y="5264429"/>
            <a:ext cx="1260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3" name="직선 화살표 연결선 402"/>
          <p:cNvCxnSpPr/>
          <p:nvPr/>
        </p:nvCxnSpPr>
        <p:spPr>
          <a:xfrm>
            <a:off x="3243856" y="5393111"/>
            <a:ext cx="756000" cy="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직선 연결선 403"/>
          <p:cNvCxnSpPr/>
          <p:nvPr/>
        </p:nvCxnSpPr>
        <p:spPr>
          <a:xfrm flipV="1">
            <a:off x="3999856" y="5385987"/>
            <a:ext cx="0" cy="864000"/>
          </a:xfrm>
          <a:prstGeom prst="line">
            <a:avLst/>
          </a:prstGeom>
          <a:ln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5" name="오른쪽 화살표 404"/>
          <p:cNvSpPr/>
          <p:nvPr/>
        </p:nvSpPr>
        <p:spPr>
          <a:xfrm>
            <a:off x="4174443" y="6427663"/>
            <a:ext cx="792000" cy="45719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6" name="모서리가 둥근 직사각형 435"/>
          <p:cNvSpPr/>
          <p:nvPr/>
        </p:nvSpPr>
        <p:spPr>
          <a:xfrm rot="-16200000" flipV="1">
            <a:off x="4358727" y="7073064"/>
            <a:ext cx="540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7" name="모서리가 둥근 직사각형 436"/>
          <p:cNvSpPr/>
          <p:nvPr/>
        </p:nvSpPr>
        <p:spPr>
          <a:xfrm flipV="1">
            <a:off x="4628462" y="6821064"/>
            <a:ext cx="3312000" cy="36000"/>
          </a:xfrm>
          <a:prstGeom prst="roundRect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2" name="오른쪽 화살표 451"/>
          <p:cNvSpPr/>
          <p:nvPr/>
        </p:nvSpPr>
        <p:spPr>
          <a:xfrm>
            <a:off x="2247862" y="8172220"/>
            <a:ext cx="2700000" cy="55958"/>
          </a:xfrm>
          <a:prstGeom prst="rightArrow">
            <a:avLst/>
          </a:prstGeom>
          <a:pattFill prst="pct50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7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605" y="7695947"/>
            <a:ext cx="720000" cy="65653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58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3073" y="7753801"/>
            <a:ext cx="5760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화상상담</a:t>
            </a:r>
          </a:p>
        </p:txBody>
      </p:sp>
      <p:sp>
        <p:nvSpPr>
          <p:cNvPr id="459" name="Rectangle 43">
            <a:extLst>
              <a:ext uri="{FF2B5EF4-FFF2-40B4-BE49-F238E27FC236}">
                <a16:creationId xmlns:a16="http://schemas.microsoft.com/office/drawing/2014/main" id="{822FBD56-89DC-4B90-A787-349B3B99B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3073" y="7956331"/>
            <a:ext cx="5760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갑질피해신고</a:t>
            </a:r>
          </a:p>
        </p:txBody>
      </p:sp>
      <p:sp>
        <p:nvSpPr>
          <p:cNvPr id="460" name="Rectangle 43">
            <a:extLst>
              <a:ext uri="{FF2B5EF4-FFF2-40B4-BE49-F238E27FC236}">
                <a16:creationId xmlns:a16="http://schemas.microsoft.com/office/drawing/2014/main" id="{7BD04C27-8637-4257-9856-C8842D01A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3073" y="8158861"/>
            <a:ext cx="5760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문자채팅상담</a:t>
            </a:r>
          </a:p>
        </p:txBody>
      </p:sp>
      <p:sp>
        <p:nvSpPr>
          <p:cNvPr id="468" name="TextBox 467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4243548" y="6284606"/>
            <a:ext cx="472429" cy="3231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/>
              <a:t>Batch</a:t>
            </a:r>
          </a:p>
          <a:p>
            <a:pPr algn="l"/>
            <a:r>
              <a:rPr lang="en-US" altLang="ko-KR"/>
              <a:t>or</a:t>
            </a:r>
          </a:p>
          <a:p>
            <a:pPr algn="l"/>
            <a:r>
              <a:rPr lang="en-US" altLang="ko-KR"/>
              <a:t>Real-time</a:t>
            </a:r>
            <a:endParaRPr lang="ko-KR" altLang="en-US"/>
          </a:p>
        </p:txBody>
      </p:sp>
      <p:sp>
        <p:nvSpPr>
          <p:cNvPr id="480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4079" y="5495257"/>
            <a:ext cx="759522" cy="2791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81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976" y="5571366"/>
            <a:ext cx="604056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WEB URL</a:t>
            </a:r>
            <a:endParaRPr lang="ko-KR" altLang="en-US" sz="700">
              <a:solidFill>
                <a:srgbClr val="C00000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510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6606" y="632755"/>
            <a:ext cx="659042" cy="120675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2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517" y="674512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User</a:t>
            </a:r>
            <a:endParaRPr lang="ko-KR" altLang="en-US" sz="700">
              <a:solidFill>
                <a:srgbClr val="C00000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513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517" y="832715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조직코드</a:t>
            </a:r>
          </a:p>
        </p:txBody>
      </p:sp>
      <p:sp>
        <p:nvSpPr>
          <p:cNvPr id="514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517" y="1149120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메뉴</a:t>
            </a:r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, </a:t>
            </a:r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권한</a:t>
            </a:r>
          </a:p>
        </p:txBody>
      </p:sp>
      <p:sp>
        <p:nvSpPr>
          <p:cNvPr id="515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517" y="990918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공통코드</a:t>
            </a: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4517" y="1583159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표준테이블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4EDD9BDB-0245-47C2-B832-50C85C543DD5}"/>
              </a:ext>
            </a:extLst>
          </p:cNvPr>
          <p:cNvSpPr txBox="1"/>
          <p:nvPr/>
        </p:nvSpPr>
        <p:spPr>
          <a:xfrm>
            <a:off x="1984517" y="1324426"/>
            <a:ext cx="40457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en-US" altLang="ko-KR"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. . . </a:t>
            </a:r>
            <a:endParaRPr lang="ko-KR" altLang="en-US" sz="7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C00000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518" name="TextBox 517">
            <a:extLst>
              <a:ext uri="{FF2B5EF4-FFF2-40B4-BE49-F238E27FC236}">
                <a16:creationId xmlns:a16="http://schemas.microsoft.com/office/drawing/2014/main" id="{1EC86EC3-7B2A-4AAE-9A05-270886B3161D}"/>
              </a:ext>
            </a:extLst>
          </p:cNvPr>
          <p:cNvSpPr txBox="1"/>
          <p:nvPr/>
        </p:nvSpPr>
        <p:spPr>
          <a:xfrm>
            <a:off x="1984517" y="1770053"/>
            <a:ext cx="1467276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 algn="ctr"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Consolas" panose="020B0609020204030204" pitchFamily="49" charset="0"/>
                <a:ea typeface="Rix고딕 B" panose="02020603020101020101" pitchFamily="18" charset="-127"/>
              </a:defRPr>
            </a:lvl1pPr>
          </a:lstStyle>
          <a:p>
            <a:pPr algn="l"/>
            <a:r>
              <a:rPr lang="en-US" altLang="ko-KR" sz="400"/>
              <a:t>※ Call Infra, AI, </a:t>
            </a:r>
            <a:r>
              <a:rPr lang="ko-KR" altLang="en-US" sz="400"/>
              <a:t>상담</a:t>
            </a:r>
            <a:r>
              <a:rPr lang="en-US" altLang="ko-KR" sz="400"/>
              <a:t>APP, KMS, </a:t>
            </a:r>
            <a:r>
              <a:rPr lang="ko-KR" altLang="en-US" sz="400"/>
              <a:t>통합통계</a:t>
            </a:r>
          </a:p>
        </p:txBody>
      </p:sp>
      <p:sp>
        <p:nvSpPr>
          <p:cNvPr id="519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3352" y="594194"/>
            <a:ext cx="721611" cy="57643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20" name="Rectangle 135">
            <a:extLst>
              <a:ext uri="{FF2B5EF4-FFF2-40B4-BE49-F238E27FC236}">
                <a16:creationId xmlns:a16="http://schemas.microsoft.com/office/drawing/2014/main" id="{090AE57B-5F0E-4648-9A4F-9D42D74D3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9154" y="1868643"/>
            <a:ext cx="659042" cy="3902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271" y="1897222"/>
            <a:ext cx="604056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조직코드</a:t>
            </a: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271" y="2072878"/>
            <a:ext cx="604056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공통코드</a:t>
            </a: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0CC64D28-A24D-43E2-9C9D-83C97BFC2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4251" y="624305"/>
            <a:ext cx="604056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GPKI </a:t>
            </a:r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인증</a:t>
            </a: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047A85E5-20E3-463A-98FF-FA2F57115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4250" y="803661"/>
            <a:ext cx="606659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사용자등록 </a:t>
            </a:r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REST API</a:t>
            </a:r>
            <a:endParaRPr lang="ko-KR" altLang="en-US" sz="700">
              <a:solidFill>
                <a:srgbClr val="C00000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3FA12609-265D-4989-89D8-0C21F5B8B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4251" y="976206"/>
            <a:ext cx="61572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사용자패스워드초기화 </a:t>
            </a:r>
            <a:r>
              <a:rPr lang="en-US" altLang="ko-KR" sz="700">
                <a:solidFill>
                  <a:srgbClr val="C00000"/>
                </a:solidFill>
                <a:latin typeface="Consolas" panose="020B0609020204030204" pitchFamily="49" charset="0"/>
                <a:ea typeface="Rix고딕 B" panose="02020603020101020101"/>
              </a:rPr>
              <a:t>REST API</a:t>
            </a:r>
            <a:endParaRPr lang="ko-KR" altLang="en-US" sz="700">
              <a:solidFill>
                <a:srgbClr val="C00000"/>
              </a:solidFill>
              <a:latin typeface="Consolas" panose="020B0609020204030204" pitchFamily="49" charset="0"/>
              <a:ea typeface="Rix고딕 B" panose="02020603020101020101"/>
            </a:endParaRPr>
          </a:p>
        </p:txBody>
      </p:sp>
      <p:grpSp>
        <p:nvGrpSpPr>
          <p:cNvPr id="537" name="그룹 536"/>
          <p:cNvGrpSpPr/>
          <p:nvPr/>
        </p:nvGrpSpPr>
        <p:grpSpPr>
          <a:xfrm>
            <a:off x="5178027" y="2970123"/>
            <a:ext cx="415220" cy="356031"/>
            <a:chOff x="5718045" y="7038935"/>
            <a:chExt cx="415220" cy="356031"/>
          </a:xfrm>
        </p:grpSpPr>
        <p:pic>
          <p:nvPicPr>
            <p:cNvPr id="539" name="그림 132">
              <a:extLst>
                <a:ext uri="{FF2B5EF4-FFF2-40B4-BE49-F238E27FC236}">
                  <a16:creationId xmlns:a16="http://schemas.microsoft.com/office/drawing/2014/main" id="{B69A0853-2056-4D39-84FC-0A67A4E67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8045" y="7038935"/>
              <a:ext cx="378767" cy="352482"/>
            </a:xfrm>
            <a:prstGeom prst="rect">
              <a:avLst/>
            </a:prstGeom>
          </p:spPr>
        </p:pic>
        <p:pic>
          <p:nvPicPr>
            <p:cNvPr id="542" name="Picture 20" descr="http://db.cse.ohio-state.edu/images/db.png">
              <a:extLst>
                <a:ext uri="{FF2B5EF4-FFF2-40B4-BE49-F238E27FC236}">
                  <a16:creationId xmlns:a16="http://schemas.microsoft.com/office/drawing/2014/main" id="{A8E9F3D4-4F11-41DE-8877-05CE23A69A4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440" y="7264159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65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317" y="4254035"/>
            <a:ext cx="291275" cy="29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6" name="TextBox 565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8131882" y="4571122"/>
            <a:ext cx="89626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Docker Registry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150820" y="4699223"/>
            <a:ext cx="1476000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/>
              <a:t>acrcregistry-eedmykle.scr.gkr-west.scp-in.com/palette-back:acrc</a:t>
            </a:r>
            <a:endParaRPr lang="ko-KR" altLang="en-US" sz="400"/>
          </a:p>
        </p:txBody>
      </p:sp>
      <p:pic>
        <p:nvPicPr>
          <p:cNvPr id="638" name="그림 188">
            <a:extLst>
              <a:ext uri="{FF2B5EF4-FFF2-40B4-BE49-F238E27FC236}">
                <a16:creationId xmlns:a16="http://schemas.microsoft.com/office/drawing/2014/main" id="{0D24B447-B8C6-47FB-A6DF-BCA0DB8B1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4331" y="3557258"/>
            <a:ext cx="378767" cy="352482"/>
          </a:xfrm>
          <a:prstGeom prst="rect">
            <a:avLst/>
          </a:prstGeom>
        </p:spPr>
      </p:pic>
      <p:sp>
        <p:nvSpPr>
          <p:cNvPr id="644" name="TextBox 643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150820" y="3982378"/>
            <a:ext cx="1476000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/>
              <a:t>https://acrc-k8s-cluster-qrp2h.ske.gkr-west.scp-in.com:6443</a:t>
            </a:r>
            <a:endParaRPr lang="ko-KR" altLang="en-US" sz="400"/>
          </a:p>
        </p:txBody>
      </p:sp>
      <p:sp>
        <p:nvSpPr>
          <p:cNvPr id="653" name="TextBox 652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150819" y="4061102"/>
            <a:ext cx="3658028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/>
              <a:t>https://acrc-k8s-cluster-qrp2h.ske.gkr-west.scp-in.com:6443/api/v1/namespaces/kube-system/services/kube-dns:dns/proxy</a:t>
            </a:r>
            <a:endParaRPr lang="ko-KR" altLang="en-US" sz="400"/>
          </a:p>
        </p:txBody>
      </p:sp>
      <p:sp>
        <p:nvSpPr>
          <p:cNvPr id="654" name="TextBox 653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8131882" y="3858640"/>
            <a:ext cx="896268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K8s Pane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56" name="TextBox 655">
            <a:extLst>
              <a:ext uri="{FF2B5EF4-FFF2-40B4-BE49-F238E27FC236}">
                <a16:creationId xmlns:a16="http://schemas.microsoft.com/office/drawing/2014/main" id="{98F5A0EF-A61C-4680-8BFA-1E573887E902}"/>
              </a:ext>
            </a:extLst>
          </p:cNvPr>
          <p:cNvSpPr txBox="1"/>
          <p:nvPr/>
        </p:nvSpPr>
        <p:spPr>
          <a:xfrm>
            <a:off x="9242654" y="4099456"/>
            <a:ext cx="1110465" cy="1077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/>
              <a:t>ASP</a:t>
            </a:r>
            <a:r>
              <a:rPr lang="ko-KR" altLang="en-US"/>
              <a:t>전문상담국민</a:t>
            </a:r>
            <a:r>
              <a:rPr lang="en-US" altLang="ko-KR"/>
              <a:t>Call</a:t>
            </a:r>
            <a:endParaRPr lang="ko-KR" altLang="en-US"/>
          </a:p>
        </p:txBody>
      </p:sp>
      <p:grpSp>
        <p:nvGrpSpPr>
          <p:cNvPr id="657" name="그룹 656"/>
          <p:cNvGrpSpPr/>
          <p:nvPr/>
        </p:nvGrpSpPr>
        <p:grpSpPr>
          <a:xfrm>
            <a:off x="9264573" y="4242162"/>
            <a:ext cx="1196766" cy="1280241"/>
            <a:chOff x="9628560" y="4242162"/>
            <a:chExt cx="1196766" cy="1280241"/>
          </a:xfrm>
        </p:grpSpPr>
        <p:sp>
          <p:nvSpPr>
            <p:cNvPr id="658" name="Rectangle 135">
              <a:extLst>
                <a:ext uri="{FF2B5EF4-FFF2-40B4-BE49-F238E27FC236}">
                  <a16:creationId xmlns:a16="http://schemas.microsoft.com/office/drawing/2014/main" id="{090AE57B-5F0E-4648-9A4F-9D42D74D3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28560" y="4242162"/>
              <a:ext cx="1196766" cy="1280241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20">
                <a:latin typeface="+mn-ea"/>
              </a:endParaRPr>
            </a:p>
          </p:txBody>
        </p:sp>
        <p:sp>
          <p:nvSpPr>
            <p:cNvPr id="659" name="Rectangle 43">
              <a:extLst>
                <a:ext uri="{FF2B5EF4-FFF2-40B4-BE49-F238E27FC236}">
                  <a16:creationId xmlns:a16="http://schemas.microsoft.com/office/drawing/2014/main" id="{6FDEA24F-08D9-4E05-A468-DBD04647A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4317698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공정위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660" name="Rectangle 43">
              <a:extLst>
                <a:ext uri="{FF2B5EF4-FFF2-40B4-BE49-F238E27FC236}">
                  <a16:creationId xmlns:a16="http://schemas.microsoft.com/office/drawing/2014/main" id="{9B61BCA2-7129-4DFF-A0FC-8C4E8723C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4518425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행안부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661" name="Rectangle 43">
              <a:extLst>
                <a:ext uri="{FF2B5EF4-FFF2-40B4-BE49-F238E27FC236}">
                  <a16:creationId xmlns:a16="http://schemas.microsoft.com/office/drawing/2014/main" id="{9447B2B1-7D93-468D-B7F9-8EF48DF4BB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4719152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식품안전청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662" name="Rectangle 43">
              <a:extLst>
                <a:ext uri="{FF2B5EF4-FFF2-40B4-BE49-F238E27FC236}">
                  <a16:creationId xmlns:a16="http://schemas.microsoft.com/office/drawing/2014/main" id="{42ED80E5-D01F-4429-AF74-FF98271C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4919879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ko-KR" altLang="en-US" sz="700">
                  <a:latin typeface="Consolas" panose="020B0609020204030204" pitchFamily="49" charset="0"/>
                  <a:ea typeface="Rix고딕 B" panose="02020603020101020101"/>
                </a:rPr>
                <a:t>문체부 </a:t>
              </a:r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Service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663" name="Rectangle 43">
              <a:extLst>
                <a:ext uri="{FF2B5EF4-FFF2-40B4-BE49-F238E27FC236}">
                  <a16:creationId xmlns:a16="http://schemas.microsoft.com/office/drawing/2014/main" id="{42ED80E5-D01F-4429-AF74-FF98271C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5120606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??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  <p:sp>
          <p:nvSpPr>
            <p:cNvPr id="664" name="Rectangle 43">
              <a:extLst>
                <a:ext uri="{FF2B5EF4-FFF2-40B4-BE49-F238E27FC236}">
                  <a16:creationId xmlns:a16="http://schemas.microsoft.com/office/drawing/2014/main" id="{42ED80E5-D01F-4429-AF74-FF98271C7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9728" y="5321333"/>
              <a:ext cx="1034431" cy="126000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700">
                  <a:latin typeface="Consolas" panose="020B0609020204030204" pitchFamily="49" charset="0"/>
                  <a:ea typeface="Rix고딕 B" panose="02020603020101020101"/>
                </a:rPr>
                <a:t>??</a:t>
              </a:r>
              <a:endParaRPr lang="ko-KR" altLang="en-US" sz="700">
                <a:latin typeface="Consolas" panose="020B0609020204030204" pitchFamily="49" charset="0"/>
                <a:ea typeface="Rix고딕 B" panose="02020603020101020101"/>
              </a:endParaRPr>
            </a:p>
          </p:txBody>
        </p:sp>
      </p:grpSp>
      <p:sp>
        <p:nvSpPr>
          <p:cNvPr id="402" name="막힌 원호 358">
            <a:extLst>
              <a:ext uri="{FF2B5EF4-FFF2-40B4-BE49-F238E27FC236}">
                <a16:creationId xmlns:a16="http://schemas.microsoft.com/office/drawing/2014/main" id="{CB63BB7F-475E-4093-8F46-0B7A1C496AB9}"/>
              </a:ext>
            </a:extLst>
          </p:cNvPr>
          <p:cNvSpPr/>
          <p:nvPr/>
        </p:nvSpPr>
        <p:spPr>
          <a:xfrm rot="5400000">
            <a:off x="7055882" y="6768673"/>
            <a:ext cx="192747" cy="128464"/>
          </a:xfrm>
          <a:prstGeom prst="blockArc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5" name="Rectangle 135">
            <a:extLst>
              <a:ext uri="{FF2B5EF4-FFF2-40B4-BE49-F238E27FC236}">
                <a16:creationId xmlns:a16="http://schemas.microsoft.com/office/drawing/2014/main" id="{5B8BA70F-CA35-409C-897C-7F1AC8866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5122" y="8091786"/>
            <a:ext cx="651685" cy="2606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27" name="모서리가 둥근 직사각형 343">
            <a:extLst>
              <a:ext uri="{FF2B5EF4-FFF2-40B4-BE49-F238E27FC236}">
                <a16:creationId xmlns:a16="http://schemas.microsoft.com/office/drawing/2014/main" id="{B89E0400-54C8-49B1-8F80-D2BF26F0488D}"/>
              </a:ext>
            </a:extLst>
          </p:cNvPr>
          <p:cNvSpPr/>
          <p:nvPr/>
        </p:nvSpPr>
        <p:spPr>
          <a:xfrm>
            <a:off x="6390186" y="7121062"/>
            <a:ext cx="1229685" cy="593368"/>
          </a:xfrm>
          <a:prstGeom prst="roundRect">
            <a:avLst>
              <a:gd name="adj" fmla="val 1038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>
              <a:latin typeface="Consolas" panose="020B0609020204030204" pitchFamily="49" charset="0"/>
            </a:endParaRPr>
          </a:p>
        </p:txBody>
      </p:sp>
      <p:sp>
        <p:nvSpPr>
          <p:cNvPr id="428" name="모서리가 둥근 직사각형 349">
            <a:extLst>
              <a:ext uri="{FF2B5EF4-FFF2-40B4-BE49-F238E27FC236}">
                <a16:creationId xmlns:a16="http://schemas.microsoft.com/office/drawing/2014/main" id="{B48B40AB-8E4D-4BF6-842F-4F0621BAB6E2}"/>
              </a:ext>
            </a:extLst>
          </p:cNvPr>
          <p:cNvSpPr/>
          <p:nvPr/>
        </p:nvSpPr>
        <p:spPr>
          <a:xfrm>
            <a:off x="6390186" y="6977946"/>
            <a:ext cx="1229685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  <a:ea typeface="맑은 고딕" panose="020B0503020000020004" pitchFamily="50" charset="-127"/>
              </a:rPr>
              <a:t>검색엔진</a:t>
            </a:r>
          </a:p>
        </p:txBody>
      </p:sp>
      <p:grpSp>
        <p:nvGrpSpPr>
          <p:cNvPr id="429" name="그룹 4">
            <a:extLst>
              <a:ext uri="{FF2B5EF4-FFF2-40B4-BE49-F238E27FC236}">
                <a16:creationId xmlns:a16="http://schemas.microsoft.com/office/drawing/2014/main" id="{EC57D22B-C716-42BE-8007-EE8431E5EEBA}"/>
              </a:ext>
            </a:extLst>
          </p:cNvPr>
          <p:cNvGrpSpPr/>
          <p:nvPr/>
        </p:nvGrpSpPr>
        <p:grpSpPr>
          <a:xfrm>
            <a:off x="6487537" y="7242852"/>
            <a:ext cx="415220" cy="356031"/>
            <a:chOff x="5730710" y="8086747"/>
            <a:chExt cx="415220" cy="356031"/>
          </a:xfrm>
        </p:grpSpPr>
        <p:pic>
          <p:nvPicPr>
            <p:cNvPr id="430" name="그림 132">
              <a:extLst>
                <a:ext uri="{FF2B5EF4-FFF2-40B4-BE49-F238E27FC236}">
                  <a16:creationId xmlns:a16="http://schemas.microsoft.com/office/drawing/2014/main" id="{F2854331-0C96-43E6-96DE-90E5A2D67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0710" y="8086747"/>
              <a:ext cx="378767" cy="352482"/>
            </a:xfrm>
            <a:prstGeom prst="rect">
              <a:avLst/>
            </a:prstGeom>
          </p:spPr>
        </p:pic>
        <p:pic>
          <p:nvPicPr>
            <p:cNvPr id="431" name="Picture 20" descr="http://db.cse.ohio-state.edu/images/db.png">
              <a:extLst>
                <a:ext uri="{FF2B5EF4-FFF2-40B4-BE49-F238E27FC236}">
                  <a16:creationId xmlns:a16="http://schemas.microsoft.com/office/drawing/2014/main" id="{94538C55-AF55-4786-BC7A-0570E62C039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7105" y="8311971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8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5122" y="7267644"/>
            <a:ext cx="651685" cy="260692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AC5F027-D0F4-473D-A82B-B13C8178C694}"/>
              </a:ext>
            </a:extLst>
          </p:cNvPr>
          <p:cNvSpPr/>
          <p:nvPr/>
        </p:nvSpPr>
        <p:spPr>
          <a:xfrm>
            <a:off x="3696126" y="2217396"/>
            <a:ext cx="57600" cy="221284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모서리가 둥근 직사각형 400">
            <a:extLst>
              <a:ext uri="{FF2B5EF4-FFF2-40B4-BE49-F238E27FC236}">
                <a16:creationId xmlns:a16="http://schemas.microsoft.com/office/drawing/2014/main" id="{29AE05A0-0B6F-4FE4-B43D-9956B11ADAAD}"/>
              </a:ext>
            </a:extLst>
          </p:cNvPr>
          <p:cNvSpPr/>
          <p:nvPr/>
        </p:nvSpPr>
        <p:spPr>
          <a:xfrm flipV="1">
            <a:off x="3718986" y="2217396"/>
            <a:ext cx="1260000" cy="36000"/>
          </a:xfrm>
          <a:prstGeom prst="round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DE1340E-EC43-4B16-9771-2C2F9DC44239}"/>
              </a:ext>
            </a:extLst>
          </p:cNvPr>
          <p:cNvSpPr/>
          <p:nvPr/>
        </p:nvSpPr>
        <p:spPr>
          <a:xfrm rot="10800000">
            <a:off x="4944245" y="1861422"/>
            <a:ext cx="57600" cy="391974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0207" y="4133441"/>
            <a:ext cx="1195200" cy="51098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40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0207" y="2826067"/>
            <a:ext cx="1195200" cy="51098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grpSp>
        <p:nvGrpSpPr>
          <p:cNvPr id="442" name="그룹 441"/>
          <p:cNvGrpSpPr/>
          <p:nvPr/>
        </p:nvGrpSpPr>
        <p:grpSpPr>
          <a:xfrm>
            <a:off x="5178027" y="658429"/>
            <a:ext cx="415220" cy="356031"/>
            <a:chOff x="5718045" y="7038935"/>
            <a:chExt cx="415220" cy="356031"/>
          </a:xfrm>
        </p:grpSpPr>
        <p:pic>
          <p:nvPicPr>
            <p:cNvPr id="446" name="그림 132">
              <a:extLst>
                <a:ext uri="{FF2B5EF4-FFF2-40B4-BE49-F238E27FC236}">
                  <a16:creationId xmlns:a16="http://schemas.microsoft.com/office/drawing/2014/main" id="{B69A0853-2056-4D39-84FC-0A67A4E67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8045" y="7038935"/>
              <a:ext cx="378767" cy="352482"/>
            </a:xfrm>
            <a:prstGeom prst="rect">
              <a:avLst/>
            </a:prstGeom>
          </p:spPr>
        </p:pic>
        <p:pic>
          <p:nvPicPr>
            <p:cNvPr id="448" name="Picture 20" descr="http://db.cse.ohio-state.edu/images/db.png">
              <a:extLst>
                <a:ext uri="{FF2B5EF4-FFF2-40B4-BE49-F238E27FC236}">
                  <a16:creationId xmlns:a16="http://schemas.microsoft.com/office/drawing/2014/main" id="{A8E9F3D4-4F11-41DE-8877-05CE23A69A4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4440" y="7264159"/>
              <a:ext cx="128825" cy="130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9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0207" y="632755"/>
            <a:ext cx="1195200" cy="51098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56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5463" y="7193636"/>
            <a:ext cx="1195200" cy="44835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61" name="Rectangle 135">
            <a:extLst>
              <a:ext uri="{FF2B5EF4-FFF2-40B4-BE49-F238E27FC236}">
                <a16:creationId xmlns:a16="http://schemas.microsoft.com/office/drawing/2014/main" id="{8B2BDFFF-07B6-4BEF-A42A-D117742F5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5463" y="7996749"/>
            <a:ext cx="1195200" cy="44835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62" name="TextBox 461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311967" y="5620591"/>
            <a:ext cx="715392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192.168.80.41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5081857" y="4623428"/>
            <a:ext cx="715392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192.168.90.76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5076757" y="5650500"/>
            <a:ext cx="715392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192.168.90.86</a:t>
            </a:r>
          </a:p>
          <a:p>
            <a:r>
              <a:rPr lang="en-US" altLang="ko-KR" smtClean="0">
                <a:solidFill>
                  <a:srgbClr val="C00000"/>
                </a:solidFill>
              </a:rPr>
              <a:t>192.168.90.87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3710254" y="6691922"/>
            <a:ext cx="1207387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/>
              <a:t>192.168.90.50</a:t>
            </a:r>
            <a:r>
              <a:rPr lang="en-US" altLang="ko-KR" sz="500"/>
              <a:t>/</a:t>
            </a:r>
            <a:r>
              <a:rPr lang="en-US" altLang="ko-KR" sz="400"/>
              <a:t>login/admin (admin / 1111</a:t>
            </a:r>
            <a:r>
              <a:rPr lang="en-US" altLang="ko-KR" sz="400" smtClean="0"/>
              <a:t>)</a:t>
            </a:r>
            <a:endParaRPr lang="ko-KR" altLang="en-US"/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706065" y="7587082"/>
            <a:ext cx="1049870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192.168.90.132, 114</a:t>
            </a:r>
            <a:endParaRPr lang="ko-KR" altLang="en-US">
              <a:solidFill>
                <a:srgbClr val="C00000"/>
              </a:solidFill>
            </a:endParaRPr>
          </a:p>
        </p:txBody>
      </p:sp>
      <p:pic>
        <p:nvPicPr>
          <p:cNvPr id="511" name="Picture 20" descr="http://db.cse.ohio-state.edu/images/db.png">
            <a:extLst>
              <a:ext uri="{FF2B5EF4-FFF2-40B4-BE49-F238E27FC236}">
                <a16:creationId xmlns:a16="http://schemas.microsoft.com/office/drawing/2014/main" id="{94538C55-AF55-4786-BC7A-0570E62C039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867" y="6494860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6" name="TextBox 545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4047137" y="6580650"/>
            <a:ext cx="213763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MariaDB</a:t>
            </a:r>
            <a:endParaRPr lang="ko-KR" altLang="en-US" sz="400"/>
          </a:p>
        </p:txBody>
      </p:sp>
      <p:sp>
        <p:nvSpPr>
          <p:cNvPr id="563" name="TextBox 562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2134512" y="7491181"/>
            <a:ext cx="327232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Postgresql 16</a:t>
            </a:r>
            <a:endParaRPr lang="ko-KR" altLang="en-US" sz="400"/>
          </a:p>
        </p:txBody>
      </p:sp>
      <p:pic>
        <p:nvPicPr>
          <p:cNvPr id="650" name="Picture 20" descr="http://db.cse.ohio-state.edu/images/db.png">
            <a:extLst>
              <a:ext uri="{FF2B5EF4-FFF2-40B4-BE49-F238E27FC236}">
                <a16:creationId xmlns:a16="http://schemas.microsoft.com/office/drawing/2014/main" id="{A8E9F3D4-4F11-41DE-8877-05CE23A69A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621" y="5338402"/>
            <a:ext cx="128825" cy="13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" name="TextBox 65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691355" y="5413248"/>
            <a:ext cx="252972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Postgresql</a:t>
            </a:r>
            <a:endParaRPr lang="ko-KR" altLang="en-US" sz="400"/>
          </a:p>
        </p:txBody>
      </p:sp>
      <p:pic>
        <p:nvPicPr>
          <p:cNvPr id="666" name="그림 132">
            <a:extLst>
              <a:ext uri="{FF2B5EF4-FFF2-40B4-BE49-F238E27FC236}">
                <a16:creationId xmlns:a16="http://schemas.microsoft.com/office/drawing/2014/main" id="{B69A0853-2056-4D39-84FC-0A67A4E67C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460" y="8894501"/>
            <a:ext cx="378767" cy="352482"/>
          </a:xfrm>
          <a:prstGeom prst="rect">
            <a:avLst/>
          </a:prstGeom>
        </p:spPr>
      </p:pic>
      <p:sp>
        <p:nvSpPr>
          <p:cNvPr id="668" name="TextBox 667">
            <a:extLst>
              <a:ext uri="{FF2B5EF4-FFF2-40B4-BE49-F238E27FC236}">
                <a16:creationId xmlns:a16="http://schemas.microsoft.com/office/drawing/2014/main" id="{06AA3539-9665-48CC-9F9B-1A64731A47E7}"/>
              </a:ext>
            </a:extLst>
          </p:cNvPr>
          <p:cNvSpPr txBox="1"/>
          <p:nvPr/>
        </p:nvSpPr>
        <p:spPr>
          <a:xfrm>
            <a:off x="2789680" y="9265717"/>
            <a:ext cx="81636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 smtClean="0">
                <a:latin typeface="Consolas" panose="020B0609020204030204" pitchFamily="49" charset="0"/>
              </a:rPr>
              <a:t>SharkraMax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69" name="TextBox 668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405790" y="7336858"/>
            <a:ext cx="214139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sz="400" smtClean="0"/>
              <a:t>인입번호</a:t>
            </a:r>
            <a:endParaRPr lang="ko-KR" altLang="en-US" sz="400"/>
          </a:p>
        </p:txBody>
      </p:sp>
      <p:sp>
        <p:nvSpPr>
          <p:cNvPr id="670" name="TextBox 669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392241" y="2857414"/>
            <a:ext cx="214139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sz="400" smtClean="0"/>
              <a:t>인입번호</a:t>
            </a:r>
            <a:endParaRPr lang="ko-KR" altLang="en-US" sz="400"/>
          </a:p>
        </p:txBody>
      </p:sp>
      <p:sp>
        <p:nvSpPr>
          <p:cNvPr id="671" name="TextBox 670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392241" y="3614836"/>
            <a:ext cx="214139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sz="400" smtClean="0"/>
              <a:t>인입번호</a:t>
            </a:r>
            <a:endParaRPr lang="ko-KR" altLang="en-US" sz="400"/>
          </a:p>
        </p:txBody>
      </p:sp>
      <p:sp>
        <p:nvSpPr>
          <p:cNvPr id="672" name="Rectangle 43">
            <a:extLst>
              <a:ext uri="{FF2B5EF4-FFF2-40B4-BE49-F238E27FC236}">
                <a16:creationId xmlns:a16="http://schemas.microsoft.com/office/drawing/2014/main" id="{B4D710C8-6F12-4710-B813-B6E88905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8874" y="8901251"/>
            <a:ext cx="576000" cy="126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700" smtClean="0">
                <a:latin typeface="Rix고딕 B" panose="02020603020101020101" pitchFamily="18" charset="-127"/>
                <a:ea typeface="Rix고딕 B" panose="02020603020101020101" pitchFamily="18" charset="-127"/>
              </a:rPr>
              <a:t>Sniffing Mode</a:t>
            </a:r>
            <a:endParaRPr lang="ko-KR" altLang="en-US" sz="700"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673" name="Rectangle 43">
            <a:extLst>
              <a:ext uri="{FF2B5EF4-FFF2-40B4-BE49-F238E27FC236}">
                <a16:creationId xmlns:a16="http://schemas.microsoft.com/office/drawing/2014/main" id="{B4D710C8-6F12-4710-B813-B6E88905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8874" y="9057189"/>
            <a:ext cx="576000" cy="126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700" smtClean="0">
                <a:latin typeface="Rix고딕 B" panose="02020603020101020101" pitchFamily="18" charset="-127"/>
                <a:ea typeface="Rix고딕 B" panose="02020603020101020101" pitchFamily="18" charset="-127"/>
              </a:rPr>
              <a:t>Gateway Mode</a:t>
            </a:r>
            <a:endParaRPr lang="ko-KR" altLang="en-US" sz="700"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675" name="TextBox 67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4056237" y="8927273"/>
            <a:ext cx="650439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ko-KR" altLang="en-US" sz="400" smtClean="0"/>
              <a:t>네트워크 </a:t>
            </a:r>
            <a:r>
              <a:rPr lang="en-US" altLang="ko-KR" sz="400" smtClean="0"/>
              <a:t>Packet Mirroring</a:t>
            </a:r>
            <a:endParaRPr lang="ko-KR" altLang="en-US" sz="400"/>
          </a:p>
        </p:txBody>
      </p:sp>
      <p:sp>
        <p:nvSpPr>
          <p:cNvPr id="676" name="TextBox 675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4056237" y="9096807"/>
            <a:ext cx="496383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Client OS exe </a:t>
            </a:r>
            <a:r>
              <a:rPr lang="ko-KR" altLang="en-US" sz="400" smtClean="0"/>
              <a:t>설치</a:t>
            </a:r>
            <a:r>
              <a:rPr lang="en-US" altLang="ko-KR" sz="400" smtClean="0"/>
              <a:t>.</a:t>
            </a:r>
            <a:endParaRPr lang="ko-KR" altLang="en-US" sz="400"/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71EF799D-AAFD-40F6-BB4F-90DCDC9514BB}"/>
              </a:ext>
            </a:extLst>
          </p:cNvPr>
          <p:cNvSpPr txBox="1"/>
          <p:nvPr/>
        </p:nvSpPr>
        <p:spPr>
          <a:xfrm>
            <a:off x="2959282" y="9403998"/>
            <a:ext cx="813633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/>
              <a:t>DB</a:t>
            </a:r>
            <a:r>
              <a:rPr lang="ko-KR" altLang="en-US"/>
              <a:t>접근제어</a:t>
            </a:r>
          </a:p>
        </p:txBody>
      </p:sp>
      <p:sp>
        <p:nvSpPr>
          <p:cNvPr id="679" name="TextBox 678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6449998" y="8353784"/>
            <a:ext cx="715392" cy="10772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192.168.80.41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680" name="TextBox 679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1348242" y="988178"/>
            <a:ext cx="715392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mtClean="0">
                <a:solidFill>
                  <a:srgbClr val="C00000"/>
                </a:solidFill>
              </a:rPr>
              <a:t>192.168.90.112</a:t>
            </a:r>
          </a:p>
          <a:p>
            <a:r>
              <a:rPr lang="en-US" altLang="ko-KR" smtClean="0">
                <a:solidFill>
                  <a:srgbClr val="C00000"/>
                </a:solidFill>
              </a:rPr>
              <a:t>192.168.90.113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4" name="순서도: 자기 디스크 3"/>
          <p:cNvSpPr/>
          <p:nvPr/>
        </p:nvSpPr>
        <p:spPr>
          <a:xfrm>
            <a:off x="8441333" y="5355876"/>
            <a:ext cx="150159" cy="74444"/>
          </a:xfrm>
          <a:prstGeom prst="flowChartMagneticDisk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2" name="TextBox 681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468645" y="5413248"/>
            <a:ext cx="159144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NAS</a:t>
            </a:r>
            <a:endParaRPr lang="ko-KR" altLang="en-US" sz="400"/>
          </a:p>
        </p:txBody>
      </p:sp>
      <p:sp>
        <p:nvSpPr>
          <p:cNvPr id="687" name="TextBox 686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8391215" y="5465141"/>
            <a:ext cx="328136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>
                <a:solidFill>
                  <a:srgbClr val="C00000"/>
                </a:solidFill>
              </a:rPr>
              <a:t>123.41.8.69</a:t>
            </a:r>
            <a:endParaRPr lang="ko-KR" altLang="en-US" sz="400">
              <a:solidFill>
                <a:srgbClr val="C00000"/>
              </a:solidFill>
            </a:endParaRPr>
          </a:p>
        </p:txBody>
      </p:sp>
      <p:sp>
        <p:nvSpPr>
          <p:cNvPr id="545" name="TextBox 544">
            <a:extLst>
              <a:ext uri="{FF2B5EF4-FFF2-40B4-BE49-F238E27FC236}">
                <a16:creationId xmlns:a16="http://schemas.microsoft.com/office/drawing/2014/main" id="{5F3785AF-8FE7-492C-A08F-78642D8C25BE}"/>
              </a:ext>
            </a:extLst>
          </p:cNvPr>
          <p:cNvSpPr txBox="1"/>
          <p:nvPr/>
        </p:nvSpPr>
        <p:spPr>
          <a:xfrm>
            <a:off x="3721973" y="6795714"/>
            <a:ext cx="1155004" cy="6155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defPPr>
              <a:defRPr lang="ko-KR"/>
            </a:defPPr>
            <a:lvl1pPr>
              <a:defRPr sz="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defRPr>
            </a:lvl1pPr>
          </a:lstStyle>
          <a:p>
            <a:r>
              <a:rPr lang="en-US" altLang="ko-KR" sz="400" smtClean="0"/>
              <a:t>vtm / pos21.co.kr</a:t>
            </a:r>
            <a:endParaRPr lang="ko-KR" altLang="en-US" sz="400"/>
          </a:p>
        </p:txBody>
      </p:sp>
      <p:sp>
        <p:nvSpPr>
          <p:cNvPr id="625" name="TextBox 624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3489059" y="6230425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nginx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3489059" y="6395007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jdk1.8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67" name="TextBox 666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3489059" y="6559589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Tomcat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77" name="TextBox 676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2150429" y="6998186"/>
            <a:ext cx="59783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 smtClean="0">
                <a:latin typeface="Consolas" panose="020B0609020204030204" pitchFamily="49" charset="0"/>
              </a:rPr>
              <a:t>apache-web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81" name="TextBox 680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2150429" y="7162768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>
                <a:latin typeface="Consolas" panose="020B0609020204030204" pitchFamily="49" charset="0"/>
              </a:rPr>
              <a:t>jdk1.8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  <p:sp>
        <p:nvSpPr>
          <p:cNvPr id="683" name="TextBox 682">
            <a:extLst>
              <a:ext uri="{FF2B5EF4-FFF2-40B4-BE49-F238E27FC236}">
                <a16:creationId xmlns:a16="http://schemas.microsoft.com/office/drawing/2014/main" id="{54F892F9-23C3-483D-80BB-09C096EA927D}"/>
              </a:ext>
            </a:extLst>
          </p:cNvPr>
          <p:cNvSpPr txBox="1"/>
          <p:nvPr/>
        </p:nvSpPr>
        <p:spPr>
          <a:xfrm>
            <a:off x="2150429" y="7327350"/>
            <a:ext cx="389201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 smtClean="0">
                <a:latin typeface="Consolas" panose="020B0609020204030204" pitchFamily="49" charset="0"/>
              </a:rPr>
              <a:t>Tomcat9</a:t>
            </a:r>
            <a:endParaRPr lang="ko-KR" altLang="en-US" sz="800" b="1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27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1535</TotalTime>
  <Words>335</Words>
  <Application>Microsoft Office PowerPoint</Application>
  <PresentationFormat>A3 용지(297x420mm)</PresentationFormat>
  <Paragraphs>185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KoPub돋움체 Medium</vt:lpstr>
      <vt:lpstr>Rix고딕 B</vt:lpstr>
      <vt:lpstr>맑은 고딕</vt:lpstr>
      <vt:lpstr>Arial</vt:lpstr>
      <vt:lpstr>Calibri</vt:lpstr>
      <vt:lpstr>Calibri Light</vt:lpstr>
      <vt:lpstr>Consolas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417</cp:revision>
  <cp:lastPrinted>2024-07-30T00:59:36Z</cp:lastPrinted>
  <dcterms:created xsi:type="dcterms:W3CDTF">2024-07-16T08:45:38Z</dcterms:created>
  <dcterms:modified xsi:type="dcterms:W3CDTF">2024-08-01T05:25:43Z</dcterms:modified>
</cp:coreProperties>
</file>