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4"/>
  </p:notesMasterIdLst>
  <p:handoutMasterIdLst>
    <p:handoutMasterId r:id="rId25"/>
  </p:handoutMasterIdLst>
  <p:sldIdLst>
    <p:sldId id="349" r:id="rId2"/>
    <p:sldId id="367" r:id="rId3"/>
    <p:sldId id="389" r:id="rId4"/>
    <p:sldId id="444" r:id="rId5"/>
    <p:sldId id="455" r:id="rId6"/>
    <p:sldId id="445" r:id="rId7"/>
    <p:sldId id="446" r:id="rId8"/>
    <p:sldId id="436" r:id="rId9"/>
    <p:sldId id="448" r:id="rId10"/>
    <p:sldId id="449" r:id="rId11"/>
    <p:sldId id="450" r:id="rId12"/>
    <p:sldId id="451" r:id="rId13"/>
    <p:sldId id="452" r:id="rId14"/>
    <p:sldId id="453" r:id="rId15"/>
    <p:sldId id="440" r:id="rId16"/>
    <p:sldId id="442" r:id="rId17"/>
    <p:sldId id="437" r:id="rId18"/>
    <p:sldId id="438" r:id="rId19"/>
    <p:sldId id="441" r:id="rId20"/>
    <p:sldId id="443" r:id="rId21"/>
    <p:sldId id="454" r:id="rId22"/>
    <p:sldId id="366" r:id="rId23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76"/>
    <a:srgbClr val="000066"/>
    <a:srgbClr val="72C7E7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667" autoAdjust="0"/>
  </p:normalViewPr>
  <p:slideViewPr>
    <p:cSldViewPr snapToGrid="0" showGuides="1">
      <p:cViewPr varScale="1">
        <p:scale>
          <a:sx n="105" d="100"/>
          <a:sy n="105" d="100"/>
        </p:scale>
        <p:origin x="78" y="114"/>
      </p:cViewPr>
      <p:guideLst>
        <p:guide pos="6023"/>
        <p:guide pos="2621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3/7/2025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3/7/2025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840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41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57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433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693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025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9034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1699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167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384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61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263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599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20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379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957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258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761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383054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8490857" y="6165482"/>
            <a:ext cx="998149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타이틀</a:t>
            </a:r>
            <a:endParaRPr lang="ko-KR" altLang="en-US" dirty="0"/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510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5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4.png"/><Relationship Id="rId10" Type="http://schemas.openxmlformats.org/officeDocument/2006/relationships/image" Target="../media/image22.wmf"/><Relationship Id="rId4" Type="http://schemas.openxmlformats.org/officeDocument/2006/relationships/image" Target="../media/image23.png"/><Relationship Id="rId9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png"/><Relationship Id="rId11" Type="http://schemas.openxmlformats.org/officeDocument/2006/relationships/image" Target="../media/image27.wmf"/><Relationship Id="rId5" Type="http://schemas.openxmlformats.org/officeDocument/2006/relationships/image" Target="../media/image29.pn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28.png"/><Relationship Id="rId9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5.png"/><Relationship Id="rId9" Type="http://schemas.openxmlformats.org/officeDocument/2006/relationships/image" Target="../media/image36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3.png"/><Relationship Id="rId11" Type="http://schemas.openxmlformats.org/officeDocument/2006/relationships/image" Target="../media/image41.wmf"/><Relationship Id="rId5" Type="http://schemas.openxmlformats.org/officeDocument/2006/relationships/image" Target="../media/image42.pn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23.png"/><Relationship Id="rId9" Type="http://schemas.openxmlformats.org/officeDocument/2006/relationships/image" Target="../media/image4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oleObject" Target="../embeddings/oleObject12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9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1.png"/><Relationship Id="rId11" Type="http://schemas.openxmlformats.org/officeDocument/2006/relationships/oleObject" Target="../embeddings/oleObject11.bin"/><Relationship Id="rId5" Type="http://schemas.openxmlformats.org/officeDocument/2006/relationships/image" Target="../media/image50.png"/><Relationship Id="rId10" Type="http://schemas.openxmlformats.org/officeDocument/2006/relationships/image" Target="../media/image46.wmf"/><Relationship Id="rId4" Type="http://schemas.openxmlformats.org/officeDocument/2006/relationships/image" Target="../media/image49.png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4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54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upport.nges.high1.com/gitlab/nges-batch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 smtClean="0"/>
              <a:t>2025. 02. 19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Batch </a:t>
            </a:r>
            <a:r>
              <a:rPr lang="ko-KR" altLang="en-US" dirty="0" smtClean="0"/>
              <a:t>개발 가이드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AA</a:t>
            </a:r>
            <a:endParaRPr lang="ko-KR" altLang="en-US" sz="18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명명규칙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478375" y="1320073"/>
            <a:ext cx="5869242" cy="137160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com.nges.batch.domain.{domainName}.{module}.* 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Mapper  : {</a:t>
            </a:r>
            <a:r>
              <a:rPr lang="en-US" altLang="ko-KR" sz="12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t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ableName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}Mapper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Service : {</a:t>
            </a:r>
            <a:r>
              <a:rPr lang="en-US" altLang="ko-KR" sz="12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t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ableName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}Service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Vo      : {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tableName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}Vo</a:t>
            </a:r>
          </a:p>
          <a:p>
            <a:pPr marL="285750" indent="-285750">
              <a:buFontTx/>
              <a:buChar char="-"/>
            </a:pPr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pPr marL="285750" indent="-285750">
              <a:buFontTx/>
              <a:buChar char="-"/>
            </a:pPr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4581261" y="1826045"/>
            <a:ext cx="4669419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ko-KR" sz="1200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478375" y="4224149"/>
            <a:ext cx="5869242" cy="213634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com.nges.batch.job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.{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domainName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}.{module}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JobConfig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    : 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{module}{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JobConfig</a:t>
            </a:r>
            <a:endParaRPr lang="en-US" altLang="ko-KR" sz="1200" b="1" baseline="-25000" dirty="0" smtClean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pPr marL="285750" indent="-285750">
              <a:buFontTx/>
              <a:buChar char="-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           : {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}Job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Step          : {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JobStep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Tasklet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      : {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JobTasklet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ItemReader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   : 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itemReader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ItemProcessor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: 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itemProcessor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ItemWriter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   : </a:t>
            </a: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itemWriter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  <a:endParaRPr lang="en-US" altLang="ko-KR" sz="1200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200" b="1" dirty="0" smtClean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478375" y="2889519"/>
            <a:ext cx="5869242" cy="118167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mapper.domain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.{</a:t>
            </a:r>
            <a:r>
              <a:rPr lang="en-US" altLang="ko-KR" sz="12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domainName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}.{module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</a:p>
          <a:p>
            <a:pPr marL="285750" indent="-285750">
              <a:buFontTx/>
              <a:buChar char="-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mapper(xml) : {tableName}Mapper.xml</a:t>
            </a:r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200" b="1" dirty="0" smtClean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64" y="1262557"/>
            <a:ext cx="1771897" cy="140037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55" y="2897394"/>
            <a:ext cx="2191056" cy="1247949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505461" y="4323560"/>
            <a:ext cx="2323537" cy="1937518"/>
            <a:chOff x="451974" y="4298427"/>
            <a:chExt cx="2323537" cy="1937518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5"/>
            <a:srcRect l="29070" t="48783" b="1"/>
            <a:stretch/>
          </p:blipFill>
          <p:spPr>
            <a:xfrm>
              <a:off x="957878" y="4816123"/>
              <a:ext cx="1817633" cy="1419822"/>
            </a:xfrm>
            <a:prstGeom prst="rect">
              <a:avLst/>
            </a:prstGeom>
          </p:spPr>
        </p:pic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1974" y="4298427"/>
              <a:ext cx="1695687" cy="533474"/>
            </a:xfrm>
            <a:prstGeom prst="rect">
              <a:avLst/>
            </a:prstGeom>
          </p:spPr>
        </p:pic>
      </p:grp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2.3.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명명 상세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권장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0762" y="3684580"/>
            <a:ext cx="395300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DB</a:t>
            </a:r>
            <a:r>
              <a:rPr lang="ko-KR" altLang="en-US" sz="1000" dirty="0" smtClean="0">
                <a:solidFill>
                  <a:schemeClr val="tx2"/>
                </a:solidFill>
                <a:latin typeface="+mj-ea"/>
                <a:ea typeface="+mj-ea"/>
              </a:rPr>
              <a:t>테이블 이름을 적절히 사용  </a:t>
            </a:r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ex) HR_EMP_MST -&gt; </a:t>
            </a:r>
            <a:r>
              <a:rPr lang="en-US" altLang="ko-KR" sz="1000" dirty="0" err="1" smtClean="0">
                <a:solidFill>
                  <a:schemeClr val="tx2"/>
                </a:solidFill>
                <a:latin typeface="+mj-ea"/>
                <a:ea typeface="+mj-ea"/>
              </a:rPr>
              <a:t>empMst</a:t>
            </a:r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 </a:t>
            </a:r>
            <a:r>
              <a:rPr lang="ko-KR" altLang="en-US" sz="1000" dirty="0" smtClean="0">
                <a:solidFill>
                  <a:schemeClr val="tx2"/>
                </a:solidFill>
                <a:latin typeface="+mj-ea"/>
                <a:ea typeface="+mj-ea"/>
              </a:rPr>
              <a:t>를 사용</a:t>
            </a:r>
            <a:endParaRPr lang="en-US" altLang="ko-KR" sz="1000" dirty="0" smtClean="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40762" y="2233966"/>
            <a:ext cx="398827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DB</a:t>
            </a:r>
            <a:r>
              <a:rPr lang="ko-KR" altLang="en-US" sz="1000" dirty="0" smtClean="0">
                <a:solidFill>
                  <a:schemeClr val="tx2"/>
                </a:solidFill>
                <a:latin typeface="+mj-ea"/>
                <a:ea typeface="+mj-ea"/>
              </a:rPr>
              <a:t>테이블 이름을 적절히 사용  </a:t>
            </a:r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ex) HR_EMP_MST -&gt; </a:t>
            </a:r>
            <a:r>
              <a:rPr lang="en-US" altLang="ko-KR" sz="1000" dirty="0" err="1" smtClean="0">
                <a:solidFill>
                  <a:schemeClr val="tx2"/>
                </a:solidFill>
                <a:latin typeface="+mj-ea"/>
                <a:ea typeface="+mj-ea"/>
              </a:rPr>
              <a:t>empMst</a:t>
            </a:r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 </a:t>
            </a:r>
            <a:r>
              <a:rPr lang="ko-KR" altLang="en-US" sz="1000" dirty="0" smtClean="0">
                <a:solidFill>
                  <a:schemeClr val="tx2"/>
                </a:solidFill>
                <a:latin typeface="+mj-ea"/>
                <a:ea typeface="+mj-ea"/>
              </a:rPr>
              <a:t>를 사용</a:t>
            </a:r>
            <a:endParaRPr lang="en-US" altLang="ko-KR" sz="1000" dirty="0" smtClean="0">
              <a:solidFill>
                <a:schemeClr val="tx2"/>
              </a:solidFill>
              <a:latin typeface="+mj-ea"/>
              <a:ea typeface="+mj-ea"/>
            </a:endParaRPr>
          </a:p>
          <a:p>
            <a:endParaRPr lang="en-US" altLang="ko-KR" sz="1000" dirty="0" smtClean="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40761" y="5885236"/>
            <a:ext cx="356892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000" dirty="0" err="1" smtClean="0">
                <a:solidFill>
                  <a:schemeClr val="tx2"/>
                </a:solidFill>
                <a:latin typeface="+mj-ea"/>
                <a:ea typeface="+mj-ea"/>
              </a:rPr>
              <a:t>j</a:t>
            </a:r>
            <a:r>
              <a:rPr lang="en-US" altLang="ko-KR" sz="1200" b="1" dirty="0" err="1" smtClean="0">
                <a:solidFill>
                  <a:srgbClr val="FF0000"/>
                </a:solidFill>
                <a:latin typeface="+mj-ea"/>
                <a:ea typeface="+mj-ea"/>
              </a:rPr>
              <a:t>obName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 : {module}{[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+mj-ea"/>
                <a:ea typeface="+mj-ea"/>
              </a:rPr>
              <a:t>배치구분명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]}JobConfig.java</a:t>
            </a:r>
            <a:r>
              <a:rPr lang="en-US" altLang="ko-KR" sz="1000" dirty="0" smtClean="0">
                <a:solidFill>
                  <a:schemeClr val="tx2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72073" y="5423571"/>
            <a:ext cx="213793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  <a:latin typeface="+mj-ea"/>
              </a:rPr>
              <a:t>[</a:t>
            </a:r>
            <a:r>
              <a:rPr lang="ko-KR" altLang="en-US" sz="1200" b="1" dirty="0" err="1" smtClean="0">
                <a:solidFill>
                  <a:srgbClr val="FF0000"/>
                </a:solidFill>
                <a:latin typeface="+mj-ea"/>
              </a:rPr>
              <a:t>배치구분명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</a:rPr>
              <a:t>]</a:t>
            </a:r>
            <a:endParaRPr lang="en-US" altLang="ko-KR" sz="1200" b="1" dirty="0">
              <a:solidFill>
                <a:srgbClr val="FF0000"/>
              </a:solidFill>
              <a:latin typeface="+mj-ea"/>
            </a:endParaRPr>
          </a:p>
          <a:p>
            <a:pPr marL="171450" indent="-171450">
              <a:buFontTx/>
              <a:buChar char="-"/>
            </a:pPr>
            <a:r>
              <a:rPr lang="en-US" altLang="ko-KR" sz="1200" b="1" dirty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</a:rPr>
              <a:t>odule 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</a:rPr>
              <a:t>내 유니크</a:t>
            </a:r>
            <a:endParaRPr lang="en-US" altLang="ko-KR" sz="1200" b="1" dirty="0" smtClean="0">
              <a:solidFill>
                <a:srgbClr val="FF0000"/>
              </a:solidFill>
              <a:latin typeface="+mj-ea"/>
            </a:endParaRPr>
          </a:p>
          <a:p>
            <a:pPr marL="171450" indent="-171450">
              <a:buFontTx/>
              <a:buChar char="-"/>
            </a:pPr>
            <a:r>
              <a:rPr lang="ko-KR" altLang="en-US" sz="1200" b="1" dirty="0" err="1" smtClean="0">
                <a:solidFill>
                  <a:srgbClr val="FF0000"/>
                </a:solidFill>
                <a:latin typeface="+mj-ea"/>
              </a:rPr>
              <a:t>업무파트별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</a:rPr>
              <a:t> 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</a:rPr>
              <a:t>6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</a:rPr>
              <a:t>자 이상</a:t>
            </a:r>
            <a:endParaRPr lang="en-US" altLang="ko-KR" sz="1200" b="1" dirty="0" smtClean="0">
              <a:solidFill>
                <a:srgbClr val="FF000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1527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명명규칙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2.4.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jobConfig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bean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명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4581261" y="2246669"/>
            <a:ext cx="4669419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4375803" y="2155905"/>
            <a:ext cx="4971814" cy="32390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com.nges.batch.job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.{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domainName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}.{module}</a:t>
            </a:r>
          </a:p>
          <a:p>
            <a:pPr marL="285750" indent="-285750">
              <a:buFontTx/>
              <a:buChar char="-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           : {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}Job</a:t>
            </a:r>
          </a:p>
          <a:p>
            <a:pPr marL="285750" indent="-285750">
              <a:buFontTx/>
              <a:buChar char="-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Step          : {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Job.step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ItemReader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   : {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Job.itemReader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ItemProcessor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: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Job.itemProcessor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</a:p>
          <a:p>
            <a:pPr marL="285750" indent="-285750">
              <a:buFontTx/>
              <a:buChar char="-"/>
            </a:pP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ItemWriter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    :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jobName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}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Job.itemWriter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onsolas" panose="020B0609020204030204" pitchFamily="49" charset="0"/>
              </a:rPr>
              <a:t>{n}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  <a:p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1141627"/>
            <a:ext cx="9018316" cy="5936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Bean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명은 </a:t>
            </a:r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첫자리가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소문자인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CamelCase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이며 다음의 규칙을 따름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스프링배치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jobConfig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내의 모든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bean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은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jobName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으로 시작하도록 한다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07" y="2602075"/>
            <a:ext cx="2229161" cy="485843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56" y="2133044"/>
            <a:ext cx="1800476" cy="352474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5"/>
          <a:srcRect b="11108"/>
          <a:stretch/>
        </p:blipFill>
        <p:spPr>
          <a:xfrm>
            <a:off x="494936" y="3313269"/>
            <a:ext cx="3086531" cy="440344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936" y="4019678"/>
            <a:ext cx="3667637" cy="485843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936" y="4714059"/>
            <a:ext cx="3200847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개발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40197" y="2625854"/>
            <a:ext cx="9018316" cy="926965"/>
            <a:chOff x="649341" y="1830326"/>
            <a:chExt cx="9018316" cy="926965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DCC37E9E-7522-43BB-AA93-7B9890BB386C}"/>
                </a:ext>
              </a:extLst>
            </p:cNvPr>
            <p:cNvSpPr/>
            <p:nvPr/>
          </p:nvSpPr>
          <p:spPr>
            <a:xfrm>
              <a:off x="649341" y="1830326"/>
              <a:ext cx="9018316" cy="2733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최소 개발 시 순서 </a:t>
              </a:r>
              <a:r>
                <a:rPr lang="en-US" altLang="ko-KR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(</a:t>
              </a:r>
              <a:r>
                <a:rPr lang="en-US" altLang="ko-KR" sz="1400" b="1" dirty="0" err="1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Tasklet</a:t>
              </a:r>
              <a:r>
                <a:rPr lang="ko-KR" altLang="en-US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으로 구성된 </a:t>
              </a:r>
              <a:r>
                <a:rPr lang="en-US" altLang="ko-KR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Step </a:t>
              </a:r>
              <a:r>
                <a:rPr lang="ko-KR" altLang="en-US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미포함</a:t>
              </a:r>
              <a:r>
                <a:rPr lang="en-US" altLang="ko-KR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)</a:t>
              </a:r>
              <a:endPara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110242" y="2216271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Mapper(xml)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632112" y="2216271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Vo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197725" y="2216271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err="1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JobConfig</a:t>
              </a:r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cxnSp>
          <p:nvCxnSpPr>
            <p:cNvPr id="12" name="직선 화살표 연결선 11"/>
            <p:cNvCxnSpPr>
              <a:stCxn id="19" idx="3"/>
              <a:endCxn id="20" idx="1"/>
            </p:cNvCxnSpPr>
            <p:nvPr/>
          </p:nvCxnSpPr>
          <p:spPr>
            <a:xfrm>
              <a:off x="2476499" y="2486781"/>
              <a:ext cx="15561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/>
            <p:cNvCxnSpPr>
              <a:stCxn id="20" idx="3"/>
              <a:endCxn id="23" idx="1"/>
            </p:cNvCxnSpPr>
            <p:nvPr/>
          </p:nvCxnSpPr>
          <p:spPr>
            <a:xfrm>
              <a:off x="3998369" y="2486781"/>
              <a:ext cx="319935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"/>
          <p:cNvGrpSpPr/>
          <p:nvPr/>
        </p:nvGrpSpPr>
        <p:grpSpPr>
          <a:xfrm>
            <a:off x="640197" y="4367246"/>
            <a:ext cx="9018316" cy="924082"/>
            <a:chOff x="649341" y="3571718"/>
            <a:chExt cx="9018316" cy="924082"/>
          </a:xfrm>
        </p:grpSpPr>
        <p:sp>
          <p:nvSpPr>
            <p:cNvPr id="3" name="직사각형 2"/>
            <p:cNvSpPr/>
            <p:nvPr/>
          </p:nvSpPr>
          <p:spPr>
            <a:xfrm>
              <a:off x="1110242" y="3954780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Mapper(xml)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632113" y="3954780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Vo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153984" y="3954780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Mapper(class)</a:t>
              </a:r>
            </a:p>
            <a:p>
              <a:pPr algn="ctr"/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5675855" y="3954780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Service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7197726" y="3954780"/>
              <a:ext cx="1366257" cy="54102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err="1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JobConfig</a:t>
              </a:r>
              <a:r>
                <a:rPr lang="en-US" altLang="ko-KR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 </a:t>
              </a:r>
              <a:r>
                <a:rPr lang="ko-KR" altLang="en-US" sz="1400" dirty="0" smtClean="0">
                  <a:ln>
                    <a:solidFill>
                      <a:schemeClr val="tx1"/>
                    </a:solidFill>
                  </a:ln>
                  <a:solidFill>
                    <a:schemeClr val="tx1"/>
                  </a:solidFill>
                </a:rPr>
                <a:t>작성</a:t>
              </a:r>
              <a:endParaRPr lang="ko-KR" altLang="en-US" sz="14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  <p:cxnSp>
          <p:nvCxnSpPr>
            <p:cNvPr id="27" name="직선 화살표 연결선 26"/>
            <p:cNvCxnSpPr>
              <a:stCxn id="3" idx="3"/>
              <a:endCxn id="15" idx="1"/>
            </p:cNvCxnSpPr>
            <p:nvPr/>
          </p:nvCxnSpPr>
          <p:spPr>
            <a:xfrm>
              <a:off x="2476499" y="4225290"/>
              <a:ext cx="15561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화살표 연결선 29"/>
            <p:cNvCxnSpPr>
              <a:stCxn id="15" idx="3"/>
              <a:endCxn id="16" idx="1"/>
            </p:cNvCxnSpPr>
            <p:nvPr/>
          </p:nvCxnSpPr>
          <p:spPr>
            <a:xfrm>
              <a:off x="3998370" y="4225290"/>
              <a:ext cx="15561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32"/>
            <p:cNvCxnSpPr>
              <a:stCxn id="16" idx="3"/>
              <a:endCxn id="17" idx="1"/>
            </p:cNvCxnSpPr>
            <p:nvPr/>
          </p:nvCxnSpPr>
          <p:spPr>
            <a:xfrm>
              <a:off x="5520241" y="4225290"/>
              <a:ext cx="15561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화살표 연결선 37"/>
            <p:cNvCxnSpPr>
              <a:stCxn id="17" idx="3"/>
              <a:endCxn id="18" idx="1"/>
            </p:cNvCxnSpPr>
            <p:nvPr/>
          </p:nvCxnSpPr>
          <p:spPr>
            <a:xfrm>
              <a:off x="7042112" y="4225290"/>
              <a:ext cx="15561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DCC37E9E-7522-43BB-AA93-7B9890BB386C}"/>
                </a:ext>
              </a:extLst>
            </p:cNvPr>
            <p:cNvSpPr/>
            <p:nvPr/>
          </p:nvSpPr>
          <p:spPr>
            <a:xfrm>
              <a:off x="649341" y="3571718"/>
              <a:ext cx="9018316" cy="2733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일반 개발 시 순서 </a:t>
              </a:r>
              <a:r>
                <a:rPr lang="en-US" altLang="ko-KR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(</a:t>
              </a:r>
              <a:r>
                <a:rPr lang="en-US" altLang="ko-KR" sz="1400" b="1" dirty="0" err="1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Tasklet</a:t>
              </a:r>
              <a:r>
                <a:rPr lang="ko-KR" altLang="en-US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으로 구성된 </a:t>
              </a:r>
              <a:r>
                <a:rPr lang="en-US" altLang="ko-KR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Step </a:t>
              </a:r>
              <a:r>
                <a:rPr lang="ko-KR" altLang="en-US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포함</a:t>
              </a:r>
              <a:r>
                <a:rPr lang="en-US" altLang="ko-KR" sz="1400" b="1" dirty="0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)</a:t>
              </a:r>
              <a:endPara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 순서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686254" y="1215237"/>
            <a:ext cx="8412026" cy="11923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최소개발</a:t>
            </a:r>
            <a:r>
              <a:rPr lang="ko-KR" altLang="en-US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패턴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ko-KR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DB2DB </a:t>
            </a:r>
            <a:r>
              <a:rPr lang="ko-KR" altLang="en-US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처리에서  </a:t>
            </a:r>
            <a:r>
              <a:rPr lang="en-US" altLang="ko-KR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select -&gt; </a:t>
            </a:r>
            <a:r>
              <a:rPr lang="ko-KR" altLang="en-US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매핑 </a:t>
            </a:r>
            <a:r>
              <a:rPr lang="en-US" altLang="ko-KR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-&gt; insert</a:t>
            </a:r>
            <a:r>
              <a:rPr lang="ko-KR" altLang="en-US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하는 처리시 최소한의 코딩으로 </a:t>
            </a:r>
            <a:r>
              <a:rPr lang="ko-KR" altLang="en-US" sz="10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배치처리</a:t>
            </a:r>
            <a:r>
              <a:rPr lang="ko-KR" altLang="en-US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가능 </a:t>
            </a:r>
            <a:endParaRPr lang="en-US" altLang="ko-KR" sz="10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altLang="ko-KR" sz="1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ko-KR" altLang="en-US" sz="1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일반개발</a:t>
            </a:r>
            <a:r>
              <a:rPr lang="ko-KR" altLang="en-US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패턴</a:t>
            </a:r>
            <a:endParaRPr lang="en-US" altLang="ko-KR" sz="1100" b="1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ko-KR" altLang="en-US" sz="11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최소개발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패턴에서 임의의 처리를 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bean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에서 처리를 하는 경우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Ex) </a:t>
            </a:r>
            <a:r>
              <a:rPr lang="en-US" altLang="ko-KR" sz="11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api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호출</a:t>
            </a:r>
            <a:endParaRPr lang="en-US" altLang="ko-KR" sz="11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altLang="ko-KR" sz="11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96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41" y="4293183"/>
            <a:ext cx="6763640" cy="170035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최소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(Mapper(xml))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61" y="1270377"/>
            <a:ext cx="1631843" cy="1287270"/>
          </a:xfrm>
          <a:prstGeom prst="rect">
            <a:avLst/>
          </a:prstGeom>
        </p:spPr>
      </p:pic>
      <p:graphicFrame>
        <p:nvGraphicFramePr>
          <p:cNvPr id="7" name="개체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200940"/>
              </p:ext>
            </p:extLst>
          </p:nvPr>
        </p:nvGraphicFramePr>
        <p:xfrm>
          <a:off x="7516813" y="4892675"/>
          <a:ext cx="12747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포장기 셸 개체" showAsIcon="1" r:id="rId6" imgW="1275120" imgH="504000" progId="Package">
                  <p:embed/>
                </p:oleObj>
              </mc:Choice>
              <mc:Fallback>
                <p:oleObj name="포장기 셸 개체" showAsIcon="1" r:id="rId6" imgW="1275120" imgH="504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16813" y="4892675"/>
                        <a:ext cx="1274762" cy="50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그림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461" y="2710226"/>
            <a:ext cx="6827423" cy="1582957"/>
          </a:xfrm>
          <a:prstGeom prst="rect">
            <a:avLst/>
          </a:prstGeom>
        </p:spPr>
      </p:pic>
      <p:graphicFrame>
        <p:nvGraphicFramePr>
          <p:cNvPr id="8" name="개체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5228918"/>
              </p:ext>
            </p:extLst>
          </p:nvPr>
        </p:nvGraphicFramePr>
        <p:xfrm>
          <a:off x="7475538" y="3355975"/>
          <a:ext cx="13589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3" name="포장기 셸 개체" showAsIcon="1" r:id="rId9" imgW="1359360" imgH="504000" progId="Package">
                  <p:embed/>
                </p:oleObj>
              </mc:Choice>
              <mc:Fallback>
                <p:oleObj name="포장기 셸 개체" showAsIcon="1" r:id="rId9" imgW="1359360" imgH="504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475538" y="3355975"/>
                        <a:ext cx="1358900" cy="50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96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최소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o)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050" y="1270376"/>
            <a:ext cx="1724266" cy="121937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4316" y="1260850"/>
            <a:ext cx="1657581" cy="1228896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051" y="2673422"/>
            <a:ext cx="3261536" cy="1897016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9057" y="2673422"/>
            <a:ext cx="3259190" cy="1897016"/>
          </a:xfrm>
          <a:prstGeom prst="rect">
            <a:avLst/>
          </a:prstGeom>
        </p:spPr>
      </p:pic>
      <p:graphicFrame>
        <p:nvGraphicFramePr>
          <p:cNvPr id="10" name="개체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1857261"/>
              </p:ext>
            </p:extLst>
          </p:nvPr>
        </p:nvGraphicFramePr>
        <p:xfrm>
          <a:off x="4188782" y="1654937"/>
          <a:ext cx="101758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" name="포장기 셸 개체" showAsIcon="1" r:id="rId8" imgW="1017000" imgH="486000" progId="Package">
                  <p:embed/>
                </p:oleObj>
              </mc:Choice>
              <mc:Fallback>
                <p:oleObj name="포장기 셸 개체" showAsIcon="1" r:id="rId8" imgW="1017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88782" y="1654937"/>
                        <a:ext cx="1017588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362357"/>
              </p:ext>
            </p:extLst>
          </p:nvPr>
        </p:nvGraphicFramePr>
        <p:xfrm>
          <a:off x="5206370" y="1654937"/>
          <a:ext cx="94456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" name="포장기 셸 개체" showAsIcon="1" r:id="rId10" imgW="945000" imgH="486000" progId="Package">
                  <p:embed/>
                </p:oleObj>
              </mc:Choice>
              <mc:Fallback>
                <p:oleObj name="포장기 셸 개체" showAsIcon="1" r:id="rId10" imgW="945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06370" y="1654937"/>
                        <a:ext cx="944563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798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70" y="4016888"/>
            <a:ext cx="4706007" cy="216247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61" y="1965098"/>
            <a:ext cx="5830114" cy="1124107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456299" y="4689209"/>
            <a:ext cx="5125758" cy="962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실제 수행 될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정의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으로 구성되며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은 별도로 작성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@Qualifier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 등록한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 bean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의 이름을 작성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6"/>
          <a:srcRect b="41743"/>
          <a:stretch/>
        </p:blipFill>
        <p:spPr>
          <a:xfrm>
            <a:off x="440570" y="1267543"/>
            <a:ext cx="1943371" cy="499483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최소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JobConfig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- Job)</a:t>
            </a:r>
          </a:p>
        </p:txBody>
      </p:sp>
      <p:graphicFrame>
        <p:nvGraphicFramePr>
          <p:cNvPr id="3" name="개체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9740734"/>
              </p:ext>
            </p:extLst>
          </p:nvPr>
        </p:nvGraphicFramePr>
        <p:xfrm>
          <a:off x="2691855" y="1300668"/>
          <a:ext cx="14573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포장기 셸 개체" showAsIcon="1" r:id="rId7" imgW="1458000" imgH="486000" progId="Package">
                  <p:embed/>
                </p:oleObj>
              </mc:Choice>
              <mc:Fallback>
                <p:oleObj name="포장기 셸 개체" showAsIcon="1" r:id="rId7" imgW="1458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91855" y="1300668"/>
                        <a:ext cx="1457325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576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70" y="1270376"/>
            <a:ext cx="1943371" cy="85737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461" y="1796327"/>
            <a:ext cx="4860969" cy="3799912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7516" y="1824572"/>
            <a:ext cx="4635560" cy="153675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461" y="1796055"/>
            <a:ext cx="4860969" cy="378148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631219" y="3480673"/>
            <a:ext cx="5125758" cy="1260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Chunk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로 정의할 경우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ItemReader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ItemProcessor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ItemWriter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작성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및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다음과 같이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구성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이때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사용할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Bean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의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name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 주의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115050" y="2083917"/>
            <a:ext cx="1193800" cy="34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844364" y="1796055"/>
            <a:ext cx="1822636" cy="116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844363" y="2982021"/>
            <a:ext cx="1940111" cy="126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844364" y="4567306"/>
            <a:ext cx="1841686" cy="1213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017807" y="5466794"/>
            <a:ext cx="3763743" cy="73866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ItemReader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ItemWriter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사용할 쿼리는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작성한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mapper.xml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에서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쿼리의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{namespace}.{id} </a:t>
            </a: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를 작성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015967" y="5260772"/>
            <a:ext cx="3551238" cy="114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꺾인 연결선 36"/>
          <p:cNvCxnSpPr>
            <a:stCxn id="33" idx="3"/>
            <a:endCxn id="30" idx="3"/>
          </p:cNvCxnSpPr>
          <p:nvPr/>
        </p:nvCxnSpPr>
        <p:spPr>
          <a:xfrm flipH="1">
            <a:off x="4781550" y="5317922"/>
            <a:ext cx="785655" cy="518204"/>
          </a:xfrm>
          <a:prstGeom prst="bentConnector3">
            <a:avLst>
              <a:gd name="adj1" fmla="val -29097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꺾인 연결선 39"/>
          <p:cNvCxnSpPr>
            <a:stCxn id="18" idx="0"/>
            <a:endCxn id="19" idx="3"/>
          </p:cNvCxnSpPr>
          <p:nvPr/>
        </p:nvCxnSpPr>
        <p:spPr>
          <a:xfrm rot="16200000" flipV="1">
            <a:off x="4574715" y="-53318"/>
            <a:ext cx="229521" cy="4044950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2714856" y="4427469"/>
            <a:ext cx="2827734" cy="401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* </a:t>
            </a:r>
            <a:r>
              <a:rPr lang="en-US" altLang="ko-KR" sz="1000" b="1" dirty="0" err="1" smtClean="0">
                <a:solidFill>
                  <a:srgbClr val="FF0000"/>
                </a:solidFill>
              </a:rPr>
              <a:t>ItemProcessor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&lt;input, output&gt;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최소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JobConfig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– Step(Chunk))</a:t>
            </a:r>
          </a:p>
        </p:txBody>
      </p:sp>
      <p:graphicFrame>
        <p:nvGraphicFramePr>
          <p:cNvPr id="23" name="개체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994705"/>
              </p:ext>
            </p:extLst>
          </p:nvPr>
        </p:nvGraphicFramePr>
        <p:xfrm>
          <a:off x="2495210" y="1295368"/>
          <a:ext cx="14573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포장기 셸 개체" showAsIcon="1" r:id="rId8" imgW="1458000" imgH="486000" progId="Package">
                  <p:embed/>
                </p:oleObj>
              </mc:Choice>
              <mc:Fallback>
                <p:oleObj name="포장기 셸 개체" showAsIcon="1" r:id="rId8" imgW="1458000" imgH="486000" progId="Package">
                  <p:embed/>
                  <p:pic>
                    <p:nvPicPr>
                      <p:cNvPr id="3" name="개체 2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495210" y="1295368"/>
                        <a:ext cx="1457325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09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림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40" y="4277417"/>
            <a:ext cx="8526065" cy="2143424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05" y="2847791"/>
            <a:ext cx="2419688" cy="1400370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825" y="1567781"/>
            <a:ext cx="3620005" cy="1162212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06" y="1204762"/>
            <a:ext cx="2810267" cy="40963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99817" y="1590276"/>
            <a:ext cx="2906013" cy="119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902149" y="2267265"/>
            <a:ext cx="860102" cy="1590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2487540" y="2428476"/>
            <a:ext cx="674759" cy="1571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947864" y="4676798"/>
            <a:ext cx="2857500" cy="1602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4870448" y="4676798"/>
            <a:ext cx="873127" cy="1602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84549" y="5531198"/>
            <a:ext cx="1002991" cy="1602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꺾인 연결선 27"/>
          <p:cNvCxnSpPr>
            <a:stCxn id="17" idx="3"/>
          </p:cNvCxnSpPr>
          <p:nvPr/>
        </p:nvCxnSpPr>
        <p:spPr>
          <a:xfrm flipH="1">
            <a:off x="3203574" y="1649955"/>
            <a:ext cx="1002256" cy="3026843"/>
          </a:xfrm>
          <a:prstGeom prst="bentConnector4">
            <a:avLst>
              <a:gd name="adj1" fmla="val -22809"/>
              <a:gd name="adj2" fmla="val 50986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 32"/>
          <p:cNvCxnSpPr>
            <a:stCxn id="18" idx="0"/>
            <a:endCxn id="23" idx="0"/>
          </p:cNvCxnSpPr>
          <p:nvPr/>
        </p:nvCxnSpPr>
        <p:spPr>
          <a:xfrm rot="16200000" flipH="1">
            <a:off x="2614839" y="1984625"/>
            <a:ext cx="2409533" cy="2974812"/>
          </a:xfrm>
          <a:prstGeom prst="bentConnector3">
            <a:avLst>
              <a:gd name="adj1" fmla="val -9487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꺾인 연결선 35"/>
          <p:cNvCxnSpPr>
            <a:stCxn id="21" idx="2"/>
            <a:endCxn id="26" idx="1"/>
          </p:cNvCxnSpPr>
          <p:nvPr/>
        </p:nvCxnSpPr>
        <p:spPr>
          <a:xfrm rot="5400000">
            <a:off x="641906" y="3428284"/>
            <a:ext cx="3025659" cy="1340371"/>
          </a:xfrm>
          <a:prstGeom prst="bentConnector4">
            <a:avLst>
              <a:gd name="adj1" fmla="val 48676"/>
              <a:gd name="adj2" fmla="val 117055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3.2.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일반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(Mapper(class))</a:t>
            </a:r>
          </a:p>
        </p:txBody>
      </p:sp>
      <p:graphicFrame>
        <p:nvGraphicFramePr>
          <p:cNvPr id="3" name="개체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334916"/>
              </p:ext>
            </p:extLst>
          </p:nvPr>
        </p:nvGraphicFramePr>
        <p:xfrm>
          <a:off x="5977282" y="2965450"/>
          <a:ext cx="123348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0" name="포장기 셸 개체" showAsIcon="1" r:id="rId8" imgW="1233000" imgH="486000" progId="Package">
                  <p:embed/>
                </p:oleObj>
              </mc:Choice>
              <mc:Fallback>
                <p:oleObj name="포장기 셸 개체" showAsIcon="1" r:id="rId8" imgW="1233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77282" y="2965450"/>
                        <a:ext cx="1233487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715269"/>
              </p:ext>
            </p:extLst>
          </p:nvPr>
        </p:nvGraphicFramePr>
        <p:xfrm>
          <a:off x="7223814" y="2965450"/>
          <a:ext cx="13144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1" name="포장기 셸 개체" showAsIcon="1" r:id="rId10" imgW="1314000" imgH="486000" progId="Package">
                  <p:embed/>
                </p:oleObj>
              </mc:Choice>
              <mc:Fallback>
                <p:oleObj name="포장기 셸 개체" showAsIcon="1" r:id="rId10" imgW="1314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223814" y="2965450"/>
                        <a:ext cx="131445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직사각형 2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6343042" y="3545437"/>
            <a:ext cx="1947479" cy="231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000" dirty="0" err="1" smtClean="0">
                <a:solidFill>
                  <a:srgbClr val="FF0000"/>
                </a:solidFill>
              </a:rPr>
              <a:t>BatchTestMapper</a:t>
            </a:r>
            <a:r>
              <a:rPr lang="ko-KR" altLang="en-US" sz="1000" dirty="0" smtClean="0">
                <a:solidFill>
                  <a:srgbClr val="FF0000"/>
                </a:solidFill>
              </a:rPr>
              <a:t>는 파일 참고</a:t>
            </a:r>
            <a:endParaRPr lang="en-US" altLang="ko-KR" sz="1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264" y="1120060"/>
            <a:ext cx="3057952" cy="71447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10" y="1853784"/>
            <a:ext cx="3915321" cy="1438476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10" y="3292260"/>
            <a:ext cx="4239217" cy="254353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4358631" y="848833"/>
            <a:ext cx="5125758" cy="1452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작성한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mapper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의 각 쿼리를 호출할 메서드를 작성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사용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3.2.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일반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(Service)</a:t>
            </a:r>
          </a:p>
        </p:txBody>
      </p:sp>
      <p:graphicFrame>
        <p:nvGraphicFramePr>
          <p:cNvPr id="3" name="개체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626706"/>
              </p:ext>
            </p:extLst>
          </p:nvPr>
        </p:nvGraphicFramePr>
        <p:xfrm>
          <a:off x="5215573" y="4641742"/>
          <a:ext cx="127793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6" name="포장기 셸 개체" showAsIcon="1" r:id="rId7" imgW="1278000" imgH="486000" progId="Package">
                  <p:embed/>
                </p:oleObj>
              </mc:Choice>
              <mc:Fallback>
                <p:oleObj name="포장기 셸 개체" showAsIcon="1" r:id="rId7" imgW="1278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15573" y="4641742"/>
                        <a:ext cx="1277937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5089693"/>
              </p:ext>
            </p:extLst>
          </p:nvPr>
        </p:nvGraphicFramePr>
        <p:xfrm>
          <a:off x="6493510" y="4641742"/>
          <a:ext cx="15478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7" name="포장기 셸 개체" showAsIcon="1" r:id="rId9" imgW="1548000" imgH="486000" progId="Package">
                  <p:embed/>
                </p:oleObj>
              </mc:Choice>
              <mc:Fallback>
                <p:oleObj name="포장기 셸 개체" showAsIcon="1" r:id="rId9" imgW="1548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493510" y="4641742"/>
                        <a:ext cx="1547813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개체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9219052"/>
              </p:ext>
            </p:extLst>
          </p:nvPr>
        </p:nvGraphicFramePr>
        <p:xfrm>
          <a:off x="5256053" y="2449388"/>
          <a:ext cx="119697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8" name="포장기 셸 개체" showAsIcon="1" r:id="rId11" imgW="1197000" imgH="486000" progId="Package">
                  <p:embed/>
                </p:oleObj>
              </mc:Choice>
              <mc:Fallback>
                <p:oleObj name="포장기 셸 개체" showAsIcon="1" r:id="rId11" imgW="119700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256053" y="2449388"/>
                        <a:ext cx="1196975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352128"/>
              </p:ext>
            </p:extLst>
          </p:nvPr>
        </p:nvGraphicFramePr>
        <p:xfrm>
          <a:off x="6503988" y="2441575"/>
          <a:ext cx="1528762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9" name="포장기 셸 개체" showAsIcon="1" r:id="rId13" imgW="1528200" imgH="504000" progId="Package">
                  <p:embed/>
                </p:oleObj>
              </mc:Choice>
              <mc:Fallback>
                <p:oleObj name="포장기 셸 개체" showAsIcon="1" r:id="rId13" imgW="1528200" imgH="504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503988" y="2441575"/>
                        <a:ext cx="1528762" cy="503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659311" y="5159759"/>
            <a:ext cx="1947479" cy="231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000" dirty="0" err="1" smtClean="0">
                <a:solidFill>
                  <a:srgbClr val="FF0000"/>
                </a:solidFill>
              </a:rPr>
              <a:t>BatchTestService</a:t>
            </a:r>
            <a:r>
              <a:rPr lang="ko-KR" altLang="en-US" sz="1000" dirty="0" smtClean="0">
                <a:solidFill>
                  <a:srgbClr val="FF0000"/>
                </a:solidFill>
              </a:rPr>
              <a:t>는 파일 참고</a:t>
            </a:r>
            <a:endParaRPr lang="en-US" altLang="ko-KR" sz="1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9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76" y="3689364"/>
            <a:ext cx="8078327" cy="1867161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876" y="2081160"/>
            <a:ext cx="4220164" cy="1448002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456299" y="1204762"/>
            <a:ext cx="5125758" cy="84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으로 정의할 경우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다음의 방법 중 하나로 작성하여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구성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072585" y="3676976"/>
            <a:ext cx="1318316" cy="1602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355851" y="3098418"/>
            <a:ext cx="1803400" cy="1684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꺾인 연결선 12"/>
          <p:cNvCxnSpPr>
            <a:stCxn id="11" idx="0"/>
            <a:endCxn id="12" idx="2"/>
          </p:cNvCxnSpPr>
          <p:nvPr/>
        </p:nvCxnSpPr>
        <p:spPr>
          <a:xfrm rot="5400000" flipH="1" flipV="1">
            <a:off x="2789593" y="3209018"/>
            <a:ext cx="410108" cy="525808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6"/>
          <a:srcRect b="42734"/>
          <a:stretch/>
        </p:blipFill>
        <p:spPr>
          <a:xfrm>
            <a:off x="440570" y="1246385"/>
            <a:ext cx="1943371" cy="490975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3.2.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일반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JobConfig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– Step(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))</a:t>
            </a:r>
          </a:p>
        </p:txBody>
      </p:sp>
      <p:graphicFrame>
        <p:nvGraphicFramePr>
          <p:cNvPr id="16" name="개체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900359"/>
              </p:ext>
            </p:extLst>
          </p:nvPr>
        </p:nvGraphicFramePr>
        <p:xfrm>
          <a:off x="2495210" y="1315168"/>
          <a:ext cx="14573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포장기 셸 개체" showAsIcon="1" r:id="rId7" imgW="1458000" imgH="486000" progId="Package">
                  <p:embed/>
                </p:oleObj>
              </mc:Choice>
              <mc:Fallback>
                <p:oleObj name="포장기 셸 개체" showAsIcon="1" r:id="rId7" imgW="1458000" imgH="486000" progId="Package">
                  <p:embed/>
                  <p:pic>
                    <p:nvPicPr>
                      <p:cNvPr id="18" name="개체 1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95210" y="1315168"/>
                        <a:ext cx="1457325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552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542942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2025-02-20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2025-02-21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추가 보완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859536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072585" y="3531308"/>
            <a:ext cx="1318316" cy="1602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355851" y="2952750"/>
            <a:ext cx="1803400" cy="1684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꺾인 연결선 12"/>
          <p:cNvCxnSpPr>
            <a:stCxn id="11" idx="0"/>
            <a:endCxn id="12" idx="2"/>
          </p:cNvCxnSpPr>
          <p:nvPr/>
        </p:nvCxnSpPr>
        <p:spPr>
          <a:xfrm rot="5400000" flipH="1" flipV="1">
            <a:off x="2789593" y="3063350"/>
            <a:ext cx="410108" cy="525808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4"/>
          <a:srcRect b="40069"/>
          <a:stretch/>
        </p:blipFill>
        <p:spPr>
          <a:xfrm>
            <a:off x="440570" y="1246385"/>
            <a:ext cx="1943371" cy="513835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301" y="2103755"/>
            <a:ext cx="8630854" cy="2448267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456299" y="1204762"/>
            <a:ext cx="5125758" cy="84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으로 정의할 경우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다음의 방법 중 하나로 작성하여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구성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3.2.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일반 개발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JobConfig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– Step(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))</a:t>
            </a:r>
          </a:p>
        </p:txBody>
      </p:sp>
      <p:graphicFrame>
        <p:nvGraphicFramePr>
          <p:cNvPr id="16" name="개체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951862"/>
              </p:ext>
            </p:extLst>
          </p:nvPr>
        </p:nvGraphicFramePr>
        <p:xfrm>
          <a:off x="2495210" y="1315168"/>
          <a:ext cx="14573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포장기 셸 개체" showAsIcon="1" r:id="rId6" imgW="1458000" imgH="486000" progId="Package">
                  <p:embed/>
                </p:oleObj>
              </mc:Choice>
              <mc:Fallback>
                <p:oleObj name="포장기 셸 개체" showAsIcon="1" r:id="rId6" imgW="1458000" imgH="486000" progId="Package">
                  <p:embed/>
                  <p:pic>
                    <p:nvPicPr>
                      <p:cNvPr id="23" name="개체 2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95210" y="1315168"/>
                        <a:ext cx="1457325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705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01" y="1828927"/>
            <a:ext cx="5991332" cy="418731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로컬에서 개발한 배치를 테스트 시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application.yml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</a:t>
            </a:r>
            <a:r>
              <a:rPr lang="en-US" altLang="ko-KR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spring.config.activate.on.profile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: local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인 곳의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spring.batch.job.names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 수행할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JobName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을 작성 후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Boot Dashboard</a:t>
            </a:r>
            <a:r>
              <a:rPr lang="ko-KR" altLang="en-US" sz="140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실행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해당 부분 이외에 나머지 부분 임의 작성 금지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665" y="3071940"/>
            <a:ext cx="5172952" cy="9973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직사각형 18"/>
          <p:cNvSpPr/>
          <p:nvPr/>
        </p:nvSpPr>
        <p:spPr>
          <a:xfrm>
            <a:off x="1914604" y="3258262"/>
            <a:ext cx="1876982" cy="127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8220154" y="3794707"/>
            <a:ext cx="919084" cy="127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꺾인 연결선 21"/>
          <p:cNvCxnSpPr>
            <a:stCxn id="19" idx="3"/>
            <a:endCxn id="20" idx="0"/>
          </p:cNvCxnSpPr>
          <p:nvPr/>
        </p:nvCxnSpPr>
        <p:spPr>
          <a:xfrm>
            <a:off x="3791586" y="3322200"/>
            <a:ext cx="4888110" cy="472507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13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2DB5C35-80C1-3187-86DE-F7B313CD4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156" y="984028"/>
            <a:ext cx="3356589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1pPr>
            <a:lvl2pPr marL="742950" indent="-28575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2pPr>
            <a:lvl3pPr marL="11430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3pPr>
            <a:lvl4pPr marL="16002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4pPr>
            <a:lvl5pPr marL="2057400" indent="-228600" eaLnBrk="0" hangingPunct="0"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44575" algn="l"/>
              </a:tabLs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바탕체" panose="02030609000101010101" pitchFamily="17" charset="-127"/>
              </a:defRPr>
            </a:lvl9pPr>
          </a:lstStyle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개요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1.1.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개요</a:t>
            </a: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1.2.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프로젝트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import</a:t>
            </a: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ko-KR" altLang="en-US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명명규칙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2.1.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구조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2.2. domain</a:t>
            </a: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2.3. package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경로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2.4. class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명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2.5. bean </a:t>
            </a: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명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개발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3.1. </a:t>
            </a:r>
            <a:r>
              <a:rPr lang="ko-KR" altLang="en-US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최소개발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3.1.1. </a:t>
            </a:r>
            <a:r>
              <a:rPr lang="en-US" altLang="ko-KR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vo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3.1.2. mapper(xml)</a:t>
            </a: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3.1.3. job</a:t>
            </a: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3.2. </a:t>
            </a:r>
            <a:r>
              <a:rPr lang="ko-KR" altLang="en-US" sz="12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일반개발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3.2.1. mapper(class)</a:t>
            </a: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3.2.2. service</a:t>
            </a:r>
          </a:p>
          <a:p>
            <a:pPr marL="285750" lvl="1" indent="0" eaLnBrk="1" latinLnBrk="1" hangingPunct="1">
              <a:lnSpc>
                <a:spcPct val="150000"/>
              </a:lnSpc>
              <a:spcBef>
                <a:spcPts val="0"/>
              </a:spcBef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3.2.3. job</a:t>
            </a:r>
          </a:p>
          <a:p>
            <a:pPr marL="342900" indent="-342900" eaLnBrk="1" latinLnBrk="1" hangingPunct="1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실행</a:t>
            </a:r>
            <a:endParaRPr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186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개요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개요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1141628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배치 개발에 대한 구조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명명 규칙 등을 설명하고</a:t>
            </a:r>
            <a:r>
              <a:rPr lang="en-US" altLang="ko-KR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배치 개발을 할 수 있도록 작성한 가이드를 작성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2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266640"/>
              </p:ext>
            </p:extLst>
          </p:nvPr>
        </p:nvGraphicFramePr>
        <p:xfrm>
          <a:off x="464457" y="1436914"/>
          <a:ext cx="9038773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372">
                  <a:extLst>
                    <a:ext uri="{9D8B030D-6E8A-4147-A177-3AD203B41FA5}">
                      <a16:colId xmlns:a16="http://schemas.microsoft.com/office/drawing/2014/main" val="1928700680"/>
                    </a:ext>
                  </a:extLst>
                </a:gridCol>
                <a:gridCol w="1121228">
                  <a:extLst>
                    <a:ext uri="{9D8B030D-6E8A-4147-A177-3AD203B41FA5}">
                      <a16:colId xmlns:a16="http://schemas.microsoft.com/office/drawing/2014/main" val="2280993062"/>
                    </a:ext>
                  </a:extLst>
                </a:gridCol>
                <a:gridCol w="7032173">
                  <a:extLst>
                    <a:ext uri="{9D8B030D-6E8A-4147-A177-3AD203B41FA5}">
                      <a16:colId xmlns:a16="http://schemas.microsoft.com/office/drawing/2014/main" val="2288604730"/>
                    </a:ext>
                  </a:extLst>
                </a:gridCol>
              </a:tblGrid>
              <a:tr h="249995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업무</a:t>
                      </a:r>
                      <a:endParaRPr lang="ko-KR" alt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 smtClean="0"/>
                        <a:t>Git</a:t>
                      </a:r>
                      <a:r>
                        <a:rPr lang="en-US" altLang="ko-KR" sz="1200" dirty="0" smtClean="0"/>
                        <a:t> URL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43499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구매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 smtClean="0"/>
                        <a:t>PU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http://support.nges.high1.com/gitlab/nges-batch/nges-batch-pu.git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330111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인사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HR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http://support.nges.high1.com/gitlab/nges-batch/nges-batch-hr.git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621881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성과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SMP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http</a:t>
                      </a:r>
                      <a:r>
                        <a:rPr lang="en-US" altLang="ko-KR" sz="1200" smtClean="0"/>
                        <a:t>://support.nges.high1.com/gitlab/nges-batch/nges-batch-smp.git</a:t>
                      </a:r>
                      <a:endParaRPr lang="ko-KR" altLang="en-US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86679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638279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258230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62755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513116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31276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007262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628518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205534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159860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302708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36877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335030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516303"/>
                  </a:ext>
                </a:extLst>
              </a:tr>
              <a:tr h="249995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40604"/>
                  </a:ext>
                </a:extLst>
              </a:tr>
            </a:tbl>
          </a:graphicData>
        </a:graphic>
      </p:graphicFrame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329301" y="374452"/>
            <a:ext cx="9223774" cy="326234"/>
          </a:xfrm>
        </p:spPr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배치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프로젝트 </a:t>
            </a:r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36820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- 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업무파트별로 프로젝트 형상을 구성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- </a:t>
            </a:r>
            <a:r>
              <a:rPr lang="ko-KR" altLang="en-U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하나의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프로젝트에서 </a:t>
            </a:r>
            <a:r>
              <a:rPr lang="ko-KR" altLang="en-U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다수의 배치</a:t>
            </a:r>
            <a:r>
              <a:rPr lang="en-US" altLang="ko-KR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(Job)</a:t>
            </a:r>
            <a:r>
              <a:rPr lang="ko-KR" altLang="en-U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를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/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구성 한다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 (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멀티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DB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지원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스프링배치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ko-KR" altLang="en-US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개발패턴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지원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3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배치 프로젝트 로컬 개발환경 구성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83718" y="911456"/>
            <a:ext cx="9018316" cy="667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-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Gitlab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내 </a:t>
            </a:r>
            <a:r>
              <a:rPr lang="en-US" altLang="ko-KR" sz="1400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nges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-batch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그룹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  <a:hlinkClick r:id="rId3"/>
              </a:rPr>
              <a:t>http://support.nges.high1.com/gitlab/nges-batch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에서 해당하는 모듈의 배치 개발  프로젝트를 </a:t>
            </a:r>
            <a:r>
              <a:rPr lang="en-US" altLang="ko-KR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clone </a:t>
            </a:r>
            <a:r>
              <a:rPr lang="ko-KR" altLang="en-US" sz="1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진행</a:t>
            </a:r>
            <a:endParaRPr lang="en-US" altLang="ko-KR" sz="1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ko-KR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35" y="1506017"/>
            <a:ext cx="4147715" cy="287355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902" y="1506017"/>
            <a:ext cx="4147715" cy="2876283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95517" y="3680415"/>
            <a:ext cx="1782764" cy="5795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711756" y="2882971"/>
            <a:ext cx="338524" cy="146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593557" y="3411311"/>
            <a:ext cx="1376362" cy="2945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>
            <a:off x="4648341" y="2882971"/>
            <a:ext cx="489070" cy="2422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꺾인 연결선 15"/>
          <p:cNvCxnSpPr>
            <a:stCxn id="12" idx="3"/>
            <a:endCxn id="13" idx="3"/>
          </p:cNvCxnSpPr>
          <p:nvPr/>
        </p:nvCxnSpPr>
        <p:spPr>
          <a:xfrm flipH="1">
            <a:off x="6969919" y="2956152"/>
            <a:ext cx="80361" cy="602412"/>
          </a:xfrm>
          <a:prstGeom prst="bentConnector3">
            <a:avLst>
              <a:gd name="adj1" fmla="val -284466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53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배치 </a:t>
            </a:r>
            <a:r>
              <a:rPr lang="ko-KR" altLang="en-US" dirty="0"/>
              <a:t>프로젝트 로컬 개발환경 구성 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77" y="1549560"/>
            <a:ext cx="4164273" cy="2900050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 flipH="1" flipV="1">
            <a:off x="3897506" y="3431042"/>
            <a:ext cx="98232" cy="109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538912" y="4021806"/>
            <a:ext cx="3379099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000" b="1" dirty="0" smtClean="0">
                <a:solidFill>
                  <a:srgbClr val="FF0000"/>
                </a:solidFill>
              </a:rPr>
              <a:t>또는 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우클릭</a:t>
            </a:r>
            <a:r>
              <a:rPr lang="en-US" altLang="ko-KR" sz="1000" b="1" dirty="0">
                <a:solidFill>
                  <a:srgbClr val="FF0000"/>
                </a:solidFill>
              </a:rPr>
              <a:t>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– clone a </a:t>
            </a:r>
            <a:r>
              <a:rPr lang="en-US" altLang="ko-KR" sz="1000" b="1" dirty="0" err="1" smtClean="0">
                <a:solidFill>
                  <a:srgbClr val="FF0000"/>
                </a:solidFill>
              </a:rPr>
              <a:t>git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 repository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진행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4"/>
          <a:srcRect t="683" r="7090"/>
          <a:stretch/>
        </p:blipFill>
        <p:spPr>
          <a:xfrm>
            <a:off x="6035346" y="1205591"/>
            <a:ext cx="1916462" cy="3587988"/>
          </a:xfrm>
          <a:prstGeom prst="rect">
            <a:avLst/>
          </a:prstGeom>
        </p:spPr>
      </p:pic>
      <p:sp>
        <p:nvSpPr>
          <p:cNvPr id="19" name="오른쪽 화살표 18"/>
          <p:cNvSpPr/>
          <p:nvPr/>
        </p:nvSpPr>
        <p:spPr>
          <a:xfrm>
            <a:off x="4696653" y="2926513"/>
            <a:ext cx="489070" cy="2422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966626" y="4936206"/>
            <a:ext cx="2053902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000" b="1" dirty="0" smtClean="0">
                <a:solidFill>
                  <a:srgbClr val="FF0000"/>
                </a:solidFill>
              </a:rPr>
              <a:t>Clone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이후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import project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진행</a:t>
            </a:r>
            <a:endParaRPr lang="en-US" altLang="ko-KR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26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명명규칙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618600" y="1201324"/>
            <a:ext cx="5612485" cy="484288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</a:t>
            </a:r>
            <a:r>
              <a:rPr lang="ko-KR" altLang="en-US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프로젝트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ROOT]/~/java </a:t>
            </a:r>
            <a:endParaRPr lang="en-US" altLang="ko-KR" sz="1200" b="1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altLang="ko-KR" sz="12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com.nges.batch.config</a:t>
            </a:r>
            <a:endParaRPr lang="en-US" altLang="ko-KR" sz="1200" b="1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0986" lvl="2" indent="-171450">
              <a:buFontTx/>
              <a:buChar char="-"/>
            </a:pPr>
            <a:r>
              <a:rPr lang="ko-KR" altLang="en-US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스프링배치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프레임웍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구성에 필요한 </a:t>
            </a:r>
            <a:r>
              <a:rPr lang="en-US" altLang="ko-KR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config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설정</a:t>
            </a:r>
            <a:endParaRPr lang="en-US" altLang="ko-KR" sz="11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0986" lvl="2" indent="-171450">
              <a:buFontTx/>
              <a:buChar char="-"/>
            </a:pP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application.yml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 설정된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properties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 대한 객체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참조용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설정</a:t>
            </a:r>
            <a:endParaRPr lang="en-US" altLang="ko-KR" sz="11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0986" lvl="2" indent="-171450">
              <a:buFontTx/>
              <a:buChar char="-"/>
            </a:pP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필수 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사항은 아니며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필요시 인프라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와 협의 하여 구성 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한다</a:t>
            </a:r>
            <a:endParaRPr lang="en-US" altLang="ko-KR" sz="11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0986" lvl="2" indent="-171450">
              <a:buFontTx/>
              <a:buChar char="-"/>
            </a:pPr>
            <a:endParaRPr lang="en-US" altLang="ko-KR" sz="1200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com.nges.batch.domain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.{</a:t>
            </a:r>
            <a:r>
              <a:rPr lang="en-US" altLang="ko-KR" sz="1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domainName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  <a:p>
            <a:pPr marL="1030986" lvl="2" indent="-171450">
              <a:buFontTx/>
              <a:buChar char="-"/>
            </a:pPr>
            <a:r>
              <a:rPr lang="ko-KR" altLang="en-US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도메인별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DB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데이타소스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설정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altLang="ko-KR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mybatices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설정을 목적으로 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분리</a:t>
            </a:r>
            <a:endParaRPr lang="en-US" altLang="ko-KR" sz="11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0986" lvl="2" indent="-171450">
              <a:buFontTx/>
              <a:buChar char="-"/>
            </a:pP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com.nges.batch.domain.eai.config</a:t>
            </a:r>
            <a:r>
              <a:rPr lang="en-US" altLang="ko-KR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r>
              <a:rPr lang="en-US" altLang="ko-KR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eai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DB 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설정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myBatices</a:t>
            </a:r>
            <a:r>
              <a:rPr lang="en-US" altLang="ko-KR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030986" lvl="2" indent="-171450">
              <a:buFontTx/>
              <a:buChar char="-"/>
            </a:pP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com.nges.batch.domain.erp.config</a:t>
            </a:r>
            <a:r>
              <a:rPr lang="en-US" altLang="ko-KR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r>
              <a:rPr lang="en-US" altLang="ko-KR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erp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DB 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설정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myBatices</a:t>
            </a:r>
            <a:r>
              <a:rPr lang="en-US" altLang="ko-KR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030986" lvl="2" indent="-171450">
              <a:buFontTx/>
              <a:buChar char="-"/>
            </a:pP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com.nges.batch.domain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.{</a:t>
            </a:r>
            <a:r>
              <a:rPr lang="en-US" altLang="ko-KR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domainName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}.{module} :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스프링빈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(bean)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으로 참조할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업무처리시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필요한 서비스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,Vo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등을 구성</a:t>
            </a:r>
          </a:p>
          <a:p>
            <a:pPr marL="1030986" lvl="2" indent="-171450">
              <a:buFont typeface="Arial" panose="020B0604020202020204" pitchFamily="34" charset="0"/>
              <a:buChar char="•"/>
            </a:pPr>
            <a:endParaRPr lang="en-US" altLang="ko-KR" sz="12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com.nges.batch.job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.{</a:t>
            </a:r>
            <a:r>
              <a:rPr lang="en-US" altLang="ko-KR" sz="1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domainName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}.{</a:t>
            </a:r>
            <a:r>
              <a:rPr lang="en-US" altLang="ko-KR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}</a:t>
            </a:r>
          </a:p>
          <a:p>
            <a:pPr marL="1030986" lvl="2" indent="-171450">
              <a:buFontTx/>
              <a:buChar char="-"/>
            </a:pPr>
            <a:r>
              <a:rPr lang="ko-KR" altLang="en-US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스프링배치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jobConfig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를 구성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실제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스프링배치</a:t>
            </a:r>
            <a:r>
              <a:rPr lang="ko-KR" altLang="en-US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처리 </a:t>
            </a:r>
            <a:r>
              <a:rPr lang="ko-KR" altLang="en-US" sz="11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로직</a:t>
            </a:r>
            <a:r>
              <a:rPr lang="en-US" altLang="ko-KR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</a:t>
            </a:r>
            <a:r>
              <a:rPr lang="ko-KR" altLang="en-US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프로젝트</a:t>
            </a:r>
            <a:r>
              <a:rPr lang="en-US" altLang="ko-KR" sz="12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ROOT]/~/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resource</a:t>
            </a:r>
          </a:p>
          <a:p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mapper</a:t>
            </a:r>
          </a:p>
          <a:p>
            <a:pPr marL="1030986" lvl="2" indent="-171450">
              <a:buFontTx/>
              <a:buChar char="-"/>
            </a:pPr>
            <a:r>
              <a:rPr lang="en-US" altLang="ko-KR" sz="1100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myBatices</a:t>
            </a:r>
            <a:r>
              <a:rPr lang="en-US" altLang="ko-KR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1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SQL xml </a:t>
            </a:r>
            <a:r>
              <a:rPr lang="ko-KR" altLang="en-US" sz="11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구성</a:t>
            </a:r>
            <a:endParaRPr lang="en-US" altLang="ko-KR" sz="11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ko-KR" altLang="en-US" sz="1200" b="1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01218" lvl="1" indent="-171450">
              <a:buFont typeface="Arial" panose="020B0604020202020204" pitchFamily="34" charset="0"/>
              <a:buChar char="•"/>
            </a:pPr>
            <a:r>
              <a:rPr lang="en-US" altLang="ko-KR" sz="12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application.yml</a:t>
            </a:r>
            <a:endParaRPr lang="en-US" altLang="ko-KR" sz="1200" b="1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30986" lvl="2" indent="-171450">
              <a:buFontTx/>
              <a:buChar char="-"/>
            </a:pPr>
            <a:r>
              <a:rPr lang="ko-KR" altLang="en-US" sz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배치 </a:t>
            </a:r>
            <a:r>
              <a: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프로그램 </a:t>
            </a:r>
            <a:r>
              <a:rPr lang="ko-KR" altLang="en-US" sz="1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구성시</a:t>
            </a:r>
            <a:r>
              <a: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필요한 설정을 이 파일에 기술하며</a:t>
            </a:r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일반적인 </a:t>
            </a:r>
            <a:r>
              <a:rPr lang="ko-KR" altLang="en-US" sz="120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스프링프레임웍에서</a:t>
            </a:r>
            <a:r>
              <a: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사용하는 설정을 따른다</a:t>
            </a:r>
            <a:r>
              <a:rPr lang="en-US" altLang="ko-KR" sz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030986" lvl="2" indent="-171450">
              <a:buFontTx/>
              <a:buChar char="-"/>
            </a:pPr>
            <a:r>
              <a:rPr lang="en-US" altLang="ko-KR" sz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profiles </a:t>
            </a:r>
            <a:r>
              <a:rPr lang="ko-KR" altLang="en-US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구분 </a:t>
            </a:r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prod, dev, local</a:t>
            </a:r>
            <a:endParaRPr lang="en-US" altLang="ko-KR" sz="1200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01" y="1270376"/>
            <a:ext cx="3038899" cy="4953691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823865" y="6075326"/>
            <a:ext cx="1009750" cy="1602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993410" y="2120085"/>
            <a:ext cx="853678" cy="1750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988404" y="1953531"/>
            <a:ext cx="876971" cy="1678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14308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2.1.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프로젝트 디렉토리 구조</a:t>
            </a:r>
            <a:endParaRPr lang="en-US" altLang="ko-KR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979674" y="4356617"/>
            <a:ext cx="1009750" cy="1827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93113" y="5549180"/>
            <a:ext cx="1009750" cy="1827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299818" y="2795892"/>
            <a:ext cx="2068381" cy="154926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299819" y="4536175"/>
            <a:ext cx="2068380" cy="66958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07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err="1" smtClean="0"/>
              <a:t>명명규칙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9301" y="848834"/>
            <a:ext cx="9018316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2.2.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도메인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모듈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자바 클래스</a:t>
            </a:r>
            <a:endParaRPr lang="en-US" altLang="ko-KR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617658" y="1336029"/>
            <a:ext cx="2001025" cy="4383628"/>
            <a:chOff x="1148010" y="1710933"/>
            <a:chExt cx="2001025" cy="4383628"/>
          </a:xfrm>
        </p:grpSpPr>
        <p:grpSp>
          <p:nvGrpSpPr>
            <p:cNvPr id="8" name="그룹 7"/>
            <p:cNvGrpSpPr/>
            <p:nvPr/>
          </p:nvGrpSpPr>
          <p:grpSpPr>
            <a:xfrm>
              <a:off x="1148010" y="1710933"/>
              <a:ext cx="2001025" cy="4383628"/>
              <a:chOff x="1148010" y="1710933"/>
              <a:chExt cx="2001025" cy="4383628"/>
            </a:xfrm>
          </p:grpSpPr>
          <p:pic>
            <p:nvPicPr>
              <p:cNvPr id="3" name="그림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8010" y="1710933"/>
                <a:ext cx="2001025" cy="2883464"/>
              </a:xfrm>
              <a:prstGeom prst="rect">
                <a:avLst/>
              </a:prstGeom>
            </p:spPr>
          </p:pic>
          <p:pic>
            <p:nvPicPr>
              <p:cNvPr id="4" name="그림 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4981" y="4594397"/>
                <a:ext cx="1904053" cy="1500164"/>
              </a:xfrm>
              <a:prstGeom prst="rect">
                <a:avLst/>
              </a:prstGeom>
            </p:spPr>
          </p:pic>
        </p:grpSp>
        <p:sp>
          <p:nvSpPr>
            <p:cNvPr id="7" name="직사각형 6"/>
            <p:cNvSpPr/>
            <p:nvPr/>
          </p:nvSpPr>
          <p:spPr>
            <a:xfrm>
              <a:off x="2579627" y="3257152"/>
              <a:ext cx="556707" cy="19724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792227" y="4359076"/>
              <a:ext cx="900173" cy="19724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2197007" y="5872990"/>
              <a:ext cx="900173" cy="19724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824669"/>
              </p:ext>
            </p:extLst>
          </p:nvPr>
        </p:nvGraphicFramePr>
        <p:xfrm>
          <a:off x="3253375" y="3346631"/>
          <a:ext cx="6210664" cy="13955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5161">
                  <a:extLst>
                    <a:ext uri="{9D8B030D-6E8A-4147-A177-3AD203B41FA5}">
                      <a16:colId xmlns:a16="http://schemas.microsoft.com/office/drawing/2014/main" val="2288604730"/>
                    </a:ext>
                  </a:extLst>
                </a:gridCol>
                <a:gridCol w="5175503">
                  <a:extLst>
                    <a:ext uri="{9D8B030D-6E8A-4147-A177-3AD203B41FA5}">
                      <a16:colId xmlns:a16="http://schemas.microsoft.com/office/drawing/2014/main" val="1205851063"/>
                    </a:ext>
                  </a:extLst>
                </a:gridCol>
              </a:tblGrid>
              <a:tr h="34889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~/</a:t>
                      </a:r>
                      <a:r>
                        <a:rPr lang="en-US" altLang="ko-KR" sz="1200" b="1" dirty="0" err="1" smtClean="0"/>
                        <a:t>com.nges.batch.domain</a:t>
                      </a:r>
                      <a:r>
                        <a:rPr lang="en-US" altLang="ko-KR" sz="1200" b="1" dirty="0" smtClean="0"/>
                        <a:t>.{</a:t>
                      </a:r>
                      <a:r>
                        <a:rPr lang="en-US" altLang="ko-KR" sz="1200" b="1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domainName</a:t>
                      </a:r>
                      <a:r>
                        <a:rPr lang="en-US" altLang="ko-KR" sz="1200" b="1" dirty="0" smtClean="0"/>
                        <a:t>}.{</a:t>
                      </a:r>
                      <a:r>
                        <a:rPr lang="en-US" altLang="ko-KR" sz="12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module</a:t>
                      </a:r>
                      <a:r>
                        <a:rPr lang="en-US" altLang="ko-KR" sz="1200" b="1" dirty="0" smtClean="0"/>
                        <a:t>}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43499"/>
                  </a:ext>
                </a:extLst>
              </a:tr>
              <a:tr h="3488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mapper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Consolas" panose="020B0609020204030204" pitchFamily="49" charset="0"/>
                        </a:rPr>
                        <a:t>*Mapper.java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31276"/>
                  </a:ext>
                </a:extLst>
              </a:tr>
              <a:tr h="3488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service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>
                          <a:latin typeface="Consolas" panose="020B0609020204030204" pitchFamily="49" charset="0"/>
                        </a:rPr>
                        <a:t>*Service.java</a:t>
                      </a:r>
                      <a:r>
                        <a:rPr lang="en-US" altLang="ko-KR" sz="1200" baseline="0" dirty="0" smtClean="0">
                          <a:latin typeface="Consolas" panose="020B0609020204030204" pitchFamily="49" charset="0"/>
                        </a:rPr>
                        <a:t>, </a:t>
                      </a:r>
                      <a:r>
                        <a:rPr lang="en-US" altLang="ko-KR" sz="1200" dirty="0" smtClean="0">
                          <a:latin typeface="Consolas" panose="020B0609020204030204" pitchFamily="49" charset="0"/>
                        </a:rPr>
                        <a:t>*ServiceImpl.java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007262"/>
                  </a:ext>
                </a:extLst>
              </a:tr>
              <a:tr h="3488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err="1" smtClean="0"/>
                        <a:t>vo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Consolas" panose="020B0609020204030204" pitchFamily="49" charset="0"/>
                        </a:rPr>
                        <a:t>*Vo.java</a:t>
                      </a:r>
                      <a:r>
                        <a:rPr lang="ko-KR" altLang="en-US" sz="1200" dirty="0" smtClean="0">
                          <a:latin typeface="Consolas" panose="020B0609020204030204" pitchFamily="49" charset="0"/>
                        </a:rPr>
                        <a:t> </a:t>
                      </a:r>
                      <a:endParaRPr lang="ko-KR" altLang="en-US" sz="12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628518"/>
                  </a:ext>
                </a:extLst>
              </a:tr>
            </a:tbl>
          </a:graphicData>
        </a:graphic>
      </p:graphicFrame>
      <p:sp>
        <p:nvSpPr>
          <p:cNvPr id="19" name="직사각형 1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235087" y="1397847"/>
            <a:ext cx="6210664" cy="181358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1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domainName</a:t>
            </a:r>
            <a:r>
              <a:rPr lang="en-US" altLang="ko-KR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altLang="ko-KR" sz="1200" b="1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ko-KR" altLang="en-US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배치 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처리에서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DB2DB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의 경우 다수의 데이타소스를 연결해야 하는 경우가 있다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altLang="ko-KR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즉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DB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에서 데이터를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select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하여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 DB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 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하는 경우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이를 구성하기 위한 방안으로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domain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이라는 개념을 두고 이 이하에 각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DB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별 구성을 할 수 있도록 함</a:t>
            </a:r>
            <a:r>
              <a:rPr lang="en-US" altLang="ko-KR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altLang="ko-KR" sz="1000" dirty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본 프로젝트에서는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EAI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와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ERP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 대한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개의 데이터 소스를 연결 해야 함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현재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(20250221) 2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개의 </a:t>
            </a:r>
            <a:r>
              <a:rPr lang="en-US" altLang="ko-KR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DB</a:t>
            </a:r>
            <a:r>
              <a:rPr lang="ko-KR" altLang="en-US" sz="1000" dirty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에 대한 요건을 수용하여 구성 함</a:t>
            </a:r>
            <a:r>
              <a:rPr lang="en-US" altLang="ko-KR" sz="1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en-US" altLang="ko-KR" sz="1200" b="1" dirty="0" smtClean="0">
              <a:solidFill>
                <a:schemeClr val="tx1">
                  <a:lumMod val="90000"/>
                  <a:lumOff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module</a:t>
            </a:r>
            <a:endParaRPr lang="en-US" altLang="ko-KR" sz="1100" b="1" dirty="0">
              <a:solidFill>
                <a:schemeClr val="tx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본 프로젝트에서 </a:t>
            </a:r>
            <a:r>
              <a:rPr lang="ko-KR" altLang="en-US" sz="11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업무파트를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구분하는 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글자 코드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소문자를 사용</a:t>
            </a:r>
            <a:endParaRPr lang="en-US" altLang="ko-KR" sz="11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Ex) 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구매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altLang="ko-KR" sz="11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인사 </a:t>
            </a:r>
            <a:r>
              <a:rPr lang="en-US" altLang="ko-KR" sz="11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altLang="ko-KR" sz="11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hr</a:t>
            </a:r>
            <a:endParaRPr lang="en-US" altLang="ko-KR" sz="11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601377"/>
              </p:ext>
            </p:extLst>
          </p:nvPr>
        </p:nvGraphicFramePr>
        <p:xfrm>
          <a:off x="3253375" y="4907991"/>
          <a:ext cx="6210664" cy="5899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5161">
                  <a:extLst>
                    <a:ext uri="{9D8B030D-6E8A-4147-A177-3AD203B41FA5}">
                      <a16:colId xmlns:a16="http://schemas.microsoft.com/office/drawing/2014/main" val="2288604730"/>
                    </a:ext>
                  </a:extLst>
                </a:gridCol>
                <a:gridCol w="5175503">
                  <a:extLst>
                    <a:ext uri="{9D8B030D-6E8A-4147-A177-3AD203B41FA5}">
                      <a16:colId xmlns:a16="http://schemas.microsoft.com/office/drawing/2014/main" val="1205851063"/>
                    </a:ext>
                  </a:extLst>
                </a:gridCol>
              </a:tblGrid>
              <a:tr h="217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~/</a:t>
                      </a:r>
                      <a:r>
                        <a:rPr lang="en-US" altLang="ko-KR" sz="1200" b="1" dirty="0" err="1" smtClean="0"/>
                        <a:t>com.nges.batch.job</a:t>
                      </a:r>
                      <a:r>
                        <a:rPr lang="en-US" altLang="ko-KR" sz="1200" b="1" dirty="0" smtClean="0"/>
                        <a:t>.{</a:t>
                      </a:r>
                      <a:r>
                        <a:rPr lang="en-US" altLang="ko-KR" sz="1200" b="1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domainName</a:t>
                      </a:r>
                      <a:r>
                        <a:rPr lang="en-US" altLang="ko-KR" sz="1200" b="1" dirty="0" smtClean="0"/>
                        <a:t>}.{</a:t>
                      </a:r>
                      <a:r>
                        <a:rPr lang="en-US" altLang="ko-KR" sz="12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module</a:t>
                      </a:r>
                      <a:r>
                        <a:rPr lang="en-US" altLang="ko-KR" sz="1200" b="1" dirty="0" smtClean="0"/>
                        <a:t>}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43499"/>
                  </a:ext>
                </a:extLst>
              </a:tr>
              <a:tr h="3156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err="1" smtClean="0"/>
                        <a:t>jobConfig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Consolas" panose="020B0609020204030204" pitchFamily="49" charset="0"/>
                        </a:rPr>
                        <a:t>*jobConfig.java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31276"/>
                  </a:ext>
                </a:extLst>
              </a:tr>
            </a:tbl>
          </a:graphicData>
        </a:graphic>
      </p:graphicFrame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598686"/>
              </p:ext>
            </p:extLst>
          </p:nvPr>
        </p:nvGraphicFramePr>
        <p:xfrm>
          <a:off x="3253375" y="5663686"/>
          <a:ext cx="6210664" cy="5899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5161">
                  <a:extLst>
                    <a:ext uri="{9D8B030D-6E8A-4147-A177-3AD203B41FA5}">
                      <a16:colId xmlns:a16="http://schemas.microsoft.com/office/drawing/2014/main" val="2288604730"/>
                    </a:ext>
                  </a:extLst>
                </a:gridCol>
                <a:gridCol w="5175503">
                  <a:extLst>
                    <a:ext uri="{9D8B030D-6E8A-4147-A177-3AD203B41FA5}">
                      <a16:colId xmlns:a16="http://schemas.microsoft.com/office/drawing/2014/main" val="1205851063"/>
                    </a:ext>
                  </a:extLst>
                </a:gridCol>
              </a:tblGrid>
              <a:tr h="217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/>
                        <a:t>~/</a:t>
                      </a:r>
                      <a:r>
                        <a:rPr lang="en-US" altLang="ko-KR" sz="1200" b="1" dirty="0" err="1" smtClean="0"/>
                        <a:t>mapper.domain</a:t>
                      </a:r>
                      <a:r>
                        <a:rPr lang="en-US" altLang="ko-KR" sz="1200" b="1" dirty="0" smtClean="0"/>
                        <a:t>.{</a:t>
                      </a:r>
                      <a:r>
                        <a:rPr lang="en-US" altLang="ko-KR" sz="1200" b="1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domainName</a:t>
                      </a:r>
                      <a:r>
                        <a:rPr lang="en-US" altLang="ko-KR" sz="1200" b="1" dirty="0" smtClean="0"/>
                        <a:t>}.{</a:t>
                      </a:r>
                      <a:r>
                        <a:rPr lang="en-US" altLang="ko-KR" sz="12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module</a:t>
                      </a:r>
                      <a:r>
                        <a:rPr lang="en-US" altLang="ko-KR" sz="1200" b="1" dirty="0" smtClean="0"/>
                        <a:t>}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043499"/>
                  </a:ext>
                </a:extLst>
              </a:tr>
              <a:tr h="3156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/>
                        <a:t>mapper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Consolas" panose="020B0609020204030204" pitchFamily="49" charset="0"/>
                        </a:rPr>
                        <a:t>*Mapper.xml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31276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3160242" y="985530"/>
            <a:ext cx="4893929" cy="27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400" b="1" dirty="0" err="1" smtClean="0">
                <a:solidFill>
                  <a:srgbClr val="FF0000"/>
                </a:solidFill>
              </a:rPr>
              <a:t>자바코드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및 모든 리소스는 </a:t>
            </a:r>
            <a:r>
              <a:rPr lang="en-US" altLang="ko-KR" sz="1400" b="1" dirty="0" err="1" smtClean="0">
                <a:solidFill>
                  <a:srgbClr val="FF0000"/>
                </a:solidFill>
              </a:rPr>
              <a:t>CamelCase</a:t>
            </a:r>
            <a:endParaRPr lang="en-US" altLang="ko-K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4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14243</TotalTime>
  <Words>1029</Words>
  <Application>Microsoft Office PowerPoint</Application>
  <PresentationFormat>A4 용지(210x297mm)</PresentationFormat>
  <Paragraphs>226</Paragraphs>
  <Slides>22</Slides>
  <Notes>18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맑은 고딕</vt:lpstr>
      <vt:lpstr>Arial</vt:lpstr>
      <vt:lpstr>Calibri</vt:lpstr>
      <vt:lpstr>Consolas</vt:lpstr>
      <vt:lpstr>Times New Roman</vt:lpstr>
      <vt:lpstr>Verdana</vt:lpstr>
      <vt:lpstr>Wingdings</vt:lpstr>
      <vt:lpstr>19_Blank</vt:lpstr>
      <vt:lpstr>포장기 셸 개체</vt:lpstr>
      <vt:lpstr>Batch 개발 가이드 AA</vt:lpstr>
      <vt:lpstr>개정이력</vt:lpstr>
      <vt:lpstr>목차</vt:lpstr>
      <vt:lpstr>1. 개요</vt:lpstr>
      <vt:lpstr>1. 배치 프로젝트 </vt:lpstr>
      <vt:lpstr>1. 배치 프로젝트 로컬 개발환경 구성 </vt:lpstr>
      <vt:lpstr>1. 배치 프로젝트 로컬 개발환경 구성 </vt:lpstr>
      <vt:lpstr>2. 명명규칙</vt:lpstr>
      <vt:lpstr>2. 명명규칙</vt:lpstr>
      <vt:lpstr>2. 명명규칙</vt:lpstr>
      <vt:lpstr>2. 명명규칙</vt:lpstr>
      <vt:lpstr>3. 개발</vt:lpstr>
      <vt:lpstr>3. 개발</vt:lpstr>
      <vt:lpstr>3. 개발</vt:lpstr>
      <vt:lpstr>3. 개발</vt:lpstr>
      <vt:lpstr>3. 개발</vt:lpstr>
      <vt:lpstr>3. 개발</vt:lpstr>
      <vt:lpstr>3. 개발</vt:lpstr>
      <vt:lpstr>3. 개발</vt:lpstr>
      <vt:lpstr>3. 개발</vt:lpstr>
      <vt:lpstr>4. 실행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Windows 사용자</cp:lastModifiedBy>
  <cp:revision>631</cp:revision>
  <cp:lastPrinted>2024-06-12T23:51:48Z</cp:lastPrinted>
  <dcterms:created xsi:type="dcterms:W3CDTF">2010-01-13T15:51:22Z</dcterms:created>
  <dcterms:modified xsi:type="dcterms:W3CDTF">2025-03-07T05:10:16Z</dcterms:modified>
</cp:coreProperties>
</file>