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3"/>
  </p:notesMasterIdLst>
  <p:handoutMasterIdLst>
    <p:handoutMasterId r:id="rId64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613" r:id="rId10"/>
    <p:sldId id="546" r:id="rId11"/>
    <p:sldId id="562" r:id="rId12"/>
    <p:sldId id="563" r:id="rId13"/>
    <p:sldId id="565" r:id="rId14"/>
    <p:sldId id="580" r:id="rId15"/>
    <p:sldId id="581" r:id="rId16"/>
    <p:sldId id="582" r:id="rId17"/>
    <p:sldId id="583" r:id="rId18"/>
    <p:sldId id="584" r:id="rId19"/>
    <p:sldId id="585" r:id="rId20"/>
    <p:sldId id="586" r:id="rId21"/>
    <p:sldId id="587" r:id="rId22"/>
    <p:sldId id="588" r:id="rId23"/>
    <p:sldId id="589" r:id="rId24"/>
    <p:sldId id="590" r:id="rId25"/>
    <p:sldId id="591" r:id="rId26"/>
    <p:sldId id="592" r:id="rId27"/>
    <p:sldId id="593" r:id="rId28"/>
    <p:sldId id="594" r:id="rId29"/>
    <p:sldId id="595" r:id="rId30"/>
    <p:sldId id="596" r:id="rId31"/>
    <p:sldId id="597" r:id="rId32"/>
    <p:sldId id="598" r:id="rId33"/>
    <p:sldId id="599" r:id="rId34"/>
    <p:sldId id="600" r:id="rId35"/>
    <p:sldId id="601" r:id="rId36"/>
    <p:sldId id="602" r:id="rId37"/>
    <p:sldId id="603" r:id="rId38"/>
    <p:sldId id="604" r:id="rId39"/>
    <p:sldId id="605" r:id="rId40"/>
    <p:sldId id="606" r:id="rId41"/>
    <p:sldId id="607" r:id="rId42"/>
    <p:sldId id="608" r:id="rId43"/>
    <p:sldId id="609" r:id="rId44"/>
    <p:sldId id="610" r:id="rId45"/>
    <p:sldId id="611" r:id="rId46"/>
    <p:sldId id="612" r:id="rId47"/>
    <p:sldId id="566" r:id="rId48"/>
    <p:sldId id="567" r:id="rId49"/>
    <p:sldId id="568" r:id="rId50"/>
    <p:sldId id="569" r:id="rId51"/>
    <p:sldId id="570" r:id="rId52"/>
    <p:sldId id="571" r:id="rId53"/>
    <p:sldId id="572" r:id="rId54"/>
    <p:sldId id="573" r:id="rId55"/>
    <p:sldId id="574" r:id="rId56"/>
    <p:sldId id="575" r:id="rId57"/>
    <p:sldId id="576" r:id="rId58"/>
    <p:sldId id="577" r:id="rId59"/>
    <p:sldId id="578" r:id="rId60"/>
    <p:sldId id="579" r:id="rId61"/>
    <p:sldId id="539" r:id="rId62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613"/>
            <p14:sldId id="546"/>
            <p14:sldId id="562"/>
            <p14:sldId id="563"/>
            <p14:sldId id="565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5"/>
            <p14:sldId id="606"/>
            <p14:sldId id="607"/>
            <p14:sldId id="608"/>
            <p14:sldId id="609"/>
            <p14:sldId id="610"/>
            <p14:sldId id="611"/>
            <p14:sldId id="612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39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5" autoAdjust="0"/>
    <p:restoredTop sz="94667" autoAdjust="0"/>
  </p:normalViewPr>
  <p:slideViewPr>
    <p:cSldViewPr snapToGrid="0" showGuides="1">
      <p:cViewPr varScale="1">
        <p:scale>
          <a:sx n="216" d="100"/>
          <a:sy n="216" d="100"/>
        </p:scale>
        <p:origin x="348" y="18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2025</a:t>
            </a:r>
            <a:r>
              <a:rPr lang="en-US" altLang="ko-KR"/>
              <a:t>. 12. 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ERP </a:t>
            </a:r>
            <a:r>
              <a:rPr lang="ko-KR" altLang="en-US" dirty="0"/>
              <a:t>배포 아키텍처 및 운영체계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</a:t>
            </a:r>
            <a:r>
              <a:rPr lang="en-US" altLang="ko-KR" sz="1400" b="1" dirty="0">
                <a:latin typeface="+mn-ea"/>
              </a:rPr>
              <a:t>AA_</a:t>
            </a:r>
            <a:r>
              <a:rPr lang="en-US" altLang="ko-KR" sz="1400" b="1" dirty="0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131F466B-D2AA-46D5-AE4A-1A82B6DB4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110832"/>
              </p:ext>
            </p:extLst>
          </p:nvPr>
        </p:nvGraphicFramePr>
        <p:xfrm>
          <a:off x="367999" y="942686"/>
          <a:ext cx="9107305" cy="484383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034497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4059582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570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872025">
                <a:tc row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배포채널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  ERP WAS 3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종으로 존재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업무용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외부 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각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에 따라 배포를 위한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종으로 구분</a:t>
                      </a:r>
                      <a:endParaRPr lang="en-US" altLang="ko-KR" sz="1100" b="1" i="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업무용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690754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물리적으로 외부망에 따로 존재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내부망에서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서버로 직접 배포 시 보안 위배 리스크 존재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내부망용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vs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외부망용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분리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PC /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모바일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대상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36099322"/>
                  </a:ext>
                </a:extLst>
              </a:tr>
              <a:tr h="1427200">
                <a:tc rowSpan="2"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latin typeface="+mn-ea"/>
                          <a:ea typeface="+mn-ea"/>
                        </a:rPr>
                        <a:t>소스 구조 </a:t>
                      </a:r>
                      <a:endParaRPr lang="en-US" altLang="ko-KR" sz="1400" b="1" kern="1200" dirty="0">
                        <a:latin typeface="+mn-ea"/>
                        <a:ea typeface="+mn-ea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 PC(ERP10)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와 모바일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가 동일한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소스를 사용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에서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업무용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사용하여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 환경에서 프로그램 장애 이슈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성능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호환성 등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문제 발생 가능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100" kern="1200" baseline="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 관리 정책 제시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B/D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업무용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가 동일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사용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F/D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업무용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은 업무용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별도 관리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UI-MB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소스 별도 관리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286079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CBO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패키지 업데이트 버전 차이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시스템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CBO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영역과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업데이트가 구분되며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서로 영향을 끼칠 수 있음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b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패키지 업데이트 영업일 기준 매일 생성됨 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(F/D · B/D · DB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스키마 포함 가능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PC(ERP10)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기준 배포 채널 정의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절차 정의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1)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배포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CBO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반영 →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 ERP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2) PC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기능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성능 검증 완료 후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ERP/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 및 검증 필요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41019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41085A29-316A-4138-BD88-4114EC16A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83051"/>
              </p:ext>
            </p:extLst>
          </p:nvPr>
        </p:nvGraphicFramePr>
        <p:xfrm>
          <a:off x="367999" y="942687"/>
          <a:ext cx="9107305" cy="557285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2324083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5769996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79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274206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인식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EDS, Git</a:t>
                      </a:r>
                      <a:r>
                        <a:rPr lang="ko-KR" altLang="en-US" sz="1100" dirty="0"/>
                        <a:t>서버 복수개로 인한 혼선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모바일용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채용용 각 관련 서버 명확히 정리</a:t>
                      </a:r>
                      <a:r>
                        <a:rPr lang="en-US" altLang="ko-KR" sz="1100" dirty="0"/>
                        <a:t>.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</a:p>
                    <a:p>
                      <a:r>
                        <a:rPr lang="en-US" altLang="ko-KR" sz="1100" dirty="0"/>
                        <a:t>EDS ierpeds1d (10.43.134.11)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ierpwas1p~2p (10.43.12.11~12), ierpwas1d (10.43.132.11)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모바일용</a:t>
                      </a:r>
                    </a:p>
                    <a:p>
                      <a:r>
                        <a:rPr lang="en-US" altLang="ko-KR" sz="1100" dirty="0"/>
                        <a:t>EDS imoberpeds1d (10.43.134.21)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imoberpwas1p~2p (10.43.32.11~12), imoberpwas1d (10.43.152.11)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채용용</a:t>
                      </a:r>
                    </a:p>
                    <a:p>
                      <a:r>
                        <a:rPr lang="en-US" altLang="ko-KR" sz="1100" dirty="0"/>
                        <a:t>EDS eerpcicd1d (10.41.134.12)</a:t>
                      </a:r>
                    </a:p>
                    <a:p>
                      <a:r>
                        <a:rPr lang="en-US" altLang="ko-KR" sz="1100" dirty="0"/>
                        <a:t>Git eerpcicd1d (10.41.134.12)</a:t>
                      </a:r>
                    </a:p>
                    <a:p>
                      <a:r>
                        <a:rPr lang="en-US" altLang="ko-KR" sz="1100" dirty="0"/>
                        <a:t>WAS eerpwas1p~2p (10.41.12.11~12), eerpwas1d (10.41.132.11)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배포규칙 정의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최우선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Best Practice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로 간주한다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의 배포현황을 미리 확인후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해당 배포진행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을 결정한다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배포주기는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FD, BD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와 상관없이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가 무조건 선행됨을 전제로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상신자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결재자를 명확히 구분하고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결재자는 위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에 대해 판단을 명확히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/>
                </a:tc>
                <a:tc hMerge="1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더존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요청사항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배포자가 정기배포의 내용이 무엇인지 정확히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판단할수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있도록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더존은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Update Release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명확히 제공한다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3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결론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484583" y="1042903"/>
            <a:ext cx="8912631" cy="448270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차세대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배포 체계는 단일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업무 도메인을 기반으로 하되</a:t>
            </a:r>
            <a:r>
              <a:rPr lang="en-US" altLang="ko-KR" sz="1400" dirty="0">
                <a:latin typeface="+mn-ea"/>
              </a:rPr>
              <a:t>, PC·</a:t>
            </a:r>
            <a:r>
              <a:rPr lang="ko-KR" altLang="en-US" sz="1400" dirty="0">
                <a:latin typeface="+mn-ea"/>
              </a:rPr>
              <a:t>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채널과 내부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분리를 전제로 하는 구조로 설계함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ERP10</a:t>
            </a:r>
            <a:r>
              <a:rPr lang="ko-KR" altLang="en-US" sz="1400" dirty="0">
                <a:latin typeface="+mn-ea"/>
              </a:rPr>
              <a:t>은 더존 </a:t>
            </a:r>
            <a:r>
              <a:rPr lang="en-US" altLang="ko-KR" sz="1400" dirty="0">
                <a:latin typeface="+mn-ea"/>
              </a:rPr>
              <a:t>EDS</a:t>
            </a:r>
            <a:r>
              <a:rPr lang="ko-KR" altLang="en-US" sz="1400" dirty="0">
                <a:latin typeface="+mn-ea"/>
              </a:rPr>
              <a:t>를 중심으로</a:t>
            </a:r>
            <a:r>
              <a:rPr lang="en-US" altLang="ko-KR" sz="1400" dirty="0">
                <a:latin typeface="+mn-ea"/>
              </a:rPr>
              <a:t>, B/D </a:t>
            </a:r>
            <a:r>
              <a:rPr lang="ko-KR" altLang="en-US" sz="1400" dirty="0">
                <a:latin typeface="+mn-ea"/>
              </a:rPr>
              <a:t>공용</a:t>
            </a:r>
            <a:r>
              <a:rPr lang="en-US" altLang="ko-KR" sz="1400" dirty="0">
                <a:latin typeface="+mn-ea"/>
              </a:rPr>
              <a:t>·F/D </a:t>
            </a:r>
            <a:r>
              <a:rPr lang="ko-KR" altLang="en-US" sz="1400" dirty="0">
                <a:latin typeface="+mn-ea"/>
              </a:rPr>
              <a:t>채널 분리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내부망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 </a:t>
            </a:r>
            <a:r>
              <a:rPr lang="ko-KR" altLang="en-US" sz="1400" dirty="0">
                <a:latin typeface="+mn-ea"/>
              </a:rPr>
              <a:t>분리를 통해 보안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망 경계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서비스 일관성을 동시에 확보함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CBO</a:t>
            </a:r>
            <a:r>
              <a:rPr lang="ko-KR" altLang="en-US" sz="1400" dirty="0">
                <a:latin typeface="+mn-ea"/>
              </a:rPr>
              <a:t>와 더존 정기 패키지는 </a:t>
            </a:r>
            <a:r>
              <a:rPr lang="en-US" altLang="ko-KR" sz="1400" dirty="0">
                <a:latin typeface="+mn-ea"/>
              </a:rPr>
              <a:t>PC ERP</a:t>
            </a:r>
            <a:r>
              <a:rPr lang="ko-KR" altLang="en-US" sz="1400" dirty="0">
                <a:latin typeface="+mn-ea"/>
              </a:rPr>
              <a:t>를 기준 시스템으로 삼아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누적 패키지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버전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시점 배포 원칙으로 관리하며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이후 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채널로 단계적으로 확산 배포함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Jenkins, GitLab Pipeline, EDS </a:t>
            </a:r>
            <a:r>
              <a:rPr lang="ko-KR" altLang="en-US" sz="1400" dirty="0">
                <a:latin typeface="+mn-ea"/>
              </a:rPr>
              <a:t>등 서로 다른 </a:t>
            </a:r>
            <a:r>
              <a:rPr lang="en-US" altLang="ko-KR" sz="1400" dirty="0">
                <a:latin typeface="+mn-ea"/>
              </a:rPr>
              <a:t>CI/CD </a:t>
            </a:r>
            <a:r>
              <a:rPr lang="ko-KR" altLang="en-US" sz="1400" dirty="0">
                <a:latin typeface="+mn-ea"/>
              </a:rPr>
              <a:t>도구는 “소스 → </a:t>
            </a:r>
            <a:r>
              <a:rPr lang="en-US" altLang="ko-KR" sz="1400" dirty="0">
                <a:latin typeface="+mn-ea"/>
              </a:rPr>
              <a:t>CI/CD → </a:t>
            </a:r>
            <a:r>
              <a:rPr lang="ko-KR" altLang="en-US" sz="1400" dirty="0">
                <a:latin typeface="+mn-ea"/>
              </a:rPr>
              <a:t>빌드 산출물 → </a:t>
            </a:r>
            <a:r>
              <a:rPr lang="en-US" altLang="ko-KR" sz="1400" dirty="0">
                <a:latin typeface="+mn-ea"/>
              </a:rPr>
              <a:t>WAS” </a:t>
            </a:r>
            <a:r>
              <a:rPr lang="ko-KR" altLang="en-US" sz="1400" dirty="0">
                <a:latin typeface="+mn-ea"/>
              </a:rPr>
              <a:t>공통 운영 모델 아래에서 표준화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통합 관리함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 본 문서를 기준으로 향후 배포 관련 변경은 예외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변경 관리 프로세스로 다루고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운영 조직은 버전 통제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모바일 전수 검증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릴리스 노트 확보 등 지속적인 품질 관리와 안정적 운영에 집중함</a:t>
            </a:r>
            <a:endParaRPr 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참고</a:t>
            </a:r>
            <a:r>
              <a:rPr lang="en-US" altLang="ko-KR" dirty="0"/>
              <a:t>1. </a:t>
            </a:r>
            <a:r>
              <a:rPr lang="ko-KR" altLang="en-US" dirty="0"/>
              <a:t>배포 흐름도</a:t>
            </a:r>
            <a:endParaRPr 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49" y="833246"/>
            <a:ext cx="6947801" cy="59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45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01. </a:t>
            </a:r>
            <a:r>
              <a:rPr lang="ko-KR" altLang="en-US" sz="1400" dirty="0">
                <a:latin typeface="Malgun Gothic"/>
              </a:rPr>
              <a:t>로그인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02.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91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03.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2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5345500" y="3790605"/>
              <a:ext cx="356616" cy="2493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385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04.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229600" y="2894719"/>
              <a:ext cx="399011" cy="20403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3121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05. </a:t>
            </a:r>
            <a:r>
              <a:rPr lang="ko-KR" altLang="en-US" sz="1400" dirty="0">
                <a:latin typeface="Malgun Gothic"/>
              </a:rPr>
              <a:t>프로젝트빌드관리</a:t>
            </a:r>
            <a:r>
              <a:rPr lang="en-US" altLang="ko-KR" sz="1400" dirty="0">
                <a:latin typeface="Malgun Gothic"/>
              </a:rPr>
              <a:t>4 (</a:t>
            </a:r>
            <a:r>
              <a:rPr lang="ko-KR" altLang="en-US" sz="1400" dirty="0">
                <a:latin typeface="Malgun Gothic"/>
              </a:rPr>
              <a:t>메뉴 정보 입력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541773" y="5226129"/>
              <a:ext cx="392965" cy="2129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1318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06. </a:t>
            </a:r>
            <a:r>
              <a:rPr lang="ko-KR" altLang="en-US" sz="1400" dirty="0">
                <a:latin typeface="Malgun Gothic"/>
              </a:rPr>
              <a:t>프로젝트빌드현황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514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01073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문서 수정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성과 배포 절차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2025-12-18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EDS</a:t>
                      </a:r>
                      <a:r>
                        <a:rPr lang="en-US" altLang="ko-KR" sz="11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배포 절차 추가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07. </a:t>
            </a:r>
            <a:r>
              <a:rPr lang="ko-KR" altLang="en-US" sz="1400" dirty="0">
                <a:latin typeface="Malgun Gothic"/>
              </a:rPr>
              <a:t>프로젝트빌드현황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8" cy="4692565"/>
            <a:chOff x="847510" y="1219200"/>
            <a:chExt cx="8186778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8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756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08.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169269" y="2781211"/>
              <a:ext cx="393192" cy="1947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1120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09.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2(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97775" y="1219200"/>
            <a:ext cx="8079970" cy="4616335"/>
            <a:chOff x="897775" y="1219200"/>
            <a:chExt cx="8079970" cy="4616335"/>
          </a:xfrm>
        </p:grpSpPr>
        <p:grpSp>
          <p:nvGrpSpPr>
            <p:cNvPr id="10" name="그룹 9"/>
            <p:cNvGrpSpPr/>
            <p:nvPr/>
          </p:nvGrpSpPr>
          <p:grpSpPr>
            <a:xfrm>
              <a:off x="897775" y="1219200"/>
              <a:ext cx="8079970" cy="4616335"/>
              <a:chOff x="897775" y="1219200"/>
              <a:chExt cx="8079970" cy="461633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4" r="691" b="1498"/>
              <a:stretch/>
            </p:blipFill>
            <p:spPr>
              <a:xfrm>
                <a:off x="897775" y="1219200"/>
                <a:ext cx="8079970" cy="4616335"/>
              </a:xfrm>
              <a:prstGeom prst="rect">
                <a:avLst/>
              </a:prstGeom>
            </p:spPr>
          </p:pic>
          <p:sp>
            <p:nvSpPr>
              <p:cNvPr id="9" name="직사각형 8"/>
              <p:cNvSpPr/>
              <p:nvPr/>
            </p:nvSpPr>
            <p:spPr>
              <a:xfrm>
                <a:off x="2043683" y="4593384"/>
                <a:ext cx="3043706" cy="3194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직사각형 11"/>
            <p:cNvSpPr/>
            <p:nvPr/>
          </p:nvSpPr>
          <p:spPr>
            <a:xfrm>
              <a:off x="5263480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1326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10.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3(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897775" y="1219200"/>
            <a:ext cx="7996843" cy="4616335"/>
            <a:chOff x="897775" y="1219200"/>
            <a:chExt cx="7996843" cy="461633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" r="1706" b="1498"/>
            <a:stretch/>
          </p:blipFill>
          <p:spPr>
            <a:xfrm>
              <a:off x="897775" y="1219200"/>
              <a:ext cx="7996843" cy="4616335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5767783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0962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11.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4" y="4826144"/>
              <a:ext cx="3118520" cy="1864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7" y="5244551"/>
              <a:ext cx="339298" cy="20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2548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12.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792724" y="4826144"/>
              <a:ext cx="3027080" cy="1947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4601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13.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77486" y="2769347"/>
              <a:ext cx="358695" cy="2066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869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14.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2" y="4643265"/>
              <a:ext cx="6769673" cy="153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26624" y="2255025"/>
              <a:ext cx="253358" cy="1662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691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15.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045187" y="3387364"/>
              <a:ext cx="1773724" cy="8438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6230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16.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002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+mj-ea"/>
                <a:ea typeface="+mj-ea"/>
              </a:rPr>
              <a:t>1. </a:t>
            </a:r>
            <a:r>
              <a:rPr dirty="0" err="1">
                <a:latin typeface="+mj-ea"/>
                <a:ea typeface="+mj-ea"/>
              </a:rPr>
              <a:t>목적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299" y="821973"/>
            <a:ext cx="9224275" cy="1081642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강원랜드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차세대</a:t>
            </a:r>
            <a:r>
              <a:rPr sz="1400" dirty="0">
                <a:latin typeface="Malgun Gothic"/>
              </a:rPr>
              <a:t> ERP 및 </a:t>
            </a:r>
            <a:r>
              <a:rPr sz="1400" dirty="0" err="1">
                <a:latin typeface="Malgun Gothic"/>
              </a:rPr>
              <a:t>연계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시스템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구조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정의</a:t>
            </a:r>
            <a:endParaRPr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전체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체계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이해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가능하게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하는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것이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목표</a:t>
            </a:r>
            <a:endParaRPr lang="en-US" altLang="ko-KR"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>
                <a:latin typeface="Malgun Gothic"/>
              </a:rPr>
              <a:t>기존 </a:t>
            </a:r>
            <a:r>
              <a:rPr lang="ko-KR" altLang="en-US" sz="1400" dirty="0" err="1">
                <a:latin typeface="Malgun Gothic"/>
              </a:rPr>
              <a:t>레거시</a:t>
            </a:r>
            <a:r>
              <a:rPr lang="ko-KR" altLang="en-US" sz="1400" dirty="0">
                <a:latin typeface="Malgun Gothic"/>
              </a:rPr>
              <a:t> 배포 방식은 본 문서에서 다루지 않음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4" y="2479850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※ Legacy CICD </a:t>
            </a:r>
            <a:r>
              <a:rPr lang="ko-KR" altLang="en-US" sz="1200" dirty="0">
                <a:latin typeface="+mn-ea"/>
              </a:rPr>
              <a:t>시스템 예제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17.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4841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18.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9"/>
              <a:ext cx="3211824" cy="1496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049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19. </a:t>
            </a:r>
            <a:r>
              <a:rPr lang="ko-KR" altLang="en-US" sz="1400" dirty="0">
                <a:latin typeface="Malgun Gothic"/>
              </a:rPr>
              <a:t>개발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4(</a:t>
            </a:r>
            <a:r>
              <a:rPr lang="ko-KR" altLang="en-US" sz="1400" dirty="0">
                <a:latin typeface="Malgun Gothic"/>
              </a:rPr>
              <a:t>업데이트 내역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33012" y="2718261"/>
              <a:ext cx="3253388" cy="789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815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20.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940898" y="2752115"/>
              <a:ext cx="329371" cy="1240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5778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21.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2(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88283" cy="4616335"/>
            <a:chOff x="889462" y="1219200"/>
            <a:chExt cx="8088283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691" b="1498"/>
            <a:stretch/>
          </p:blipFill>
          <p:spPr>
            <a:xfrm>
              <a:off x="889462" y="1219200"/>
              <a:ext cx="8088283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3" y="4593384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8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4644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22.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3(</a:t>
            </a:r>
            <a:r>
              <a:rPr lang="ko-KR" altLang="en-US" sz="1400" dirty="0">
                <a:latin typeface="Malgun Gothic"/>
              </a:rPr>
              <a:t>패키지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79971" cy="4616335"/>
            <a:chOff x="889462" y="1219200"/>
            <a:chExt cx="8079971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792" b="1498"/>
            <a:stretch/>
          </p:blipFill>
          <p:spPr>
            <a:xfrm>
              <a:off x="889462" y="1219200"/>
              <a:ext cx="8079971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42600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9308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23.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08570" y="4638501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36432" y="5040283"/>
              <a:ext cx="258033" cy="163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6131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24.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업데이트생성</a:t>
            </a:r>
            <a:r>
              <a:rPr lang="en-US" altLang="ko-KR" sz="1400" dirty="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65675" y="4646814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7398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25.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83937" y="2735488"/>
              <a:ext cx="352245" cy="1739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75745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26.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11690" y="3399225"/>
              <a:ext cx="1640717" cy="8319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565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90" y="2732199"/>
            <a:ext cx="6984017" cy="3712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 CI/CD </a:t>
            </a:r>
            <a:r>
              <a:rPr lang="ko-KR" altLang="en-US" dirty="0">
                <a:latin typeface="+mj-ea"/>
              </a:rPr>
              <a:t>개요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882932"/>
            <a:ext cx="9224275" cy="18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업무시스템별 </a:t>
            </a:r>
            <a:r>
              <a:rPr lang="en-US" altLang="ko-KR" sz="1400" dirty="0">
                <a:latin typeface="Malgun Gothic"/>
              </a:rPr>
              <a:t>CI/CD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: Jenkins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2.2. Amaranth :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en-US" altLang="ko-KR" sz="1400" dirty="0">
                <a:latin typeface="Malgun Gothic"/>
              </a:rPr>
              <a:t> Pipeline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2.3. ERP :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서버 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* CI/CD </a:t>
            </a:r>
            <a:r>
              <a:rPr lang="ko-KR" altLang="en-US" sz="1400" dirty="0">
                <a:latin typeface="Malgun Gothic"/>
              </a:rPr>
              <a:t>기본 절차 </a:t>
            </a:r>
            <a:r>
              <a:rPr lang="en-US" altLang="ko-KR" sz="1400" dirty="0">
                <a:latin typeface="Malgun Gothic"/>
              </a:rPr>
              <a:t>: </a:t>
            </a:r>
            <a:r>
              <a:rPr lang="ko-KR" altLang="en-US" sz="1400" dirty="0">
                <a:latin typeface="Malgun Gothic"/>
              </a:rPr>
              <a:t>소스 → </a:t>
            </a:r>
            <a:r>
              <a:rPr lang="en-US" altLang="ko-KR" sz="1400" dirty="0">
                <a:latin typeface="Malgun Gothic"/>
              </a:rPr>
              <a:t>CI/CD → </a:t>
            </a:r>
            <a:r>
              <a:rPr lang="ko-KR" altLang="en-US" sz="1400" dirty="0">
                <a:latin typeface="Malgun Gothic"/>
              </a:rPr>
              <a:t>빌드 산출물 → 대상 </a:t>
            </a:r>
            <a:r>
              <a:rPr lang="en-US" altLang="ko-KR" sz="1400" dirty="0">
                <a:latin typeface="Malgun Gothic"/>
              </a:rPr>
              <a:t>WAS</a:t>
            </a:r>
          </a:p>
        </p:txBody>
      </p:sp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27.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642126" y="2202872"/>
              <a:ext cx="227554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186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28.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업데이트요청조회</a:t>
            </a:r>
            <a:r>
              <a:rPr lang="en-US" altLang="ko-KR" sz="1400" dirty="0">
                <a:latin typeface="Malgun Gothic"/>
              </a:rPr>
              <a:t>4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28315" y="3407539"/>
              <a:ext cx="1615780" cy="8153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8201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29.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015017" y="4289367"/>
              <a:ext cx="3363318" cy="1246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9881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30.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6" y="4272741"/>
              <a:ext cx="3338379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5958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31.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7" y="4272743"/>
              <a:ext cx="3388256" cy="1662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051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32. </a:t>
            </a:r>
            <a:r>
              <a:rPr lang="ko-KR" altLang="en-US" sz="1400" dirty="0">
                <a:latin typeface="Malgun Gothic"/>
              </a:rPr>
              <a:t>운영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업데이트현황</a:t>
            </a:r>
            <a:r>
              <a:rPr lang="en-US" altLang="ko-KR" sz="1400" dirty="0">
                <a:latin typeface="Malgun Gothic"/>
              </a:rPr>
              <a:t>4(</a:t>
            </a:r>
            <a:r>
              <a:rPr lang="ko-KR" altLang="en-US" sz="1400" dirty="0">
                <a:latin typeface="Malgun Gothic"/>
              </a:rPr>
              <a:t>업데이트 내역 팝업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374330" y="2784764"/>
              <a:ext cx="3078820" cy="89777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1048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ERP10(</a:t>
            </a:r>
            <a:r>
              <a:rPr lang="ko-KR" altLang="en-US" dirty="0"/>
              <a:t>모바일</a:t>
            </a:r>
            <a:r>
              <a:rPr lang="en-US" altLang="ko-KR" dirty="0"/>
              <a:t>/</a:t>
            </a:r>
            <a:r>
              <a:rPr lang="ko-KR" altLang="en-US" dirty="0" err="1"/>
              <a:t>사외채용</a:t>
            </a:r>
            <a:r>
              <a:rPr lang="en-US" altLang="ko-KR" dirty="0"/>
              <a:t>)</a:t>
            </a:r>
            <a:r>
              <a:rPr lang="ko-KR" altLang="en-US" dirty="0"/>
              <a:t>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Malgun Gothic"/>
              </a:rPr>
              <a:t>ERP10 PC</a:t>
            </a:r>
            <a:r>
              <a:rPr lang="ko-KR" altLang="en-US" sz="1400" dirty="0">
                <a:latin typeface="Malgun Gothic"/>
              </a:rPr>
              <a:t>버전과 </a:t>
            </a:r>
            <a:r>
              <a:rPr lang="ko-KR" altLang="en-US" sz="1400" dirty="0" err="1">
                <a:latin typeface="Malgun Gothic"/>
              </a:rPr>
              <a:t>배포절차</a:t>
            </a:r>
            <a:r>
              <a:rPr lang="ko-KR" altLang="en-US" sz="1400" dirty="0">
                <a:latin typeface="Malgun Gothic"/>
              </a:rPr>
              <a:t> 상동</a:t>
            </a:r>
            <a:endParaRPr lang="en-US" altLang="ko-KR" sz="1400" dirty="0">
              <a:latin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255756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- 4.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0B13F-FFEB-40E6-818E-7C17F145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90B1B-41F2-412B-AED2-33881F5C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8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7D08AF-055B-4F01-8FE6-7766F274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2.1 </a:t>
            </a:r>
            <a:r>
              <a:rPr lang="ko-KR" altLang="en-US" dirty="0">
                <a:latin typeface="+mj-ea"/>
              </a:rPr>
              <a:t>건설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시설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성과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 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>
                <a:latin typeface="Malgun Gothic"/>
              </a:rPr>
              <a:t>Jenkins</a:t>
            </a:r>
            <a:r>
              <a:rPr lang="ko-KR" altLang="en-US" sz="1400" dirty="0">
                <a:latin typeface="Malgun Gothic"/>
              </a:rPr>
              <a:t>를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E2EAC5D-161E-451D-A19B-46B4851B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92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CAD556-2178-4D8F-9FDD-D9979470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40D376D-C797-4812-BFCB-38038F3F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02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380D1E-0396-4461-B4E2-6CC3501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8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7D6AFE-A11E-4053-BD7C-143412C1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375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4.2.5.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96149E-AA74-487D-BD9B-58202644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08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DC740B-6F5E-4F3B-9674-A1D6A97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818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11515-7A62-47E7-BAC1-4E419446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581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35844B-4195-4A76-BFAC-10135DB9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419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24E4B14-55E9-4DE6-A049-0C64E8D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2.2 Amaranth10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을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Amaranth 10 </a:t>
            </a:r>
            <a:r>
              <a:rPr lang="ko-KR" altLang="en-US" dirty="0"/>
              <a:t>배포절차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Git Push</a:t>
            </a:r>
            <a:r>
              <a:rPr lang="ko-KR" altLang="en-US" sz="1400" dirty="0">
                <a:latin typeface="Malgun Gothic"/>
              </a:rPr>
              <a:t>에 </a:t>
            </a:r>
            <a:r>
              <a:rPr lang="en-US" altLang="ko-KR" sz="1400" dirty="0">
                <a:latin typeface="Malgun Gothic"/>
              </a:rPr>
              <a:t>GitLab Runner </a:t>
            </a:r>
            <a:r>
              <a:rPr lang="ko-KR" altLang="en-US" sz="1400" dirty="0">
                <a:latin typeface="Malgun Gothic"/>
              </a:rPr>
              <a:t>가 </a:t>
            </a:r>
            <a:r>
              <a:rPr lang="en-US" altLang="ko-KR" sz="1400" dirty="0">
                <a:latin typeface="Malgun Gothic"/>
              </a:rPr>
              <a:t>Event</a:t>
            </a:r>
            <a:r>
              <a:rPr lang="ko-KR" altLang="en-US" sz="1400" dirty="0">
                <a:latin typeface="Malgun Gothic"/>
              </a:rPr>
              <a:t>를 받아 직접 </a:t>
            </a:r>
            <a:r>
              <a:rPr lang="en-US" altLang="ko-KR" sz="1400" dirty="0">
                <a:latin typeface="Malgun Gothic"/>
              </a:rPr>
              <a:t>K8S </a:t>
            </a:r>
            <a:r>
              <a:rPr lang="ko-KR" altLang="en-US" sz="1400" dirty="0">
                <a:latin typeface="Malgun Gothic"/>
              </a:rPr>
              <a:t>에 반영</a:t>
            </a:r>
            <a:r>
              <a:rPr lang="en-US" altLang="ko-KR" sz="1400" dirty="0">
                <a:latin typeface="Malgun Gothic"/>
              </a:rPr>
              <a:t>.</a:t>
            </a:r>
          </a:p>
          <a:p>
            <a:endParaRPr lang="en-US" altLang="ko-KR" sz="1400" dirty="0">
              <a:latin typeface="Malgun Gothic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7B78AA-571B-43C1-BF49-16763AC45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950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89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36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2.3 ERP10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시스템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latin typeface="+mj-ea"/>
                <a:ea typeface="+mj-ea"/>
              </a:rPr>
              <a:t>3. </a:t>
            </a:r>
            <a:r>
              <a:rPr lang="ko-KR" altLang="en-US" dirty="0">
                <a:latin typeface="+mj-ea"/>
                <a:ea typeface="+mj-ea"/>
              </a:rPr>
              <a:t>강원랜드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배포 아키텍처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" y="1676400"/>
            <a:ext cx="8596350" cy="4492800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1700" y="889608"/>
            <a:ext cx="9071875" cy="70643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1. Amaranth10</a:t>
            </a:r>
            <a:r>
              <a:rPr lang="ko-KR" altLang="en-US" sz="1400" dirty="0">
                <a:latin typeface="Malgun Gothic"/>
              </a:rPr>
              <a:t>과 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성과는 각각의 </a:t>
            </a:r>
            <a:r>
              <a:rPr lang="en-US" altLang="ko-KR" sz="1400" dirty="0">
                <a:latin typeface="Malgun Gothic"/>
              </a:rPr>
              <a:t>Jenkins </a:t>
            </a:r>
            <a:r>
              <a:rPr lang="ko-KR" altLang="en-US" sz="1400" dirty="0">
                <a:latin typeface="Malgun Gothic"/>
              </a:rPr>
              <a:t>및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 </a:t>
            </a:r>
            <a:r>
              <a:rPr lang="en-US" altLang="ko-KR" sz="1400" dirty="0">
                <a:latin typeface="Malgun Gothic"/>
              </a:rPr>
              <a:t>Pipeline </a:t>
            </a:r>
            <a:r>
              <a:rPr lang="ko-KR" altLang="en-US" sz="1400" dirty="0">
                <a:latin typeface="Malgun Gothic"/>
              </a:rPr>
              <a:t>을 사용한다</a:t>
            </a:r>
            <a:r>
              <a:rPr lang="en-US" altLang="ko-KR" sz="1400" dirty="0">
                <a:latin typeface="Malgun Gothic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2. ERP10</a:t>
            </a:r>
            <a:r>
              <a:rPr lang="ko-KR" altLang="en-US" sz="1400" dirty="0">
                <a:latin typeface="Malgun Gothic"/>
              </a:rPr>
              <a:t>은 </a:t>
            </a:r>
            <a:r>
              <a:rPr lang="en-US" altLang="ko-KR" sz="1400" dirty="0">
                <a:latin typeface="Malgun Gothic"/>
              </a:rPr>
              <a:t>CICD</a:t>
            </a:r>
            <a:r>
              <a:rPr lang="ko-KR" altLang="en-US" sz="1400" dirty="0">
                <a:latin typeface="Malgun Gothic"/>
              </a:rPr>
              <a:t>를 </a:t>
            </a:r>
            <a:r>
              <a:rPr lang="en-US" altLang="ko-KR" sz="1400" dirty="0">
                <a:latin typeface="Malgun Gothic"/>
              </a:rPr>
              <a:t>3</a:t>
            </a:r>
            <a:r>
              <a:rPr lang="ko-KR" altLang="en-US" sz="1400" dirty="0">
                <a:latin typeface="Malgun Gothic"/>
              </a:rPr>
              <a:t>개로 </a:t>
            </a:r>
            <a:r>
              <a:rPr lang="ko-KR" altLang="en-US" sz="1400" dirty="0" err="1">
                <a:latin typeface="Malgun Gothic"/>
              </a:rPr>
              <a:t>구분짓는다</a:t>
            </a:r>
            <a:r>
              <a:rPr lang="en-US" altLang="ko-KR" sz="1400" dirty="0">
                <a:latin typeface="Malgun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9">
            <a:extLst>
              <a:ext uri="{FF2B5EF4-FFF2-40B4-BE49-F238E27FC236}">
                <a16:creationId xmlns:a16="http://schemas.microsoft.com/office/drawing/2014/main" id="{BB186168-7CEC-410E-94BC-8EB10E92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19" y="39526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</a:t>
            </a:r>
            <a:r>
              <a:rPr lang="ko-KR" altLang="en-US" dirty="0">
                <a:latin typeface="+mj-ea"/>
                <a:ea typeface="+mj-ea"/>
              </a:rPr>
              <a:t>배포 현황 및 문제점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12E0D93-6CD4-4E07-A8A6-DCF35F832F1A}"/>
              </a:ext>
            </a:extLst>
          </p:cNvPr>
          <p:cNvSpPr/>
          <p:nvPr/>
        </p:nvSpPr>
        <p:spPr>
          <a:xfrm>
            <a:off x="3828781" y="4765827"/>
            <a:ext cx="4679116" cy="14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12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C00000"/>
                </a:solidFill>
              </a:rPr>
              <a:t>∙ </a:t>
            </a:r>
            <a:r>
              <a:rPr lang="ko-KR" altLang="en-US" sz="1200" dirty="0">
                <a:solidFill>
                  <a:srgbClr val="C00000"/>
                </a:solidFill>
              </a:rPr>
              <a:t>업무용 </a:t>
            </a:r>
            <a:r>
              <a:rPr lang="en-US" altLang="ko-KR" sz="1200" dirty="0">
                <a:solidFill>
                  <a:srgbClr val="C00000"/>
                </a:solidFill>
              </a:rPr>
              <a:t>EDS, </a:t>
            </a:r>
            <a:r>
              <a:rPr lang="ko-KR" altLang="en-US" sz="1200" dirty="0">
                <a:solidFill>
                  <a:srgbClr val="C00000"/>
                </a:solidFill>
              </a:rPr>
              <a:t>모바일용 </a:t>
            </a:r>
            <a:r>
              <a:rPr lang="en-US" altLang="ko-KR" sz="1200" dirty="0">
                <a:solidFill>
                  <a:srgbClr val="C00000"/>
                </a:solidFill>
              </a:rPr>
              <a:t>EDS, </a:t>
            </a:r>
            <a:r>
              <a:rPr lang="ko-KR" altLang="en-US" sz="1200" dirty="0">
                <a:solidFill>
                  <a:srgbClr val="C00000"/>
                </a:solidFill>
              </a:rPr>
              <a:t>채용용 </a:t>
            </a:r>
            <a:r>
              <a:rPr lang="en-US" altLang="ko-KR" sz="1200" dirty="0">
                <a:solidFill>
                  <a:srgbClr val="C00000"/>
                </a:solidFill>
              </a:rPr>
              <a:t>EDS </a:t>
            </a:r>
            <a:r>
              <a:rPr lang="ko-KR" altLang="en-US" sz="1200" dirty="0">
                <a:solidFill>
                  <a:srgbClr val="C00000"/>
                </a:solidFill>
              </a:rPr>
              <a:t>분리</a:t>
            </a:r>
            <a:endParaRPr lang="en-US" altLang="ko-KR" sz="12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C00000"/>
                </a:solidFill>
              </a:rPr>
              <a:t>∙ </a:t>
            </a:r>
            <a:r>
              <a:rPr lang="ko-KR" altLang="en-US" sz="1200" dirty="0" err="1">
                <a:solidFill>
                  <a:srgbClr val="C00000"/>
                </a:solidFill>
              </a:rPr>
              <a:t>내부용</a:t>
            </a:r>
            <a:r>
              <a:rPr lang="ko-KR" altLang="en-US" sz="1200" dirty="0">
                <a:solidFill>
                  <a:srgbClr val="C00000"/>
                </a:solidFill>
              </a:rPr>
              <a:t> </a:t>
            </a:r>
            <a:r>
              <a:rPr lang="en-US" altLang="ko-KR" sz="1200" dirty="0">
                <a:solidFill>
                  <a:srgbClr val="C00000"/>
                </a:solidFill>
              </a:rPr>
              <a:t>GitLab,  </a:t>
            </a:r>
            <a:r>
              <a:rPr lang="ko-KR" altLang="en-US" sz="1200" dirty="0" err="1">
                <a:solidFill>
                  <a:srgbClr val="C00000"/>
                </a:solidFill>
              </a:rPr>
              <a:t>외부용</a:t>
            </a:r>
            <a:r>
              <a:rPr lang="ko-KR" altLang="en-US" sz="1200" dirty="0">
                <a:solidFill>
                  <a:srgbClr val="C00000"/>
                </a:solidFill>
              </a:rPr>
              <a:t> </a:t>
            </a:r>
            <a:r>
              <a:rPr lang="en-US" altLang="ko-KR" sz="1200" dirty="0">
                <a:solidFill>
                  <a:srgbClr val="C00000"/>
                </a:solidFill>
              </a:rPr>
              <a:t>GitLab </a:t>
            </a:r>
            <a:r>
              <a:rPr lang="ko-KR" altLang="en-US" sz="1200" dirty="0">
                <a:solidFill>
                  <a:srgbClr val="C00000"/>
                </a:solidFill>
              </a:rPr>
              <a:t>분리</a:t>
            </a:r>
            <a:endParaRPr lang="en-US" altLang="ko-KR" sz="12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C00000"/>
                </a:solidFill>
              </a:rPr>
              <a:t>∙ </a:t>
            </a:r>
            <a:r>
              <a:rPr lang="en-US" sz="1200" dirty="0" err="1">
                <a:solidFill>
                  <a:srgbClr val="C00000"/>
                </a:solidFill>
              </a:rPr>
              <a:t>Douzone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ko-KR" altLang="en-US" sz="1200" dirty="0">
                <a:solidFill>
                  <a:srgbClr val="C00000"/>
                </a:solidFill>
              </a:rPr>
              <a:t>정기 </a:t>
            </a:r>
            <a:r>
              <a:rPr lang="en-US" altLang="ko-KR" sz="1200" dirty="0">
                <a:solidFill>
                  <a:srgbClr val="C00000"/>
                </a:solidFill>
              </a:rPr>
              <a:t>Package</a:t>
            </a:r>
            <a:r>
              <a:rPr lang="ko-KR" altLang="en-US" sz="1200" dirty="0">
                <a:solidFill>
                  <a:srgbClr val="C00000"/>
                </a:solidFill>
              </a:rPr>
              <a:t>는 똑같지만</a:t>
            </a:r>
            <a:r>
              <a:rPr lang="en-US" altLang="ko-KR" sz="1200" dirty="0">
                <a:solidFill>
                  <a:srgbClr val="C00000"/>
                </a:solidFill>
              </a:rPr>
              <a:t>, CBO</a:t>
            </a:r>
            <a:r>
              <a:rPr lang="ko-KR" altLang="en-US" sz="1200" dirty="0">
                <a:solidFill>
                  <a:srgbClr val="C00000"/>
                </a:solidFill>
              </a:rPr>
              <a:t>영역은 </a:t>
            </a:r>
            <a:r>
              <a:rPr lang="en-US" altLang="ko-KR" sz="1200" dirty="0">
                <a:solidFill>
                  <a:srgbClr val="C00000"/>
                </a:solidFill>
              </a:rPr>
              <a:t>FD</a:t>
            </a:r>
            <a:r>
              <a:rPr lang="ko-KR" altLang="en-US" sz="1200" dirty="0">
                <a:solidFill>
                  <a:srgbClr val="C00000"/>
                </a:solidFill>
              </a:rPr>
              <a:t>소스가 다름</a:t>
            </a:r>
            <a:r>
              <a:rPr lang="en-US" altLang="ko-KR" sz="1200" dirty="0">
                <a:solidFill>
                  <a:srgbClr val="C00000"/>
                </a:solidFill>
              </a:rPr>
              <a:t>.</a:t>
            </a:r>
            <a:endParaRPr lang="en-US" sz="12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22AC45B-D6FF-4D15-820A-2DB365B0E9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10" y="441739"/>
            <a:ext cx="9071534" cy="63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5647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 marL="171450" indent="-171450">
          <a:lnSpc>
            <a:spcPct val="150000"/>
          </a:lnSpc>
          <a:buFont typeface="Arial" panose="020B0604020202020204" pitchFamily="34" charset="0"/>
          <a:buChar char="•"/>
          <a:defRPr sz="1400" dirty="0"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11640</TotalTime>
  <Words>1532</Words>
  <Application>Microsoft Office PowerPoint</Application>
  <PresentationFormat>A4 용지(210x297mm)</PresentationFormat>
  <Paragraphs>218</Paragraphs>
  <Slides>61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67" baseType="lpstr">
      <vt:lpstr>맑은 고딕</vt:lpstr>
      <vt:lpstr>맑은 고딕</vt:lpstr>
      <vt:lpstr>Arial</vt:lpstr>
      <vt:lpstr>Calibri</vt:lpstr>
      <vt:lpstr>Wingdings</vt:lpstr>
      <vt:lpstr>19_Blank</vt:lpstr>
      <vt:lpstr>ERP 배포 아키텍처 및 운영체계</vt:lpstr>
      <vt:lpstr>개정이력</vt:lpstr>
      <vt:lpstr>1. 목적</vt:lpstr>
      <vt:lpstr>2. CI/CD 개요</vt:lpstr>
      <vt:lpstr>2.1 건설/시설/성과</vt:lpstr>
      <vt:lpstr>2.2 Amaranth10</vt:lpstr>
      <vt:lpstr>2.3 ERP10</vt:lpstr>
      <vt:lpstr>PowerPoint 프레젠테이션</vt:lpstr>
      <vt:lpstr>4. ERP10 배포 현황 및 문제점</vt:lpstr>
      <vt:lpstr>4. ERP10 / 모바일ERP 이슈 및 처리방안</vt:lpstr>
      <vt:lpstr>4. ERP10 / 모바일ERP 이슈 및 처리방안</vt:lpstr>
      <vt:lpstr>5. 결론</vt:lpstr>
      <vt:lpstr>참고1. 배포 흐름도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ERP10(모바일/사외채용)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성과 배포 절차</vt:lpstr>
      <vt:lpstr>성과 배포 절차</vt:lpstr>
      <vt:lpstr>성과 배포 절차</vt:lpstr>
      <vt:lpstr>성과 배포 절차</vt:lpstr>
      <vt:lpstr>Amaranth 10 배포절차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816</cp:revision>
  <cp:lastPrinted>2025-12-11T01:57:55Z</cp:lastPrinted>
  <dcterms:created xsi:type="dcterms:W3CDTF">2010-01-13T15:51:22Z</dcterms:created>
  <dcterms:modified xsi:type="dcterms:W3CDTF">2025-12-22T08:47:15Z</dcterms:modified>
</cp:coreProperties>
</file>