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801600" cy="9601200" type="A3"/>
  <p:notesSz cx="6858000" cy="9144000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12" autoAdjust="0"/>
    <p:restoredTop sz="95590" autoAdjust="0"/>
  </p:normalViewPr>
  <p:slideViewPr>
    <p:cSldViewPr snapToGrid="0">
      <p:cViewPr>
        <p:scale>
          <a:sx n="100" d="100"/>
          <a:sy n="100" d="100"/>
        </p:scale>
        <p:origin x="1200" y="1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FA868-B981-4EE2-BC40-9ECD68AFF0AA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0700D-CEF5-40C2-A422-9AAB4B10D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3936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0700D-CEF5-40C2-A422-9AAB4B10D74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6932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039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9908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589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90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21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5698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14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713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52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3457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87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10A94-5267-4575-A091-C091A3BE89ED}" type="datetimeFigureOut">
              <a:rPr lang="ko-KR" altLang="en-US" smtClean="0"/>
              <a:t>2016-11-14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43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1" name="그룹 660"/>
          <p:cNvGrpSpPr/>
          <p:nvPr/>
        </p:nvGrpSpPr>
        <p:grpSpPr>
          <a:xfrm>
            <a:off x="935120" y="397082"/>
            <a:ext cx="10905510" cy="1917026"/>
            <a:chOff x="570588" y="2724879"/>
            <a:chExt cx="8078400" cy="1917026"/>
          </a:xfrm>
        </p:grpSpPr>
        <p:sp>
          <p:nvSpPr>
            <p:cNvPr id="662" name="직사각형 661"/>
            <p:cNvSpPr/>
            <p:nvPr/>
          </p:nvSpPr>
          <p:spPr>
            <a:xfrm>
              <a:off x="570588" y="2724879"/>
              <a:ext cx="8074800" cy="19170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663" name="TextBox 30"/>
            <p:cNvSpPr txBox="1"/>
            <p:nvPr/>
          </p:nvSpPr>
          <p:spPr>
            <a:xfrm>
              <a:off x="570588" y="2738533"/>
              <a:ext cx="80784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b="1" smtClean="0"/>
                <a:t>   분석 서버</a:t>
              </a:r>
              <a:endParaRPr lang="ko-KR" altLang="en-US" sz="900" b="1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935971" y="6031856"/>
            <a:ext cx="10905510" cy="3152101"/>
            <a:chOff x="570588" y="2724878"/>
            <a:chExt cx="8078400" cy="3152101"/>
          </a:xfrm>
        </p:grpSpPr>
        <p:sp>
          <p:nvSpPr>
            <p:cNvPr id="213" name="직사각형 212"/>
            <p:cNvSpPr/>
            <p:nvPr/>
          </p:nvSpPr>
          <p:spPr>
            <a:xfrm>
              <a:off x="570588" y="2724878"/>
              <a:ext cx="8074800" cy="31521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214" name="TextBox 30"/>
            <p:cNvSpPr txBox="1"/>
            <p:nvPr/>
          </p:nvSpPr>
          <p:spPr>
            <a:xfrm>
              <a:off x="570588" y="2738533"/>
              <a:ext cx="80784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900" b="1"/>
                <a:t> </a:t>
              </a:r>
              <a:r>
                <a:rPr lang="en-US" altLang="ko-KR" sz="900" b="1" smtClean="0"/>
                <a:t>  </a:t>
              </a:r>
              <a:r>
                <a:rPr lang="ko-KR" altLang="en-US" sz="900" b="1" smtClean="0"/>
                <a:t>테스트 서버</a:t>
              </a:r>
              <a:endParaRPr lang="ko-KR" altLang="en-US" sz="900" b="1"/>
            </a:p>
          </p:txBody>
        </p:sp>
      </p:grp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546166"/>
              </p:ext>
            </p:extLst>
          </p:nvPr>
        </p:nvGraphicFramePr>
        <p:xfrm>
          <a:off x="2147298" y="7006159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Dell/P6800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 (3.16GHz)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81" name="직선 연결선 80"/>
          <p:cNvCxnSpPr/>
          <p:nvPr/>
        </p:nvCxnSpPr>
        <p:spPr>
          <a:xfrm>
            <a:off x="1760790" y="6936378"/>
            <a:ext cx="94716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142127" y="6463860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포털</a:t>
            </a:r>
            <a:endParaRPr lang="en-US" altLang="ko-KR" sz="600"/>
          </a:p>
        </p:txBody>
      </p:sp>
      <p:cxnSp>
        <p:nvCxnSpPr>
          <p:cNvPr id="19" name="직선 연결선 18"/>
          <p:cNvCxnSpPr/>
          <p:nvPr/>
        </p:nvCxnSpPr>
        <p:spPr>
          <a:xfrm flipV="1">
            <a:off x="2440449" y="680451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350447" y="6590242"/>
            <a:ext cx="234417" cy="30240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2224230" y="658895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6" name="Rectangle 135"/>
          <p:cNvSpPr>
            <a:spLocks noChangeArrowheads="1"/>
          </p:cNvSpPr>
          <p:nvPr/>
        </p:nvSpPr>
        <p:spPr bwMode="auto">
          <a:xfrm>
            <a:off x="2142127" y="7356679"/>
            <a:ext cx="619200" cy="77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" name="Rectangle 43"/>
          <p:cNvSpPr>
            <a:spLocks noChangeArrowheads="1"/>
          </p:cNvSpPr>
          <p:nvPr/>
        </p:nvSpPr>
        <p:spPr bwMode="auto">
          <a:xfrm>
            <a:off x="2160420" y="73709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8" name="Rectangle 43"/>
          <p:cNvSpPr>
            <a:spLocks noChangeArrowheads="1"/>
          </p:cNvSpPr>
          <p:nvPr/>
        </p:nvSpPr>
        <p:spPr bwMode="auto">
          <a:xfrm>
            <a:off x="2160420" y="745486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9" name="Rectangle 43"/>
          <p:cNvSpPr>
            <a:spLocks noChangeArrowheads="1"/>
          </p:cNvSpPr>
          <p:nvPr/>
        </p:nvSpPr>
        <p:spPr bwMode="auto">
          <a:xfrm>
            <a:off x="2160420" y="75387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0" name="Rectangle 43"/>
          <p:cNvSpPr>
            <a:spLocks noChangeArrowheads="1"/>
          </p:cNvSpPr>
          <p:nvPr/>
        </p:nvSpPr>
        <p:spPr bwMode="auto">
          <a:xfrm>
            <a:off x="2160420" y="772757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포털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" name="Rectangle 43"/>
          <p:cNvSpPr>
            <a:spLocks noChangeArrowheads="1"/>
          </p:cNvSpPr>
          <p:nvPr/>
        </p:nvSpPr>
        <p:spPr bwMode="auto">
          <a:xfrm>
            <a:off x="2160420" y="781158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시스템공통컴포넌트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" name="Rectangle 43"/>
          <p:cNvSpPr>
            <a:spLocks noChangeArrowheads="1"/>
          </p:cNvSpPr>
          <p:nvPr/>
        </p:nvSpPr>
        <p:spPr bwMode="auto">
          <a:xfrm>
            <a:off x="2160420" y="762269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83" name="Rectangle 43"/>
          <p:cNvSpPr>
            <a:spLocks noChangeArrowheads="1"/>
          </p:cNvSpPr>
          <p:nvPr/>
        </p:nvSpPr>
        <p:spPr bwMode="auto">
          <a:xfrm>
            <a:off x="2160420" y="7891092"/>
            <a:ext cx="582615" cy="13580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건설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" name="Rectangle 43"/>
          <p:cNvSpPr>
            <a:spLocks noChangeArrowheads="1"/>
          </p:cNvSpPr>
          <p:nvPr/>
        </p:nvSpPr>
        <p:spPr bwMode="auto">
          <a:xfrm>
            <a:off x="2160420" y="805068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기술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90" name="표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03220"/>
              </p:ext>
            </p:extLst>
          </p:nvPr>
        </p:nvGraphicFramePr>
        <p:xfrm>
          <a:off x="3317563" y="7006159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devwas6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Dell/P710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 (2.13GHz)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12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4" name="TextBox 103"/>
          <p:cNvSpPr txBox="1"/>
          <p:nvPr/>
        </p:nvSpPr>
        <p:spPr>
          <a:xfrm>
            <a:off x="3312392" y="6463860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설계</a:t>
            </a:r>
            <a:r>
              <a:rPr lang="en-US" altLang="ko-KR" sz="600" smtClean="0"/>
              <a:t>/</a:t>
            </a:r>
            <a:r>
              <a:rPr lang="ko-KR" altLang="en-US" sz="600" smtClean="0"/>
              <a:t>건설</a:t>
            </a:r>
            <a:r>
              <a:rPr lang="en-US" altLang="ko-KR" sz="600" smtClean="0"/>
              <a:t>/</a:t>
            </a:r>
            <a:r>
              <a:rPr lang="ko-KR" altLang="en-US" sz="600" smtClean="0"/>
              <a:t>유지</a:t>
            </a:r>
            <a:endParaRPr lang="en-US" altLang="ko-KR" sz="600"/>
          </a:p>
        </p:txBody>
      </p:sp>
      <p:cxnSp>
        <p:nvCxnSpPr>
          <p:cNvPr id="106" name="직선 연결선 105"/>
          <p:cNvCxnSpPr/>
          <p:nvPr/>
        </p:nvCxnSpPr>
        <p:spPr>
          <a:xfrm flipV="1">
            <a:off x="3610714" y="680451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20712" y="6590242"/>
            <a:ext cx="234417" cy="302400"/>
          </a:xfrm>
          <a:prstGeom prst="rect">
            <a:avLst/>
          </a:prstGeom>
          <a:noFill/>
        </p:spPr>
      </p:pic>
      <p:sp>
        <p:nvSpPr>
          <p:cNvPr id="108" name="TextBox 107"/>
          <p:cNvSpPr txBox="1"/>
          <p:nvPr/>
        </p:nvSpPr>
        <p:spPr>
          <a:xfrm>
            <a:off x="3394495" y="658895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95" name="Rectangle 135"/>
          <p:cNvSpPr>
            <a:spLocks noChangeArrowheads="1"/>
          </p:cNvSpPr>
          <p:nvPr/>
        </p:nvSpPr>
        <p:spPr bwMode="auto">
          <a:xfrm>
            <a:off x="3312392" y="7350584"/>
            <a:ext cx="619200" cy="16217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6" name="Rectangle 43"/>
          <p:cNvSpPr>
            <a:spLocks noChangeArrowheads="1"/>
          </p:cNvSpPr>
          <p:nvPr/>
        </p:nvSpPr>
        <p:spPr bwMode="auto">
          <a:xfrm>
            <a:off x="3330685" y="73709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97" name="Rectangle 43"/>
          <p:cNvSpPr>
            <a:spLocks noChangeArrowheads="1"/>
          </p:cNvSpPr>
          <p:nvPr/>
        </p:nvSpPr>
        <p:spPr bwMode="auto">
          <a:xfrm>
            <a:off x="3330685" y="745486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98" name="Rectangle 43"/>
          <p:cNvSpPr>
            <a:spLocks noChangeArrowheads="1"/>
          </p:cNvSpPr>
          <p:nvPr/>
        </p:nvSpPr>
        <p:spPr bwMode="auto">
          <a:xfrm>
            <a:off x="3330685" y="75387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99" name="Rectangle 43"/>
          <p:cNvSpPr>
            <a:spLocks noChangeArrowheads="1"/>
          </p:cNvSpPr>
          <p:nvPr/>
        </p:nvSpPr>
        <p:spPr bwMode="auto">
          <a:xfrm>
            <a:off x="3330685" y="772757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설계도서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0" name="Rectangle 43"/>
          <p:cNvSpPr>
            <a:spLocks noChangeArrowheads="1"/>
          </p:cNvSpPr>
          <p:nvPr/>
        </p:nvSpPr>
        <p:spPr bwMode="auto">
          <a:xfrm>
            <a:off x="3330685" y="781158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IDM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1" name="Rectangle 43"/>
          <p:cNvSpPr>
            <a:spLocks noChangeArrowheads="1"/>
          </p:cNvSpPr>
          <p:nvPr/>
        </p:nvSpPr>
        <p:spPr bwMode="auto">
          <a:xfrm>
            <a:off x="3330685" y="762269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02" name="Rectangle 43"/>
          <p:cNvSpPr>
            <a:spLocks noChangeArrowheads="1"/>
          </p:cNvSpPr>
          <p:nvPr/>
        </p:nvSpPr>
        <p:spPr bwMode="auto">
          <a:xfrm>
            <a:off x="3330685" y="7891091"/>
            <a:ext cx="582615" cy="305874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</a:t>
            </a:r>
            <a:r>
              <a:rPr lang="en-US" altLang="ko-KR" sz="400" smtClean="0">
                <a:latin typeface="+mn-ea"/>
              </a:rPr>
              <a:t>CITIS</a:t>
            </a:r>
          </a:p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건설</a:t>
            </a:r>
            <a:r>
              <a:rPr lang="en-US" altLang="ko-KR" sz="400" smtClean="0">
                <a:latin typeface="+mn-ea"/>
              </a:rPr>
              <a:t>CITIS</a:t>
            </a:r>
          </a:p>
          <a:p>
            <a:r>
              <a:rPr lang="ko-KR" altLang="en-US" sz="400" smtClean="0">
                <a:latin typeface="+mn-ea"/>
              </a:rPr>
              <a:t>도로관리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도로점용</a:t>
            </a: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유지관리</a:t>
            </a:r>
            <a:r>
              <a:rPr lang="en-US" altLang="ko-KR" sz="400" smtClean="0">
                <a:latin typeface="+mn-ea"/>
              </a:rPr>
              <a:t>CITIS</a:t>
            </a:r>
          </a:p>
        </p:txBody>
      </p:sp>
      <p:sp>
        <p:nvSpPr>
          <p:cNvPr id="103" name="Rectangle 43"/>
          <p:cNvSpPr>
            <a:spLocks noChangeArrowheads="1"/>
          </p:cNvSpPr>
          <p:nvPr/>
        </p:nvSpPr>
        <p:spPr bwMode="auto">
          <a:xfrm>
            <a:off x="3330685" y="8215562"/>
            <a:ext cx="582615" cy="51779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구조물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외관조사망도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점검</a:t>
            </a:r>
            <a:r>
              <a:rPr lang="en-US" altLang="ko-KR" sz="400" smtClean="0">
                <a:latin typeface="+mn-ea"/>
              </a:rPr>
              <a:t>/</a:t>
            </a:r>
            <a:r>
              <a:rPr lang="ko-KR" altLang="en-US" sz="400" smtClean="0">
                <a:latin typeface="+mn-ea"/>
              </a:rPr>
              <a:t>진단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본부건설등록</a:t>
            </a:r>
            <a:endParaRPr lang="en-US" altLang="ko-KR" sz="400" smtClean="0">
              <a:latin typeface="+mn-ea"/>
            </a:endParaRPr>
          </a:p>
          <a:p>
            <a:endParaRPr lang="en-US" altLang="ko-KR" sz="40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현황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보수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계량사업등록신청</a:t>
            </a:r>
            <a:r>
              <a:rPr lang="en-US" altLang="ko-KR" sz="400" smtClean="0">
                <a:latin typeface="+mn-ea"/>
              </a:rPr>
              <a:t>)</a:t>
            </a: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열화지도분석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09" name="표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837326"/>
              </p:ext>
            </p:extLst>
          </p:nvPr>
        </p:nvGraphicFramePr>
        <p:xfrm>
          <a:off x="4537605" y="7012255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devwas11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HP/DL380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 (3.00GHz)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3" name="TextBox 122"/>
          <p:cNvSpPr txBox="1"/>
          <p:nvPr/>
        </p:nvSpPr>
        <p:spPr>
          <a:xfrm>
            <a:off x="4532434" y="6469956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포장</a:t>
            </a:r>
            <a:r>
              <a:rPr lang="en-US" altLang="ko-KR" sz="600" smtClean="0"/>
              <a:t>/</a:t>
            </a:r>
            <a:r>
              <a:rPr lang="ko-KR" altLang="en-US" sz="600" smtClean="0"/>
              <a:t>사면</a:t>
            </a:r>
            <a:endParaRPr lang="en-US" altLang="ko-KR" sz="600"/>
          </a:p>
        </p:txBody>
      </p:sp>
      <p:cxnSp>
        <p:nvCxnSpPr>
          <p:cNvPr id="125" name="직선 연결선 124"/>
          <p:cNvCxnSpPr/>
          <p:nvPr/>
        </p:nvCxnSpPr>
        <p:spPr>
          <a:xfrm flipV="1">
            <a:off x="4830756" y="681061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6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40754" y="6596338"/>
            <a:ext cx="234417" cy="302400"/>
          </a:xfrm>
          <a:prstGeom prst="rect">
            <a:avLst/>
          </a:prstGeom>
          <a:noFill/>
        </p:spPr>
      </p:pic>
      <p:sp>
        <p:nvSpPr>
          <p:cNvPr id="127" name="TextBox 126"/>
          <p:cNvSpPr txBox="1"/>
          <p:nvPr/>
        </p:nvSpPr>
        <p:spPr>
          <a:xfrm>
            <a:off x="4614537" y="6595052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14" name="Rectangle 135"/>
          <p:cNvSpPr>
            <a:spLocks noChangeArrowheads="1"/>
          </p:cNvSpPr>
          <p:nvPr/>
        </p:nvSpPr>
        <p:spPr bwMode="auto">
          <a:xfrm>
            <a:off x="4532434" y="7356679"/>
            <a:ext cx="619200" cy="61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5" name="Rectangle 43"/>
          <p:cNvSpPr>
            <a:spLocks noChangeArrowheads="1"/>
          </p:cNvSpPr>
          <p:nvPr/>
        </p:nvSpPr>
        <p:spPr bwMode="auto">
          <a:xfrm>
            <a:off x="4550727" y="737704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6" name="Rectangle 43"/>
          <p:cNvSpPr>
            <a:spLocks noChangeArrowheads="1"/>
          </p:cNvSpPr>
          <p:nvPr/>
        </p:nvSpPr>
        <p:spPr bwMode="auto">
          <a:xfrm>
            <a:off x="4550727" y="746095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7" name="Rectangle 43"/>
          <p:cNvSpPr>
            <a:spLocks noChangeArrowheads="1"/>
          </p:cNvSpPr>
          <p:nvPr/>
        </p:nvSpPr>
        <p:spPr bwMode="auto">
          <a:xfrm>
            <a:off x="4550727" y="754487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8" name="Rectangle 43"/>
          <p:cNvSpPr>
            <a:spLocks noChangeArrowheads="1"/>
          </p:cNvSpPr>
          <p:nvPr/>
        </p:nvSpPr>
        <p:spPr bwMode="auto">
          <a:xfrm>
            <a:off x="4550727" y="773367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도로유지공통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평가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" name="Rectangle 43"/>
          <p:cNvSpPr>
            <a:spLocks noChangeArrowheads="1"/>
          </p:cNvSpPr>
          <p:nvPr/>
        </p:nvSpPr>
        <p:spPr bwMode="auto">
          <a:xfrm>
            <a:off x="4550727" y="7817677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포장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차선도색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0" name="Rectangle 43"/>
          <p:cNvSpPr>
            <a:spLocks noChangeArrowheads="1"/>
          </p:cNvSpPr>
          <p:nvPr/>
        </p:nvSpPr>
        <p:spPr bwMode="auto">
          <a:xfrm>
            <a:off x="4550727" y="762879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1" name="Rectangle 43"/>
          <p:cNvSpPr>
            <a:spLocks noChangeArrowheads="1"/>
          </p:cNvSpPr>
          <p:nvPr/>
        </p:nvSpPr>
        <p:spPr bwMode="auto">
          <a:xfrm>
            <a:off x="4550727" y="789718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사면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8" name="표 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421015"/>
              </p:ext>
            </p:extLst>
          </p:nvPr>
        </p:nvGraphicFramePr>
        <p:xfrm>
          <a:off x="5781466" y="7011795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RA114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 (3.1GHz)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2" name="TextBox 141"/>
          <p:cNvSpPr txBox="1"/>
          <p:nvPr/>
        </p:nvSpPr>
        <p:spPr>
          <a:xfrm>
            <a:off x="5776295" y="6469496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장비</a:t>
            </a:r>
            <a:endParaRPr lang="en-US" altLang="ko-KR" sz="600"/>
          </a:p>
        </p:txBody>
      </p:sp>
      <p:cxnSp>
        <p:nvCxnSpPr>
          <p:cNvPr id="144" name="직선 연결선 143"/>
          <p:cNvCxnSpPr/>
          <p:nvPr/>
        </p:nvCxnSpPr>
        <p:spPr>
          <a:xfrm flipV="1">
            <a:off x="6074617" y="681015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84615" y="6595878"/>
            <a:ext cx="234417" cy="302400"/>
          </a:xfrm>
          <a:prstGeom prst="rect">
            <a:avLst/>
          </a:prstGeom>
          <a:noFill/>
        </p:spPr>
      </p:pic>
      <p:sp>
        <p:nvSpPr>
          <p:cNvPr id="146" name="TextBox 145"/>
          <p:cNvSpPr txBox="1"/>
          <p:nvPr/>
        </p:nvSpPr>
        <p:spPr>
          <a:xfrm>
            <a:off x="5858398" y="6594592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33" name="Rectangle 135"/>
          <p:cNvSpPr>
            <a:spLocks noChangeArrowheads="1"/>
          </p:cNvSpPr>
          <p:nvPr/>
        </p:nvSpPr>
        <p:spPr bwMode="auto">
          <a:xfrm>
            <a:off x="5776295" y="7356219"/>
            <a:ext cx="619200" cy="61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4" name="Rectangle 43"/>
          <p:cNvSpPr>
            <a:spLocks noChangeArrowheads="1"/>
          </p:cNvSpPr>
          <p:nvPr/>
        </p:nvSpPr>
        <p:spPr bwMode="auto">
          <a:xfrm>
            <a:off x="5794588" y="737658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5" name="Rectangle 43"/>
          <p:cNvSpPr>
            <a:spLocks noChangeArrowheads="1"/>
          </p:cNvSpPr>
          <p:nvPr/>
        </p:nvSpPr>
        <p:spPr bwMode="auto">
          <a:xfrm>
            <a:off x="5794588" y="746049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6" name="Rectangle 43"/>
          <p:cNvSpPr>
            <a:spLocks noChangeArrowheads="1"/>
          </p:cNvSpPr>
          <p:nvPr/>
        </p:nvSpPr>
        <p:spPr bwMode="auto">
          <a:xfrm>
            <a:off x="5794588" y="754441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37" name="Rectangle 43"/>
          <p:cNvSpPr>
            <a:spLocks noChangeArrowheads="1"/>
          </p:cNvSpPr>
          <p:nvPr/>
        </p:nvSpPr>
        <p:spPr bwMode="auto">
          <a:xfrm>
            <a:off x="5794588" y="773321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부대시설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" name="Rectangle 43"/>
          <p:cNvSpPr>
            <a:spLocks noChangeArrowheads="1"/>
          </p:cNvSpPr>
          <p:nvPr/>
        </p:nvSpPr>
        <p:spPr bwMode="auto">
          <a:xfrm>
            <a:off x="5794588" y="7817217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자산가치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9" name="Rectangle 43"/>
          <p:cNvSpPr>
            <a:spLocks noChangeArrowheads="1"/>
          </p:cNvSpPr>
          <p:nvPr/>
        </p:nvSpPr>
        <p:spPr bwMode="auto">
          <a:xfrm>
            <a:off x="5794588" y="762833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40" name="Rectangle 43"/>
          <p:cNvSpPr>
            <a:spLocks noChangeArrowheads="1"/>
          </p:cNvSpPr>
          <p:nvPr/>
        </p:nvSpPr>
        <p:spPr bwMode="auto">
          <a:xfrm>
            <a:off x="5794588" y="789672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장비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47" name="표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625662"/>
              </p:ext>
            </p:extLst>
          </p:nvPr>
        </p:nvGraphicFramePr>
        <p:xfrm>
          <a:off x="7005568" y="7006159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devwas14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Dell R910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core (1.6GHz)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1" name="TextBox 160"/>
          <p:cNvSpPr txBox="1"/>
          <p:nvPr/>
        </p:nvSpPr>
        <p:spPr>
          <a:xfrm>
            <a:off x="7000397" y="6463860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예측</a:t>
            </a:r>
            <a:r>
              <a:rPr lang="en-US" altLang="ko-KR" sz="600" smtClean="0"/>
              <a:t>/</a:t>
            </a:r>
            <a:r>
              <a:rPr lang="ko-KR" altLang="en-US" sz="600" smtClean="0"/>
              <a:t>분석</a:t>
            </a:r>
            <a:endParaRPr lang="en-US" altLang="ko-KR" sz="600"/>
          </a:p>
        </p:txBody>
      </p:sp>
      <p:cxnSp>
        <p:nvCxnSpPr>
          <p:cNvPr id="163" name="직선 연결선 162"/>
          <p:cNvCxnSpPr/>
          <p:nvPr/>
        </p:nvCxnSpPr>
        <p:spPr>
          <a:xfrm flipV="1">
            <a:off x="7298719" y="680451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4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08717" y="6590242"/>
            <a:ext cx="234417" cy="302400"/>
          </a:xfrm>
          <a:prstGeom prst="rect">
            <a:avLst/>
          </a:prstGeom>
          <a:noFill/>
        </p:spPr>
      </p:pic>
      <p:sp>
        <p:nvSpPr>
          <p:cNvPr id="165" name="TextBox 164"/>
          <p:cNvSpPr txBox="1"/>
          <p:nvPr/>
        </p:nvSpPr>
        <p:spPr>
          <a:xfrm>
            <a:off x="7082500" y="658895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52" name="Rectangle 135"/>
          <p:cNvSpPr>
            <a:spLocks noChangeArrowheads="1"/>
          </p:cNvSpPr>
          <p:nvPr/>
        </p:nvSpPr>
        <p:spPr bwMode="auto">
          <a:xfrm>
            <a:off x="7000397" y="7350584"/>
            <a:ext cx="619200" cy="936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3" name="Rectangle 43"/>
          <p:cNvSpPr>
            <a:spLocks noChangeArrowheads="1"/>
          </p:cNvSpPr>
          <p:nvPr/>
        </p:nvSpPr>
        <p:spPr bwMode="auto">
          <a:xfrm>
            <a:off x="7018690" y="73709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4" name="Rectangle 43"/>
          <p:cNvSpPr>
            <a:spLocks noChangeArrowheads="1"/>
          </p:cNvSpPr>
          <p:nvPr/>
        </p:nvSpPr>
        <p:spPr bwMode="auto">
          <a:xfrm>
            <a:off x="7018690" y="745486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" name="Rectangle 43"/>
          <p:cNvSpPr>
            <a:spLocks noChangeArrowheads="1"/>
          </p:cNvSpPr>
          <p:nvPr/>
        </p:nvSpPr>
        <p:spPr bwMode="auto">
          <a:xfrm>
            <a:off x="7018690" y="75387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56" name="Rectangle 43"/>
          <p:cNvSpPr>
            <a:spLocks noChangeArrowheads="1"/>
          </p:cNvSpPr>
          <p:nvPr/>
        </p:nvSpPr>
        <p:spPr bwMode="auto">
          <a:xfrm>
            <a:off x="7018690" y="772757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교통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7" name="Rectangle 43"/>
          <p:cNvSpPr>
            <a:spLocks noChangeArrowheads="1"/>
          </p:cNvSpPr>
          <p:nvPr/>
        </p:nvSpPr>
        <p:spPr bwMode="auto">
          <a:xfrm>
            <a:off x="7018690" y="781158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원클릭상황관리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8" name="Rectangle 43"/>
          <p:cNvSpPr>
            <a:spLocks noChangeArrowheads="1"/>
          </p:cNvSpPr>
          <p:nvPr/>
        </p:nvSpPr>
        <p:spPr bwMode="auto">
          <a:xfrm>
            <a:off x="7018690" y="762269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59" name="Rectangle 43"/>
          <p:cNvSpPr>
            <a:spLocks noChangeArrowheads="1"/>
          </p:cNvSpPr>
          <p:nvPr/>
        </p:nvSpPr>
        <p:spPr bwMode="auto">
          <a:xfrm>
            <a:off x="7018690" y="789109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HI-Moffice</a:t>
            </a:r>
            <a:endParaRPr lang="ko-KR" altLang="en-US" sz="400" dirty="0">
              <a:latin typeface="+mn-ea"/>
            </a:endParaRPr>
          </a:p>
        </p:txBody>
      </p:sp>
      <p:sp>
        <p:nvSpPr>
          <p:cNvPr id="160" name="Rectangle 43"/>
          <p:cNvSpPr>
            <a:spLocks noChangeArrowheads="1"/>
          </p:cNvSpPr>
          <p:nvPr/>
        </p:nvSpPr>
        <p:spPr bwMode="auto">
          <a:xfrm>
            <a:off x="7018690" y="797089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사업비절감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66" name="표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217998"/>
              </p:ext>
            </p:extLst>
          </p:nvPr>
        </p:nvGraphicFramePr>
        <p:xfrm>
          <a:off x="8205206" y="7006159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devwas15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X4150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 (3.00GHz)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0" name="TextBox 179"/>
          <p:cNvSpPr txBox="1"/>
          <p:nvPr/>
        </p:nvSpPr>
        <p:spPr>
          <a:xfrm>
            <a:off x="8200035" y="6463860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시설물</a:t>
            </a:r>
            <a:endParaRPr lang="en-US" altLang="ko-KR" sz="600"/>
          </a:p>
        </p:txBody>
      </p:sp>
      <p:cxnSp>
        <p:nvCxnSpPr>
          <p:cNvPr id="182" name="직선 연결선 181"/>
          <p:cNvCxnSpPr/>
          <p:nvPr/>
        </p:nvCxnSpPr>
        <p:spPr>
          <a:xfrm flipV="1">
            <a:off x="8498357" y="680451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3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408355" y="6590242"/>
            <a:ext cx="234417" cy="302400"/>
          </a:xfrm>
          <a:prstGeom prst="rect">
            <a:avLst/>
          </a:prstGeom>
          <a:noFill/>
        </p:spPr>
      </p:pic>
      <p:sp>
        <p:nvSpPr>
          <p:cNvPr id="184" name="TextBox 183"/>
          <p:cNvSpPr txBox="1"/>
          <p:nvPr/>
        </p:nvSpPr>
        <p:spPr>
          <a:xfrm>
            <a:off x="8282138" y="658895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71" name="Rectangle 135"/>
          <p:cNvSpPr>
            <a:spLocks noChangeArrowheads="1"/>
          </p:cNvSpPr>
          <p:nvPr/>
        </p:nvSpPr>
        <p:spPr bwMode="auto">
          <a:xfrm>
            <a:off x="8200035" y="7350583"/>
            <a:ext cx="619200" cy="82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2" name="Rectangle 43"/>
          <p:cNvSpPr>
            <a:spLocks noChangeArrowheads="1"/>
          </p:cNvSpPr>
          <p:nvPr/>
        </p:nvSpPr>
        <p:spPr bwMode="auto">
          <a:xfrm>
            <a:off x="8218328" y="73709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3" name="Rectangle 43"/>
          <p:cNvSpPr>
            <a:spLocks noChangeArrowheads="1"/>
          </p:cNvSpPr>
          <p:nvPr/>
        </p:nvSpPr>
        <p:spPr bwMode="auto">
          <a:xfrm>
            <a:off x="8218328" y="745486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4" name="Rectangle 43"/>
          <p:cNvSpPr>
            <a:spLocks noChangeArrowheads="1"/>
          </p:cNvSpPr>
          <p:nvPr/>
        </p:nvSpPr>
        <p:spPr bwMode="auto">
          <a:xfrm>
            <a:off x="8218328" y="75387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75" name="Rectangle 43"/>
          <p:cNvSpPr>
            <a:spLocks noChangeArrowheads="1"/>
          </p:cNvSpPr>
          <p:nvPr/>
        </p:nvSpPr>
        <p:spPr bwMode="auto">
          <a:xfrm>
            <a:off x="8218328" y="772757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스마트제한차량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6" name="Rectangle 43"/>
          <p:cNvSpPr>
            <a:spLocks noChangeArrowheads="1"/>
          </p:cNvSpPr>
          <p:nvPr/>
        </p:nvSpPr>
        <p:spPr bwMode="auto">
          <a:xfrm>
            <a:off x="8218328" y="781158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전기시설물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" name="Rectangle 43"/>
          <p:cNvSpPr>
            <a:spLocks noChangeArrowheads="1"/>
          </p:cNvSpPr>
          <p:nvPr/>
        </p:nvSpPr>
        <p:spPr bwMode="auto">
          <a:xfrm>
            <a:off x="8218328" y="762269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78" name="Rectangle 43"/>
          <p:cNvSpPr>
            <a:spLocks noChangeArrowheads="1"/>
          </p:cNvSpPr>
          <p:nvPr/>
        </p:nvSpPr>
        <p:spPr bwMode="auto">
          <a:xfrm>
            <a:off x="8218328" y="789109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터널원격관리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2224230" y="67355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172.16.90.21</a:t>
            </a:r>
            <a:endParaRPr lang="en-US" altLang="ko-KR" sz="600"/>
          </a:p>
        </p:txBody>
      </p:sp>
      <p:sp>
        <p:nvSpPr>
          <p:cNvPr id="186" name="TextBox 185"/>
          <p:cNvSpPr txBox="1"/>
          <p:nvPr/>
        </p:nvSpPr>
        <p:spPr>
          <a:xfrm>
            <a:off x="3394495" y="67355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172.16.90.61</a:t>
            </a:r>
            <a:endParaRPr lang="en-US" altLang="ko-KR" sz="600"/>
          </a:p>
        </p:txBody>
      </p:sp>
      <p:sp>
        <p:nvSpPr>
          <p:cNvPr id="187" name="TextBox 186"/>
          <p:cNvSpPr txBox="1"/>
          <p:nvPr/>
        </p:nvSpPr>
        <p:spPr>
          <a:xfrm>
            <a:off x="4614537" y="67355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172.16.90.112</a:t>
            </a:r>
            <a:endParaRPr lang="en-US" altLang="ko-KR" sz="600"/>
          </a:p>
        </p:txBody>
      </p:sp>
      <p:sp>
        <p:nvSpPr>
          <p:cNvPr id="188" name="TextBox 187"/>
          <p:cNvSpPr txBox="1"/>
          <p:nvPr/>
        </p:nvSpPr>
        <p:spPr>
          <a:xfrm>
            <a:off x="5858398" y="67355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172.16.90.113</a:t>
            </a:r>
            <a:endParaRPr lang="en-US" altLang="ko-KR" sz="600"/>
          </a:p>
        </p:txBody>
      </p:sp>
      <p:sp>
        <p:nvSpPr>
          <p:cNvPr id="189" name="TextBox 188"/>
          <p:cNvSpPr txBox="1"/>
          <p:nvPr/>
        </p:nvSpPr>
        <p:spPr>
          <a:xfrm>
            <a:off x="7082500" y="67355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172.16.90.114</a:t>
            </a:r>
            <a:endParaRPr lang="en-US" altLang="ko-KR" sz="600"/>
          </a:p>
        </p:txBody>
      </p:sp>
      <p:sp>
        <p:nvSpPr>
          <p:cNvPr id="190" name="TextBox 189"/>
          <p:cNvSpPr txBox="1"/>
          <p:nvPr/>
        </p:nvSpPr>
        <p:spPr>
          <a:xfrm>
            <a:off x="8282138" y="67355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172.16.90.151</a:t>
            </a:r>
            <a:endParaRPr lang="en-US" altLang="ko-KR" sz="600"/>
          </a:p>
        </p:txBody>
      </p:sp>
      <p:sp>
        <p:nvSpPr>
          <p:cNvPr id="194" name="Rectangle 43"/>
          <p:cNvSpPr>
            <a:spLocks noChangeArrowheads="1"/>
          </p:cNvSpPr>
          <p:nvPr/>
        </p:nvSpPr>
        <p:spPr bwMode="auto">
          <a:xfrm>
            <a:off x="7023655" y="804902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건설공사사후평가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5" name="Rectangle 43"/>
          <p:cNvSpPr>
            <a:spLocks noChangeArrowheads="1"/>
          </p:cNvSpPr>
          <p:nvPr/>
        </p:nvSpPr>
        <p:spPr bwMode="auto">
          <a:xfrm>
            <a:off x="7023655" y="812853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부실시공예방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6" name="Rectangle 43"/>
          <p:cNvSpPr>
            <a:spLocks noChangeArrowheads="1"/>
          </p:cNvSpPr>
          <p:nvPr/>
        </p:nvSpPr>
        <p:spPr bwMode="auto">
          <a:xfrm>
            <a:off x="7023655" y="8208333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LCC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99" name="직선 화살표 연결선 198"/>
          <p:cNvCxnSpPr/>
          <p:nvPr/>
        </p:nvCxnSpPr>
        <p:spPr>
          <a:xfrm>
            <a:off x="1708242" y="77624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extBox 202"/>
          <p:cNvSpPr txBox="1"/>
          <p:nvPr/>
        </p:nvSpPr>
        <p:spPr>
          <a:xfrm>
            <a:off x="1760790" y="76984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80</a:t>
            </a:r>
            <a:endParaRPr lang="ko-KR" altLang="en-US" sz="400">
              <a:latin typeface="+mn-ea"/>
            </a:endParaRPr>
          </a:p>
        </p:txBody>
      </p:sp>
      <p:cxnSp>
        <p:nvCxnSpPr>
          <p:cNvPr id="200" name="직선 화살표 연결선 199"/>
          <p:cNvCxnSpPr/>
          <p:nvPr/>
        </p:nvCxnSpPr>
        <p:spPr>
          <a:xfrm>
            <a:off x="1708242" y="78394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1760790" y="77785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5001</a:t>
            </a:r>
            <a:endParaRPr lang="ko-KR" altLang="en-US" sz="400">
              <a:latin typeface="+mn-ea"/>
            </a:endParaRPr>
          </a:p>
        </p:txBody>
      </p:sp>
      <p:cxnSp>
        <p:nvCxnSpPr>
          <p:cNvPr id="201" name="직선 화살표 연결선 200"/>
          <p:cNvCxnSpPr/>
          <p:nvPr/>
        </p:nvCxnSpPr>
        <p:spPr>
          <a:xfrm>
            <a:off x="1708242" y="7957728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TextBox 204"/>
          <p:cNvSpPr txBox="1"/>
          <p:nvPr/>
        </p:nvSpPr>
        <p:spPr>
          <a:xfrm>
            <a:off x="1760790" y="7896108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5002</a:t>
            </a:r>
            <a:endParaRPr lang="ko-KR" altLang="en-US" sz="400">
              <a:latin typeface="+mn-ea"/>
            </a:endParaRPr>
          </a:p>
        </p:txBody>
      </p:sp>
      <p:cxnSp>
        <p:nvCxnSpPr>
          <p:cNvPr id="202" name="직선 화살표 연결선 201"/>
          <p:cNvCxnSpPr/>
          <p:nvPr/>
        </p:nvCxnSpPr>
        <p:spPr>
          <a:xfrm>
            <a:off x="1708242" y="8079442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TextBox 205"/>
          <p:cNvSpPr txBox="1"/>
          <p:nvPr/>
        </p:nvSpPr>
        <p:spPr>
          <a:xfrm>
            <a:off x="1760790" y="8017489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5003</a:t>
            </a:r>
            <a:endParaRPr lang="ko-KR" altLang="en-US" sz="400">
              <a:latin typeface="+mn-ea"/>
            </a:endParaRPr>
          </a:p>
        </p:txBody>
      </p:sp>
      <p:cxnSp>
        <p:nvCxnSpPr>
          <p:cNvPr id="244" name="직선 화살표 연결선 243"/>
          <p:cNvCxnSpPr/>
          <p:nvPr/>
        </p:nvCxnSpPr>
        <p:spPr>
          <a:xfrm>
            <a:off x="2888585" y="77624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TextBox 244"/>
          <p:cNvSpPr txBox="1"/>
          <p:nvPr/>
        </p:nvSpPr>
        <p:spPr>
          <a:xfrm>
            <a:off x="2941133" y="76984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5004</a:t>
            </a:r>
            <a:endParaRPr lang="ko-KR" altLang="en-US" sz="400">
              <a:latin typeface="+mn-ea"/>
            </a:endParaRPr>
          </a:p>
        </p:txBody>
      </p:sp>
      <p:cxnSp>
        <p:nvCxnSpPr>
          <p:cNvPr id="242" name="직선 화살표 연결선 241"/>
          <p:cNvCxnSpPr/>
          <p:nvPr/>
        </p:nvCxnSpPr>
        <p:spPr>
          <a:xfrm>
            <a:off x="2890593" y="78394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TextBox 242"/>
          <p:cNvSpPr txBox="1"/>
          <p:nvPr/>
        </p:nvSpPr>
        <p:spPr>
          <a:xfrm>
            <a:off x="2943141" y="77785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5005</a:t>
            </a:r>
            <a:endParaRPr lang="ko-KR" altLang="en-US" sz="400">
              <a:latin typeface="+mn-ea"/>
            </a:endParaRPr>
          </a:p>
        </p:txBody>
      </p:sp>
      <p:cxnSp>
        <p:nvCxnSpPr>
          <p:cNvPr id="240" name="직선 화살표 연결선 239"/>
          <p:cNvCxnSpPr/>
          <p:nvPr/>
        </p:nvCxnSpPr>
        <p:spPr>
          <a:xfrm>
            <a:off x="2888585" y="8039185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TextBox 240"/>
          <p:cNvSpPr txBox="1"/>
          <p:nvPr/>
        </p:nvSpPr>
        <p:spPr>
          <a:xfrm>
            <a:off x="2941133" y="797756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5006</a:t>
            </a:r>
            <a:endParaRPr lang="ko-KR" altLang="en-US" sz="400">
              <a:latin typeface="+mn-ea"/>
            </a:endParaRPr>
          </a:p>
        </p:txBody>
      </p:sp>
      <p:cxnSp>
        <p:nvCxnSpPr>
          <p:cNvPr id="238" name="직선 화살표 연결선 237"/>
          <p:cNvCxnSpPr/>
          <p:nvPr/>
        </p:nvCxnSpPr>
        <p:spPr>
          <a:xfrm>
            <a:off x="2888585" y="849235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TextBox 238"/>
          <p:cNvSpPr txBox="1"/>
          <p:nvPr/>
        </p:nvSpPr>
        <p:spPr>
          <a:xfrm>
            <a:off x="2941133" y="8430398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5007</a:t>
            </a:r>
            <a:endParaRPr lang="ko-KR" altLang="en-US" sz="400">
              <a:latin typeface="+mn-ea"/>
            </a:endParaRPr>
          </a:p>
        </p:txBody>
      </p:sp>
      <p:cxnSp>
        <p:nvCxnSpPr>
          <p:cNvPr id="236" name="직선 화살표 연결선 235"/>
          <p:cNvCxnSpPr/>
          <p:nvPr/>
        </p:nvCxnSpPr>
        <p:spPr>
          <a:xfrm>
            <a:off x="2888585" y="878791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TextBox 236"/>
          <p:cNvSpPr txBox="1"/>
          <p:nvPr/>
        </p:nvSpPr>
        <p:spPr>
          <a:xfrm>
            <a:off x="2941133" y="872596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5008</a:t>
            </a:r>
            <a:endParaRPr lang="ko-KR" altLang="en-US" sz="400">
              <a:latin typeface="+mn-ea"/>
            </a:endParaRPr>
          </a:p>
        </p:txBody>
      </p:sp>
      <p:cxnSp>
        <p:nvCxnSpPr>
          <p:cNvPr id="234" name="직선 화살표 연결선 233"/>
          <p:cNvCxnSpPr/>
          <p:nvPr/>
        </p:nvCxnSpPr>
        <p:spPr>
          <a:xfrm>
            <a:off x="2888585" y="8860410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Box 234"/>
          <p:cNvSpPr txBox="1"/>
          <p:nvPr/>
        </p:nvSpPr>
        <p:spPr>
          <a:xfrm>
            <a:off x="2941133" y="879845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5009</a:t>
            </a:r>
            <a:endParaRPr lang="ko-KR" altLang="en-US" sz="400">
              <a:latin typeface="+mn-ea"/>
            </a:endParaRPr>
          </a:p>
        </p:txBody>
      </p:sp>
      <p:cxnSp>
        <p:nvCxnSpPr>
          <p:cNvPr id="232" name="직선 화살표 연결선 231"/>
          <p:cNvCxnSpPr/>
          <p:nvPr/>
        </p:nvCxnSpPr>
        <p:spPr>
          <a:xfrm>
            <a:off x="2888585" y="892157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TextBox 232"/>
          <p:cNvSpPr txBox="1"/>
          <p:nvPr/>
        </p:nvSpPr>
        <p:spPr>
          <a:xfrm>
            <a:off x="2941133" y="8859620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5010</a:t>
            </a:r>
            <a:endParaRPr lang="ko-KR" altLang="en-US" sz="400">
              <a:latin typeface="+mn-ea"/>
            </a:endParaRPr>
          </a:p>
        </p:txBody>
      </p:sp>
      <p:cxnSp>
        <p:nvCxnSpPr>
          <p:cNvPr id="266" name="직선 화살표 연결선 265"/>
          <p:cNvCxnSpPr/>
          <p:nvPr/>
        </p:nvCxnSpPr>
        <p:spPr>
          <a:xfrm>
            <a:off x="4092342" y="77624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TextBox 266"/>
          <p:cNvSpPr txBox="1"/>
          <p:nvPr/>
        </p:nvSpPr>
        <p:spPr>
          <a:xfrm>
            <a:off x="4144890" y="76984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5011</a:t>
            </a:r>
            <a:endParaRPr lang="ko-KR" altLang="en-US" sz="400">
              <a:latin typeface="+mn-ea"/>
            </a:endParaRPr>
          </a:p>
        </p:txBody>
      </p:sp>
      <p:cxnSp>
        <p:nvCxnSpPr>
          <p:cNvPr id="264" name="직선 화살표 연결선 263"/>
          <p:cNvCxnSpPr/>
          <p:nvPr/>
        </p:nvCxnSpPr>
        <p:spPr>
          <a:xfrm>
            <a:off x="4092342" y="78394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TextBox 264"/>
          <p:cNvSpPr txBox="1"/>
          <p:nvPr/>
        </p:nvSpPr>
        <p:spPr>
          <a:xfrm>
            <a:off x="4144890" y="77785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5012</a:t>
            </a:r>
            <a:endParaRPr lang="ko-KR" altLang="en-US" sz="400">
              <a:latin typeface="+mn-ea"/>
            </a:endParaRPr>
          </a:p>
        </p:txBody>
      </p:sp>
      <p:cxnSp>
        <p:nvCxnSpPr>
          <p:cNvPr id="262" name="직선 화살표 연결선 261"/>
          <p:cNvCxnSpPr/>
          <p:nvPr/>
        </p:nvCxnSpPr>
        <p:spPr>
          <a:xfrm>
            <a:off x="4092342" y="79228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TextBox 262"/>
          <p:cNvSpPr txBox="1"/>
          <p:nvPr/>
        </p:nvSpPr>
        <p:spPr>
          <a:xfrm>
            <a:off x="4144890" y="786118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5013</a:t>
            </a:r>
            <a:endParaRPr lang="ko-KR" altLang="en-US" sz="400">
              <a:latin typeface="+mn-ea"/>
            </a:endParaRPr>
          </a:p>
        </p:txBody>
      </p:sp>
      <p:cxnSp>
        <p:nvCxnSpPr>
          <p:cNvPr id="288" name="직선 화살표 연결선 287"/>
          <p:cNvCxnSpPr/>
          <p:nvPr/>
        </p:nvCxnSpPr>
        <p:spPr>
          <a:xfrm>
            <a:off x="5328373" y="77624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TextBox 288"/>
          <p:cNvSpPr txBox="1"/>
          <p:nvPr/>
        </p:nvSpPr>
        <p:spPr>
          <a:xfrm>
            <a:off x="5380921" y="76984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5014</a:t>
            </a:r>
            <a:endParaRPr lang="ko-KR" altLang="en-US" sz="400">
              <a:latin typeface="+mn-ea"/>
            </a:endParaRPr>
          </a:p>
        </p:txBody>
      </p:sp>
      <p:cxnSp>
        <p:nvCxnSpPr>
          <p:cNvPr id="286" name="직선 화살표 연결선 285"/>
          <p:cNvCxnSpPr/>
          <p:nvPr/>
        </p:nvCxnSpPr>
        <p:spPr>
          <a:xfrm>
            <a:off x="5328373" y="78394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TextBox 286"/>
          <p:cNvSpPr txBox="1"/>
          <p:nvPr/>
        </p:nvSpPr>
        <p:spPr>
          <a:xfrm>
            <a:off x="5380921" y="77785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5015</a:t>
            </a:r>
            <a:endParaRPr lang="ko-KR" altLang="en-US" sz="400">
              <a:latin typeface="+mn-ea"/>
            </a:endParaRPr>
          </a:p>
        </p:txBody>
      </p:sp>
      <p:cxnSp>
        <p:nvCxnSpPr>
          <p:cNvPr id="284" name="직선 화살표 연결선 283"/>
          <p:cNvCxnSpPr/>
          <p:nvPr/>
        </p:nvCxnSpPr>
        <p:spPr>
          <a:xfrm>
            <a:off x="5328373" y="79228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TextBox 284"/>
          <p:cNvSpPr txBox="1"/>
          <p:nvPr/>
        </p:nvSpPr>
        <p:spPr>
          <a:xfrm>
            <a:off x="5380921" y="786118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5016</a:t>
            </a:r>
            <a:endParaRPr lang="ko-KR" altLang="en-US" sz="400">
              <a:latin typeface="+mn-ea"/>
            </a:endParaRPr>
          </a:p>
        </p:txBody>
      </p:sp>
      <p:cxnSp>
        <p:nvCxnSpPr>
          <p:cNvPr id="310" name="직선 화살표 연결선 309"/>
          <p:cNvCxnSpPr/>
          <p:nvPr/>
        </p:nvCxnSpPr>
        <p:spPr>
          <a:xfrm>
            <a:off x="6565353" y="77624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TextBox 310"/>
          <p:cNvSpPr txBox="1"/>
          <p:nvPr/>
        </p:nvSpPr>
        <p:spPr>
          <a:xfrm>
            <a:off x="6617901" y="76984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5017</a:t>
            </a:r>
            <a:endParaRPr lang="ko-KR" altLang="en-US" sz="400">
              <a:latin typeface="+mn-ea"/>
            </a:endParaRPr>
          </a:p>
        </p:txBody>
      </p:sp>
      <p:cxnSp>
        <p:nvCxnSpPr>
          <p:cNvPr id="308" name="직선 화살표 연결선 307"/>
          <p:cNvCxnSpPr/>
          <p:nvPr/>
        </p:nvCxnSpPr>
        <p:spPr>
          <a:xfrm>
            <a:off x="6565353" y="78394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TextBox 308"/>
          <p:cNvSpPr txBox="1"/>
          <p:nvPr/>
        </p:nvSpPr>
        <p:spPr>
          <a:xfrm>
            <a:off x="6617901" y="77785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5018</a:t>
            </a:r>
            <a:endParaRPr lang="ko-KR" altLang="en-US" sz="400">
              <a:latin typeface="+mn-ea"/>
            </a:endParaRPr>
          </a:p>
        </p:txBody>
      </p:sp>
      <p:cxnSp>
        <p:nvCxnSpPr>
          <p:cNvPr id="306" name="직선 화살표 연결선 305"/>
          <p:cNvCxnSpPr/>
          <p:nvPr/>
        </p:nvCxnSpPr>
        <p:spPr>
          <a:xfrm>
            <a:off x="6565353" y="79228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extBox 306"/>
          <p:cNvSpPr txBox="1"/>
          <p:nvPr/>
        </p:nvSpPr>
        <p:spPr>
          <a:xfrm>
            <a:off x="6617901" y="786118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5019</a:t>
            </a:r>
            <a:endParaRPr lang="ko-KR" altLang="en-US" sz="400">
              <a:latin typeface="+mn-ea"/>
            </a:endParaRPr>
          </a:p>
        </p:txBody>
      </p:sp>
      <p:cxnSp>
        <p:nvCxnSpPr>
          <p:cNvPr id="304" name="직선 화살표 연결선 303"/>
          <p:cNvCxnSpPr/>
          <p:nvPr/>
        </p:nvCxnSpPr>
        <p:spPr>
          <a:xfrm>
            <a:off x="6565353" y="800216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TextBox 304"/>
          <p:cNvSpPr txBox="1"/>
          <p:nvPr/>
        </p:nvSpPr>
        <p:spPr>
          <a:xfrm>
            <a:off x="6617901" y="7940210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5020</a:t>
            </a:r>
            <a:endParaRPr lang="ko-KR" altLang="en-US" sz="400">
              <a:latin typeface="+mn-ea"/>
            </a:endParaRPr>
          </a:p>
        </p:txBody>
      </p:sp>
      <p:cxnSp>
        <p:nvCxnSpPr>
          <p:cNvPr id="302" name="직선 화살표 연결선 301"/>
          <p:cNvCxnSpPr/>
          <p:nvPr/>
        </p:nvCxnSpPr>
        <p:spPr>
          <a:xfrm>
            <a:off x="6565353" y="8083015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TextBox 302"/>
          <p:cNvSpPr txBox="1"/>
          <p:nvPr/>
        </p:nvSpPr>
        <p:spPr>
          <a:xfrm>
            <a:off x="6617901" y="8021062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5021</a:t>
            </a:r>
            <a:endParaRPr lang="ko-KR" altLang="en-US" sz="400">
              <a:latin typeface="+mn-ea"/>
            </a:endParaRPr>
          </a:p>
        </p:txBody>
      </p:sp>
      <p:cxnSp>
        <p:nvCxnSpPr>
          <p:cNvPr id="300" name="직선 화살표 연결선 299"/>
          <p:cNvCxnSpPr/>
          <p:nvPr/>
        </p:nvCxnSpPr>
        <p:spPr>
          <a:xfrm>
            <a:off x="6565353" y="81608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TextBox 300"/>
          <p:cNvSpPr txBox="1"/>
          <p:nvPr/>
        </p:nvSpPr>
        <p:spPr>
          <a:xfrm>
            <a:off x="6617901" y="8098850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5022</a:t>
            </a:r>
            <a:endParaRPr lang="ko-KR" altLang="en-US" sz="400">
              <a:latin typeface="+mn-ea"/>
            </a:endParaRPr>
          </a:p>
        </p:txBody>
      </p:sp>
      <p:cxnSp>
        <p:nvCxnSpPr>
          <p:cNvPr id="298" name="직선 화살표 연결선 297"/>
          <p:cNvCxnSpPr/>
          <p:nvPr/>
        </p:nvCxnSpPr>
        <p:spPr>
          <a:xfrm>
            <a:off x="6565353" y="8246528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/>
          <p:cNvSpPr txBox="1"/>
          <p:nvPr/>
        </p:nvSpPr>
        <p:spPr>
          <a:xfrm>
            <a:off x="6617901" y="818457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5023</a:t>
            </a:r>
            <a:endParaRPr lang="ko-KR" altLang="en-US" sz="400">
              <a:latin typeface="+mn-ea"/>
            </a:endParaRPr>
          </a:p>
        </p:txBody>
      </p:sp>
      <p:cxnSp>
        <p:nvCxnSpPr>
          <p:cNvPr id="332" name="직선 화살표 연결선 331"/>
          <p:cNvCxnSpPr/>
          <p:nvPr/>
        </p:nvCxnSpPr>
        <p:spPr>
          <a:xfrm>
            <a:off x="7773565" y="77624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TextBox 332"/>
          <p:cNvSpPr txBox="1"/>
          <p:nvPr/>
        </p:nvSpPr>
        <p:spPr>
          <a:xfrm>
            <a:off x="7826113" y="76984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5024</a:t>
            </a:r>
            <a:endParaRPr lang="ko-KR" altLang="en-US" sz="400">
              <a:latin typeface="+mn-ea"/>
            </a:endParaRPr>
          </a:p>
        </p:txBody>
      </p:sp>
      <p:cxnSp>
        <p:nvCxnSpPr>
          <p:cNvPr id="330" name="직선 화살표 연결선 329"/>
          <p:cNvCxnSpPr/>
          <p:nvPr/>
        </p:nvCxnSpPr>
        <p:spPr>
          <a:xfrm>
            <a:off x="7773565" y="78394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7826113" y="77785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5025</a:t>
            </a:r>
            <a:endParaRPr lang="ko-KR" altLang="en-US" sz="400">
              <a:latin typeface="+mn-ea"/>
            </a:endParaRPr>
          </a:p>
        </p:txBody>
      </p:sp>
      <p:cxnSp>
        <p:nvCxnSpPr>
          <p:cNvPr id="328" name="직선 화살표 연결선 327"/>
          <p:cNvCxnSpPr/>
          <p:nvPr/>
        </p:nvCxnSpPr>
        <p:spPr>
          <a:xfrm>
            <a:off x="7773565" y="79228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TextBox 328"/>
          <p:cNvSpPr txBox="1"/>
          <p:nvPr/>
        </p:nvSpPr>
        <p:spPr>
          <a:xfrm>
            <a:off x="7826113" y="786118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5026</a:t>
            </a:r>
            <a:endParaRPr lang="ko-KR" altLang="en-US" sz="400">
              <a:latin typeface="+mn-ea"/>
            </a:endParaRPr>
          </a:p>
        </p:txBody>
      </p:sp>
      <p:sp>
        <p:nvSpPr>
          <p:cNvPr id="335" name="Rectangle 43"/>
          <p:cNvSpPr>
            <a:spLocks noChangeArrowheads="1"/>
          </p:cNvSpPr>
          <p:nvPr/>
        </p:nvSpPr>
        <p:spPr bwMode="auto">
          <a:xfrm>
            <a:off x="3333066" y="8751955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재난상황판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재난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37" name="Rectangle 43"/>
          <p:cNvSpPr>
            <a:spLocks noChangeArrowheads="1"/>
          </p:cNvSpPr>
          <p:nvPr/>
        </p:nvSpPr>
        <p:spPr bwMode="auto">
          <a:xfrm>
            <a:off x="3330683" y="8828959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기상관리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0" name="Rectangle 43"/>
          <p:cNvSpPr>
            <a:spLocks noChangeArrowheads="1"/>
          </p:cNvSpPr>
          <p:nvPr/>
        </p:nvSpPr>
        <p:spPr bwMode="auto">
          <a:xfrm>
            <a:off x="3330683" y="8897533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전자지도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1" name="Rectangle 43"/>
          <p:cNvSpPr>
            <a:spLocks noChangeArrowheads="1"/>
          </p:cNvSpPr>
          <p:nvPr/>
        </p:nvSpPr>
        <p:spPr bwMode="auto">
          <a:xfrm>
            <a:off x="8218328" y="801485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정보통신</a:t>
            </a:r>
            <a:r>
              <a:rPr lang="en-US" altLang="ko-KR" sz="400" smtClean="0">
                <a:latin typeface="+mn-ea"/>
              </a:rPr>
              <a:t>/</a:t>
            </a:r>
            <a:r>
              <a:rPr lang="ko-KR" altLang="en-US" sz="400" smtClean="0">
                <a:latin typeface="+mn-ea"/>
              </a:rPr>
              <a:t>광통신망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2" name="Rectangle 43"/>
          <p:cNvSpPr>
            <a:spLocks noChangeArrowheads="1"/>
          </p:cNvSpPr>
          <p:nvPr/>
        </p:nvSpPr>
        <p:spPr bwMode="auto">
          <a:xfrm>
            <a:off x="8218328" y="809885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오수처리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344" name="표 3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81493"/>
              </p:ext>
            </p:extLst>
          </p:nvPr>
        </p:nvGraphicFramePr>
        <p:xfrm>
          <a:off x="10481325" y="701146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extest-db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" b="0" smtClean="0">
                          <a:solidFill>
                            <a:schemeClr val="tx1"/>
                          </a:solidFill>
                        </a:rPr>
                        <a:t>  조립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PC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64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45" name="그룹 344"/>
          <p:cNvGrpSpPr/>
          <p:nvPr/>
        </p:nvGrpSpPr>
        <p:grpSpPr>
          <a:xfrm>
            <a:off x="10476154" y="7355889"/>
            <a:ext cx="619200" cy="352800"/>
            <a:chOff x="1496478" y="1482724"/>
            <a:chExt cx="619200" cy="352800"/>
          </a:xfrm>
        </p:grpSpPr>
        <p:sp>
          <p:nvSpPr>
            <p:cNvPr id="346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3528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347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IBM AIX 6.1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48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Oracle Enterprise 11g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49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350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351" name="그룹 350"/>
          <p:cNvGrpSpPr/>
          <p:nvPr/>
        </p:nvGrpSpPr>
        <p:grpSpPr>
          <a:xfrm>
            <a:off x="10534557" y="6457418"/>
            <a:ext cx="471896" cy="479674"/>
            <a:chOff x="7379500" y="3181000"/>
            <a:chExt cx="471896" cy="479674"/>
          </a:xfrm>
        </p:grpSpPr>
        <p:cxnSp>
          <p:nvCxnSpPr>
            <p:cNvPr id="352" name="직선 연결선 351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TextBox 352"/>
            <p:cNvSpPr txBox="1"/>
            <p:nvPr/>
          </p:nvSpPr>
          <p:spPr>
            <a:xfrm>
              <a:off x="7379500" y="3181000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통합</a:t>
              </a:r>
              <a:r>
                <a:rPr lang="en-US" altLang="ko-KR" sz="600" smtClean="0"/>
                <a:t>DB</a:t>
              </a:r>
              <a:endParaRPr lang="en-US" altLang="ko-KR" sz="600"/>
            </a:p>
          </p:txBody>
        </p:sp>
        <p:pic>
          <p:nvPicPr>
            <p:cNvPr id="354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5" name="TextBox 354"/>
            <p:cNvSpPr txBox="1"/>
            <p:nvPr/>
          </p:nvSpPr>
          <p:spPr>
            <a:xfrm>
              <a:off x="7379500" y="3315108"/>
              <a:ext cx="471896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#1</a:t>
              </a:r>
            </a:p>
            <a:p>
              <a:pPr algn="ctr"/>
              <a:r>
                <a:rPr lang="en-US" altLang="ko-KR" sz="600" smtClean="0"/>
                <a:t>172.16.90.51</a:t>
              </a:r>
            </a:p>
          </p:txBody>
        </p:sp>
      </p:grpSp>
      <p:sp>
        <p:nvSpPr>
          <p:cNvPr id="358" name="TextBox 357"/>
          <p:cNvSpPr txBox="1"/>
          <p:nvPr/>
        </p:nvSpPr>
        <p:spPr>
          <a:xfrm>
            <a:off x="2224230" y="1031837"/>
            <a:ext cx="33140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분석서버</a:t>
            </a:r>
            <a:endParaRPr lang="en-US" altLang="ko-KR" sz="600"/>
          </a:p>
        </p:txBody>
      </p:sp>
      <p:cxnSp>
        <p:nvCxnSpPr>
          <p:cNvPr id="359" name="직선 연결선 358"/>
          <p:cNvCxnSpPr/>
          <p:nvPr/>
        </p:nvCxnSpPr>
        <p:spPr>
          <a:xfrm flipV="1">
            <a:off x="2395264" y="137249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0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305262" y="1158219"/>
            <a:ext cx="234417" cy="302400"/>
          </a:xfrm>
          <a:prstGeom prst="rect">
            <a:avLst/>
          </a:prstGeom>
          <a:noFill/>
        </p:spPr>
      </p:pic>
      <p:sp>
        <p:nvSpPr>
          <p:cNvPr id="361" name="TextBox 360"/>
          <p:cNvSpPr txBox="1"/>
          <p:nvPr/>
        </p:nvSpPr>
        <p:spPr>
          <a:xfrm>
            <a:off x="2179045" y="1156933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371" name="TextBox 370"/>
          <p:cNvSpPr txBox="1"/>
          <p:nvPr/>
        </p:nvSpPr>
        <p:spPr>
          <a:xfrm>
            <a:off x="2179045" y="1303517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172.16.90.52</a:t>
            </a:r>
            <a:endParaRPr lang="en-US" altLang="ko-KR" sz="600"/>
          </a:p>
        </p:txBody>
      </p:sp>
      <p:grpSp>
        <p:nvGrpSpPr>
          <p:cNvPr id="387" name="그룹 386"/>
          <p:cNvGrpSpPr/>
          <p:nvPr/>
        </p:nvGrpSpPr>
        <p:grpSpPr>
          <a:xfrm>
            <a:off x="10774384" y="1017960"/>
            <a:ext cx="471896" cy="479674"/>
            <a:chOff x="7379500" y="3181000"/>
            <a:chExt cx="471896" cy="479674"/>
          </a:xfrm>
        </p:grpSpPr>
        <p:cxnSp>
          <p:nvCxnSpPr>
            <p:cNvPr id="388" name="직선 연결선 387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TextBox 388"/>
            <p:cNvSpPr txBox="1"/>
            <p:nvPr/>
          </p:nvSpPr>
          <p:spPr>
            <a:xfrm>
              <a:off x="7379500" y="3181000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분석</a:t>
              </a:r>
              <a:r>
                <a:rPr lang="en-US" altLang="ko-KR" sz="600" smtClean="0"/>
                <a:t>DB</a:t>
              </a:r>
              <a:endParaRPr lang="en-US" altLang="ko-KR" sz="600"/>
            </a:p>
          </p:txBody>
        </p:sp>
        <p:pic>
          <p:nvPicPr>
            <p:cNvPr id="390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1" name="TextBox 390"/>
            <p:cNvSpPr txBox="1"/>
            <p:nvPr/>
          </p:nvSpPr>
          <p:spPr>
            <a:xfrm>
              <a:off x="7379500" y="3315108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#2</a:t>
              </a:r>
            </a:p>
          </p:txBody>
        </p:sp>
      </p:grpSp>
      <p:cxnSp>
        <p:nvCxnSpPr>
          <p:cNvPr id="210" name="직선 연결선 209"/>
          <p:cNvCxnSpPr/>
          <p:nvPr/>
        </p:nvCxnSpPr>
        <p:spPr>
          <a:xfrm>
            <a:off x="1865929" y="1500752"/>
            <a:ext cx="94716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0" name="그룹 469"/>
          <p:cNvGrpSpPr/>
          <p:nvPr/>
        </p:nvGrpSpPr>
        <p:grpSpPr>
          <a:xfrm>
            <a:off x="935120" y="2681471"/>
            <a:ext cx="10905510" cy="3152101"/>
            <a:chOff x="570588" y="2724878"/>
            <a:chExt cx="8078400" cy="3152101"/>
          </a:xfrm>
        </p:grpSpPr>
        <p:sp>
          <p:nvSpPr>
            <p:cNvPr id="471" name="직사각형 470"/>
            <p:cNvSpPr/>
            <p:nvPr/>
          </p:nvSpPr>
          <p:spPr>
            <a:xfrm>
              <a:off x="570588" y="2724878"/>
              <a:ext cx="8074800" cy="31521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472" name="TextBox 30"/>
            <p:cNvSpPr txBox="1"/>
            <p:nvPr/>
          </p:nvSpPr>
          <p:spPr>
            <a:xfrm>
              <a:off x="570588" y="2738533"/>
              <a:ext cx="80784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b="1" smtClean="0"/>
                <a:t>   개발 서버</a:t>
              </a:r>
              <a:endParaRPr lang="ko-KR" altLang="en-US" sz="900" b="1"/>
            </a:p>
          </p:txBody>
        </p:sp>
      </p:grpSp>
      <p:graphicFrame>
        <p:nvGraphicFramePr>
          <p:cNvPr id="473" name="표 4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314448"/>
              </p:ext>
            </p:extLst>
          </p:nvPr>
        </p:nvGraphicFramePr>
        <p:xfrm>
          <a:off x="4156027" y="3655774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476" name="직선 연결선 475"/>
          <p:cNvCxnSpPr/>
          <p:nvPr/>
        </p:nvCxnSpPr>
        <p:spPr>
          <a:xfrm>
            <a:off x="1759939" y="3585993"/>
            <a:ext cx="9471941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" name="TextBox 476"/>
          <p:cNvSpPr txBox="1"/>
          <p:nvPr/>
        </p:nvSpPr>
        <p:spPr>
          <a:xfrm>
            <a:off x="2966012" y="3081513"/>
            <a:ext cx="300348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포털</a:t>
            </a:r>
            <a:r>
              <a:rPr lang="en-US" altLang="ko-KR" sz="600" smtClean="0"/>
              <a:t>, </a:t>
            </a:r>
            <a:r>
              <a:rPr lang="ko-KR" altLang="en-US" sz="600" smtClean="0"/>
              <a:t>설계</a:t>
            </a:r>
            <a:r>
              <a:rPr lang="en-US" altLang="ko-KR" sz="600"/>
              <a:t>/</a:t>
            </a:r>
            <a:r>
              <a:rPr lang="ko-KR" altLang="en-US" sz="600"/>
              <a:t>건설</a:t>
            </a:r>
            <a:r>
              <a:rPr lang="en-US" altLang="ko-KR" sz="600"/>
              <a:t>/</a:t>
            </a:r>
            <a:r>
              <a:rPr lang="ko-KR" altLang="en-US" sz="600" smtClean="0"/>
              <a:t>유지</a:t>
            </a:r>
            <a:r>
              <a:rPr lang="en-US" altLang="ko-KR" sz="600" smtClean="0"/>
              <a:t>,</a:t>
            </a:r>
            <a:r>
              <a:rPr lang="ko-KR" altLang="en-US" sz="600" smtClean="0"/>
              <a:t> </a:t>
            </a:r>
            <a:r>
              <a:rPr lang="ko-KR" altLang="en-US" sz="600"/>
              <a:t>포장</a:t>
            </a:r>
            <a:r>
              <a:rPr lang="en-US" altLang="ko-KR" sz="600"/>
              <a:t>/</a:t>
            </a:r>
            <a:r>
              <a:rPr lang="ko-KR" altLang="en-US" sz="600" smtClean="0"/>
              <a:t>사면</a:t>
            </a:r>
            <a:r>
              <a:rPr lang="en-US" altLang="ko-KR" sz="600" smtClean="0"/>
              <a:t>, </a:t>
            </a:r>
            <a:r>
              <a:rPr lang="ko-KR" altLang="en-US" sz="600" smtClean="0"/>
              <a:t>장비</a:t>
            </a:r>
            <a:r>
              <a:rPr lang="en-US" altLang="ko-KR" sz="600" smtClean="0"/>
              <a:t>, </a:t>
            </a:r>
            <a:r>
              <a:rPr lang="ko-KR" altLang="en-US" sz="600" smtClean="0"/>
              <a:t>예측</a:t>
            </a:r>
            <a:r>
              <a:rPr lang="en-US" altLang="ko-KR" sz="600" smtClean="0"/>
              <a:t>/</a:t>
            </a:r>
            <a:r>
              <a:rPr lang="ko-KR" altLang="en-US" sz="600" smtClean="0"/>
              <a:t>분석</a:t>
            </a:r>
            <a:r>
              <a:rPr lang="en-US" altLang="ko-KR" sz="600" smtClean="0"/>
              <a:t>, </a:t>
            </a:r>
            <a:r>
              <a:rPr lang="ko-KR" altLang="en-US" sz="600" smtClean="0"/>
              <a:t>시설물</a:t>
            </a:r>
            <a:endParaRPr lang="en-US" altLang="ko-KR" sz="600"/>
          </a:p>
        </p:txBody>
      </p:sp>
      <p:cxnSp>
        <p:nvCxnSpPr>
          <p:cNvPr id="478" name="직선 연결선 477"/>
          <p:cNvCxnSpPr/>
          <p:nvPr/>
        </p:nvCxnSpPr>
        <p:spPr>
          <a:xfrm flipV="1">
            <a:off x="4449178" y="3454129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9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59176" y="3239857"/>
            <a:ext cx="234417" cy="302400"/>
          </a:xfrm>
          <a:prstGeom prst="rect">
            <a:avLst/>
          </a:prstGeom>
          <a:noFill/>
        </p:spPr>
      </p:pic>
      <p:sp>
        <p:nvSpPr>
          <p:cNvPr id="480" name="TextBox 479"/>
          <p:cNvSpPr txBox="1"/>
          <p:nvPr/>
        </p:nvSpPr>
        <p:spPr>
          <a:xfrm>
            <a:off x="4232959" y="3238571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481" name="Rectangle 135"/>
          <p:cNvSpPr>
            <a:spLocks noChangeArrowheads="1"/>
          </p:cNvSpPr>
          <p:nvPr/>
        </p:nvSpPr>
        <p:spPr bwMode="auto">
          <a:xfrm>
            <a:off x="4150856" y="4006294"/>
            <a:ext cx="3843339" cy="176895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82" name="Rectangle 43"/>
          <p:cNvSpPr>
            <a:spLocks noChangeArrowheads="1"/>
          </p:cNvSpPr>
          <p:nvPr/>
        </p:nvSpPr>
        <p:spPr bwMode="auto">
          <a:xfrm>
            <a:off x="4169149" y="4020561"/>
            <a:ext cx="3771186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483" name="Rectangle 43"/>
          <p:cNvSpPr>
            <a:spLocks noChangeArrowheads="1"/>
          </p:cNvSpPr>
          <p:nvPr/>
        </p:nvSpPr>
        <p:spPr bwMode="auto">
          <a:xfrm>
            <a:off x="4169149" y="4104478"/>
            <a:ext cx="3771186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484" name="Rectangle 43"/>
          <p:cNvSpPr>
            <a:spLocks noChangeArrowheads="1"/>
          </p:cNvSpPr>
          <p:nvPr/>
        </p:nvSpPr>
        <p:spPr bwMode="auto">
          <a:xfrm>
            <a:off x="4169149" y="4188395"/>
            <a:ext cx="3771186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485" name="Rectangle 43"/>
          <p:cNvSpPr>
            <a:spLocks noChangeArrowheads="1"/>
          </p:cNvSpPr>
          <p:nvPr/>
        </p:nvSpPr>
        <p:spPr bwMode="auto">
          <a:xfrm>
            <a:off x="4169149" y="437718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포털</a:t>
            </a:r>
            <a:endParaRPr lang="ko-KR" altLang="en-US" sz="400" dirty="0">
              <a:latin typeface="+mn-ea"/>
            </a:endParaRPr>
          </a:p>
        </p:txBody>
      </p:sp>
      <p:sp>
        <p:nvSpPr>
          <p:cNvPr id="486" name="Rectangle 43"/>
          <p:cNvSpPr>
            <a:spLocks noChangeArrowheads="1"/>
          </p:cNvSpPr>
          <p:nvPr/>
        </p:nvSpPr>
        <p:spPr bwMode="auto">
          <a:xfrm>
            <a:off x="4169149" y="446119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시스템공통컴포넌트</a:t>
            </a:r>
            <a:endParaRPr lang="ko-KR" altLang="en-US" sz="400" dirty="0">
              <a:latin typeface="+mn-ea"/>
            </a:endParaRPr>
          </a:p>
        </p:txBody>
      </p:sp>
      <p:sp>
        <p:nvSpPr>
          <p:cNvPr id="487" name="Rectangle 43"/>
          <p:cNvSpPr>
            <a:spLocks noChangeArrowheads="1"/>
          </p:cNvSpPr>
          <p:nvPr/>
        </p:nvSpPr>
        <p:spPr bwMode="auto">
          <a:xfrm>
            <a:off x="4169149" y="4272312"/>
            <a:ext cx="3771186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488" name="Rectangle 43"/>
          <p:cNvSpPr>
            <a:spLocks noChangeArrowheads="1"/>
          </p:cNvSpPr>
          <p:nvPr/>
        </p:nvSpPr>
        <p:spPr bwMode="auto">
          <a:xfrm>
            <a:off x="4169149" y="4540707"/>
            <a:ext cx="582615" cy="13580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건설</a:t>
            </a:r>
            <a:endParaRPr lang="ko-KR" altLang="en-US" sz="400" dirty="0">
              <a:latin typeface="+mn-ea"/>
            </a:endParaRPr>
          </a:p>
        </p:txBody>
      </p:sp>
      <p:sp>
        <p:nvSpPr>
          <p:cNvPr id="489" name="Rectangle 43"/>
          <p:cNvSpPr>
            <a:spLocks noChangeArrowheads="1"/>
          </p:cNvSpPr>
          <p:nvPr/>
        </p:nvSpPr>
        <p:spPr bwMode="auto">
          <a:xfrm>
            <a:off x="4169149" y="4700297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기술</a:t>
            </a:r>
            <a:endParaRPr lang="ko-KR" altLang="en-US" sz="400" dirty="0">
              <a:latin typeface="+mn-ea"/>
            </a:endParaRPr>
          </a:p>
        </p:txBody>
      </p:sp>
      <p:sp>
        <p:nvSpPr>
          <p:cNvPr id="499" name="Rectangle 43"/>
          <p:cNvSpPr>
            <a:spLocks noChangeArrowheads="1"/>
          </p:cNvSpPr>
          <p:nvPr/>
        </p:nvSpPr>
        <p:spPr bwMode="auto">
          <a:xfrm>
            <a:off x="4819025" y="437718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설계도서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0" name="Rectangle 43"/>
          <p:cNvSpPr>
            <a:spLocks noChangeArrowheads="1"/>
          </p:cNvSpPr>
          <p:nvPr/>
        </p:nvSpPr>
        <p:spPr bwMode="auto">
          <a:xfrm>
            <a:off x="4819025" y="446119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IDM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2" name="Rectangle 43"/>
          <p:cNvSpPr>
            <a:spLocks noChangeArrowheads="1"/>
          </p:cNvSpPr>
          <p:nvPr/>
        </p:nvSpPr>
        <p:spPr bwMode="auto">
          <a:xfrm>
            <a:off x="4819025" y="4540706"/>
            <a:ext cx="582615" cy="305874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</a:t>
            </a:r>
            <a:r>
              <a:rPr lang="en-US" altLang="ko-KR" sz="400" smtClean="0">
                <a:latin typeface="+mn-ea"/>
              </a:rPr>
              <a:t>CITIS</a:t>
            </a:r>
          </a:p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건설</a:t>
            </a:r>
            <a:r>
              <a:rPr lang="en-US" altLang="ko-KR" sz="400" smtClean="0">
                <a:latin typeface="+mn-ea"/>
              </a:rPr>
              <a:t>CITIS</a:t>
            </a:r>
          </a:p>
          <a:p>
            <a:r>
              <a:rPr lang="ko-KR" altLang="en-US" sz="400" smtClean="0">
                <a:latin typeface="+mn-ea"/>
              </a:rPr>
              <a:t>도로관리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도로점용</a:t>
            </a: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유지관리</a:t>
            </a:r>
            <a:r>
              <a:rPr lang="en-US" altLang="ko-KR" sz="400" smtClean="0">
                <a:latin typeface="+mn-ea"/>
              </a:rPr>
              <a:t>CITIS</a:t>
            </a:r>
          </a:p>
        </p:txBody>
      </p:sp>
      <p:sp>
        <p:nvSpPr>
          <p:cNvPr id="503" name="Rectangle 43"/>
          <p:cNvSpPr>
            <a:spLocks noChangeArrowheads="1"/>
          </p:cNvSpPr>
          <p:nvPr/>
        </p:nvSpPr>
        <p:spPr bwMode="auto">
          <a:xfrm>
            <a:off x="4819025" y="4865177"/>
            <a:ext cx="582615" cy="51779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구조물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외관조사망도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점검</a:t>
            </a:r>
            <a:r>
              <a:rPr lang="en-US" altLang="ko-KR" sz="400" smtClean="0">
                <a:latin typeface="+mn-ea"/>
              </a:rPr>
              <a:t>/</a:t>
            </a:r>
            <a:r>
              <a:rPr lang="ko-KR" altLang="en-US" sz="400" smtClean="0">
                <a:latin typeface="+mn-ea"/>
              </a:rPr>
              <a:t>진단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본부건설등록</a:t>
            </a:r>
            <a:endParaRPr lang="en-US" altLang="ko-KR" sz="400" smtClean="0">
              <a:latin typeface="+mn-ea"/>
            </a:endParaRPr>
          </a:p>
          <a:p>
            <a:endParaRPr lang="en-US" altLang="ko-KR" sz="40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현황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보수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계량사업등록신청</a:t>
            </a:r>
            <a:r>
              <a:rPr lang="en-US" altLang="ko-KR" sz="400" smtClean="0">
                <a:latin typeface="+mn-ea"/>
              </a:rPr>
              <a:t>)</a:t>
            </a: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열화지도분석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3" name="Rectangle 43"/>
          <p:cNvSpPr>
            <a:spLocks noChangeArrowheads="1"/>
          </p:cNvSpPr>
          <p:nvPr/>
        </p:nvSpPr>
        <p:spPr bwMode="auto">
          <a:xfrm>
            <a:off x="5442584" y="438328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도로유지공통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평가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4" name="Rectangle 43"/>
          <p:cNvSpPr>
            <a:spLocks noChangeArrowheads="1"/>
          </p:cNvSpPr>
          <p:nvPr/>
        </p:nvSpPr>
        <p:spPr bwMode="auto">
          <a:xfrm>
            <a:off x="5442584" y="446729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포장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차선도색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6" name="Rectangle 43"/>
          <p:cNvSpPr>
            <a:spLocks noChangeArrowheads="1"/>
          </p:cNvSpPr>
          <p:nvPr/>
        </p:nvSpPr>
        <p:spPr bwMode="auto">
          <a:xfrm>
            <a:off x="5442584" y="4546803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사면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6" name="Rectangle 43"/>
          <p:cNvSpPr>
            <a:spLocks noChangeArrowheads="1"/>
          </p:cNvSpPr>
          <p:nvPr/>
        </p:nvSpPr>
        <p:spPr bwMode="auto">
          <a:xfrm>
            <a:off x="6066143" y="438282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부대시설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7" name="Rectangle 43"/>
          <p:cNvSpPr>
            <a:spLocks noChangeArrowheads="1"/>
          </p:cNvSpPr>
          <p:nvPr/>
        </p:nvSpPr>
        <p:spPr bwMode="auto">
          <a:xfrm>
            <a:off x="6066143" y="446683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자산가치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9" name="Rectangle 43"/>
          <p:cNvSpPr>
            <a:spLocks noChangeArrowheads="1"/>
          </p:cNvSpPr>
          <p:nvPr/>
        </p:nvSpPr>
        <p:spPr bwMode="auto">
          <a:xfrm>
            <a:off x="6066143" y="4546343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장비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9" name="Rectangle 43"/>
          <p:cNvSpPr>
            <a:spLocks noChangeArrowheads="1"/>
          </p:cNvSpPr>
          <p:nvPr/>
        </p:nvSpPr>
        <p:spPr bwMode="auto">
          <a:xfrm>
            <a:off x="6704621" y="437718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교통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0" name="Rectangle 43"/>
          <p:cNvSpPr>
            <a:spLocks noChangeArrowheads="1"/>
          </p:cNvSpPr>
          <p:nvPr/>
        </p:nvSpPr>
        <p:spPr bwMode="auto">
          <a:xfrm>
            <a:off x="6704621" y="446119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원클릭상황관리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2" name="Rectangle 43"/>
          <p:cNvSpPr>
            <a:spLocks noChangeArrowheads="1"/>
          </p:cNvSpPr>
          <p:nvPr/>
        </p:nvSpPr>
        <p:spPr bwMode="auto">
          <a:xfrm>
            <a:off x="6704621" y="4540707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HI-Moffice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3" name="Rectangle 43"/>
          <p:cNvSpPr>
            <a:spLocks noChangeArrowheads="1"/>
          </p:cNvSpPr>
          <p:nvPr/>
        </p:nvSpPr>
        <p:spPr bwMode="auto">
          <a:xfrm>
            <a:off x="6704621" y="462050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사업비절감</a:t>
            </a:r>
            <a:endParaRPr lang="ko-KR" altLang="en-US" sz="400" dirty="0">
              <a:latin typeface="+mn-ea"/>
            </a:endParaRPr>
          </a:p>
        </p:txBody>
      </p:sp>
      <p:sp>
        <p:nvSpPr>
          <p:cNvPr id="553" name="Rectangle 43"/>
          <p:cNvSpPr>
            <a:spLocks noChangeArrowheads="1"/>
          </p:cNvSpPr>
          <p:nvPr/>
        </p:nvSpPr>
        <p:spPr bwMode="auto">
          <a:xfrm>
            <a:off x="7357720" y="437718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스마트제한차량</a:t>
            </a:r>
            <a:endParaRPr lang="ko-KR" altLang="en-US" sz="400" dirty="0">
              <a:latin typeface="+mn-ea"/>
            </a:endParaRPr>
          </a:p>
        </p:txBody>
      </p:sp>
      <p:sp>
        <p:nvSpPr>
          <p:cNvPr id="554" name="Rectangle 43"/>
          <p:cNvSpPr>
            <a:spLocks noChangeArrowheads="1"/>
          </p:cNvSpPr>
          <p:nvPr/>
        </p:nvSpPr>
        <p:spPr bwMode="auto">
          <a:xfrm>
            <a:off x="7357720" y="446119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전기시설물</a:t>
            </a:r>
            <a:endParaRPr lang="ko-KR" altLang="en-US" sz="400" dirty="0">
              <a:latin typeface="+mn-ea"/>
            </a:endParaRPr>
          </a:p>
        </p:txBody>
      </p:sp>
      <p:sp>
        <p:nvSpPr>
          <p:cNvPr id="556" name="Rectangle 43"/>
          <p:cNvSpPr>
            <a:spLocks noChangeArrowheads="1"/>
          </p:cNvSpPr>
          <p:nvPr/>
        </p:nvSpPr>
        <p:spPr bwMode="auto">
          <a:xfrm>
            <a:off x="7357720" y="4540707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터널원격관리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557" name="TextBox 556"/>
          <p:cNvSpPr txBox="1"/>
          <p:nvPr/>
        </p:nvSpPr>
        <p:spPr>
          <a:xfrm>
            <a:off x="4232959" y="3385155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0.0.0.0</a:t>
            </a:r>
            <a:endParaRPr lang="en-US" altLang="ko-KR" sz="600"/>
          </a:p>
        </p:txBody>
      </p:sp>
      <p:sp>
        <p:nvSpPr>
          <p:cNvPr id="563" name="Rectangle 43"/>
          <p:cNvSpPr>
            <a:spLocks noChangeArrowheads="1"/>
          </p:cNvSpPr>
          <p:nvPr/>
        </p:nvSpPr>
        <p:spPr bwMode="auto">
          <a:xfrm>
            <a:off x="6709586" y="469863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건설공사사후평가</a:t>
            </a:r>
            <a:endParaRPr lang="ko-KR" altLang="en-US" sz="400" dirty="0">
              <a:latin typeface="+mn-ea"/>
            </a:endParaRPr>
          </a:p>
        </p:txBody>
      </p:sp>
      <p:sp>
        <p:nvSpPr>
          <p:cNvPr id="564" name="Rectangle 43"/>
          <p:cNvSpPr>
            <a:spLocks noChangeArrowheads="1"/>
          </p:cNvSpPr>
          <p:nvPr/>
        </p:nvSpPr>
        <p:spPr bwMode="auto">
          <a:xfrm>
            <a:off x="6709586" y="477815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부실시공예방</a:t>
            </a:r>
            <a:endParaRPr lang="ko-KR" altLang="en-US" sz="400" dirty="0">
              <a:latin typeface="+mn-ea"/>
            </a:endParaRPr>
          </a:p>
        </p:txBody>
      </p:sp>
      <p:sp>
        <p:nvSpPr>
          <p:cNvPr id="565" name="Rectangle 43"/>
          <p:cNvSpPr>
            <a:spLocks noChangeArrowheads="1"/>
          </p:cNvSpPr>
          <p:nvPr/>
        </p:nvSpPr>
        <p:spPr bwMode="auto">
          <a:xfrm>
            <a:off x="6709586" y="485794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LCC</a:t>
            </a:r>
            <a:endParaRPr lang="ko-KR" altLang="en-US" sz="400" dirty="0">
              <a:latin typeface="+mn-ea"/>
            </a:endParaRPr>
          </a:p>
        </p:txBody>
      </p:sp>
      <p:sp>
        <p:nvSpPr>
          <p:cNvPr id="620" name="Rectangle 43"/>
          <p:cNvSpPr>
            <a:spLocks noChangeArrowheads="1"/>
          </p:cNvSpPr>
          <p:nvPr/>
        </p:nvSpPr>
        <p:spPr bwMode="auto">
          <a:xfrm>
            <a:off x="4821406" y="5401570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재난상황판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재난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621" name="Rectangle 43"/>
          <p:cNvSpPr>
            <a:spLocks noChangeArrowheads="1"/>
          </p:cNvSpPr>
          <p:nvPr/>
        </p:nvSpPr>
        <p:spPr bwMode="auto">
          <a:xfrm>
            <a:off x="4819023" y="5478574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기상관리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622" name="Rectangle 43"/>
          <p:cNvSpPr>
            <a:spLocks noChangeArrowheads="1"/>
          </p:cNvSpPr>
          <p:nvPr/>
        </p:nvSpPr>
        <p:spPr bwMode="auto">
          <a:xfrm>
            <a:off x="4819023" y="5547148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전자지도</a:t>
            </a:r>
            <a:endParaRPr lang="ko-KR" altLang="en-US" sz="400" dirty="0">
              <a:latin typeface="+mn-ea"/>
            </a:endParaRPr>
          </a:p>
        </p:txBody>
      </p:sp>
      <p:sp>
        <p:nvSpPr>
          <p:cNvPr id="623" name="Rectangle 43"/>
          <p:cNvSpPr>
            <a:spLocks noChangeArrowheads="1"/>
          </p:cNvSpPr>
          <p:nvPr/>
        </p:nvSpPr>
        <p:spPr bwMode="auto">
          <a:xfrm>
            <a:off x="7357720" y="466446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정보통신</a:t>
            </a:r>
            <a:r>
              <a:rPr lang="en-US" altLang="ko-KR" sz="400" smtClean="0">
                <a:latin typeface="+mn-ea"/>
              </a:rPr>
              <a:t>/</a:t>
            </a:r>
            <a:r>
              <a:rPr lang="ko-KR" altLang="en-US" sz="400" smtClean="0">
                <a:latin typeface="+mn-ea"/>
              </a:rPr>
              <a:t>광통신망</a:t>
            </a:r>
            <a:endParaRPr lang="ko-KR" altLang="en-US" sz="400" dirty="0">
              <a:latin typeface="+mn-ea"/>
            </a:endParaRPr>
          </a:p>
        </p:txBody>
      </p:sp>
      <p:sp>
        <p:nvSpPr>
          <p:cNvPr id="624" name="Rectangle 43"/>
          <p:cNvSpPr>
            <a:spLocks noChangeArrowheads="1"/>
          </p:cNvSpPr>
          <p:nvPr/>
        </p:nvSpPr>
        <p:spPr bwMode="auto">
          <a:xfrm>
            <a:off x="7357720" y="474846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오수처리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1629" y="3246512"/>
            <a:ext cx="1923311" cy="516308"/>
            <a:chOff x="21629" y="3246512"/>
            <a:chExt cx="1923311" cy="516308"/>
          </a:xfrm>
        </p:grpSpPr>
        <p:pic>
          <p:nvPicPr>
            <p:cNvPr id="474" name="Picture 166" descr="콜센터 cop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88325" y="3246512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75" name="직선 화살표 연결선 474"/>
            <p:cNvCxnSpPr/>
            <p:nvPr/>
          </p:nvCxnSpPr>
          <p:spPr>
            <a:xfrm>
              <a:off x="551813" y="3369842"/>
              <a:ext cx="1393127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7" name="TextBox 636"/>
            <p:cNvSpPr txBox="1"/>
            <p:nvPr/>
          </p:nvSpPr>
          <p:spPr>
            <a:xfrm>
              <a:off x="21629" y="3670487"/>
              <a:ext cx="6192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개발자</a:t>
              </a:r>
              <a:r>
                <a:rPr lang="en-US" altLang="ko-KR" sz="600" smtClean="0"/>
                <a:t>/PL</a:t>
              </a:r>
              <a:endParaRPr lang="en-US" altLang="ko-KR" sz="600"/>
            </a:p>
          </p:txBody>
        </p:sp>
      </p:grpSp>
      <p:grpSp>
        <p:nvGrpSpPr>
          <p:cNvPr id="641" name="그룹 640"/>
          <p:cNvGrpSpPr/>
          <p:nvPr/>
        </p:nvGrpSpPr>
        <p:grpSpPr>
          <a:xfrm>
            <a:off x="21629" y="6584609"/>
            <a:ext cx="1923311" cy="516308"/>
            <a:chOff x="21629" y="3246512"/>
            <a:chExt cx="1923311" cy="516308"/>
          </a:xfrm>
        </p:grpSpPr>
        <p:pic>
          <p:nvPicPr>
            <p:cNvPr id="642" name="Picture 166" descr="콜센터 cop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88325" y="3246512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43" name="직선 화살표 연결선 642"/>
            <p:cNvCxnSpPr/>
            <p:nvPr/>
          </p:nvCxnSpPr>
          <p:spPr>
            <a:xfrm>
              <a:off x="551813" y="3369842"/>
              <a:ext cx="1393127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TextBox 643"/>
            <p:cNvSpPr txBox="1"/>
            <p:nvPr/>
          </p:nvSpPr>
          <p:spPr>
            <a:xfrm>
              <a:off x="21629" y="3670487"/>
              <a:ext cx="6192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테스터</a:t>
              </a:r>
              <a:endParaRPr lang="en-US" altLang="ko-KR" sz="600"/>
            </a:p>
          </p:txBody>
        </p:sp>
      </p:grpSp>
      <p:cxnSp>
        <p:nvCxnSpPr>
          <p:cNvPr id="656" name="직선 연결선 655"/>
          <p:cNvCxnSpPr/>
          <p:nvPr/>
        </p:nvCxnSpPr>
        <p:spPr>
          <a:xfrm flipV="1">
            <a:off x="2781011" y="3454129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7" name="TextBox 656"/>
          <p:cNvSpPr txBox="1"/>
          <p:nvPr/>
        </p:nvSpPr>
        <p:spPr>
          <a:xfrm>
            <a:off x="2591808" y="3075249"/>
            <a:ext cx="327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형상서버</a:t>
            </a:r>
            <a:endParaRPr lang="en-US" altLang="ko-KR" sz="600"/>
          </a:p>
        </p:txBody>
      </p:sp>
      <p:pic>
        <p:nvPicPr>
          <p:cNvPr id="658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0875" y="3201630"/>
            <a:ext cx="238314" cy="307427"/>
          </a:xfrm>
          <a:prstGeom prst="rect">
            <a:avLst/>
          </a:prstGeom>
          <a:noFill/>
        </p:spPr>
      </p:pic>
      <p:sp>
        <p:nvSpPr>
          <p:cNvPr id="659" name="TextBox 658"/>
          <p:cNvSpPr txBox="1"/>
          <p:nvPr/>
        </p:nvSpPr>
        <p:spPr>
          <a:xfrm>
            <a:off x="2426160" y="3200345"/>
            <a:ext cx="73012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SVN/Jenkins #1</a:t>
            </a:r>
            <a:endParaRPr lang="en-US" altLang="ko-KR" sz="600"/>
          </a:p>
        </p:txBody>
      </p:sp>
      <p:sp>
        <p:nvSpPr>
          <p:cNvPr id="660" name="TextBox 659"/>
          <p:cNvSpPr txBox="1"/>
          <p:nvPr/>
        </p:nvSpPr>
        <p:spPr>
          <a:xfrm>
            <a:off x="2534658" y="3346929"/>
            <a:ext cx="469222" cy="9386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</a:t>
            </a:r>
            <a:endParaRPr lang="en-US" altLang="ko-KR" sz="600"/>
          </a:p>
        </p:txBody>
      </p:sp>
      <p:grpSp>
        <p:nvGrpSpPr>
          <p:cNvPr id="710" name="그룹 709"/>
          <p:cNvGrpSpPr/>
          <p:nvPr/>
        </p:nvGrpSpPr>
        <p:grpSpPr>
          <a:xfrm>
            <a:off x="21629" y="1045270"/>
            <a:ext cx="1923311" cy="516308"/>
            <a:chOff x="21629" y="3246512"/>
            <a:chExt cx="1923311" cy="516308"/>
          </a:xfrm>
        </p:grpSpPr>
        <p:pic>
          <p:nvPicPr>
            <p:cNvPr id="711" name="Picture 166" descr="콜센터 cop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88325" y="3246512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12" name="직선 화살표 연결선 711"/>
            <p:cNvCxnSpPr/>
            <p:nvPr/>
          </p:nvCxnSpPr>
          <p:spPr>
            <a:xfrm>
              <a:off x="551813" y="3369842"/>
              <a:ext cx="1393127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3" name="TextBox 712"/>
            <p:cNvSpPr txBox="1"/>
            <p:nvPr/>
          </p:nvSpPr>
          <p:spPr>
            <a:xfrm>
              <a:off x="21629" y="3670487"/>
              <a:ext cx="6192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분석</a:t>
              </a:r>
              <a:r>
                <a:rPr lang="en-US" altLang="ko-KR" sz="600" smtClean="0"/>
                <a:t>/</a:t>
              </a:r>
              <a:r>
                <a:rPr lang="ko-KR" altLang="en-US" sz="600" smtClean="0"/>
                <a:t>설계자</a:t>
              </a:r>
              <a:endParaRPr lang="en-US" altLang="ko-KR" sz="600"/>
            </a:p>
          </p:txBody>
        </p:sp>
      </p:grpSp>
      <p:sp>
        <p:nvSpPr>
          <p:cNvPr id="714" name="TextBox 713"/>
          <p:cNvSpPr txBox="1"/>
          <p:nvPr/>
        </p:nvSpPr>
        <p:spPr>
          <a:xfrm>
            <a:off x="7004404" y="3087952"/>
            <a:ext cx="300348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내부연계</a:t>
            </a:r>
            <a:r>
              <a:rPr lang="en-US" altLang="ko-KR" sz="600" smtClean="0"/>
              <a:t>, </a:t>
            </a:r>
            <a:r>
              <a:rPr lang="ko-KR" altLang="en-US" sz="600" smtClean="0"/>
              <a:t>외부연계</a:t>
            </a:r>
            <a:endParaRPr lang="en-US" altLang="ko-KR" sz="600"/>
          </a:p>
        </p:txBody>
      </p:sp>
      <p:cxnSp>
        <p:nvCxnSpPr>
          <p:cNvPr id="715" name="직선 연결선 714"/>
          <p:cNvCxnSpPr/>
          <p:nvPr/>
        </p:nvCxnSpPr>
        <p:spPr>
          <a:xfrm flipV="1">
            <a:off x="8487570" y="3460568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6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397568" y="3246296"/>
            <a:ext cx="234417" cy="302400"/>
          </a:xfrm>
          <a:prstGeom prst="rect">
            <a:avLst/>
          </a:prstGeom>
          <a:noFill/>
        </p:spPr>
      </p:pic>
      <p:sp>
        <p:nvSpPr>
          <p:cNvPr id="717" name="TextBox 716"/>
          <p:cNvSpPr txBox="1"/>
          <p:nvPr/>
        </p:nvSpPr>
        <p:spPr>
          <a:xfrm>
            <a:off x="8271351" y="324501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718" name="TextBox 717"/>
          <p:cNvSpPr txBox="1"/>
          <p:nvPr/>
        </p:nvSpPr>
        <p:spPr>
          <a:xfrm>
            <a:off x="8271351" y="3391594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0.0.0.0</a:t>
            </a:r>
            <a:endParaRPr lang="en-US" altLang="ko-KR" sz="600"/>
          </a:p>
        </p:txBody>
      </p:sp>
    </p:spTree>
    <p:extLst>
      <p:ext uri="{BB962C8B-B14F-4D97-AF65-F5344CB8AC3E}">
        <p14:creationId xmlns:p14="http://schemas.microsoft.com/office/powerpoint/2010/main" val="3199245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</TotalTime>
  <Words>442</Words>
  <Application>Microsoft Office PowerPoint</Application>
  <PresentationFormat>A3 용지(297x420mm)</PresentationFormat>
  <Paragraphs>227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</dc:creator>
  <cp:lastModifiedBy>a</cp:lastModifiedBy>
  <cp:revision>42</cp:revision>
  <dcterms:created xsi:type="dcterms:W3CDTF">2016-10-03T09:08:19Z</dcterms:created>
  <dcterms:modified xsi:type="dcterms:W3CDTF">2016-11-14T11:41:31Z</dcterms:modified>
</cp:coreProperties>
</file>