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746" autoAdjust="0"/>
  </p:normalViewPr>
  <p:slideViewPr>
    <p:cSldViewPr>
      <p:cViewPr varScale="1">
        <p:scale>
          <a:sx n="109" d="100"/>
          <a:sy n="109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A8E33-D3B1-43BD-9D1C-254FA1678F74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707D4-7C8A-4855-A341-A682CA5ED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933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트리구조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707D4-7C8A-4855-A341-A682CA5ED41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7407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0483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698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976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096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012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964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44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4687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857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721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611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EC61-353E-4A09-A766-25588881B9F8}" type="datetimeFigureOut">
              <a:rPr lang="ko-KR" altLang="en-US" smtClean="0"/>
              <a:t>2015-08-20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55646-0B08-41FD-A619-489608D3D4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7934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969019"/>
              </p:ext>
            </p:extLst>
          </p:nvPr>
        </p:nvGraphicFramePr>
        <p:xfrm>
          <a:off x="755576" y="2045412"/>
          <a:ext cx="7594077" cy="4407924"/>
        </p:xfrm>
        <a:graphic>
          <a:graphicData uri="http://schemas.openxmlformats.org/drawingml/2006/table">
            <a:tbl>
              <a:tblPr/>
              <a:tblGrid>
                <a:gridCol w="504056"/>
                <a:gridCol w="775471"/>
                <a:gridCol w="631455"/>
                <a:gridCol w="631455"/>
                <a:gridCol w="631455"/>
                <a:gridCol w="631455"/>
                <a:gridCol w="631455"/>
                <a:gridCol w="631455"/>
                <a:gridCol w="631455"/>
                <a:gridCol w="631455"/>
                <a:gridCol w="631455"/>
                <a:gridCol w="631455"/>
              </a:tblGrid>
              <a:tr h="320200">
                <a:tc>
                  <a:txBody>
                    <a:bodyPr/>
                    <a:lstStyle/>
                    <a:p>
                      <a:r>
                        <a:rPr lang="ko-KR" altLang="en-US" sz="1000"/>
                        <a:t>순번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아이디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패스워드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이름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조직</a:t>
                      </a:r>
                      <a:r>
                        <a:rPr lang="en-US" sz="1000">
                          <a:effectLst/>
                        </a:rPr>
                        <a:t>ID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청코드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업체코드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관할부두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부서명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상호명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내외국인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인증</a:t>
                      </a:r>
                      <a:r>
                        <a:rPr lang="en-US" sz="1000">
                          <a:effectLst/>
                        </a:rPr>
                        <a:t>DN</a:t>
                      </a:r>
                      <a:r>
                        <a:rPr lang="ko-KR" altLang="en-US" sz="1000">
                          <a:effectLst/>
                        </a:rPr>
                        <a:t>값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80238">
                <a:tc>
                  <a:txBody>
                    <a:bodyPr/>
                    <a:lstStyle/>
                    <a:p>
                      <a:r>
                        <a:rPr lang="en-US" altLang="ko-KR" sz="1000"/>
                        <a:t>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yun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부산 세입담당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125">
                <a:tc>
                  <a:txBody>
                    <a:bodyPr/>
                    <a:lstStyle/>
                    <a:p>
                      <a:r>
                        <a:rPr lang="en-US" altLang="ko-KR" sz="1000"/>
                        <a:t>2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yums32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유명석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00125">
                <a:tc>
                  <a:txBody>
                    <a:bodyPr/>
                    <a:lstStyle/>
                    <a:p>
                      <a:r>
                        <a:rPr lang="en-US" altLang="ko-KR" sz="1000"/>
                        <a:t>3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yumjho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염정호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4385">
                <a:tc>
                  <a:txBody>
                    <a:bodyPr/>
                    <a:lstStyle/>
                    <a:p>
                      <a:r>
                        <a:rPr lang="en-US" altLang="ko-KR" sz="1000"/>
                        <a:t>4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yuminkim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김유민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304385">
                <a:tc>
                  <a:txBody>
                    <a:bodyPr/>
                    <a:lstStyle/>
                    <a:p>
                      <a:r>
                        <a:rPr lang="en-US" altLang="ko-KR" sz="1000"/>
                        <a:t>5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yulim0194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고경찬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04385">
                <a:tc>
                  <a:txBody>
                    <a:bodyPr/>
                    <a:lstStyle/>
                    <a:p>
                      <a:r>
                        <a:rPr lang="en-US" altLang="ko-KR" sz="1000"/>
                        <a:t>6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yukwan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광양시청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60163">
                <a:tc>
                  <a:txBody>
                    <a:bodyPr/>
                    <a:lstStyle/>
                    <a:p>
                      <a:r>
                        <a:rPr lang="en-US" altLang="ko-KR" sz="1000"/>
                        <a:t>7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yukuaihj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강희진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125">
                <a:tc>
                  <a:txBody>
                    <a:bodyPr/>
                    <a:lstStyle/>
                    <a:p>
                      <a:r>
                        <a:rPr lang="en-US" altLang="ko-KR" sz="1000"/>
                        <a:t>8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yukong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(</a:t>
                      </a:r>
                      <a:r>
                        <a:rPr lang="ko-KR" altLang="en-US" sz="1000">
                          <a:effectLst/>
                        </a:rPr>
                        <a:t>주</a:t>
                      </a:r>
                      <a:r>
                        <a:rPr lang="en-US" altLang="ko-KR" sz="1000">
                          <a:effectLst/>
                        </a:rPr>
                        <a:t>)</a:t>
                      </a:r>
                      <a:r>
                        <a:rPr lang="ko-KR" altLang="en-US" sz="1000">
                          <a:effectLst/>
                        </a:rPr>
                        <a:t>유공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304385">
                <a:tc>
                  <a:txBody>
                    <a:bodyPr/>
                    <a:lstStyle/>
                    <a:p>
                      <a:r>
                        <a:rPr lang="en-US" altLang="ko-KR" sz="1000"/>
                        <a:t>9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yuklee73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육정옥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125">
                <a:tc>
                  <a:txBody>
                    <a:bodyPr/>
                    <a:lstStyle/>
                    <a:p>
                      <a:r>
                        <a:rPr lang="en-US" altLang="ko-KR" sz="1000"/>
                        <a:t>10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yukl78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이형록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304385">
                <a:tc>
                  <a:txBody>
                    <a:bodyPr/>
                    <a:lstStyle/>
                    <a:p>
                      <a:r>
                        <a:rPr lang="en-US" altLang="ko-KR" sz="1000"/>
                        <a:t>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yukj0105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유경재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0125">
                <a:tc>
                  <a:txBody>
                    <a:bodyPr/>
                    <a:lstStyle/>
                    <a:p>
                      <a:r>
                        <a:rPr lang="en-US" altLang="ko-KR" sz="1000"/>
                        <a:t>12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yukj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유광자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304385">
                <a:tc>
                  <a:txBody>
                    <a:bodyPr/>
                    <a:lstStyle/>
                    <a:p>
                      <a:r>
                        <a:rPr lang="en-US" altLang="ko-KR" sz="1000"/>
                        <a:t>13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yukhiske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김필수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0388">
                <a:tc>
                  <a:txBody>
                    <a:bodyPr/>
                    <a:lstStyle/>
                    <a:p>
                      <a:r>
                        <a:rPr lang="en-US" altLang="ko-KR" sz="1000"/>
                        <a:t>14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yukcta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>
                          <a:effectLst/>
                        </a:rPr>
                        <a:t>1111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광양컨테이너부두공단</a:t>
                      </a: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21450" marR="21450" marT="10725" marB="107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  <p:grpSp>
        <p:nvGrpSpPr>
          <p:cNvPr id="12" name="그룹 11"/>
          <p:cNvGrpSpPr/>
          <p:nvPr/>
        </p:nvGrpSpPr>
        <p:grpSpPr>
          <a:xfrm>
            <a:off x="971600" y="991761"/>
            <a:ext cx="1872208" cy="276999"/>
            <a:chOff x="971600" y="271681"/>
            <a:chExt cx="1872208" cy="276999"/>
          </a:xfrm>
        </p:grpSpPr>
        <p:sp>
          <p:nvSpPr>
            <p:cNvPr id="10" name="TextBox 9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사용자</a:t>
              </a:r>
              <a:r>
                <a:rPr lang="en-US" altLang="ko-KR" sz="1000" smtClean="0"/>
                <a:t>ID</a:t>
              </a:r>
              <a:endParaRPr lang="ko-KR" altLang="en-US" sz="10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3131840" y="991761"/>
            <a:ext cx="1872208" cy="276999"/>
            <a:chOff x="971600" y="271681"/>
            <a:chExt cx="1872208" cy="276999"/>
          </a:xfrm>
        </p:grpSpPr>
        <p:sp>
          <p:nvSpPr>
            <p:cNvPr id="14" name="TextBox 13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사용자명</a:t>
              </a:r>
              <a:endParaRPr lang="ko-KR" altLang="en-US" sz="100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026622" y="1424107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조</a:t>
            </a:r>
            <a:r>
              <a:rPr lang="ko-KR" altLang="en-US" sz="1000"/>
              <a:t>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46702" y="1424106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74694" y="1742619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+</a:t>
            </a:r>
            <a:endParaRPr lang="ko-KR" altLang="en-US" sz="1000"/>
          </a:p>
        </p:txBody>
      </p:sp>
      <p:sp>
        <p:nvSpPr>
          <p:cNvPr id="19" name="TextBox 18"/>
          <p:cNvSpPr txBox="1"/>
          <p:nvPr/>
        </p:nvSpPr>
        <p:spPr>
          <a:xfrm>
            <a:off x="8034734" y="1742619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-</a:t>
            </a:r>
            <a:endParaRPr lang="ko-KR" altLang="en-US" sz="1000"/>
          </a:p>
        </p:txBody>
      </p:sp>
      <p:sp>
        <p:nvSpPr>
          <p:cNvPr id="20" name="TextBox 19"/>
          <p:cNvSpPr txBox="1"/>
          <p:nvPr/>
        </p:nvSpPr>
        <p:spPr>
          <a:xfrm>
            <a:off x="1148962" y="260648"/>
            <a:ext cx="7029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smtClean="0"/>
              <a:t>사용자 관리 </a:t>
            </a:r>
            <a:r>
              <a:rPr lang="en-US" altLang="ko-KR" sz="1500" smtClean="0"/>
              <a:t>(user_mgmt.xml)</a:t>
            </a:r>
            <a:endParaRPr lang="ko-KR" altLang="en-US" sz="1500"/>
          </a:p>
        </p:txBody>
      </p:sp>
    </p:spTree>
    <p:extLst>
      <p:ext uri="{BB962C8B-B14F-4D97-AF65-F5344CB8AC3E}">
        <p14:creationId xmlns:p14="http://schemas.microsoft.com/office/powerpoint/2010/main" val="179911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971600" y="958749"/>
            <a:ext cx="1872208" cy="276999"/>
            <a:chOff x="971600" y="271681"/>
            <a:chExt cx="1872208" cy="276999"/>
          </a:xfrm>
        </p:grpSpPr>
        <p:sp>
          <p:nvSpPr>
            <p:cNvPr id="10" name="TextBox 9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메뉴명</a:t>
              </a:r>
              <a:endParaRPr lang="ko-KR" altLang="en-US" sz="100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026622" y="1391095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조</a:t>
            </a:r>
            <a:r>
              <a:rPr lang="ko-KR" altLang="en-US" sz="1000"/>
              <a:t>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46702" y="1391094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74694" y="1709607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+</a:t>
            </a:r>
            <a:endParaRPr lang="ko-KR" altLang="en-US" sz="1000"/>
          </a:p>
        </p:txBody>
      </p:sp>
      <p:sp>
        <p:nvSpPr>
          <p:cNvPr id="19" name="TextBox 18"/>
          <p:cNvSpPr txBox="1"/>
          <p:nvPr/>
        </p:nvSpPr>
        <p:spPr>
          <a:xfrm>
            <a:off x="8034734" y="1709607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-</a:t>
            </a:r>
            <a:endParaRPr lang="ko-KR" altLang="en-US" sz="1000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231280"/>
              </p:ext>
            </p:extLst>
          </p:nvPr>
        </p:nvGraphicFramePr>
        <p:xfrm>
          <a:off x="755576" y="2012400"/>
          <a:ext cx="7596000" cy="3216800"/>
        </p:xfrm>
        <a:graphic>
          <a:graphicData uri="http://schemas.openxmlformats.org/drawingml/2006/table">
            <a:tbl>
              <a:tblPr/>
              <a:tblGrid>
                <a:gridCol w="949500"/>
                <a:gridCol w="949500"/>
                <a:gridCol w="949500"/>
                <a:gridCol w="949500"/>
                <a:gridCol w="949500"/>
                <a:gridCol w="949500"/>
                <a:gridCol w="1359784"/>
                <a:gridCol w="539216"/>
              </a:tblGrid>
              <a:tr h="30346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/>
                        <a:t>순번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상위메뉴코드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메뉴코드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메뉴명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Level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순서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URL Path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메뉴설명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323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ROOT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M0018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시스템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6394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smtClean="0">
                          <a:effectLst/>
                        </a:rPr>
                        <a:t>└ M0018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M0020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</a:t>
                      </a:r>
                      <a:r>
                        <a:rPr lang="en-US" altLang="ko-KR" sz="1000" smtClean="0">
                          <a:effectLst/>
                        </a:rPr>
                        <a:t>├</a:t>
                      </a:r>
                      <a:r>
                        <a:rPr lang="en-US" sz="1000" smtClean="0">
                          <a:effectLst/>
                        </a:rPr>
                        <a:t>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M0026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사용자관리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/portmis/w2/cm/sys/user/user_mgmt.xml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4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M0025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메뉴관리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/portmis/w2/cm/sys/menu/menu_mgmt.xml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183089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5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M0024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역할관리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/portmis/w2/cm/sys/role/role_mgmt.xml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6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사용자</a:t>
                      </a:r>
                      <a:r>
                        <a:rPr lang="en-US" altLang="ko-KR" sz="1000">
                          <a:effectLst/>
                        </a:rPr>
                        <a:t>-</a:t>
                      </a:r>
                      <a:r>
                        <a:rPr lang="ko-KR" altLang="en-US" sz="1000">
                          <a:effectLst/>
                        </a:rPr>
                        <a:t>역할 매핑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4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/portmis/w2/cm/sys/user/user_role_mpng.xml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7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역할</a:t>
                      </a:r>
                      <a:r>
                        <a:rPr lang="en-US" altLang="ko-KR" sz="1000">
                          <a:effectLst/>
                        </a:rPr>
                        <a:t>-</a:t>
                      </a:r>
                      <a:r>
                        <a:rPr lang="ko-KR" altLang="en-US" sz="1000">
                          <a:effectLst/>
                        </a:rPr>
                        <a:t>메뉴 매핑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5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/portmis/w2/cm/sys/role/role_menu_mpng.xml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7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8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└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공통코드관리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6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/portmis/w2/cm/sys/cmcd/cmncd_mgmt.xml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7323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/>
                        <a:t>9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>
                          <a:effectLst/>
                        </a:rPr>
                        <a:t>M0018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M0019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샘플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148962" y="260648"/>
            <a:ext cx="7029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smtClean="0"/>
              <a:t>메뉴관리 </a:t>
            </a:r>
            <a:r>
              <a:rPr lang="en-US" altLang="ko-KR" sz="1500" smtClean="0"/>
              <a:t>(menu_mgmt.xml)</a:t>
            </a:r>
            <a:endParaRPr lang="ko-KR" altLang="en-US" sz="1500"/>
          </a:p>
        </p:txBody>
      </p:sp>
    </p:spTree>
    <p:extLst>
      <p:ext uri="{BB962C8B-B14F-4D97-AF65-F5344CB8AC3E}">
        <p14:creationId xmlns:p14="http://schemas.microsoft.com/office/powerpoint/2010/main" val="210639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362203"/>
              </p:ext>
            </p:extLst>
          </p:nvPr>
        </p:nvGraphicFramePr>
        <p:xfrm>
          <a:off x="755576" y="1994217"/>
          <a:ext cx="7596000" cy="4243095"/>
        </p:xfrm>
        <a:graphic>
          <a:graphicData uri="http://schemas.openxmlformats.org/drawingml/2006/table">
            <a:tbl>
              <a:tblPr/>
              <a:tblGrid>
                <a:gridCol w="720080"/>
                <a:gridCol w="1800200"/>
                <a:gridCol w="1656184"/>
                <a:gridCol w="3419536"/>
              </a:tblGrid>
              <a:tr h="282873">
                <a:tc>
                  <a:txBody>
                    <a:bodyPr/>
                    <a:lstStyle/>
                    <a:p>
                      <a:r>
                        <a:rPr lang="ko-KR" altLang="en-US" sz="1000"/>
                        <a:t>순번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역할코드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역할명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역할상세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/>
                        <a:t>1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R0001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superadmin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ㅇㅇ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/>
                        <a:t>2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R0002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admin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111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6" name="그룹 5"/>
          <p:cNvGrpSpPr/>
          <p:nvPr/>
        </p:nvGrpSpPr>
        <p:grpSpPr>
          <a:xfrm>
            <a:off x="971600" y="940566"/>
            <a:ext cx="1872208" cy="276999"/>
            <a:chOff x="971600" y="271681"/>
            <a:chExt cx="1872208" cy="276999"/>
          </a:xfrm>
        </p:grpSpPr>
        <p:sp>
          <p:nvSpPr>
            <p:cNvPr id="7" name="TextBox 6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역할</a:t>
              </a:r>
              <a:r>
                <a:rPr lang="ko-KR" altLang="en-US" sz="1000"/>
                <a:t>명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026622" y="1372912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조</a:t>
            </a:r>
            <a:r>
              <a:rPr lang="ko-KR" altLang="en-US" sz="1000"/>
              <a:t>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46702" y="1372911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694" y="1691424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+</a:t>
            </a:r>
            <a:endParaRPr lang="ko-KR" altLang="en-US" sz="1000"/>
          </a:p>
        </p:txBody>
      </p:sp>
      <p:sp>
        <p:nvSpPr>
          <p:cNvPr id="12" name="TextBox 11"/>
          <p:cNvSpPr txBox="1"/>
          <p:nvPr/>
        </p:nvSpPr>
        <p:spPr>
          <a:xfrm>
            <a:off x="8034734" y="1691424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-</a:t>
            </a:r>
            <a:endParaRPr lang="ko-KR" altLang="en-US" sz="1000"/>
          </a:p>
        </p:txBody>
      </p:sp>
      <p:sp>
        <p:nvSpPr>
          <p:cNvPr id="14" name="TextBox 13"/>
          <p:cNvSpPr txBox="1"/>
          <p:nvPr/>
        </p:nvSpPr>
        <p:spPr>
          <a:xfrm>
            <a:off x="1148962" y="260648"/>
            <a:ext cx="7029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smtClean="0"/>
              <a:t>역할관리 </a:t>
            </a:r>
            <a:r>
              <a:rPr lang="en-US" altLang="ko-KR" sz="1500" smtClean="0"/>
              <a:t>(role_mgmt.xml)</a:t>
            </a:r>
            <a:endParaRPr lang="ko-KR" altLang="en-US" sz="1500"/>
          </a:p>
        </p:txBody>
      </p:sp>
    </p:spTree>
    <p:extLst>
      <p:ext uri="{BB962C8B-B14F-4D97-AF65-F5344CB8AC3E}">
        <p14:creationId xmlns:p14="http://schemas.microsoft.com/office/powerpoint/2010/main" val="263031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971600" y="868558"/>
            <a:ext cx="1872208" cy="276999"/>
            <a:chOff x="971600" y="271681"/>
            <a:chExt cx="1872208" cy="276999"/>
          </a:xfrm>
        </p:grpSpPr>
        <p:sp>
          <p:nvSpPr>
            <p:cNvPr id="7" name="TextBox 6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사용자명</a:t>
              </a:r>
              <a:endParaRPr lang="ko-KR" altLang="en-US" sz="10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905942"/>
              </p:ext>
            </p:extLst>
          </p:nvPr>
        </p:nvGraphicFramePr>
        <p:xfrm>
          <a:off x="755576" y="1922209"/>
          <a:ext cx="2548800" cy="4243095"/>
        </p:xfrm>
        <a:graphic>
          <a:graphicData uri="http://schemas.openxmlformats.org/drawingml/2006/table">
            <a:tbl>
              <a:tblPr/>
              <a:tblGrid>
                <a:gridCol w="1274400"/>
                <a:gridCol w="1274400"/>
              </a:tblGrid>
              <a:tr h="2828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아이디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이름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yun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부산 세입담당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yums32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유명석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yumjho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염정호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yuminkim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김유민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yulim0194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고경찬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yukwan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광양시청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yukuaihj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강희진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yukong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>
                          <a:effectLst/>
                        </a:rPr>
                        <a:t>(</a:t>
                      </a:r>
                      <a:r>
                        <a:rPr lang="ko-KR" altLang="en-US" sz="1000">
                          <a:effectLst/>
                        </a:rPr>
                        <a:t>주</a:t>
                      </a:r>
                      <a:r>
                        <a:rPr lang="en-US" altLang="ko-KR" sz="1000">
                          <a:effectLst/>
                        </a:rPr>
                        <a:t>)</a:t>
                      </a:r>
                      <a:r>
                        <a:rPr lang="ko-KR" altLang="en-US" sz="1000">
                          <a:effectLst/>
                        </a:rPr>
                        <a:t>유공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yuklee73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육정옥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sz="1000">
                          <a:effectLst/>
                        </a:rPr>
                        <a:t>yukl78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>
                          <a:effectLst/>
                        </a:rPr>
                        <a:t>이형록</a:t>
                      </a: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839021"/>
              </p:ext>
            </p:extLst>
          </p:nvPr>
        </p:nvGraphicFramePr>
        <p:xfrm>
          <a:off x="4283968" y="1922209"/>
          <a:ext cx="2548800" cy="4243095"/>
        </p:xfrm>
        <a:graphic>
          <a:graphicData uri="http://schemas.openxmlformats.org/drawingml/2006/table">
            <a:tbl>
              <a:tblPr/>
              <a:tblGrid>
                <a:gridCol w="849600"/>
                <a:gridCol w="849600"/>
                <a:gridCol w="849600"/>
              </a:tblGrid>
              <a:tr h="2828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선택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역할코드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역할명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R0001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superadmin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R0002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admin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297685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585717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717210" y="1300904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조</a:t>
            </a:r>
            <a:r>
              <a:rPr lang="ko-KR" altLang="en-US" sz="1000"/>
              <a:t>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28184" y="1300904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8962" y="260648"/>
            <a:ext cx="7029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smtClean="0"/>
              <a:t>사용자</a:t>
            </a:r>
            <a:r>
              <a:rPr lang="en-US" altLang="ko-KR" sz="1500" smtClean="0"/>
              <a:t>-</a:t>
            </a:r>
            <a:r>
              <a:rPr lang="ko-KR" altLang="en-US" sz="1500" smtClean="0"/>
              <a:t>역할 매핑 </a:t>
            </a:r>
            <a:r>
              <a:rPr lang="en-US" altLang="ko-KR" sz="1500" smtClean="0"/>
              <a:t>(user_role_mpng.xml)</a:t>
            </a:r>
            <a:endParaRPr lang="ko-KR" altLang="en-US" sz="1500"/>
          </a:p>
        </p:txBody>
      </p:sp>
    </p:spTree>
    <p:extLst>
      <p:ext uri="{BB962C8B-B14F-4D97-AF65-F5344CB8AC3E}">
        <p14:creationId xmlns:p14="http://schemas.microsoft.com/office/powerpoint/2010/main" val="1167752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971600" y="940566"/>
            <a:ext cx="1872208" cy="276999"/>
            <a:chOff x="971600" y="271681"/>
            <a:chExt cx="1872208" cy="276999"/>
          </a:xfrm>
        </p:grpSpPr>
        <p:sp>
          <p:nvSpPr>
            <p:cNvPr id="7" name="TextBox 6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역할명</a:t>
              </a:r>
              <a:endParaRPr lang="ko-KR" altLang="en-US" sz="10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717210" y="1372912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조</a:t>
            </a:r>
            <a:r>
              <a:rPr lang="ko-KR" altLang="en-US" sz="1000"/>
              <a:t>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8184" y="1372912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494807"/>
              </p:ext>
            </p:extLst>
          </p:nvPr>
        </p:nvGraphicFramePr>
        <p:xfrm>
          <a:off x="755576" y="1994217"/>
          <a:ext cx="2537698" cy="4243095"/>
        </p:xfrm>
        <a:graphic>
          <a:graphicData uri="http://schemas.openxmlformats.org/drawingml/2006/table">
            <a:tbl>
              <a:tblPr/>
              <a:tblGrid>
                <a:gridCol w="1268849"/>
                <a:gridCol w="1268849"/>
              </a:tblGrid>
              <a:tr h="2828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역할코드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역할명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R0001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superadmin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R0002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admin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411319"/>
              </p:ext>
            </p:extLst>
          </p:nvPr>
        </p:nvGraphicFramePr>
        <p:xfrm>
          <a:off x="3779912" y="1994217"/>
          <a:ext cx="4608510" cy="3064400"/>
        </p:xfrm>
        <a:graphic>
          <a:graphicData uri="http://schemas.openxmlformats.org/drawingml/2006/table">
            <a:tbl>
              <a:tblPr/>
              <a:tblGrid>
                <a:gridCol w="504056"/>
                <a:gridCol w="864096"/>
                <a:gridCol w="936104"/>
                <a:gridCol w="1080120"/>
                <a:gridCol w="1224134"/>
              </a:tblGrid>
              <a:tr h="30346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선택</a:t>
                      </a:r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상위메뉴코드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메뉴코드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>
                          <a:effectLst/>
                        </a:rPr>
                        <a:t>메뉴명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effectLst/>
                        </a:rPr>
                        <a:t>URL Path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3236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ROOT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M0018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시스템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63940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 smtClean="0">
                          <a:effectLst/>
                        </a:rPr>
                        <a:t>└ M0018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M0020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ko-KR" alt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</a:t>
                      </a:r>
                      <a:r>
                        <a:rPr lang="en-US" altLang="ko-KR" sz="1000" smtClean="0">
                          <a:effectLst/>
                        </a:rPr>
                        <a:t>├</a:t>
                      </a:r>
                      <a:r>
                        <a:rPr lang="en-US" sz="1000" smtClean="0">
                          <a:effectLst/>
                        </a:rPr>
                        <a:t>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M0026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사용자관리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</a:t>
                      </a:r>
                      <a:r>
                        <a:rPr lang="en-US" sz="1000" smtClean="0">
                          <a:effectLst/>
                        </a:rPr>
                        <a:t>portmis/w2/cm/s...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M0025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메뉴관리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</a:t>
                      </a:r>
                      <a:r>
                        <a:rPr lang="en-US" sz="1000" smtClean="0">
                          <a:effectLst/>
                        </a:rPr>
                        <a:t>portmis/w2/cm...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183089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M0024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역할관리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/</a:t>
                      </a:r>
                      <a:r>
                        <a:rPr lang="en-US" sz="1000" smtClean="0">
                          <a:effectLst/>
                        </a:rPr>
                        <a:t>portmis/w2/cm/s...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M0023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사용자</a:t>
                      </a:r>
                      <a:r>
                        <a:rPr lang="en-US" altLang="ko-KR" sz="1000">
                          <a:effectLst/>
                        </a:rPr>
                        <a:t>-</a:t>
                      </a:r>
                      <a:r>
                        <a:rPr lang="ko-KR" altLang="en-US" sz="1000">
                          <a:effectLst/>
                        </a:rPr>
                        <a:t>역할 매핑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smtClean="0">
                          <a:effectLst/>
                        </a:rPr>
                        <a:t>/portmis/w2/cm/s...</a:t>
                      </a:r>
                      <a:endParaRPr lang="en-US" altLang="ko-KR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05060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├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M0022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역할</a:t>
                      </a:r>
                      <a:r>
                        <a:rPr lang="en-US" altLang="ko-KR" sz="1000">
                          <a:effectLst/>
                        </a:rPr>
                        <a:t>-</a:t>
                      </a:r>
                      <a:r>
                        <a:rPr lang="ko-KR" altLang="en-US" sz="1000">
                          <a:effectLst/>
                        </a:rPr>
                        <a:t>메뉴 매핑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smtClean="0">
                          <a:effectLst/>
                        </a:rPr>
                        <a:t>/portmis/w2/cm/s...</a:t>
                      </a:r>
                      <a:endParaRPr lang="en-US" altLang="ko-KR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7031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 smtClean="0">
                          <a:effectLst/>
                        </a:rPr>
                        <a:t>    └ M0020</a:t>
                      </a:r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M0021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공통코드관리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smtClean="0">
                          <a:effectLst/>
                        </a:rPr>
                        <a:t>/portmis/w2/cm/s...</a:t>
                      </a:r>
                      <a:endParaRPr lang="en-US" altLang="ko-KR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73236"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000">
                        <a:effectLst/>
                      </a:endParaRPr>
                    </a:p>
                    <a:p>
                      <a:pPr algn="l"/>
                      <a:r>
                        <a:rPr lang="en-US" sz="1000">
                          <a:effectLst/>
                        </a:rPr>
                        <a:t>M0018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000">
                          <a:effectLst/>
                        </a:rPr>
                        <a:t>M0019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000">
                          <a:effectLst/>
                        </a:rPr>
                        <a:t>샘플</a:t>
                      </a: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00" smtClean="0">
                          <a:effectLst/>
                        </a:rPr>
                        <a:t>/portmis/w2/cm/s...</a:t>
                      </a:r>
                      <a:endParaRPr lang="en-US" altLang="ko-KR" sz="1000">
                        <a:effectLst/>
                      </a:endParaRPr>
                    </a:p>
                  </a:txBody>
                  <a:tcPr marL="7324" marR="7324" marT="3662" marB="36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2369693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2657725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2945757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3305797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3593829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3902052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4241901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4547351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82" y="4889973"/>
            <a:ext cx="114300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148962" y="260648"/>
            <a:ext cx="7029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smtClean="0"/>
              <a:t>역할</a:t>
            </a:r>
            <a:r>
              <a:rPr lang="en-US" altLang="ko-KR" sz="1500" smtClean="0"/>
              <a:t>-</a:t>
            </a:r>
            <a:r>
              <a:rPr lang="ko-KR" altLang="en-US" sz="1500" smtClean="0"/>
              <a:t>메뉴 매핑 </a:t>
            </a:r>
            <a:r>
              <a:rPr lang="en-US" altLang="ko-KR" sz="1500" smtClean="0"/>
              <a:t>(user_role_mpng.xml)</a:t>
            </a:r>
            <a:endParaRPr lang="ko-KR" altLang="en-US" sz="1500"/>
          </a:p>
        </p:txBody>
      </p:sp>
    </p:spTree>
    <p:extLst>
      <p:ext uri="{BB962C8B-B14F-4D97-AF65-F5344CB8AC3E}">
        <p14:creationId xmlns:p14="http://schemas.microsoft.com/office/powerpoint/2010/main" val="255399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971600" y="940566"/>
            <a:ext cx="1872208" cy="276999"/>
            <a:chOff x="971600" y="271681"/>
            <a:chExt cx="1872208" cy="276999"/>
          </a:xfrm>
        </p:grpSpPr>
        <p:sp>
          <p:nvSpPr>
            <p:cNvPr id="7" name="TextBox 6"/>
            <p:cNvSpPr txBox="1"/>
            <p:nvPr/>
          </p:nvSpPr>
          <p:spPr>
            <a:xfrm>
              <a:off x="971600" y="286048"/>
              <a:ext cx="144016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smtClean="0"/>
                <a:t>코드명</a:t>
              </a:r>
              <a:endParaRPr lang="ko-KR" altLang="en-US" sz="10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63688" y="271681"/>
              <a:ext cx="108012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15816" y="1372912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조</a:t>
            </a:r>
            <a:r>
              <a:rPr lang="ko-KR" altLang="en-US" sz="1000"/>
              <a:t>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80312" y="1372912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738119"/>
              </p:ext>
            </p:extLst>
          </p:nvPr>
        </p:nvGraphicFramePr>
        <p:xfrm>
          <a:off x="755576" y="1994217"/>
          <a:ext cx="3312368" cy="4243095"/>
        </p:xfrm>
        <a:graphic>
          <a:graphicData uri="http://schemas.openxmlformats.org/drawingml/2006/table">
            <a:tbl>
              <a:tblPr/>
              <a:tblGrid>
                <a:gridCol w="828092"/>
                <a:gridCol w="828092"/>
                <a:gridCol w="828092"/>
                <a:gridCol w="828092"/>
              </a:tblGrid>
              <a:tr h="2828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공통코드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코드명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순서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사용여부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C0001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smtClean="0">
                          <a:effectLst/>
                        </a:rPr>
                        <a:t>사용자유형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1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Y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C0002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smtClean="0">
                          <a:effectLst/>
                        </a:rPr>
                        <a:t>임대유형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2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Y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C0003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smtClean="0">
                          <a:effectLst/>
                        </a:rPr>
                        <a:t>결제방식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3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Y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3563888" y="1372912"/>
            <a:ext cx="576064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smtClean="0"/>
              <a:t>저</a:t>
            </a:r>
            <a:r>
              <a:rPr lang="ko-KR" altLang="en-US" sz="1000"/>
              <a:t>장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74462" y="1691424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+</a:t>
            </a:r>
            <a:endParaRPr lang="ko-KR" altLang="en-US" sz="1000"/>
          </a:p>
        </p:txBody>
      </p:sp>
      <p:sp>
        <p:nvSpPr>
          <p:cNvPr id="29" name="TextBox 28"/>
          <p:cNvSpPr txBox="1"/>
          <p:nvPr/>
        </p:nvSpPr>
        <p:spPr>
          <a:xfrm>
            <a:off x="3834502" y="1691424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-</a:t>
            </a:r>
            <a:endParaRPr lang="ko-KR" altLang="en-US" sz="1000"/>
          </a:p>
        </p:txBody>
      </p:sp>
      <p:graphicFrame>
        <p:nvGraphicFramePr>
          <p:cNvPr id="30" name="표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2510442"/>
              </p:ext>
            </p:extLst>
          </p:nvPr>
        </p:nvGraphicFramePr>
        <p:xfrm>
          <a:off x="4932042" y="1994217"/>
          <a:ext cx="3041340" cy="4243095"/>
        </p:xfrm>
        <a:graphic>
          <a:graphicData uri="http://schemas.openxmlformats.org/drawingml/2006/table">
            <a:tbl>
              <a:tblPr/>
              <a:tblGrid>
                <a:gridCol w="693886"/>
                <a:gridCol w="820886"/>
                <a:gridCol w="763284"/>
                <a:gridCol w="763284"/>
              </a:tblGrid>
              <a:tr h="28287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상세코드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코드명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순서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smtClean="0">
                          <a:effectLst/>
                        </a:rPr>
                        <a:t>사용여부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C0004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smtClean="0">
                          <a:effectLst/>
                        </a:rPr>
                        <a:t>공무원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1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Y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C0005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smtClean="0">
                          <a:effectLst/>
                        </a:rPr>
                        <a:t>유관기관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2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Y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C0006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smtClean="0">
                          <a:effectLst/>
                        </a:rPr>
                        <a:t>민간인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3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smtClean="0">
                          <a:effectLst/>
                        </a:rPr>
                        <a:t>Y</a:t>
                      </a:r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5F5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000">
                        <a:effectLst/>
                      </a:endParaRPr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2873"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1000"/>
                    </a:p>
                  </a:txBody>
                  <a:tcPr marL="70718" marR="70718" marT="35359" marB="353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7308304" y="1695060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+</a:t>
            </a:r>
            <a:endParaRPr lang="ko-KR" altLang="en-US" sz="1000"/>
          </a:p>
        </p:txBody>
      </p:sp>
      <p:sp>
        <p:nvSpPr>
          <p:cNvPr id="43" name="TextBox 42"/>
          <p:cNvSpPr txBox="1"/>
          <p:nvPr/>
        </p:nvSpPr>
        <p:spPr>
          <a:xfrm>
            <a:off x="7668344" y="1695060"/>
            <a:ext cx="288032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smtClean="0"/>
              <a:t>-</a:t>
            </a:r>
            <a:endParaRPr lang="ko-KR" altLang="en-US" sz="1000"/>
          </a:p>
        </p:txBody>
      </p:sp>
      <p:sp>
        <p:nvSpPr>
          <p:cNvPr id="44" name="TextBox 43"/>
          <p:cNvSpPr txBox="1"/>
          <p:nvPr/>
        </p:nvSpPr>
        <p:spPr>
          <a:xfrm>
            <a:off x="1148962" y="260648"/>
            <a:ext cx="70297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smtClean="0"/>
              <a:t>공통코드 관리 </a:t>
            </a:r>
            <a:r>
              <a:rPr lang="en-US" altLang="ko-KR" sz="1500" smtClean="0"/>
              <a:t>(cmcd_mgmt.xml)</a:t>
            </a:r>
            <a:endParaRPr lang="ko-KR" altLang="en-US" sz="1500"/>
          </a:p>
        </p:txBody>
      </p:sp>
    </p:spTree>
    <p:extLst>
      <p:ext uri="{BB962C8B-B14F-4D97-AF65-F5344CB8AC3E}">
        <p14:creationId xmlns:p14="http://schemas.microsoft.com/office/powerpoint/2010/main" val="415428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390</Words>
  <Application>Microsoft Office PowerPoint</Application>
  <PresentationFormat>화면 슬라이드 쇼(4:3)</PresentationFormat>
  <Paragraphs>308</Paragraphs>
  <Slides>6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20</cp:revision>
  <dcterms:created xsi:type="dcterms:W3CDTF">2015-08-20T00:49:23Z</dcterms:created>
  <dcterms:modified xsi:type="dcterms:W3CDTF">2015-08-20T02:03:41Z</dcterms:modified>
</cp:coreProperties>
</file>